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80" r:id="rId2"/>
    <p:sldId id="414" r:id="rId3"/>
    <p:sldId id="429" r:id="rId4"/>
    <p:sldId id="381" r:id="rId5"/>
    <p:sldId id="382" r:id="rId6"/>
    <p:sldId id="383" r:id="rId7"/>
    <p:sldId id="384" r:id="rId8"/>
    <p:sldId id="385" r:id="rId9"/>
    <p:sldId id="386" r:id="rId10"/>
    <p:sldId id="455" r:id="rId11"/>
    <p:sldId id="456" r:id="rId12"/>
    <p:sldId id="457" r:id="rId13"/>
    <p:sldId id="390" r:id="rId14"/>
    <p:sldId id="391" r:id="rId15"/>
    <p:sldId id="437" r:id="rId16"/>
    <p:sldId id="428" r:id="rId17"/>
    <p:sldId id="393" r:id="rId18"/>
    <p:sldId id="459" r:id="rId19"/>
    <p:sldId id="460" r:id="rId20"/>
    <p:sldId id="462" r:id="rId21"/>
    <p:sldId id="463" r:id="rId22"/>
    <p:sldId id="464" r:id="rId23"/>
    <p:sldId id="474" r:id="rId24"/>
    <p:sldId id="476" r:id="rId25"/>
    <p:sldId id="430" r:id="rId26"/>
    <p:sldId id="440" r:id="rId27"/>
    <p:sldId id="439" r:id="rId28"/>
    <p:sldId id="441" r:id="rId29"/>
    <p:sldId id="442" r:id="rId30"/>
    <p:sldId id="443" r:id="rId31"/>
    <p:sldId id="444" r:id="rId32"/>
    <p:sldId id="445" r:id="rId33"/>
    <p:sldId id="465" r:id="rId34"/>
    <p:sldId id="394" r:id="rId35"/>
    <p:sldId id="435" r:id="rId36"/>
    <p:sldId id="395" r:id="rId37"/>
    <p:sldId id="447" r:id="rId38"/>
    <p:sldId id="448" r:id="rId39"/>
    <p:sldId id="438" r:id="rId40"/>
    <p:sldId id="418" r:id="rId41"/>
    <p:sldId id="419" r:id="rId42"/>
    <p:sldId id="420" r:id="rId43"/>
    <p:sldId id="421" r:id="rId44"/>
    <p:sldId id="466" r:id="rId45"/>
    <p:sldId id="467" r:id="rId46"/>
    <p:sldId id="468" r:id="rId47"/>
    <p:sldId id="469" r:id="rId48"/>
    <p:sldId id="470" r:id="rId49"/>
    <p:sldId id="471" r:id="rId50"/>
    <p:sldId id="449" r:id="rId51"/>
    <p:sldId id="472" r:id="rId52"/>
    <p:sldId id="452" r:id="rId53"/>
    <p:sldId id="453" r:id="rId54"/>
    <p:sldId id="454" r:id="rId55"/>
    <p:sldId id="473" r:id="rId5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FF00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714" autoAdjust="0"/>
  </p:normalViewPr>
  <p:slideViewPr>
    <p:cSldViewPr>
      <p:cViewPr varScale="1">
        <p:scale>
          <a:sx n="61" d="100"/>
          <a:sy n="61" d="100"/>
        </p:scale>
        <p:origin x="15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35D8B3FE-7E75-44BD-BB12-E496F326B91F}"/>
    <pc:docChg chg="modSld">
      <pc:chgData name="Camilo Daleles Rennó" userId="eac9aab033b2f962" providerId="LiveId" clId="{35D8B3FE-7E75-44BD-BB12-E496F326B91F}" dt="2024-07-17T18:19:17.464" v="13" actId="166"/>
      <pc:docMkLst>
        <pc:docMk/>
      </pc:docMkLst>
      <pc:sldChg chg="modSp">
        <pc:chgData name="Camilo Daleles Rennó" userId="eac9aab033b2f962" providerId="LiveId" clId="{35D8B3FE-7E75-44BD-BB12-E496F326B91F}" dt="2024-07-17T18:17:58.378" v="7" actId="20578"/>
        <pc:sldMkLst>
          <pc:docMk/>
          <pc:sldMk cId="0" sldId="445"/>
        </pc:sldMkLst>
        <pc:spChg chg="mod">
          <ac:chgData name="Camilo Daleles Rennó" userId="eac9aab033b2f962" providerId="LiveId" clId="{35D8B3FE-7E75-44BD-BB12-E496F326B91F}" dt="2024-07-17T18:17:58.378" v="7" actId="20578"/>
          <ac:spMkLst>
            <pc:docMk/>
            <pc:sldMk cId="0" sldId="445"/>
            <ac:spMk id="35" creationId="{00000000-0000-0000-0000-000000000000}"/>
          </ac:spMkLst>
        </pc:spChg>
      </pc:sldChg>
      <pc:sldChg chg="modSp mod">
        <pc:chgData name="Camilo Daleles Rennó" userId="eac9aab033b2f962" providerId="LiveId" clId="{35D8B3FE-7E75-44BD-BB12-E496F326B91F}" dt="2024-07-17T18:19:17.464" v="13" actId="166"/>
        <pc:sldMkLst>
          <pc:docMk/>
          <pc:sldMk cId="818425047" sldId="465"/>
        </pc:sldMkLst>
        <pc:spChg chg="mod">
          <ac:chgData name="Camilo Daleles Rennó" userId="eac9aab033b2f962" providerId="LiveId" clId="{35D8B3FE-7E75-44BD-BB12-E496F326B91F}" dt="2024-07-17T18:19:10.935" v="12"/>
          <ac:spMkLst>
            <pc:docMk/>
            <pc:sldMk cId="818425047" sldId="465"/>
            <ac:spMk id="33" creationId="{00000000-0000-0000-0000-000000000000}"/>
          </ac:spMkLst>
        </pc:spChg>
        <pc:spChg chg="mod ord">
          <ac:chgData name="Camilo Daleles Rennó" userId="eac9aab033b2f962" providerId="LiveId" clId="{35D8B3FE-7E75-44BD-BB12-E496F326B91F}" dt="2024-07-17T18:19:17.464" v="13" actId="166"/>
          <ac:spMkLst>
            <pc:docMk/>
            <pc:sldMk cId="818425047" sldId="465"/>
            <ac:spMk id="369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62E477-F61C-48EB-AE94-5A046507CAF6}" type="datetimeFigureOut">
              <a:rPr lang="pt-BR"/>
              <a:pPr>
                <a:defRPr/>
              </a:pPr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2055119-3F89-4A28-9FAA-FA3FC7F3FF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3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9184B-7C0B-4464-957F-3DD1E1095FE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37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5E8720-8590-4BF9-B326-720AFE646A4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65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5E8720-8590-4BF9-B326-720AFE646A4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3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98A356-3C04-45FD-AB14-70063ACD1F2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BF5D42-ED6E-4C8D-9DD5-766EB414722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4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50BABF-B08E-4B0F-A670-F368FF3423E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53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03973B-B670-46A4-A9D7-67F1E9E9974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4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25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4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F0FD5A-C041-4385-ABDE-B74EF406514C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64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5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26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28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EB1530-C87F-4F2F-A1F8-CF3F2F95029E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7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890C86-93B4-4BBE-A84E-C7103968B98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60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327150-7788-4D4D-831D-0B229C975C18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6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BDDD0A-B6BC-4BB4-922F-F5DBBE56120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44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0DEAEF-0E1B-403C-BA53-C5B08C61D367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81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9EBB04-CFC4-4573-BF89-49D1490D3B7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05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374B33-6A24-472B-B736-F61DCA0E7AA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2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208A29-93A7-45BE-8AED-ED85C531D10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89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71D639-96A5-4DAB-B330-2AD10E8D995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97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B19CF24-BBA7-4137-9898-E38BF04FEF7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4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7AF40A-E2FD-4738-A392-CD7324A95498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850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CDDAB5-3D54-4522-8BA7-B55D91635ADA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50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1F4056-466D-4B4B-B73A-7961C34C27B0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37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5DBD13-A39B-4CE7-B88E-EACBCC0AD96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8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9274A-0C4F-44A0-A0FC-A32670B9FFB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716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1B5AB6-1671-40E9-990D-FEA83C9BDAD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16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E14D79-E61B-43D9-9227-8D7D6240D5E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39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033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994284-5E43-4ADB-9A20-6753CCEEB7A2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9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667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464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42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056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A7EA3D-5079-4342-8023-26B84242E8F5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4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3B83BC-A1CE-4B30-96FD-9A63F2BFAD39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9BD97C-28F0-4DB7-B7DE-D34E23980CEF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2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8C18CF-00AC-4D9F-B229-2202EE2CBC7C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7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5E8720-8590-4BF9-B326-720AFE646A4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06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5E8720-8590-4BF9-B326-720AFE646A4B}" type="slidenum">
              <a:rPr lang="pt-BR" altLang="pt-BR" smtClean="0">
                <a:latin typeface="Comic Sans MS" pitchFamily="66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t-BR" altLang="pt-BR">
              <a:latin typeface="Comic Sans MS" pitchFamily="66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2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CA5BE-B596-4396-8952-D1A081F079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0FE53-42E5-4725-9B23-6FCBAB22C3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4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7C119-B363-4620-8472-B1057BEDD6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0663D0C-50F4-464E-95C9-EEC35E7BF8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3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263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9B427C2-53BE-4976-8355-F832A6F10A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56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6A35-24B9-4D44-B83C-13440A2E4D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2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62F7-2160-463B-ADE3-B3A0662FB2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BA7A-7D72-4BE3-8E23-1487667A11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7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52A64-478F-404C-8EA4-72557BD603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2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62B8A3D7-A308-4469-8478-628A2A83EE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6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173DD-BA22-4C28-BD2F-F9EAB5E253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9E69-457E-49E4-8F11-D83E3490E0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49A1A1A-1B58-4B90-9048-CE53B550D4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8" r:id="rId2"/>
    <p:sldLayoutId id="2147483770" r:id="rId3"/>
    <p:sldLayoutId id="2147483771" r:id="rId4"/>
    <p:sldLayoutId id="2147483772" r:id="rId5"/>
    <p:sldLayoutId id="2147483773" r:id="rId6"/>
    <p:sldLayoutId id="2147483779" r:id="rId7"/>
    <p:sldLayoutId id="2147483774" r:id="rId8"/>
    <p:sldLayoutId id="2147483775" r:id="rId9"/>
    <p:sldLayoutId id="2147483776" r:id="rId10"/>
    <p:sldLayoutId id="2147483777" r:id="rId11"/>
    <p:sldLayoutId id="214748378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270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8.png"/><Relationship Id="rId10" Type="http://schemas.openxmlformats.org/officeDocument/2006/relationships/image" Target="../media/image51.png"/><Relationship Id="rId4" Type="http://schemas.openxmlformats.org/officeDocument/2006/relationships/image" Target="../media/image55.png"/><Relationship Id="rId9" Type="http://schemas.openxmlformats.org/officeDocument/2006/relationships/image" Target="../media/image50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wmf"/><Relationship Id="rId11" Type="http://schemas.openxmlformats.org/officeDocument/2006/relationships/image" Target="../media/image50.png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60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png"/><Relationship Id="rId5" Type="http://schemas.openxmlformats.org/officeDocument/2006/relationships/image" Target="../media/image88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7" Type="http://schemas.openxmlformats.org/officeDocument/2006/relationships/image" Target="../media/image93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0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0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Análise de Variância (ANOVA)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95" y="2607243"/>
            <a:ext cx="457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80026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Particionamento</a:t>
            </a:r>
            <a:r>
              <a:rPr lang="pt-BR" dirty="0"/>
              <a:t> do Erro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" name="Text Box 196"/>
          <p:cNvSpPr txBox="1">
            <a:spLocks noChangeArrowheads="1"/>
          </p:cNvSpPr>
          <p:nvPr/>
        </p:nvSpPr>
        <p:spPr bwMode="auto">
          <a:xfrm>
            <a:off x="5271441" y="2052712"/>
            <a:ext cx="2173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erro em relação 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média do tratamento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7C31-DDCE-482E-B3B5-F9FBFBD3732A}" type="slidenum">
              <a:rPr lang="pt-BR"/>
              <a:pPr>
                <a:defRPr/>
              </a:pPr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41474" y="3904630"/>
                <a:ext cx="459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74" y="3904630"/>
                <a:ext cx="45993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/>
          <p:cNvGrpSpPr/>
          <p:nvPr/>
        </p:nvGrpSpPr>
        <p:grpSpPr>
          <a:xfrm>
            <a:off x="1482726" y="3684601"/>
            <a:ext cx="5954377" cy="1155531"/>
            <a:chOff x="1482726" y="3684601"/>
            <a:chExt cx="5954377" cy="1155531"/>
          </a:xfrm>
        </p:grpSpPr>
        <p:grpSp>
          <p:nvGrpSpPr>
            <p:cNvPr id="11" name="Group 222"/>
            <p:cNvGrpSpPr>
              <a:grpSpLocks/>
            </p:cNvGrpSpPr>
            <p:nvPr/>
          </p:nvGrpSpPr>
          <p:grpSpPr bwMode="auto">
            <a:xfrm>
              <a:off x="1482726" y="3684601"/>
              <a:ext cx="4722813" cy="449264"/>
              <a:chOff x="934" y="2321"/>
              <a:chExt cx="2975" cy="283"/>
            </a:xfrm>
          </p:grpSpPr>
          <p:sp>
            <p:nvSpPr>
              <p:cNvPr id="13383" name="AutoShape 215"/>
              <p:cNvSpPr>
                <a:spLocks/>
              </p:cNvSpPr>
              <p:nvPr/>
            </p:nvSpPr>
            <p:spPr bwMode="auto">
              <a:xfrm>
                <a:off x="3834" y="2355"/>
                <a:ext cx="75" cy="249"/>
              </a:xfrm>
              <a:prstGeom prst="rightBrace">
                <a:avLst>
                  <a:gd name="adj1" fmla="val 38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3385" name="Oval 220"/>
              <p:cNvSpPr>
                <a:spLocks noChangeArrowheads="1"/>
              </p:cNvSpPr>
              <p:nvPr/>
            </p:nvSpPr>
            <p:spPr bwMode="auto">
              <a:xfrm>
                <a:off x="934" y="2321"/>
                <a:ext cx="273" cy="227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5586340" y="4486189"/>
                  <a:ext cx="1850763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8,2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=−4,14</m:t>
                        </m:r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340" y="4486189"/>
                  <a:ext cx="1850763" cy="3539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/>
            <p:cNvCxnSpPr/>
            <p:nvPr/>
          </p:nvCxnSpPr>
          <p:spPr>
            <a:xfrm>
              <a:off x="6256354" y="3953677"/>
              <a:ext cx="102083" cy="497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096287" y="5589240"/>
                <a:ext cx="941733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87" y="5589240"/>
                <a:ext cx="941733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12903" b="-6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96287" y="3566076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87" y="3566076"/>
                <a:ext cx="464679" cy="338554"/>
              </a:xfrm>
              <a:prstGeom prst="rect">
                <a:avLst/>
              </a:prstGeom>
              <a:blipFill rotWithShape="1">
                <a:blip r:embed="rId7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164288" y="3889517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889517"/>
                <a:ext cx="464679" cy="338554"/>
              </a:xfrm>
              <a:prstGeom prst="rect">
                <a:avLst/>
              </a:prstGeom>
              <a:blipFill rotWithShape="1">
                <a:blip r:embed="rId8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143372" y="3425827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372" y="3425827"/>
                <a:ext cx="464679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74"/>
          <p:cNvGrpSpPr>
            <a:grpSpLocks/>
          </p:cNvGrpSpPr>
          <p:nvPr/>
        </p:nvGrpSpPr>
        <p:grpSpPr bwMode="auto">
          <a:xfrm>
            <a:off x="874967" y="5088052"/>
            <a:ext cx="2258144" cy="361950"/>
            <a:chOff x="3071802" y="3177115"/>
            <a:chExt cx="2258508" cy="360894"/>
          </a:xfrm>
        </p:grpSpPr>
        <p:sp>
          <p:nvSpPr>
            <p:cNvPr id="22" name="Oval 138"/>
            <p:cNvSpPr>
              <a:spLocks noChangeArrowheads="1"/>
            </p:cNvSpPr>
            <p:nvPr/>
          </p:nvSpPr>
          <p:spPr bwMode="auto">
            <a:xfrm>
              <a:off x="4896922" y="3177647"/>
              <a:ext cx="433388" cy="3603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" name="Oval 138"/>
            <p:cNvSpPr>
              <a:spLocks noChangeArrowheads="1"/>
            </p:cNvSpPr>
            <p:nvPr/>
          </p:nvSpPr>
          <p:spPr bwMode="auto">
            <a:xfrm>
              <a:off x="4288548" y="3177647"/>
              <a:ext cx="433388" cy="3603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4" name="Oval 138"/>
            <p:cNvSpPr>
              <a:spLocks noChangeArrowheads="1"/>
            </p:cNvSpPr>
            <p:nvPr/>
          </p:nvSpPr>
          <p:spPr bwMode="auto">
            <a:xfrm>
              <a:off x="3680175" y="3177115"/>
              <a:ext cx="433388" cy="3603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" name="Oval 138"/>
            <p:cNvSpPr>
              <a:spLocks noChangeArrowheads="1"/>
            </p:cNvSpPr>
            <p:nvPr/>
          </p:nvSpPr>
          <p:spPr bwMode="auto">
            <a:xfrm>
              <a:off x="3071802" y="3177115"/>
              <a:ext cx="433388" cy="3603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</p:spTree>
    <p:extLst>
      <p:ext uri="{BB962C8B-B14F-4D97-AF65-F5344CB8AC3E}">
        <p14:creationId xmlns:p14="http://schemas.microsoft.com/office/powerpoint/2010/main" val="37103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95" y="2607243"/>
            <a:ext cx="457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59705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Particionamento</a:t>
            </a:r>
            <a:r>
              <a:rPr lang="pt-BR" dirty="0"/>
              <a:t> do Erro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3" name="Text Box 196"/>
          <p:cNvSpPr txBox="1">
            <a:spLocks noChangeArrowheads="1"/>
          </p:cNvSpPr>
          <p:nvPr/>
        </p:nvSpPr>
        <p:spPr bwMode="auto">
          <a:xfrm>
            <a:off x="4832506" y="2052712"/>
            <a:ext cx="30518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erro da média de cada tratamento em relação à média global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7C31-DDCE-482E-B3B5-F9FBFBD3732A}" type="slidenum">
              <a:rPr lang="pt-BR"/>
              <a:pPr>
                <a:defRPr/>
              </a:pPr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5041474" y="3904630"/>
                <a:ext cx="459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74" y="3904630"/>
                <a:ext cx="459934" cy="338554"/>
              </a:xfrm>
              <a:prstGeom prst="rect">
                <a:avLst/>
              </a:prstGeom>
              <a:blipFill rotWithShape="1">
                <a:blip r:embed="rId4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/>
          <p:cNvGrpSpPr/>
          <p:nvPr/>
        </p:nvGrpSpPr>
        <p:grpSpPr>
          <a:xfrm>
            <a:off x="2700339" y="3068960"/>
            <a:ext cx="4929188" cy="2365060"/>
            <a:chOff x="2700339" y="3068960"/>
            <a:chExt cx="4929188" cy="2365060"/>
          </a:xfrm>
        </p:grpSpPr>
        <p:grpSp>
          <p:nvGrpSpPr>
            <p:cNvPr id="11" name="Group 222"/>
            <p:cNvGrpSpPr>
              <a:grpSpLocks/>
            </p:cNvGrpSpPr>
            <p:nvPr/>
          </p:nvGrpSpPr>
          <p:grpSpPr bwMode="auto">
            <a:xfrm>
              <a:off x="2700339" y="3582993"/>
              <a:ext cx="4929188" cy="1851027"/>
              <a:chOff x="1701" y="2257"/>
              <a:chExt cx="3105" cy="1166"/>
            </a:xfrm>
          </p:grpSpPr>
          <p:sp>
            <p:nvSpPr>
              <p:cNvPr id="13383" name="AutoShape 215"/>
              <p:cNvSpPr>
                <a:spLocks/>
              </p:cNvSpPr>
              <p:nvPr/>
            </p:nvSpPr>
            <p:spPr bwMode="auto">
              <a:xfrm flipH="1">
                <a:off x="4731" y="2257"/>
                <a:ext cx="75" cy="159"/>
              </a:xfrm>
              <a:prstGeom prst="rightBrace">
                <a:avLst>
                  <a:gd name="adj1" fmla="val 38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3385" name="Oval 220"/>
              <p:cNvSpPr>
                <a:spLocks noChangeArrowheads="1"/>
              </p:cNvSpPr>
              <p:nvPr/>
            </p:nvSpPr>
            <p:spPr bwMode="auto">
              <a:xfrm>
                <a:off x="1701" y="3196"/>
                <a:ext cx="273" cy="227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5778204" y="3068960"/>
                  <a:ext cx="15965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=2,97</m:t>
                        </m:r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04" y="3068960"/>
                  <a:ext cx="1596527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/>
            <p:cNvCxnSpPr/>
            <p:nvPr/>
          </p:nvCxnSpPr>
          <p:spPr>
            <a:xfrm flipH="1" flipV="1">
              <a:off x="6804248" y="3425827"/>
              <a:ext cx="648074" cy="283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096287" y="5589240"/>
                <a:ext cx="91640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87" y="5589240"/>
                <a:ext cx="916405" cy="362984"/>
              </a:xfrm>
              <a:prstGeom prst="rect">
                <a:avLst/>
              </a:prstGeom>
              <a:blipFill rotWithShape="1">
                <a:blip r:embed="rId6"/>
                <a:stretch>
                  <a:fillRect r="-8667" b="-6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096287" y="3566076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87" y="3566076"/>
                <a:ext cx="464679" cy="338554"/>
              </a:xfrm>
              <a:prstGeom prst="rect">
                <a:avLst/>
              </a:prstGeom>
              <a:blipFill rotWithShape="1">
                <a:blip r:embed="rId7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164288" y="3889517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889517"/>
                <a:ext cx="464679" cy="338554"/>
              </a:xfrm>
              <a:prstGeom prst="rect">
                <a:avLst/>
              </a:prstGeom>
              <a:blipFill rotWithShape="1">
                <a:blip r:embed="rId8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8143372" y="3425827"/>
                <a:ext cx="464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372" y="3425827"/>
                <a:ext cx="464679" cy="338554"/>
              </a:xfrm>
              <a:prstGeom prst="rect">
                <a:avLst/>
              </a:prstGeom>
              <a:blipFill rotWithShape="1">
                <a:blip r:embed="rId9"/>
                <a:stretch>
                  <a:fillRect r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8445918" y="3682789"/>
                <a:ext cx="4813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18" y="3682789"/>
                <a:ext cx="481349" cy="338554"/>
              </a:xfrm>
              <a:prstGeom prst="rect">
                <a:avLst/>
              </a:prstGeom>
              <a:blipFill rotWithShape="1">
                <a:blip r:embed="rId10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21"/>
          <p:cNvSpPr>
            <a:spLocks noChangeArrowheads="1"/>
          </p:cNvSpPr>
          <p:nvPr/>
        </p:nvSpPr>
        <p:spPr bwMode="auto">
          <a:xfrm>
            <a:off x="3304884" y="5069000"/>
            <a:ext cx="433387" cy="36036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</p:spTree>
    <p:extLst>
      <p:ext uri="{BB962C8B-B14F-4D97-AF65-F5344CB8AC3E}">
        <p14:creationId xmlns:p14="http://schemas.microsoft.com/office/powerpoint/2010/main" val="16332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655386" y="3573016"/>
                <a:ext cx="5441618" cy="834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86" y="3573016"/>
                <a:ext cx="5441618" cy="8342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546700" y="2852936"/>
                <a:ext cx="328602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)=(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)+(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700" y="2852936"/>
                <a:ext cx="3286028" cy="362984"/>
              </a:xfrm>
              <a:prstGeom prst="rect">
                <a:avLst/>
              </a:prstGeom>
              <a:blipFill rotWithShape="1">
                <a:blip r:embed="rId4"/>
                <a:stretch>
                  <a:fillRect r="-742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19902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Particionamento</a:t>
            </a:r>
            <a:r>
              <a:rPr lang="pt-BR" dirty="0"/>
              <a:t> do Erro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7C31-DDCE-482E-B3B5-F9FBFBD3732A}" type="slidenum">
              <a:rPr lang="pt-BR"/>
              <a:pPr>
                <a:defRPr/>
              </a:pPr>
              <a:t>12</a:t>
            </a:fld>
            <a:endParaRPr lang="pt-BR"/>
          </a:p>
        </p:txBody>
      </p:sp>
      <p:grpSp>
        <p:nvGrpSpPr>
          <p:cNvPr id="23" name="Group 133"/>
          <p:cNvGrpSpPr>
            <a:grpSpLocks/>
          </p:cNvGrpSpPr>
          <p:nvPr/>
        </p:nvGrpSpPr>
        <p:grpSpPr bwMode="auto">
          <a:xfrm>
            <a:off x="3855244" y="4362723"/>
            <a:ext cx="1584325" cy="596900"/>
            <a:chOff x="1156" y="3385"/>
            <a:chExt cx="998" cy="376"/>
          </a:xfrm>
        </p:grpSpPr>
        <p:sp>
          <p:nvSpPr>
            <p:cNvPr id="24" name="AutoShape 127"/>
            <p:cNvSpPr>
              <a:spLocks/>
            </p:cNvSpPr>
            <p:nvPr/>
          </p:nvSpPr>
          <p:spPr bwMode="auto">
            <a:xfrm rot="5400000">
              <a:off x="1587" y="2954"/>
              <a:ext cx="136" cy="998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5" name="Text Box 130"/>
            <p:cNvSpPr txBox="1">
              <a:spLocks noChangeArrowheads="1"/>
            </p:cNvSpPr>
            <p:nvPr/>
          </p:nvSpPr>
          <p:spPr bwMode="auto">
            <a:xfrm>
              <a:off x="1434" y="3549"/>
              <a:ext cx="4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charset="0"/>
                </a:rPr>
                <a:t>SQTO</a:t>
              </a:r>
            </a:p>
          </p:txBody>
        </p:sp>
      </p:grpSp>
      <p:grpSp>
        <p:nvGrpSpPr>
          <p:cNvPr id="29" name="Group 134"/>
          <p:cNvGrpSpPr>
            <a:grpSpLocks/>
          </p:cNvGrpSpPr>
          <p:nvPr/>
        </p:nvGrpSpPr>
        <p:grpSpPr bwMode="auto">
          <a:xfrm>
            <a:off x="5584032" y="4362723"/>
            <a:ext cx="1584325" cy="596900"/>
            <a:chOff x="2245" y="3385"/>
            <a:chExt cx="998" cy="376"/>
          </a:xfrm>
        </p:grpSpPr>
        <p:sp>
          <p:nvSpPr>
            <p:cNvPr id="30" name="AutoShape 128"/>
            <p:cNvSpPr>
              <a:spLocks/>
            </p:cNvSpPr>
            <p:nvPr/>
          </p:nvSpPr>
          <p:spPr bwMode="auto">
            <a:xfrm rot="5400000">
              <a:off x="2676" y="2954"/>
              <a:ext cx="136" cy="998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" name="Text Box 131"/>
            <p:cNvSpPr txBox="1">
              <a:spLocks noChangeArrowheads="1"/>
            </p:cNvSpPr>
            <p:nvPr/>
          </p:nvSpPr>
          <p:spPr bwMode="auto">
            <a:xfrm>
              <a:off x="2574" y="3549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charset="0"/>
                </a:rPr>
                <a:t>SQT</a:t>
              </a:r>
            </a:p>
          </p:txBody>
        </p:sp>
      </p:grpSp>
      <p:grpSp>
        <p:nvGrpSpPr>
          <p:cNvPr id="32" name="Group 135"/>
          <p:cNvGrpSpPr>
            <a:grpSpLocks/>
          </p:cNvGrpSpPr>
          <p:nvPr/>
        </p:nvGrpSpPr>
        <p:grpSpPr bwMode="auto">
          <a:xfrm>
            <a:off x="7269957" y="4362723"/>
            <a:ext cx="1584325" cy="596900"/>
            <a:chOff x="3379" y="3385"/>
            <a:chExt cx="998" cy="376"/>
          </a:xfrm>
        </p:grpSpPr>
        <p:sp>
          <p:nvSpPr>
            <p:cNvPr id="33" name="AutoShape 129"/>
            <p:cNvSpPr>
              <a:spLocks/>
            </p:cNvSpPr>
            <p:nvPr/>
          </p:nvSpPr>
          <p:spPr bwMode="auto">
            <a:xfrm rot="5400000">
              <a:off x="3810" y="2954"/>
              <a:ext cx="136" cy="998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4" name="Text Box 132"/>
            <p:cNvSpPr txBox="1">
              <a:spLocks noChangeArrowheads="1"/>
            </p:cNvSpPr>
            <p:nvPr/>
          </p:nvSpPr>
          <p:spPr bwMode="auto">
            <a:xfrm>
              <a:off x="3704" y="3549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SQE</a:t>
              </a:r>
            </a:p>
          </p:txBody>
        </p:sp>
      </p:grpSp>
      <p:grpSp>
        <p:nvGrpSpPr>
          <p:cNvPr id="35" name="Group 138"/>
          <p:cNvGrpSpPr>
            <a:grpSpLocks/>
          </p:cNvGrpSpPr>
          <p:nvPr/>
        </p:nvGrpSpPr>
        <p:grpSpPr bwMode="auto">
          <a:xfrm>
            <a:off x="5339557" y="4621485"/>
            <a:ext cx="2095500" cy="338138"/>
            <a:chOff x="2107" y="3548"/>
            <a:chExt cx="1320" cy="213"/>
          </a:xfrm>
        </p:grpSpPr>
        <p:sp>
          <p:nvSpPr>
            <p:cNvPr id="36" name="Text Box 136"/>
            <p:cNvSpPr txBox="1">
              <a:spLocks noChangeArrowheads="1"/>
            </p:cNvSpPr>
            <p:nvPr/>
          </p:nvSpPr>
          <p:spPr bwMode="auto">
            <a:xfrm>
              <a:off x="2107" y="3549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=</a:t>
              </a:r>
            </a:p>
          </p:txBody>
        </p:sp>
        <p:sp>
          <p:nvSpPr>
            <p:cNvPr id="37" name="Text Box 137"/>
            <p:cNvSpPr txBox="1">
              <a:spLocks noChangeArrowheads="1"/>
            </p:cNvSpPr>
            <p:nvPr/>
          </p:nvSpPr>
          <p:spPr bwMode="auto">
            <a:xfrm>
              <a:off x="3239" y="3548"/>
              <a:ext cx="1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+</a:t>
              </a:r>
            </a:p>
          </p:txBody>
        </p:sp>
      </p:grpSp>
      <p:sp>
        <p:nvSpPr>
          <p:cNvPr id="38" name="Text Box 130"/>
          <p:cNvSpPr txBox="1">
            <a:spLocks noChangeArrowheads="1"/>
          </p:cNvSpPr>
          <p:nvPr/>
        </p:nvSpPr>
        <p:spPr bwMode="auto">
          <a:xfrm>
            <a:off x="3419872" y="5661248"/>
            <a:ext cx="533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SQTO</a:t>
            </a:r>
            <a:r>
              <a:rPr lang="pt-BR" altLang="pt-BR" sz="1600" dirty="0"/>
              <a:t> = Soma dos Quadrados Total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SQT</a:t>
            </a:r>
            <a:r>
              <a:rPr lang="pt-BR" altLang="pt-BR" sz="1600" dirty="0"/>
              <a:t> = Soma dos Quadrados dos Tratamentos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SQE</a:t>
            </a:r>
            <a:r>
              <a:rPr lang="pt-BR" altLang="pt-BR" sz="1600" dirty="0"/>
              <a:t> = Soma dos Quadrados dos Erros ou dos Resíduos</a:t>
            </a:r>
          </a:p>
        </p:txBody>
      </p:sp>
    </p:spTree>
    <p:extLst>
      <p:ext uri="{BB962C8B-B14F-4D97-AF65-F5344CB8AC3E}">
        <p14:creationId xmlns:p14="http://schemas.microsoft.com/office/powerpoint/2010/main" val="24631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1317882" y="4131846"/>
                <a:ext cx="1497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r>
                        <a:rPr lang="pt-BR" b="0" i="1" smtClean="0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2" y="4131846"/>
                <a:ext cx="1497398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1317882" y="4778334"/>
                <a:ext cx="3311612" cy="661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2" y="4778334"/>
                <a:ext cx="3311612" cy="66146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2116698" y="5484924"/>
                <a:ext cx="176368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98" y="5484924"/>
                <a:ext cx="1763688" cy="6083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40852" name="Group 212"/>
          <p:cNvGraphicFramePr>
            <a:graphicFrameLocks noGrp="1"/>
          </p:cNvGraphicFramePr>
          <p:nvPr/>
        </p:nvGraphicFramePr>
        <p:xfrm>
          <a:off x="1331913" y="1643063"/>
          <a:ext cx="6480175" cy="212407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Fonte de Variação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Soma dos Quadrados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Graus de Liberdade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Quadrado Médio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Tratamentos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Erro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Total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 Box 117"/>
          <p:cNvSpPr txBox="1">
            <a:spLocks noChangeArrowheads="1"/>
          </p:cNvSpPr>
          <p:nvPr/>
        </p:nvSpPr>
        <p:spPr bwMode="auto">
          <a:xfrm>
            <a:off x="3214688" y="4132263"/>
            <a:ext cx="4357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QME</a:t>
            </a:r>
            <a:r>
              <a:rPr lang="pt-BR" altLang="pt-BR" sz="1600" dirty="0">
                <a:latin typeface="Times New Roman" charset="0"/>
              </a:rPr>
              <a:t> </a:t>
            </a:r>
            <a:r>
              <a:rPr lang="pt-BR" altLang="pt-BR" sz="1600" dirty="0">
                <a:sym typeface="Symbol" pitchFamily="18" charset="2"/>
              </a:rPr>
              <a:t>é um estimador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não-tendencioso</a:t>
            </a:r>
            <a:r>
              <a:rPr lang="pt-BR" altLang="pt-BR" sz="1600" dirty="0">
                <a:sym typeface="Symbol" pitchFamily="18" charset="2"/>
              </a:rPr>
              <a:t> de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i="1" baseline="300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</a:p>
        </p:txBody>
      </p:sp>
      <p:sp>
        <p:nvSpPr>
          <p:cNvPr id="22" name="Text Box 117"/>
          <p:cNvSpPr txBox="1">
            <a:spLocks noChangeArrowheads="1"/>
          </p:cNvSpPr>
          <p:nvPr/>
        </p:nvSpPr>
        <p:spPr bwMode="auto">
          <a:xfrm>
            <a:off x="4572000" y="5357813"/>
            <a:ext cx="4357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QMT</a:t>
            </a:r>
            <a:r>
              <a:rPr lang="pt-BR" altLang="pt-BR" sz="1600" dirty="0">
                <a:latin typeface="Times New Roman" charset="0"/>
              </a:rPr>
              <a:t> </a:t>
            </a:r>
            <a:r>
              <a:rPr lang="pt-BR" altLang="pt-BR" sz="1600" dirty="0">
                <a:sym typeface="Symbol" pitchFamily="18" charset="2"/>
              </a:rPr>
              <a:t>é um estimador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tendencioso</a:t>
            </a:r>
            <a:r>
              <a:rPr lang="pt-BR" altLang="pt-BR" sz="1600" dirty="0">
                <a:sym typeface="Symbol" pitchFamily="18" charset="2"/>
              </a:rPr>
              <a:t> de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i="1" baseline="300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17"/>
              <p:cNvSpPr txBox="1">
                <a:spLocks noChangeArrowheads="1"/>
              </p:cNvSpPr>
              <p:nvPr/>
            </p:nvSpPr>
            <p:spPr bwMode="auto">
              <a:xfrm>
                <a:off x="4860032" y="5786438"/>
                <a:ext cx="4129981" cy="624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33400" indent="-5334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sym typeface="Symbol" pitchFamily="18" charset="2"/>
                  </a:rPr>
                  <a:t>a menos que todos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altLang="pt-BR" sz="1600" dirty="0">
                    <a:sym typeface="Symbol" pitchFamily="18" charset="2"/>
                  </a:rPr>
                  <a:t> sejam iguais entre si,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altLang="pt-BR" sz="1600" dirty="0">
                    <a:sym typeface="Symbol" pitchFamily="18" charset="2"/>
                  </a:rPr>
                  <a:t> ou </a:t>
                </a:r>
                <a:r>
                  <a:rPr lang="pt-BR" altLang="pt-BR" sz="1600" i="1" dirty="0">
                    <a:sym typeface="Symbol" pitchFamily="18" charset="2"/>
                  </a:rPr>
                  <a:t></a:t>
                </a:r>
                <a:r>
                  <a:rPr lang="pt-BR" altLang="pt-BR" sz="1600" i="1" baseline="-25000" dirty="0">
                    <a:latin typeface="Times New Roman" charset="0"/>
                    <a:sym typeface="Symbol" pitchFamily="18" charset="2"/>
                  </a:rPr>
                  <a:t>j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 = 0</a:t>
                </a:r>
                <a:endParaRPr lang="pt-BR" altLang="pt-BR" sz="1600" baseline="-25000" dirty="0">
                  <a:latin typeface="Times New 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5786438"/>
                <a:ext cx="4129981" cy="624402"/>
              </a:xfrm>
              <a:prstGeom prst="rect">
                <a:avLst/>
              </a:prstGeom>
              <a:blipFill rotWithShape="1">
                <a:blip r:embed="rId6"/>
                <a:stretch>
                  <a:fillRect l="-737" t="-1942" b="-87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669E0-DD7E-49FD-8465-005DB3C0D666}" type="slidenum">
              <a:rPr lang="pt-BR"/>
              <a:pPr>
                <a:defRPr/>
              </a:pPr>
              <a:t>13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𝑆𝑄𝑇𝑂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blipFill rotWithShape="1">
                <a:blip r:embed="rId7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𝑆𝑄𝐸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blipFill rotWithShape="1">
                <a:blip r:embed="rId8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blipFill rotWithShape="1">
                <a:blip r:embed="rId9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21" grpId="0"/>
      <p:bldP spid="22" grpId="0"/>
      <p:bldP spid="23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3236865" y="4921250"/>
                <a:ext cx="1718676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≅ </m:t>
                      </m:r>
                      <m:r>
                        <a:rPr lang="pt-BR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65" y="4921250"/>
                <a:ext cx="1718676" cy="5916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8459" name="Text Box 117"/>
          <p:cNvSpPr txBox="1">
            <a:spLocks noChangeArrowheads="1"/>
          </p:cNvSpPr>
          <p:nvPr/>
        </p:nvSpPr>
        <p:spPr bwMode="auto">
          <a:xfrm>
            <a:off x="1350963" y="3897313"/>
            <a:ext cx="3124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...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r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20" name="Text Box 118"/>
          <p:cNvSpPr txBox="1">
            <a:spLocks noChangeArrowheads="1"/>
          </p:cNvSpPr>
          <p:nvPr/>
        </p:nvSpPr>
        <p:spPr bwMode="auto">
          <a:xfrm>
            <a:off x="4846638" y="3946525"/>
            <a:ext cx="312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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latin typeface="Times New Roman" charset="0"/>
                <a:sym typeface="Symbol" pitchFamily="18" charset="2"/>
              </a:rPr>
              <a:t>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0</a:t>
            </a:r>
          </a:p>
        </p:txBody>
      </p:sp>
      <p:sp>
        <p:nvSpPr>
          <p:cNvPr id="47" name="Text Box 118"/>
          <p:cNvSpPr txBox="1">
            <a:spLocks noChangeArrowheads="1"/>
          </p:cNvSpPr>
          <p:nvPr/>
        </p:nvSpPr>
        <p:spPr bwMode="auto">
          <a:xfrm>
            <a:off x="1365250" y="4581525"/>
            <a:ext cx="312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</a:t>
            </a:r>
            <a:r>
              <a:rPr lang="pt-BR" altLang="pt-BR" sz="1600">
                <a:sym typeface="Symbol" pitchFamily="18" charset="2"/>
              </a:rPr>
              <a:t>for verdadeiro: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603875" y="6116638"/>
            <a:ext cx="912813" cy="552450"/>
            <a:chOff x="3923" y="3838"/>
            <a:chExt cx="575" cy="348"/>
          </a:xfrm>
        </p:grpSpPr>
        <p:sp>
          <p:nvSpPr>
            <p:cNvPr id="18486" name="AutoShape 124"/>
            <p:cNvSpPr>
              <a:spLocks noChangeArrowheads="1"/>
            </p:cNvSpPr>
            <p:nvPr/>
          </p:nvSpPr>
          <p:spPr bwMode="auto">
            <a:xfrm rot="-5400000">
              <a:off x="4173" y="3815"/>
              <a:ext cx="136" cy="181"/>
            </a:xfrm>
            <a:prstGeom prst="upArrow">
              <a:avLst>
                <a:gd name="adj1" fmla="val 50000"/>
                <a:gd name="adj2" fmla="val 33272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87" name="Rectangle 125"/>
            <p:cNvSpPr>
              <a:spLocks noChangeArrowheads="1"/>
            </p:cNvSpPr>
            <p:nvPr/>
          </p:nvSpPr>
          <p:spPr bwMode="auto">
            <a:xfrm>
              <a:off x="3923" y="3974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verd.</a:t>
              </a:r>
              <a:endParaRPr lang="en-US" altLang="pt-BR" sz="1600"/>
            </a:p>
          </p:txBody>
        </p:sp>
      </p:grpSp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6607175" y="6116638"/>
            <a:ext cx="903288" cy="552450"/>
            <a:chOff x="4559" y="3793"/>
            <a:chExt cx="569" cy="348"/>
          </a:xfrm>
        </p:grpSpPr>
        <p:sp>
          <p:nvSpPr>
            <p:cNvPr id="18484" name="AutoShape 127"/>
            <p:cNvSpPr>
              <a:spLocks noChangeArrowheads="1"/>
            </p:cNvSpPr>
            <p:nvPr/>
          </p:nvSpPr>
          <p:spPr bwMode="auto">
            <a:xfrm rot="5400000" flipH="1">
              <a:off x="4776" y="3770"/>
              <a:ext cx="136" cy="181"/>
            </a:xfrm>
            <a:prstGeom prst="upArrow">
              <a:avLst>
                <a:gd name="adj1" fmla="val 50000"/>
                <a:gd name="adj2" fmla="val 33272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85" name="Rectangle 128"/>
            <p:cNvSpPr>
              <a:spLocks noChangeArrowheads="1"/>
            </p:cNvSpPr>
            <p:nvPr/>
          </p:nvSpPr>
          <p:spPr bwMode="auto">
            <a:xfrm flipH="1">
              <a:off x="4559" y="3929"/>
              <a:ext cx="5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falso</a:t>
              </a:r>
              <a:endParaRPr lang="en-US" altLang="pt-BR" sz="1600"/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5508625" y="4845050"/>
            <a:ext cx="2159000" cy="1557338"/>
            <a:chOff x="4059" y="2976"/>
            <a:chExt cx="1360" cy="981"/>
          </a:xfrm>
        </p:grpSpPr>
        <p:sp>
          <p:nvSpPr>
            <p:cNvPr id="18479" name="Freeform 118"/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0" name="Freeform 119"/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81" name="Text Box 120"/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8482" name="Text Box 121"/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651" y="3041"/>
                  <a:ext cx="721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𝑟</m:t>
                            </m:r>
                            <m:r>
                              <a:rPr lang="pt-BR" sz="18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pt-B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18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pt-BR" altLang="pt-BR" sz="18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52" name="Text 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1" y="3041"/>
                  <a:ext cx="721" cy="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 Box 142"/>
          <p:cNvSpPr txBox="1">
            <a:spLocks noChangeArrowheads="1"/>
          </p:cNvSpPr>
          <p:nvPr/>
        </p:nvSpPr>
        <p:spPr bwMode="auto">
          <a:xfrm>
            <a:off x="5794375" y="60436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1</a:t>
            </a: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1357313" y="4868863"/>
            <a:ext cx="1879552" cy="7143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745038" y="5096102"/>
            <a:ext cx="1016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1</a:t>
            </a:r>
            <a:endParaRPr lang="pt-BR" altLang="pt-BR" sz="16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E9AD8-CF2A-418E-A87F-C2621DDB6512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4067175" y="4008438"/>
            <a:ext cx="50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pt-BR" altLang="pt-BR" sz="2400">
              <a:solidFill>
                <a:srgbClr val="FF0000"/>
              </a:solidFill>
            </a:endParaRPr>
          </a:p>
        </p:txBody>
      </p:sp>
      <p:sp>
        <p:nvSpPr>
          <p:cNvPr id="37" name="Text Box 118"/>
          <p:cNvSpPr txBox="1">
            <a:spLocks noChangeArrowheads="1"/>
          </p:cNvSpPr>
          <p:nvPr/>
        </p:nvSpPr>
        <p:spPr bwMode="auto">
          <a:xfrm>
            <a:off x="1360488" y="5898758"/>
            <a:ext cx="1751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</a:t>
            </a:r>
            <a:r>
              <a:rPr lang="pt-BR" altLang="pt-BR" sz="1600" dirty="0">
                <a:sym typeface="Symbol" pitchFamily="18" charset="2"/>
              </a:rPr>
              <a:t>for falso: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graphicFrame>
        <p:nvGraphicFramePr>
          <p:cNvPr id="39" name="Group 212"/>
          <p:cNvGraphicFramePr>
            <a:graphicFrameLocks noGrp="1"/>
          </p:cNvGraphicFramePr>
          <p:nvPr/>
        </p:nvGraphicFramePr>
        <p:xfrm>
          <a:off x="1331913" y="1643063"/>
          <a:ext cx="6480175" cy="212407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Fonte de Variação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Soma dos Quadrados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Graus de Liberdade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Quadrado Médio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Tratamentos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Erro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Total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𝑆𝑄𝑇𝑂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blipFill rotWithShape="1">
                <a:blip r:embed="rId5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𝑆𝑄𝐸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blipFill rotWithShape="1">
                <a:blip r:embed="rId6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blipFill rotWithShape="1">
                <a:blip r:embed="rId7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1383" y="4930231"/>
                <a:ext cx="962636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~?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83" y="4930231"/>
                <a:ext cx="962636" cy="59163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158177" y="5046193"/>
                <a:ext cx="1045671" cy="3597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77" y="5046193"/>
                <a:ext cx="1045671" cy="35971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236865" y="5746699"/>
                <a:ext cx="2065822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&gt;&gt;&gt;1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65" y="5746699"/>
                <a:ext cx="2065822" cy="59163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0" grpId="0"/>
      <p:bldP spid="47" grpId="0"/>
      <p:bldP spid="72" grpId="0"/>
      <p:bldP spid="80" grpId="0" animBg="1"/>
      <p:bldP spid="6" grpId="0" animBg="1"/>
      <p:bldP spid="8" grpId="0"/>
      <p:bldP spid="37" grpId="0"/>
      <p:bldP spid="49" grpId="0"/>
      <p:bldP spid="50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17"/>
          <p:cNvGrpSpPr>
            <a:grpSpLocks/>
          </p:cNvGrpSpPr>
          <p:nvPr/>
        </p:nvGrpSpPr>
        <p:grpSpPr bwMode="auto">
          <a:xfrm>
            <a:off x="5508625" y="4845050"/>
            <a:ext cx="2159000" cy="1557338"/>
            <a:chOff x="4059" y="2976"/>
            <a:chExt cx="1360" cy="981"/>
          </a:xfrm>
        </p:grpSpPr>
        <p:sp>
          <p:nvSpPr>
            <p:cNvPr id="62" name="Freeform 118"/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19"/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Text Box 120"/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65" name="Text Box 121"/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4651" y="3041"/>
                  <a:ext cx="721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𝑟</m:t>
                            </m:r>
                            <m:r>
                              <a:rPr lang="pt-BR" sz="18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sz="18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pt-B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pt-BR" sz="18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pt-BR" altLang="pt-BR" sz="18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66" name="Text 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1" y="3041"/>
                  <a:ext cx="721" cy="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483" name="Text Box 117"/>
          <p:cNvSpPr txBox="1">
            <a:spLocks noChangeArrowheads="1"/>
          </p:cNvSpPr>
          <p:nvPr/>
        </p:nvSpPr>
        <p:spPr bwMode="auto">
          <a:xfrm>
            <a:off x="1350963" y="3897313"/>
            <a:ext cx="3124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...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r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nem todos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>
                <a:sym typeface="Symbol" pitchFamily="18" charset="2"/>
              </a:rPr>
              <a:t>são iguais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19484" name="Text Box 118"/>
          <p:cNvSpPr txBox="1">
            <a:spLocks noChangeArrowheads="1"/>
          </p:cNvSpPr>
          <p:nvPr/>
        </p:nvSpPr>
        <p:spPr bwMode="auto">
          <a:xfrm>
            <a:off x="4846638" y="3946525"/>
            <a:ext cx="312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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nem todos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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0</a:t>
            </a:r>
          </a:p>
        </p:txBody>
      </p:sp>
      <p:sp>
        <p:nvSpPr>
          <p:cNvPr id="19485" name="Text Box 118"/>
          <p:cNvSpPr txBox="1">
            <a:spLocks noChangeArrowheads="1"/>
          </p:cNvSpPr>
          <p:nvPr/>
        </p:nvSpPr>
        <p:spPr bwMode="auto">
          <a:xfrm>
            <a:off x="1365250" y="4581525"/>
            <a:ext cx="3124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</a:t>
            </a:r>
            <a:r>
              <a:rPr lang="pt-BR" altLang="pt-BR" sz="1600">
                <a:sym typeface="Symbol" pitchFamily="18" charset="2"/>
              </a:rPr>
              <a:t>for verdadeiro: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F9564-7C2A-4320-A8AE-6B26054B931C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19494" name="Retângulo 7"/>
          <p:cNvSpPr>
            <a:spLocks noChangeArrowheads="1"/>
          </p:cNvSpPr>
          <p:nvPr/>
        </p:nvSpPr>
        <p:spPr bwMode="auto">
          <a:xfrm>
            <a:off x="4067175" y="4008438"/>
            <a:ext cx="506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pt-BR" altLang="pt-BR" sz="2400">
              <a:solidFill>
                <a:srgbClr val="FF0000"/>
              </a:solidFill>
            </a:endParaRPr>
          </a:p>
        </p:txBody>
      </p:sp>
      <p:grpSp>
        <p:nvGrpSpPr>
          <p:cNvPr id="19497" name="Group 129"/>
          <p:cNvGrpSpPr>
            <a:grpSpLocks/>
          </p:cNvGrpSpPr>
          <p:nvPr/>
        </p:nvGrpSpPr>
        <p:grpSpPr bwMode="auto">
          <a:xfrm>
            <a:off x="5673725" y="5491163"/>
            <a:ext cx="1735138" cy="1308100"/>
            <a:chOff x="4160" y="3377"/>
            <a:chExt cx="1093" cy="824"/>
          </a:xfrm>
        </p:grpSpPr>
        <p:grpSp>
          <p:nvGrpSpPr>
            <p:cNvPr id="19502" name="Group 130"/>
            <p:cNvGrpSpPr>
              <a:grpSpLocks/>
            </p:cNvGrpSpPr>
            <p:nvPr/>
          </p:nvGrpSpPr>
          <p:grpSpPr bwMode="auto">
            <a:xfrm>
              <a:off x="4572" y="3377"/>
              <a:ext cx="543" cy="597"/>
              <a:chOff x="4572" y="3377"/>
              <a:chExt cx="543" cy="597"/>
            </a:xfrm>
          </p:grpSpPr>
          <p:grpSp>
            <p:nvGrpSpPr>
              <p:cNvPr id="19509" name="Group 131"/>
              <p:cNvGrpSpPr>
                <a:grpSpLocks/>
              </p:cNvGrpSpPr>
              <p:nvPr/>
            </p:nvGrpSpPr>
            <p:grpSpPr bwMode="auto">
              <a:xfrm>
                <a:off x="4683" y="3377"/>
                <a:ext cx="432" cy="367"/>
                <a:chOff x="4683" y="3377"/>
                <a:chExt cx="432" cy="367"/>
              </a:xfrm>
            </p:grpSpPr>
            <p:sp>
              <p:nvSpPr>
                <p:cNvPr id="19511" name="Freeform 132" descr="Diagonal para cima clara"/>
                <p:cNvSpPr>
                  <a:spLocks/>
                </p:cNvSpPr>
                <p:nvPr/>
              </p:nvSpPr>
              <p:spPr bwMode="auto">
                <a:xfrm>
                  <a:off x="4683" y="3377"/>
                  <a:ext cx="432" cy="367"/>
                </a:xfrm>
                <a:custGeom>
                  <a:avLst/>
                  <a:gdLst>
                    <a:gd name="T0" fmla="*/ 0 w 432"/>
                    <a:gd name="T1" fmla="*/ 0 h 367"/>
                    <a:gd name="T2" fmla="*/ 0 w 432"/>
                    <a:gd name="T3" fmla="*/ 367 h 367"/>
                    <a:gd name="T4" fmla="*/ 432 w 432"/>
                    <a:gd name="T5" fmla="*/ 367 h 367"/>
                    <a:gd name="T6" fmla="*/ 360 w 432"/>
                    <a:gd name="T7" fmla="*/ 355 h 367"/>
                    <a:gd name="T8" fmla="*/ 310 w 432"/>
                    <a:gd name="T9" fmla="*/ 338 h 367"/>
                    <a:gd name="T10" fmla="*/ 250 w 432"/>
                    <a:gd name="T11" fmla="*/ 305 h 367"/>
                    <a:gd name="T12" fmla="*/ 202 w 432"/>
                    <a:gd name="T13" fmla="*/ 261 h 367"/>
                    <a:gd name="T14" fmla="*/ 154 w 432"/>
                    <a:gd name="T15" fmla="*/ 204 h 367"/>
                    <a:gd name="T16" fmla="*/ 103 w 432"/>
                    <a:gd name="T17" fmla="*/ 141 h 367"/>
                    <a:gd name="T18" fmla="*/ 58 w 432"/>
                    <a:gd name="T19" fmla="*/ 79 h 367"/>
                    <a:gd name="T20" fmla="*/ 14 w 432"/>
                    <a:gd name="T21" fmla="*/ 21 h 367"/>
                    <a:gd name="T22" fmla="*/ 0 w 432"/>
                    <a:gd name="T23" fmla="*/ 0 h 367"/>
                    <a:gd name="T24" fmla="*/ 0 w 432"/>
                    <a:gd name="T25" fmla="*/ 0 h 36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32"/>
                    <a:gd name="T40" fmla="*/ 0 h 367"/>
                    <a:gd name="T41" fmla="*/ 432 w 432"/>
                    <a:gd name="T42" fmla="*/ 367 h 36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32" h="367">
                      <a:moveTo>
                        <a:pt x="0" y="0"/>
                      </a:moveTo>
                      <a:lnTo>
                        <a:pt x="0" y="367"/>
                      </a:lnTo>
                      <a:lnTo>
                        <a:pt x="432" y="367"/>
                      </a:lnTo>
                      <a:lnTo>
                        <a:pt x="360" y="355"/>
                      </a:lnTo>
                      <a:lnTo>
                        <a:pt x="310" y="338"/>
                      </a:lnTo>
                      <a:lnTo>
                        <a:pt x="250" y="305"/>
                      </a:lnTo>
                      <a:lnTo>
                        <a:pt x="202" y="261"/>
                      </a:lnTo>
                      <a:lnTo>
                        <a:pt x="154" y="204"/>
                      </a:lnTo>
                      <a:lnTo>
                        <a:pt x="103" y="141"/>
                      </a:lnTo>
                      <a:lnTo>
                        <a:pt x="58" y="79"/>
                      </a:lnTo>
                      <a:lnTo>
                        <a:pt x="14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pattFill prst="ltUpDiag">
                  <a:fgClr>
                    <a:schemeClr val="tx1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1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830" y="3410"/>
                  <a:ext cx="19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pt-BR" sz="1600" i="1">
                      <a:latin typeface="Times New Roman" charset="0"/>
                      <a:sym typeface="Symbol" pitchFamily="18" charset="2"/>
                    </a:rPr>
                    <a:t></a:t>
                  </a:r>
                  <a:endParaRPr lang="en-US" altLang="pt-BR" sz="1600">
                    <a:latin typeface="Times New Roman" charset="0"/>
                    <a:sym typeface="Symbol" pitchFamily="18" charset="2"/>
                  </a:endParaRPr>
                </a:p>
              </p:txBody>
            </p:sp>
          </p:grpSp>
          <p:graphicFrame>
            <p:nvGraphicFramePr>
              <p:cNvPr id="19510" name="Object 134"/>
              <p:cNvGraphicFramePr>
                <a:graphicFrameLocks noChangeAspect="1"/>
              </p:cNvGraphicFramePr>
              <p:nvPr/>
            </p:nvGraphicFramePr>
            <p:xfrm>
              <a:off x="4572" y="3767"/>
              <a:ext cx="24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66584" imgH="228501" progId="Equation.DSMT4">
                      <p:embed/>
                    </p:oleObj>
                  </mc:Choice>
                  <mc:Fallback>
                    <p:oleObj name="Equation" r:id="rId5" imgW="266584" imgH="228501" progId="Equation.DSMT4">
                      <p:embed/>
                      <p:pic>
                        <p:nvPicPr>
                          <p:cNvPr id="1951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767"/>
                            <a:ext cx="240" cy="20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03" name="Group 135"/>
            <p:cNvGrpSpPr>
              <a:grpSpLocks/>
            </p:cNvGrpSpPr>
            <p:nvPr/>
          </p:nvGrpSpPr>
          <p:grpSpPr bwMode="auto">
            <a:xfrm>
              <a:off x="4160" y="3974"/>
              <a:ext cx="544" cy="227"/>
              <a:chOff x="4160" y="3974"/>
              <a:chExt cx="544" cy="227"/>
            </a:xfrm>
          </p:grpSpPr>
          <p:sp>
            <p:nvSpPr>
              <p:cNvPr id="19507" name="Rectangle 136"/>
              <p:cNvSpPr>
                <a:spLocks noChangeArrowheads="1"/>
              </p:cNvSpPr>
              <p:nvPr/>
            </p:nvSpPr>
            <p:spPr bwMode="auto">
              <a:xfrm>
                <a:off x="4210" y="3989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ac.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endParaRPr lang="en-US" altLang="pt-BR" sz="1600"/>
              </a:p>
            </p:txBody>
          </p:sp>
          <p:sp>
            <p:nvSpPr>
              <p:cNvPr id="19508" name="AutoShape 137"/>
              <p:cNvSpPr>
                <a:spLocks/>
              </p:cNvSpPr>
              <p:nvPr/>
            </p:nvSpPr>
            <p:spPr bwMode="auto">
              <a:xfrm rot="-5400000">
                <a:off x="4410" y="3724"/>
                <a:ext cx="44" cy="544"/>
              </a:xfrm>
              <a:prstGeom prst="leftBrace">
                <a:avLst>
                  <a:gd name="adj1" fmla="val 10303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pSp>
          <p:nvGrpSpPr>
            <p:cNvPr id="19504" name="Group 138"/>
            <p:cNvGrpSpPr>
              <a:grpSpLocks/>
            </p:cNvGrpSpPr>
            <p:nvPr/>
          </p:nvGrpSpPr>
          <p:grpSpPr bwMode="auto">
            <a:xfrm>
              <a:off x="4709" y="3974"/>
              <a:ext cx="544" cy="227"/>
              <a:chOff x="4160" y="3974"/>
              <a:chExt cx="544" cy="227"/>
            </a:xfrm>
          </p:grpSpPr>
          <p:sp>
            <p:nvSpPr>
              <p:cNvPr id="19505" name="Rectangle 139"/>
              <p:cNvSpPr>
                <a:spLocks noChangeArrowheads="1"/>
              </p:cNvSpPr>
              <p:nvPr/>
            </p:nvSpPr>
            <p:spPr bwMode="auto">
              <a:xfrm>
                <a:off x="4178" y="3989"/>
                <a:ext cx="5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rej.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endParaRPr lang="en-US" altLang="pt-BR" sz="1600"/>
              </a:p>
            </p:txBody>
          </p:sp>
          <p:sp>
            <p:nvSpPr>
              <p:cNvPr id="19506" name="AutoShape 140"/>
              <p:cNvSpPr>
                <a:spLocks/>
              </p:cNvSpPr>
              <p:nvPr/>
            </p:nvSpPr>
            <p:spPr bwMode="auto">
              <a:xfrm rot="-5400000">
                <a:off x="4410" y="3724"/>
                <a:ext cx="44" cy="544"/>
              </a:xfrm>
              <a:prstGeom prst="leftBrace">
                <a:avLst>
                  <a:gd name="adj1" fmla="val 10303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</p:grpSp>
      <p:sp>
        <p:nvSpPr>
          <p:cNvPr id="52" name="Text Box 118"/>
          <p:cNvSpPr txBox="1">
            <a:spLocks noChangeArrowheads="1"/>
          </p:cNvSpPr>
          <p:nvPr/>
        </p:nvSpPr>
        <p:spPr bwMode="auto">
          <a:xfrm>
            <a:off x="7667625" y="4792663"/>
            <a:ext cx="14763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7313" indent="-873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ANOVA</a:t>
            </a:r>
            <a:r>
              <a:rPr lang="pt-BR" altLang="pt-BR" sz="1600">
                <a:sym typeface="Symbol" pitchFamily="18" charset="2"/>
              </a:rPr>
              <a:t> é sempre um teste </a:t>
            </a: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unilateral a direita</a:t>
            </a:r>
            <a:endParaRPr lang="pt-BR" altLang="pt-BR" sz="1600">
              <a:solidFill>
                <a:srgbClr val="FF0000"/>
              </a:solidFill>
              <a:latin typeface="Times New Roman" charset="0"/>
              <a:sym typeface="Symbol" pitchFamily="18" charset="2"/>
            </a:endParaRPr>
          </a:p>
        </p:txBody>
      </p:sp>
      <p:graphicFrame>
        <p:nvGraphicFramePr>
          <p:cNvPr id="44" name="Group 212"/>
          <p:cNvGraphicFramePr>
            <a:graphicFrameLocks noGrp="1"/>
          </p:cNvGraphicFramePr>
          <p:nvPr/>
        </p:nvGraphicFramePr>
        <p:xfrm>
          <a:off x="1331913" y="1643063"/>
          <a:ext cx="6480175" cy="212407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Fonte de Variação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Soma dos Quadrados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Graus de Liberdade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Quadrado Médio</a:t>
                      </a: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Tratamentos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Erro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Total</a:t>
                      </a:r>
                    </a:p>
                  </a:txBody>
                  <a:tcPr marT="45727" marB="45727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𝑆𝑄𝑇𝑂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3242004"/>
                <a:ext cx="2899383" cy="432875"/>
              </a:xfrm>
              <a:prstGeom prst="rect">
                <a:avLst/>
              </a:prstGeom>
              <a:blipFill rotWithShape="1">
                <a:blip r:embed="rId7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𝑆𝑄𝐸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751073"/>
                <a:ext cx="2723566" cy="432875"/>
              </a:xfrm>
              <a:prstGeom prst="rect">
                <a:avLst/>
              </a:prstGeom>
              <a:blipFill rotWithShape="1">
                <a:blip r:embed="rId8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𝑆𝑄𝑇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/>
                          </a:rPr>
                          <m:t>𝑗</m:t>
                        </m:r>
                        <m:r>
                          <a:rPr lang="pt-B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i="1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1" y="2233892"/>
                <a:ext cx="2472343" cy="432875"/>
              </a:xfrm>
              <a:prstGeom prst="rect">
                <a:avLst/>
              </a:prstGeom>
              <a:blipFill rotWithShape="1">
                <a:blip r:embed="rId9"/>
                <a:stretch>
                  <a:fillRect t="-70423" b="-126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184591"/>
                <a:ext cx="1415131" cy="55335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81052"/>
                <a:ext cx="706732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98233"/>
                <a:ext cx="821700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289164"/>
                <a:ext cx="8332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353" y="2679330"/>
                <a:ext cx="1540037" cy="59522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236865" y="4921250"/>
                <a:ext cx="1718676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≅ </m:t>
                      </m:r>
                      <m:r>
                        <a:rPr lang="pt-BR" b="0" i="1" smtClean="0"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65" y="4921250"/>
                <a:ext cx="1718676" cy="59163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tângulo 55"/>
          <p:cNvSpPr>
            <a:spLocks noChangeArrowheads="1"/>
          </p:cNvSpPr>
          <p:nvPr/>
        </p:nvSpPr>
        <p:spPr bwMode="auto">
          <a:xfrm>
            <a:off x="4745038" y="5096102"/>
            <a:ext cx="101600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1</a:t>
            </a:r>
            <a:endParaRPr lang="pt-BR" altLang="pt-BR" sz="1600" dirty="0"/>
          </a:p>
        </p:txBody>
      </p:sp>
      <p:sp>
        <p:nvSpPr>
          <p:cNvPr id="57" name="Text Box 118"/>
          <p:cNvSpPr txBox="1">
            <a:spLocks noChangeArrowheads="1"/>
          </p:cNvSpPr>
          <p:nvPr/>
        </p:nvSpPr>
        <p:spPr bwMode="auto">
          <a:xfrm>
            <a:off x="1360488" y="5898758"/>
            <a:ext cx="1751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</a:t>
            </a:r>
            <a:r>
              <a:rPr lang="pt-BR" altLang="pt-BR" sz="1600" dirty="0">
                <a:sym typeface="Symbol" pitchFamily="18" charset="2"/>
              </a:rPr>
              <a:t>for falso: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411383" y="4930231"/>
                <a:ext cx="962636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~?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83" y="4930231"/>
                <a:ext cx="962636" cy="59163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3236865" y="5746699"/>
                <a:ext cx="2065822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&gt;&gt;&gt;1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865" y="5746699"/>
                <a:ext cx="2065822" cy="591637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1357313" y="4868863"/>
            <a:ext cx="1879552" cy="71437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/>
              <p:cNvSpPr txBox="1"/>
              <p:nvPr/>
            </p:nvSpPr>
            <p:spPr>
              <a:xfrm>
                <a:off x="2158177" y="5046193"/>
                <a:ext cx="1045671" cy="3597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177" y="5046193"/>
                <a:ext cx="1045671" cy="35971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538910" y="4617193"/>
                <a:ext cx="1897186" cy="813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∗∗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10" y="4617193"/>
                <a:ext cx="1897186" cy="8138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042784" y="4617194"/>
                <a:ext cx="2627834" cy="813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𝑆𝑄𝑇𝑂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84" y="4617194"/>
                <a:ext cx="2627834" cy="8138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072636" y="3386020"/>
                <a:ext cx="2452018" cy="813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𝑆𝑄𝐸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36" y="3386020"/>
                <a:ext cx="2452018" cy="8138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87150" y="2291386"/>
                <a:ext cx="2321341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S</m:t>
                      </m:r>
                      <m:r>
                        <a:rPr lang="pt-BR" b="0" i="1" smtClean="0">
                          <a:latin typeface="Cambria Math"/>
                        </a:rPr>
                        <m:t>𝑄𝑇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50" y="2291386"/>
                <a:ext cx="2321341" cy="7923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Fórmulas Alternativas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3A240-BDF5-4A47-AF4F-F90C84AB08DD}" type="slidenum">
              <a:rPr lang="pt-BR"/>
              <a:pPr>
                <a:defRPr/>
              </a:pPr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347864" y="3590032"/>
                <a:ext cx="15910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𝑆𝑄𝑇𝑂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𝑆𝑄𝑇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590032"/>
                <a:ext cx="1591077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3275856" y="2291386"/>
                <a:ext cx="1564852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∗∗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291386"/>
                <a:ext cx="1564852" cy="7923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57072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17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66586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076056" y="4365104"/>
                <a:ext cx="2423549" cy="813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𝑆𝑄𝑇𝑂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∗∗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2423549" cy="8138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459647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8035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076056" y="4365104"/>
                <a:ext cx="1996636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𝑆𝑄𝑇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𝑗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∗∗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996636" cy="7923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4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87912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19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26293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076056" y="4592025"/>
                <a:ext cx="2032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𝑆𝑄𝐸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𝑆𝑄𝑇𝑂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𝑆𝑄𝑇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92025"/>
                <a:ext cx="2032801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71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dirty="0"/>
              <a:t>Comparando-se médias de duas populações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6147" name="Group 162"/>
          <p:cNvGrpSpPr>
            <a:grpSpLocks/>
          </p:cNvGrpSpPr>
          <p:nvPr/>
        </p:nvGrpSpPr>
        <p:grpSpPr bwMode="auto">
          <a:xfrm>
            <a:off x="1085850" y="1855788"/>
            <a:ext cx="1631950" cy="2138362"/>
            <a:chOff x="576" y="1872"/>
            <a:chExt cx="1028" cy="1347"/>
          </a:xfrm>
        </p:grpSpPr>
        <p:sp>
          <p:nvSpPr>
            <p:cNvPr id="6170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71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6148" name="Group 165"/>
          <p:cNvGrpSpPr>
            <a:grpSpLocks/>
          </p:cNvGrpSpPr>
          <p:nvPr/>
        </p:nvGrpSpPr>
        <p:grpSpPr bwMode="auto">
          <a:xfrm>
            <a:off x="3203575" y="1855788"/>
            <a:ext cx="1603375" cy="2138362"/>
            <a:chOff x="576" y="1872"/>
            <a:chExt cx="1010" cy="1347"/>
          </a:xfrm>
        </p:grpSpPr>
        <p:sp>
          <p:nvSpPr>
            <p:cNvPr id="6168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69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6149" name="Object 0"/>
          <p:cNvGraphicFramePr>
            <a:graphicFrameLocks noChangeAspect="1"/>
          </p:cNvGraphicFramePr>
          <p:nvPr/>
        </p:nvGraphicFramePr>
        <p:xfrm>
          <a:off x="1368425" y="4141788"/>
          <a:ext cx="1016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6149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1788"/>
                        <a:ext cx="1016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"/>
          <p:cNvGraphicFramePr>
            <a:graphicFrameLocks noChangeAspect="1"/>
          </p:cNvGraphicFramePr>
          <p:nvPr/>
        </p:nvGraphicFramePr>
        <p:xfrm>
          <a:off x="3459163" y="4141788"/>
          <a:ext cx="1071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61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1788"/>
                        <a:ext cx="10715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22" name="Rectangle 170" descr="Diagonal para cima clara"/>
          <p:cNvSpPr>
            <a:spLocks noChangeArrowheads="1"/>
          </p:cNvSpPr>
          <p:nvPr/>
        </p:nvSpPr>
        <p:spPr bwMode="auto">
          <a:xfrm>
            <a:off x="1238250" y="2008188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28523" name="Rectangle 171" descr="Diagonal para cima clara"/>
          <p:cNvSpPr>
            <a:spLocks noChangeArrowheads="1"/>
          </p:cNvSpPr>
          <p:nvPr/>
        </p:nvSpPr>
        <p:spPr bwMode="auto">
          <a:xfrm>
            <a:off x="4270375" y="2541588"/>
            <a:ext cx="304800" cy="381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323850" y="2120900"/>
            <a:ext cx="990600" cy="1296988"/>
            <a:chOff x="672" y="1127"/>
            <a:chExt cx="624" cy="817"/>
          </a:xfrm>
        </p:grpSpPr>
        <p:grpSp>
          <p:nvGrpSpPr>
            <p:cNvPr id="6164" name="Group 173"/>
            <p:cNvGrpSpPr>
              <a:grpSpLocks/>
            </p:cNvGrpSpPr>
            <p:nvPr/>
          </p:nvGrpSpPr>
          <p:grpSpPr bwMode="auto">
            <a:xfrm>
              <a:off x="672" y="1248"/>
              <a:ext cx="624" cy="696"/>
              <a:chOff x="672" y="1248"/>
              <a:chExt cx="624" cy="696"/>
            </a:xfrm>
          </p:grpSpPr>
          <p:sp>
            <p:nvSpPr>
              <p:cNvPr id="6166" name="Freeform 174"/>
              <p:cNvSpPr>
                <a:spLocks/>
              </p:cNvSpPr>
              <p:nvPr/>
            </p:nvSpPr>
            <p:spPr bwMode="auto">
              <a:xfrm>
                <a:off x="768" y="1248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167" name="Object 9"/>
              <p:cNvGraphicFramePr>
                <a:graphicFrameLocks noChangeAspect="1"/>
              </p:cNvGraphicFramePr>
              <p:nvPr/>
            </p:nvGraphicFramePr>
            <p:xfrm>
              <a:off x="672" y="1728"/>
              <a:ext cx="18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03112" imgH="241195" progId="Equation.DSMT4">
                      <p:embed/>
                    </p:oleObj>
                  </mc:Choice>
                  <mc:Fallback>
                    <p:oleObj name="Equation" r:id="rId7" imgW="203112" imgH="241195" progId="Equation.DSMT4">
                      <p:embed/>
                      <p:pic>
                        <p:nvPicPr>
                          <p:cNvPr id="6167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28"/>
                            <a:ext cx="18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5" name="Text Box 176"/>
            <p:cNvSpPr txBox="1">
              <a:spLocks noChangeArrowheads="1"/>
            </p:cNvSpPr>
            <p:nvPr/>
          </p:nvSpPr>
          <p:spPr bwMode="auto">
            <a:xfrm>
              <a:off x="723" y="112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4532313" y="2570163"/>
            <a:ext cx="1000125" cy="1271587"/>
            <a:chOff x="4293" y="1410"/>
            <a:chExt cx="630" cy="801"/>
          </a:xfrm>
        </p:grpSpPr>
        <p:grpSp>
          <p:nvGrpSpPr>
            <p:cNvPr id="6160" name="Group 178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6162" name="Freeform 179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6163" name="Object 8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15713" imgH="241091" progId="Equation.DSMT4">
                      <p:embed/>
                    </p:oleObj>
                  </mc:Choice>
                  <mc:Fallback>
                    <p:oleObj name="Equation" r:id="rId9" imgW="215713" imgH="241091" progId="Equation.DSMT4">
                      <p:embed/>
                      <p:pic>
                        <p:nvPicPr>
                          <p:cNvPr id="6163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1" name="Text Box 181"/>
            <p:cNvSpPr txBox="1">
              <a:spLocks noChangeArrowheads="1"/>
            </p:cNvSpPr>
            <p:nvPr/>
          </p:nvSpPr>
          <p:spPr bwMode="auto">
            <a:xfrm>
              <a:off x="4661" y="1410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</a:p>
          </p:txBody>
        </p:sp>
      </p:grp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1047750" y="5013325"/>
            <a:ext cx="3124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Hipóteses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   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0 (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sym typeface="Symbol" pitchFamily="18" charset="2"/>
              </a:rPr>
              <a:t>   H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1 </a:t>
            </a:r>
            <a:r>
              <a:rPr lang="pt-BR" altLang="pt-BR" sz="1600">
                <a:latin typeface="Times New Roman" charset="0"/>
                <a:cs typeface="Times New Roman" charset="0"/>
                <a:sym typeface="Symbol" pitchFamily="18" charset="2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 0</a:t>
            </a:r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3460750" y="5295900"/>
            <a:ext cx="2711450" cy="384175"/>
            <a:chOff x="3461270" y="5295914"/>
            <a:chExt cx="2710633" cy="384705"/>
          </a:xfrm>
        </p:grpSpPr>
        <p:sp>
          <p:nvSpPr>
            <p:cNvPr id="6158" name="Retângulo 4"/>
            <p:cNvSpPr>
              <a:spLocks noChangeArrowheads="1"/>
            </p:cNvSpPr>
            <p:nvPr/>
          </p:nvSpPr>
          <p:spPr bwMode="auto">
            <a:xfrm>
              <a:off x="4246376" y="5342065"/>
              <a:ext cx="19255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Teste z ou teste t</a:t>
              </a:r>
            </a:p>
          </p:txBody>
        </p:sp>
        <p:sp>
          <p:nvSpPr>
            <p:cNvPr id="7" name="Seta para a direita 6"/>
            <p:cNvSpPr/>
            <p:nvPr/>
          </p:nvSpPr>
          <p:spPr>
            <a:xfrm>
              <a:off x="3461270" y="5295914"/>
              <a:ext cx="710986" cy="37357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F11F4-D15F-4B64-B66A-A56E4327EFE1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22" grpId="0" animBg="1"/>
      <p:bldP spid="228523" grpId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69053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20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80997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5076056" y="4592025"/>
                <a:ext cx="17059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92025"/>
                <a:ext cx="170591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3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15735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21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06646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076056" y="4592025"/>
                <a:ext cx="17467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𝑇𝑟𝑎𝑡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92025"/>
                <a:ext cx="1746760" cy="830997"/>
              </a:xfrm>
              <a:prstGeom prst="rect">
                <a:avLst/>
              </a:prstGeom>
              <a:blipFill rotWithShape="1">
                <a:blip r:embed="rId3"/>
                <a:stretch>
                  <a:fillRect b="-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1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70824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17647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076056" y="4592025"/>
                <a:ext cx="243598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𝑇𝑟𝑎𝑡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b="0" i="1" dirty="0"/>
              </a:p>
              <a:p>
                <a:endParaRPr lang="pt-BR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𝑒𝑟𝑟𝑜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𝑇𝑟𝑎𝑡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92025"/>
                <a:ext cx="2435988" cy="1323439"/>
              </a:xfrm>
              <a:prstGeom prst="rect">
                <a:avLst/>
              </a:prstGeom>
              <a:blipFill rotWithShape="1"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0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23</a:t>
            </a:fld>
            <a:endParaRPr lang="pt-BR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48827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8714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12717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30332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643657" y="4007254"/>
                <a:ext cx="1415131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57" y="4007254"/>
                <a:ext cx="1415131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444208" y="4005064"/>
                <a:ext cx="1540037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005064"/>
                <a:ext cx="1540037" cy="595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643657" y="4727334"/>
                <a:ext cx="1366400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57" y="4727334"/>
                <a:ext cx="1366400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A1148A5-DC93-DEA2-4A7A-2C400AAD5364}"/>
              </a:ext>
            </a:extLst>
          </p:cNvPr>
          <p:cNvGrpSpPr/>
          <p:nvPr/>
        </p:nvGrpSpPr>
        <p:grpSpPr>
          <a:xfrm>
            <a:off x="5508356" y="6150142"/>
            <a:ext cx="360954" cy="355905"/>
            <a:chOff x="5508356" y="6150142"/>
            <a:chExt cx="360954" cy="355905"/>
          </a:xfrm>
        </p:grpSpPr>
        <p:sp>
          <p:nvSpPr>
            <p:cNvPr id="26" name="Freeform 132" descr="Diagonal para cima clara">
              <a:extLst>
                <a:ext uri="{FF2B5EF4-FFF2-40B4-BE49-F238E27FC236}">
                  <a16:creationId xmlns:a16="http://schemas.microsoft.com/office/drawing/2014/main" id="{4399FA79-69F7-2EB8-26CF-3509BF48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356" y="6290232"/>
              <a:ext cx="360954" cy="215815"/>
            </a:xfrm>
            <a:custGeom>
              <a:avLst/>
              <a:gdLst>
                <a:gd name="T0" fmla="*/ 0 w 432"/>
                <a:gd name="T1" fmla="*/ 0 h 367"/>
                <a:gd name="T2" fmla="*/ 0 w 432"/>
                <a:gd name="T3" fmla="*/ 367 h 367"/>
                <a:gd name="T4" fmla="*/ 432 w 432"/>
                <a:gd name="T5" fmla="*/ 367 h 367"/>
                <a:gd name="T6" fmla="*/ 360 w 432"/>
                <a:gd name="T7" fmla="*/ 355 h 367"/>
                <a:gd name="T8" fmla="*/ 310 w 432"/>
                <a:gd name="T9" fmla="*/ 338 h 367"/>
                <a:gd name="T10" fmla="*/ 250 w 432"/>
                <a:gd name="T11" fmla="*/ 305 h 367"/>
                <a:gd name="T12" fmla="*/ 202 w 432"/>
                <a:gd name="T13" fmla="*/ 261 h 367"/>
                <a:gd name="T14" fmla="*/ 154 w 432"/>
                <a:gd name="T15" fmla="*/ 204 h 367"/>
                <a:gd name="T16" fmla="*/ 103 w 432"/>
                <a:gd name="T17" fmla="*/ 141 h 367"/>
                <a:gd name="T18" fmla="*/ 58 w 432"/>
                <a:gd name="T19" fmla="*/ 79 h 367"/>
                <a:gd name="T20" fmla="*/ 14 w 432"/>
                <a:gd name="T21" fmla="*/ 21 h 367"/>
                <a:gd name="T22" fmla="*/ 0 w 432"/>
                <a:gd name="T23" fmla="*/ 0 h 367"/>
                <a:gd name="T24" fmla="*/ 0 w 432"/>
                <a:gd name="T25" fmla="*/ 0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2"/>
                <a:gd name="T40" fmla="*/ 0 h 367"/>
                <a:gd name="T41" fmla="*/ 432 w 432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2" h="367">
                  <a:moveTo>
                    <a:pt x="0" y="0"/>
                  </a:moveTo>
                  <a:lnTo>
                    <a:pt x="0" y="367"/>
                  </a:lnTo>
                  <a:lnTo>
                    <a:pt x="432" y="367"/>
                  </a:lnTo>
                  <a:lnTo>
                    <a:pt x="360" y="355"/>
                  </a:lnTo>
                  <a:lnTo>
                    <a:pt x="310" y="338"/>
                  </a:lnTo>
                  <a:lnTo>
                    <a:pt x="250" y="305"/>
                  </a:lnTo>
                  <a:lnTo>
                    <a:pt x="202" y="261"/>
                  </a:lnTo>
                  <a:lnTo>
                    <a:pt x="154" y="204"/>
                  </a:lnTo>
                  <a:lnTo>
                    <a:pt x="103" y="141"/>
                  </a:lnTo>
                  <a:lnTo>
                    <a:pt x="58" y="79"/>
                  </a:lnTo>
                  <a:lnTo>
                    <a:pt x="14" y="2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 Box 133">
              <a:extLst>
                <a:ext uri="{FF2B5EF4-FFF2-40B4-BE49-F238E27FC236}">
                  <a16:creationId xmlns:a16="http://schemas.microsoft.com/office/drawing/2014/main" id="{448B27B8-2AB8-2CDA-EAB9-1F47B820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984" y="6150142"/>
              <a:ext cx="291540" cy="3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600" i="1" dirty="0">
                  <a:latin typeface="Times New Roman" charset="0"/>
                  <a:sym typeface="Symbol" pitchFamily="18" charset="2"/>
                </a:rPr>
                <a:t>α</a:t>
              </a:r>
              <a:endParaRPr lang="en-US" altLang="pt-BR" sz="1600" i="1" dirty="0">
                <a:latin typeface="Times New Roman" charset="0"/>
                <a:sym typeface="Symbol" pitchFamily="18" charset="2"/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B63F5C6-522B-4182-0B52-1A98E1CF49C6}"/>
              </a:ext>
            </a:extLst>
          </p:cNvPr>
          <p:cNvGrpSpPr/>
          <p:nvPr/>
        </p:nvGrpSpPr>
        <p:grpSpPr>
          <a:xfrm>
            <a:off x="4536557" y="5536765"/>
            <a:ext cx="1741666" cy="1238096"/>
            <a:chOff x="4536557" y="5536765"/>
            <a:chExt cx="1741666" cy="1238096"/>
          </a:xfrm>
        </p:grpSpPr>
        <p:grpSp>
          <p:nvGrpSpPr>
            <p:cNvPr id="24" name="Group 117">
              <a:extLst>
                <a:ext uri="{FF2B5EF4-FFF2-40B4-BE49-F238E27FC236}">
                  <a16:creationId xmlns:a16="http://schemas.microsoft.com/office/drawing/2014/main" id="{E67EAD24-6219-BD6F-999C-4BF7E7C0F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6557" y="5536765"/>
              <a:ext cx="1716425" cy="1238096"/>
              <a:chOff x="4059" y="2976"/>
              <a:chExt cx="1360" cy="981"/>
            </a:xfrm>
          </p:grpSpPr>
          <p:sp>
            <p:nvSpPr>
              <p:cNvPr id="30" name="Freeform 118">
                <a:extLst>
                  <a:ext uri="{FF2B5EF4-FFF2-40B4-BE49-F238E27FC236}">
                    <a16:creationId xmlns:a16="http://schemas.microsoft.com/office/drawing/2014/main" id="{C2F5718C-19B3-7185-CEEC-FA085DDC0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9" y="2976"/>
                <a:ext cx="1104" cy="768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768 h 768"/>
                  <a:gd name="T4" fmla="*/ 1104 w 1104"/>
                  <a:gd name="T5" fmla="*/ 768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9">
                <a:extLst>
                  <a:ext uri="{FF2B5EF4-FFF2-40B4-BE49-F238E27FC236}">
                    <a16:creationId xmlns:a16="http://schemas.microsoft.com/office/drawing/2014/main" id="{C4D122D5-2A5C-E6E0-0A50-9CBF0C4C1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3125"/>
                <a:ext cx="1034" cy="645"/>
              </a:xfrm>
              <a:custGeom>
                <a:avLst/>
                <a:gdLst>
                  <a:gd name="T0" fmla="*/ 0 w 1034"/>
                  <a:gd name="T1" fmla="*/ 617 h 645"/>
                  <a:gd name="T2" fmla="*/ 274 w 1034"/>
                  <a:gd name="T3" fmla="*/ 12 h 645"/>
                  <a:gd name="T4" fmla="*/ 773 w 1034"/>
                  <a:gd name="T5" fmla="*/ 545 h 645"/>
                  <a:gd name="T6" fmla="*/ 1034 w 1034"/>
                  <a:gd name="T7" fmla="*/ 614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Text Box 120">
                <a:extLst>
                  <a:ext uri="{FF2B5EF4-FFF2-40B4-BE49-F238E27FC236}">
                    <a16:creationId xmlns:a16="http://schemas.microsoft.com/office/drawing/2014/main" id="{5927165B-BD5E-F4D5-9213-80C3C11C3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7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33" name="Text Box 121">
                <a:extLst>
                  <a:ext uri="{FF2B5EF4-FFF2-40B4-BE49-F238E27FC236}">
                    <a16:creationId xmlns:a16="http://schemas.microsoft.com/office/drawing/2014/main" id="{CD425E8E-19C4-79AB-48C1-C9BD612D7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9" y="3726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33">
                  <a:extLst>
                    <a:ext uri="{FF2B5EF4-FFF2-40B4-BE49-F238E27FC236}">
                      <a16:creationId xmlns:a16="http://schemas.microsoft.com/office/drawing/2014/main" id="{AE86BF40-20E9-1B7D-DD43-673AF0C102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42058" y="5585993"/>
                  <a:ext cx="1036165" cy="3596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pt-BR" altLang="pt-BR" sz="1600" b="0" i="1" smtClean="0">
                                <a:latin typeface="Cambria Math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𝑟</m:t>
                            </m:r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pt-BR" altLang="pt-BR" sz="16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pt-BR" sz="1600" b="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pt-BR" sz="1600" dirty="0">
                    <a:latin typeface="Times New Roman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33">
                  <a:extLst>
                    <a:ext uri="{FF2B5EF4-FFF2-40B4-BE49-F238E27FC236}">
                      <a16:creationId xmlns:a16="http://schemas.microsoft.com/office/drawing/2014/main" id="{AE86BF40-20E9-1B7D-DD43-673AF0C10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2058" y="5585993"/>
                  <a:ext cx="1036165" cy="3596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3">
                <a:extLst>
                  <a:ext uri="{FF2B5EF4-FFF2-40B4-BE49-F238E27FC236}">
                    <a16:creationId xmlns:a16="http://schemas.microsoft.com/office/drawing/2014/main" id="{750E48D5-5ACF-6543-713D-57013523E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6513620"/>
                <a:ext cx="594778" cy="332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600" i="1">
                              <a:latin typeface="Cambria Math"/>
                            </a:rPr>
                            <m:t>𝑐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pt-BR" sz="1600" i="1" baseline="-25000" dirty="0">
                  <a:latin typeface="Times New 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3">
                <a:extLst>
                  <a:ext uri="{FF2B5EF4-FFF2-40B4-BE49-F238E27FC236}">
                    <a16:creationId xmlns:a16="http://schemas.microsoft.com/office/drawing/2014/main" id="{750E48D5-5ACF-6543-713D-57013523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6513620"/>
                <a:ext cx="594778" cy="332912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 Box 117">
            <a:extLst>
              <a:ext uri="{FF2B5EF4-FFF2-40B4-BE49-F238E27FC236}">
                <a16:creationId xmlns:a16="http://schemas.microsoft.com/office/drawing/2014/main" id="{B95B335E-118F-B34C-E40E-23056B9D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85993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3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4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3">
                <a:extLst>
                  <a:ext uri="{FF2B5EF4-FFF2-40B4-BE49-F238E27FC236}">
                    <a16:creationId xmlns:a16="http://schemas.microsoft.com/office/drawing/2014/main" id="{9519922F-5F1E-5C3B-6302-A47407BAE3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5776566"/>
                <a:ext cx="214712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+mn-lt"/>
                    <a:sym typeface="Symbol" pitchFamily="18" charset="2"/>
                  </a:rPr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𝑐𝑎𝑙𝑐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sz="1600" i="1">
                            <a:latin typeface="Cambria Math"/>
                          </a:rPr>
                          <m:t>𝑐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altLang="pt-BR" sz="1600" dirty="0">
                    <a:sym typeface="Symbol" pitchFamily="18" charset="2"/>
                  </a:rPr>
                  <a:t> então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   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sym typeface="Symbol" pitchFamily="18" charset="2"/>
                  </a:rPr>
                  <a:t> verdadeiro </a:t>
                </a:r>
                <a:endParaRPr lang="pt-BR" altLang="pt-BR" sz="1600" i="1" baseline="-25000" dirty="0">
                  <a:latin typeface="Times New 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3">
                <a:extLst>
                  <a:ext uri="{FF2B5EF4-FFF2-40B4-BE49-F238E27FC236}">
                    <a16:creationId xmlns:a16="http://schemas.microsoft.com/office/drawing/2014/main" id="{9519922F-5F1E-5C3B-6302-A47407BA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5776566"/>
                <a:ext cx="2147126" cy="584775"/>
              </a:xfrm>
              <a:prstGeom prst="rect">
                <a:avLst/>
              </a:prstGeom>
              <a:blipFill>
                <a:blip r:embed="rId8"/>
                <a:stretch>
                  <a:fillRect l="-1705" t="-2083" r="-284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0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9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7">
            <a:extLst>
              <a:ext uri="{FF2B5EF4-FFF2-40B4-BE49-F238E27FC236}">
                <a16:creationId xmlns:a16="http://schemas.microsoft.com/office/drawing/2014/main" id="{E338E9A8-C68D-12D3-582C-D555BA2091C2}"/>
              </a:ext>
            </a:extLst>
          </p:cNvPr>
          <p:cNvGrpSpPr>
            <a:grpSpLocks/>
          </p:cNvGrpSpPr>
          <p:nvPr/>
        </p:nvGrpSpPr>
        <p:grpSpPr bwMode="auto">
          <a:xfrm>
            <a:off x="4536557" y="5536765"/>
            <a:ext cx="1716425" cy="1238096"/>
            <a:chOff x="4059" y="2976"/>
            <a:chExt cx="1360" cy="981"/>
          </a:xfrm>
        </p:grpSpPr>
        <p:sp>
          <p:nvSpPr>
            <p:cNvPr id="19" name="Freeform 118">
              <a:extLst>
                <a:ext uri="{FF2B5EF4-FFF2-40B4-BE49-F238E27FC236}">
                  <a16:creationId xmlns:a16="http://schemas.microsoft.com/office/drawing/2014/main" id="{BD5E6BB7-6926-3810-97E3-D07E2107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19">
              <a:extLst>
                <a:ext uri="{FF2B5EF4-FFF2-40B4-BE49-F238E27FC236}">
                  <a16:creationId xmlns:a16="http://schemas.microsoft.com/office/drawing/2014/main" id="{576B70B5-3C42-1533-416E-327CFAED6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 Box 120">
              <a:extLst>
                <a:ext uri="{FF2B5EF4-FFF2-40B4-BE49-F238E27FC236}">
                  <a16:creationId xmlns:a16="http://schemas.microsoft.com/office/drawing/2014/main" id="{34D7E5F8-3194-69AB-B561-C8D67A070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22" name="Text Box 121">
              <a:extLst>
                <a:ext uri="{FF2B5EF4-FFF2-40B4-BE49-F238E27FC236}">
                  <a16:creationId xmlns:a16="http://schemas.microsoft.com/office/drawing/2014/main" id="{26DDE7D2-9AB0-D7D4-1E9B-503D3A6F4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FA89D74-AA3C-923F-6E0C-24AEC1BC9443}"/>
              </a:ext>
            </a:extLst>
          </p:cNvPr>
          <p:cNvGrpSpPr/>
          <p:nvPr/>
        </p:nvGrpSpPr>
        <p:grpSpPr>
          <a:xfrm>
            <a:off x="5324100" y="6040341"/>
            <a:ext cx="965490" cy="465707"/>
            <a:chOff x="5324100" y="6040341"/>
            <a:chExt cx="965490" cy="465707"/>
          </a:xfrm>
        </p:grpSpPr>
        <p:sp>
          <p:nvSpPr>
            <p:cNvPr id="11" name="Freeform 132" descr="Diagonal para cima clara">
              <a:extLst>
                <a:ext uri="{FF2B5EF4-FFF2-40B4-BE49-F238E27FC236}">
                  <a16:creationId xmlns:a16="http://schemas.microsoft.com/office/drawing/2014/main" id="{A92B2CF6-95F5-E786-C1FD-57C062C98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00" y="6042865"/>
              <a:ext cx="545218" cy="463183"/>
            </a:xfrm>
            <a:custGeom>
              <a:avLst/>
              <a:gdLst>
                <a:gd name="T0" fmla="*/ 0 w 432"/>
                <a:gd name="T1" fmla="*/ 0 h 367"/>
                <a:gd name="T2" fmla="*/ 0 w 432"/>
                <a:gd name="T3" fmla="*/ 367 h 367"/>
                <a:gd name="T4" fmla="*/ 432 w 432"/>
                <a:gd name="T5" fmla="*/ 367 h 367"/>
                <a:gd name="T6" fmla="*/ 360 w 432"/>
                <a:gd name="T7" fmla="*/ 355 h 367"/>
                <a:gd name="T8" fmla="*/ 310 w 432"/>
                <a:gd name="T9" fmla="*/ 338 h 367"/>
                <a:gd name="T10" fmla="*/ 250 w 432"/>
                <a:gd name="T11" fmla="*/ 305 h 367"/>
                <a:gd name="T12" fmla="*/ 202 w 432"/>
                <a:gd name="T13" fmla="*/ 261 h 367"/>
                <a:gd name="T14" fmla="*/ 154 w 432"/>
                <a:gd name="T15" fmla="*/ 204 h 367"/>
                <a:gd name="T16" fmla="*/ 103 w 432"/>
                <a:gd name="T17" fmla="*/ 141 h 367"/>
                <a:gd name="T18" fmla="*/ 58 w 432"/>
                <a:gd name="T19" fmla="*/ 79 h 367"/>
                <a:gd name="T20" fmla="*/ 14 w 432"/>
                <a:gd name="T21" fmla="*/ 21 h 367"/>
                <a:gd name="T22" fmla="*/ 0 w 432"/>
                <a:gd name="T23" fmla="*/ 0 h 367"/>
                <a:gd name="T24" fmla="*/ 0 w 432"/>
                <a:gd name="T25" fmla="*/ 0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2"/>
                <a:gd name="T40" fmla="*/ 0 h 367"/>
                <a:gd name="T41" fmla="*/ 432 w 432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2" h="367">
                  <a:moveTo>
                    <a:pt x="0" y="0"/>
                  </a:moveTo>
                  <a:lnTo>
                    <a:pt x="0" y="367"/>
                  </a:lnTo>
                  <a:lnTo>
                    <a:pt x="432" y="367"/>
                  </a:lnTo>
                  <a:lnTo>
                    <a:pt x="360" y="355"/>
                  </a:lnTo>
                  <a:lnTo>
                    <a:pt x="310" y="338"/>
                  </a:lnTo>
                  <a:lnTo>
                    <a:pt x="250" y="305"/>
                  </a:lnTo>
                  <a:lnTo>
                    <a:pt x="202" y="261"/>
                  </a:lnTo>
                  <a:lnTo>
                    <a:pt x="154" y="204"/>
                  </a:lnTo>
                  <a:lnTo>
                    <a:pt x="103" y="141"/>
                  </a:lnTo>
                  <a:lnTo>
                    <a:pt x="58" y="79"/>
                  </a:lnTo>
                  <a:lnTo>
                    <a:pt x="14" y="2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Box 133">
              <a:extLst>
                <a:ext uri="{FF2B5EF4-FFF2-40B4-BE49-F238E27FC236}">
                  <a16:creationId xmlns:a16="http://schemas.microsoft.com/office/drawing/2014/main" id="{FD70AA2C-F1A8-17B7-191C-25B1E2797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598" y="6040341"/>
              <a:ext cx="808992" cy="338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600" i="1" dirty="0">
                  <a:latin typeface="Times New Roman" charset="0"/>
                  <a:sym typeface="Symbol" pitchFamily="18" charset="2"/>
                </a:rPr>
                <a:t>valor-P</a:t>
              </a:r>
              <a:endParaRPr lang="en-US" altLang="pt-BR" sz="1600" dirty="0">
                <a:latin typeface="Times New Roman" charset="0"/>
                <a:sym typeface="Symbol" pitchFamily="18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3">
                <a:extLst>
                  <a:ext uri="{FF2B5EF4-FFF2-40B4-BE49-F238E27FC236}">
                    <a16:creationId xmlns:a16="http://schemas.microsoft.com/office/drawing/2014/main" id="{8C670802-CA3A-DD27-2FF7-1068A33D8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2065" y="5585993"/>
                <a:ext cx="1036166" cy="359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pt-BR" altLang="pt-BR" sz="1600" b="0" i="1" smtClean="0">
                              <a:latin typeface="Cambria Math"/>
                              <a:sym typeface="Symbol" pitchFamily="18" charset="2"/>
                            </a:rPr>
                            <m:t>𝐹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−1,</m:t>
                          </m:r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pt-BR" sz="1600" dirty="0">
                  <a:latin typeface="Times New 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3">
                <a:extLst>
                  <a:ext uri="{FF2B5EF4-FFF2-40B4-BE49-F238E27FC236}">
                    <a16:creationId xmlns:a16="http://schemas.microsoft.com/office/drawing/2014/main" id="{8C670802-CA3A-DD27-2FF7-1068A33D8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2065" y="5585993"/>
                <a:ext cx="1036166" cy="359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33">
            <a:extLst>
              <a:ext uri="{FF2B5EF4-FFF2-40B4-BE49-F238E27FC236}">
                <a16:creationId xmlns:a16="http://schemas.microsoft.com/office/drawing/2014/main" id="{E9F7FB81-458E-2B55-80C1-18AE562E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636" y="6513620"/>
            <a:ext cx="538907" cy="3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600" i="1" dirty="0" err="1">
                <a:latin typeface="Times New Roman" charset="0"/>
                <a:sym typeface="Symbol" pitchFamily="18" charset="2"/>
              </a:rPr>
              <a:t>F</a:t>
            </a:r>
            <a:r>
              <a:rPr lang="en-US" altLang="pt-BR" sz="1600" i="1" baseline="-25000" dirty="0" err="1">
                <a:latin typeface="Times New Roman" charset="0"/>
                <a:sym typeface="Symbol" pitchFamily="18" charset="2"/>
              </a:rPr>
              <a:t>calc</a:t>
            </a:r>
            <a:endParaRPr lang="en-US" altLang="pt-BR" sz="1600" i="1" baseline="-25000" dirty="0">
              <a:latin typeface="Times New Roman" charset="0"/>
              <a:sym typeface="Symbol" pitchFamily="18" charset="2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F1785D-25F6-4444-A591-38421487284E}" type="slidenum">
              <a:rPr lang="pt-BR"/>
              <a:pPr>
                <a:defRPr/>
              </a:pPr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643657" y="4007254"/>
                <a:ext cx="1415131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𝑄𝑀𝑇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57" y="4007254"/>
                <a:ext cx="1415131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444208" y="4005064"/>
                <a:ext cx="1540037" cy="595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𝑆𝑄𝐸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005064"/>
                <a:ext cx="1540037" cy="595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643657" y="4727334"/>
                <a:ext cx="1366400" cy="591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𝑐𝑎𝑙𝑐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𝑄𝑀𝑇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657" y="4727334"/>
                <a:ext cx="1366400" cy="591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17">
            <a:extLst>
              <a:ext uri="{FF2B5EF4-FFF2-40B4-BE49-F238E27FC236}">
                <a16:creationId xmlns:a16="http://schemas.microsoft.com/office/drawing/2014/main" id="{7C447262-D77A-C1A2-AE96-489969FC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85993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3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4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4D82BA1B-C1FD-747E-512B-B4E29CE80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62987"/>
              </p:ext>
            </p:extLst>
          </p:nvPr>
        </p:nvGraphicFramePr>
        <p:xfrm>
          <a:off x="3923928" y="2204864"/>
          <a:ext cx="3930844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 Box 133">
            <a:extLst>
              <a:ext uri="{FF2B5EF4-FFF2-40B4-BE49-F238E27FC236}">
                <a16:creationId xmlns:a16="http://schemas.microsoft.com/office/drawing/2014/main" id="{CB5EC5FC-9245-336A-8B68-7D4B91C0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776566"/>
            <a:ext cx="2040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latin typeface="+mn-lt"/>
                <a:sym typeface="Symbol" pitchFamily="18" charset="2"/>
              </a:rPr>
              <a:t>Se </a:t>
            </a:r>
            <a:r>
              <a:rPr lang="en-US" altLang="pt-BR" sz="1600" i="1" dirty="0">
                <a:latin typeface="Times New Roman" charset="0"/>
                <a:sym typeface="Symbol" pitchFamily="18" charset="2"/>
              </a:rPr>
              <a:t>valor-P</a:t>
            </a:r>
            <a:r>
              <a:rPr lang="en-US" altLang="pt-BR" sz="1600" dirty="0">
                <a:latin typeface="Times New Roman" charset="0"/>
                <a:sym typeface="Symbol" pitchFamily="18" charset="2"/>
              </a:rPr>
              <a:t> &gt; </a:t>
            </a:r>
            <a:r>
              <a:rPr lang="el-GR" altLang="pt-BR" sz="1600" i="1" dirty="0">
                <a:latin typeface="Times New Roman" charset="0"/>
                <a:sym typeface="Symbol" pitchFamily="18" charset="2"/>
              </a:rPr>
              <a:t>α</a:t>
            </a:r>
            <a:r>
              <a:rPr lang="pt-BR" altLang="pt-BR" sz="1600" dirty="0">
                <a:sym typeface="Symbol" pitchFamily="18" charset="2"/>
              </a:rPr>
              <a:t> então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sym typeface="Symbol" pitchFamily="18" charset="2"/>
              </a:rPr>
              <a:t> verdadeiro </a:t>
            </a:r>
            <a:endParaRPr lang="pt-BR" altLang="pt-BR" sz="1600" i="1" baseline="-25000" dirty="0">
              <a:latin typeface="Times New 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8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0" name="Text Box 154"/>
          <p:cNvSpPr txBox="1">
            <a:spLocks noChangeArrowheads="1"/>
          </p:cNvSpPr>
          <p:nvPr/>
        </p:nvSpPr>
        <p:spPr bwMode="auto">
          <a:xfrm>
            <a:off x="714375" y="5157192"/>
            <a:ext cx="7858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Adotando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/>
              <a:t>= 5%, o que se pode concluir?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Rejeito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, ou seja, pelo menos uma das médias é diferente das demais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      Importante</a:t>
            </a:r>
            <a:r>
              <a:rPr lang="pt-BR" altLang="pt-BR" sz="1600" dirty="0"/>
              <a:t>: se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for rejeitada, a ANOVA não identifica quais médias diferem-se entre si.</a:t>
            </a:r>
          </a:p>
        </p:txBody>
      </p:sp>
      <p:grpSp>
        <p:nvGrpSpPr>
          <p:cNvPr id="28710" name="Grupo 71"/>
          <p:cNvGrpSpPr>
            <a:grpSpLocks/>
          </p:cNvGrpSpPr>
          <p:nvPr/>
        </p:nvGrpSpPr>
        <p:grpSpPr bwMode="auto">
          <a:xfrm>
            <a:off x="5903916" y="3571875"/>
            <a:ext cx="3089278" cy="1566865"/>
            <a:chOff x="6286516" y="3514725"/>
            <a:chExt cx="3089291" cy="1566874"/>
          </a:xfrm>
        </p:grpSpPr>
        <p:grpSp>
          <p:nvGrpSpPr>
            <p:cNvPr id="28713" name="Group 117"/>
            <p:cNvGrpSpPr>
              <a:grpSpLocks/>
            </p:cNvGrpSpPr>
            <p:nvPr/>
          </p:nvGrpSpPr>
          <p:grpSpPr bwMode="auto">
            <a:xfrm>
              <a:off x="6286516" y="3514725"/>
              <a:ext cx="2159001" cy="1557338"/>
              <a:chOff x="4059" y="2976"/>
              <a:chExt cx="1360" cy="981"/>
            </a:xfrm>
          </p:grpSpPr>
          <p:sp>
            <p:nvSpPr>
              <p:cNvPr id="28719" name="Freeform 118"/>
              <p:cNvSpPr>
                <a:spLocks/>
              </p:cNvSpPr>
              <p:nvPr/>
            </p:nvSpPr>
            <p:spPr bwMode="auto">
              <a:xfrm>
                <a:off x="4149" y="2976"/>
                <a:ext cx="1104" cy="768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768 h 768"/>
                  <a:gd name="T4" fmla="*/ 1104 w 1104"/>
                  <a:gd name="T5" fmla="*/ 768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0" name="Freeform 119"/>
              <p:cNvSpPr>
                <a:spLocks/>
              </p:cNvSpPr>
              <p:nvPr/>
            </p:nvSpPr>
            <p:spPr bwMode="auto">
              <a:xfrm>
                <a:off x="4145" y="3125"/>
                <a:ext cx="1034" cy="645"/>
              </a:xfrm>
              <a:custGeom>
                <a:avLst/>
                <a:gdLst>
                  <a:gd name="T0" fmla="*/ 0 w 1034"/>
                  <a:gd name="T1" fmla="*/ 617 h 645"/>
                  <a:gd name="T2" fmla="*/ 274 w 1034"/>
                  <a:gd name="T3" fmla="*/ 12 h 645"/>
                  <a:gd name="T4" fmla="*/ 773 w 1034"/>
                  <a:gd name="T5" fmla="*/ 545 h 645"/>
                  <a:gd name="T6" fmla="*/ 1034 w 1034"/>
                  <a:gd name="T7" fmla="*/ 614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21" name="Text Box 120"/>
              <p:cNvSpPr txBox="1">
                <a:spLocks noChangeArrowheads="1"/>
              </p:cNvSpPr>
              <p:nvPr/>
            </p:nvSpPr>
            <p:spPr bwMode="auto">
              <a:xfrm>
                <a:off x="4059" y="3735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8722" name="Text Box 121"/>
              <p:cNvSpPr txBox="1">
                <a:spLocks noChangeArrowheads="1"/>
              </p:cNvSpPr>
              <p:nvPr/>
            </p:nvSpPr>
            <p:spPr bwMode="auto">
              <a:xfrm>
                <a:off x="5119" y="3726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p:grpSp>
          <p:nvGrpSpPr>
            <p:cNvPr id="28715" name="Group 131"/>
            <p:cNvGrpSpPr>
              <a:grpSpLocks/>
            </p:cNvGrpSpPr>
            <p:nvPr/>
          </p:nvGrpSpPr>
          <p:grpSpPr bwMode="auto">
            <a:xfrm>
              <a:off x="7173940" y="3576646"/>
              <a:ext cx="2201867" cy="1504953"/>
              <a:chOff x="4618" y="3015"/>
              <a:chExt cx="1387" cy="948"/>
            </a:xfrm>
          </p:grpSpPr>
          <p:sp>
            <p:nvSpPr>
              <p:cNvPr id="28717" name="Freeform 132" descr="Diagonal para cima clara"/>
              <p:cNvSpPr>
                <a:spLocks/>
              </p:cNvSpPr>
              <p:nvPr/>
            </p:nvSpPr>
            <p:spPr bwMode="auto">
              <a:xfrm>
                <a:off x="4920" y="3667"/>
                <a:ext cx="195" cy="77"/>
              </a:xfrm>
              <a:custGeom>
                <a:avLst/>
                <a:gdLst>
                  <a:gd name="T0" fmla="*/ 0 w 432"/>
                  <a:gd name="T1" fmla="*/ 0 h 367"/>
                  <a:gd name="T2" fmla="*/ 0 w 432"/>
                  <a:gd name="T3" fmla="*/ 367 h 367"/>
                  <a:gd name="T4" fmla="*/ 432 w 432"/>
                  <a:gd name="T5" fmla="*/ 367 h 367"/>
                  <a:gd name="T6" fmla="*/ 360 w 432"/>
                  <a:gd name="T7" fmla="*/ 355 h 367"/>
                  <a:gd name="T8" fmla="*/ 310 w 432"/>
                  <a:gd name="T9" fmla="*/ 338 h 367"/>
                  <a:gd name="T10" fmla="*/ 250 w 432"/>
                  <a:gd name="T11" fmla="*/ 305 h 367"/>
                  <a:gd name="T12" fmla="*/ 202 w 432"/>
                  <a:gd name="T13" fmla="*/ 261 h 367"/>
                  <a:gd name="T14" fmla="*/ 154 w 432"/>
                  <a:gd name="T15" fmla="*/ 204 h 367"/>
                  <a:gd name="T16" fmla="*/ 103 w 432"/>
                  <a:gd name="T17" fmla="*/ 141 h 367"/>
                  <a:gd name="T18" fmla="*/ 58 w 432"/>
                  <a:gd name="T19" fmla="*/ 79 h 367"/>
                  <a:gd name="T20" fmla="*/ 14 w 432"/>
                  <a:gd name="T21" fmla="*/ 21 h 367"/>
                  <a:gd name="T22" fmla="*/ 0 w 432"/>
                  <a:gd name="T23" fmla="*/ 0 h 367"/>
                  <a:gd name="T24" fmla="*/ 0 w 432"/>
                  <a:gd name="T25" fmla="*/ 0 h 3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2"/>
                  <a:gd name="T40" fmla="*/ 0 h 367"/>
                  <a:gd name="T41" fmla="*/ 432 w 432"/>
                  <a:gd name="T42" fmla="*/ 367 h 3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2" h="367">
                    <a:moveTo>
                      <a:pt x="0" y="0"/>
                    </a:moveTo>
                    <a:lnTo>
                      <a:pt x="0" y="367"/>
                    </a:lnTo>
                    <a:lnTo>
                      <a:pt x="432" y="367"/>
                    </a:lnTo>
                    <a:lnTo>
                      <a:pt x="360" y="355"/>
                    </a:lnTo>
                    <a:lnTo>
                      <a:pt x="310" y="338"/>
                    </a:lnTo>
                    <a:lnTo>
                      <a:pt x="250" y="305"/>
                    </a:lnTo>
                    <a:lnTo>
                      <a:pt x="202" y="261"/>
                    </a:lnTo>
                    <a:lnTo>
                      <a:pt x="154" y="204"/>
                    </a:lnTo>
                    <a:lnTo>
                      <a:pt x="103" y="141"/>
                    </a:lnTo>
                    <a:lnTo>
                      <a:pt x="58" y="79"/>
                    </a:lnTo>
                    <a:lnTo>
                      <a:pt x="14" y="2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718" name="Text Box 133"/>
              <p:cNvSpPr txBox="1">
                <a:spLocks noChangeArrowheads="1"/>
              </p:cNvSpPr>
              <p:nvPr/>
            </p:nvSpPr>
            <p:spPr bwMode="auto">
              <a:xfrm>
                <a:off x="4830" y="3410"/>
                <a:ext cx="117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600" i="1" dirty="0">
                    <a:latin typeface="Times New Roman" charset="0"/>
                    <a:sym typeface="Symbol" pitchFamily="18" charset="2"/>
                  </a:rPr>
                  <a:t>valor-P</a:t>
                </a:r>
                <a:r>
                  <a:rPr lang="en-US" altLang="pt-BR" sz="1600" dirty="0">
                    <a:latin typeface="Times New Roman" charset="0"/>
                    <a:sym typeface="Symbol" pitchFamily="18" charset="2"/>
                  </a:rPr>
                  <a:t> = 0,00283%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 Box 1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8" y="3015"/>
                    <a:ext cx="401" cy="22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pt-BR" altLang="pt-BR" sz="1600" b="0" i="1" smtClean="0">
                                  <a:latin typeface="Cambria Math"/>
                                  <a:sym typeface="Symbol" pitchFamily="18" charset="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  <a:sym typeface="Symbol" pitchFamily="18" charset="2"/>
                                </a:rPr>
                                <m:t>3,41</m:t>
                              </m:r>
                            </m:sub>
                          </m:sSub>
                        </m:oMath>
                      </m:oMathPara>
                    </a14:m>
                    <a:endParaRPr lang="en-US" altLang="pt-BR" sz="1600" dirty="0">
                      <a:latin typeface="Times New Roman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27" name="Text 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18" y="3015"/>
                    <a:ext cx="401" cy="22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Text Box 133"/>
              <p:cNvSpPr txBox="1">
                <a:spLocks noChangeArrowheads="1"/>
              </p:cNvSpPr>
              <p:nvPr/>
            </p:nvSpPr>
            <p:spPr bwMode="auto">
              <a:xfrm>
                <a:off x="4717" y="3750"/>
                <a:ext cx="40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600" dirty="0">
                    <a:latin typeface="Times New Roman" charset="0"/>
                    <a:sym typeface="Symbol" pitchFamily="18" charset="2"/>
                  </a:rPr>
                  <a:t>10,56</a:t>
                </a:r>
              </a:p>
            </p:txBody>
          </p:sp>
        </p:grp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3E0F6-A1A8-410E-BBE4-828DFC342178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28712" name="Text Box 117"/>
          <p:cNvSpPr txBox="1">
            <a:spLocks noChangeArrowheads="1"/>
          </p:cNvSpPr>
          <p:nvPr/>
        </p:nvSpPr>
        <p:spPr bwMode="auto">
          <a:xfrm>
            <a:off x="749300" y="4070350"/>
            <a:ext cx="312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3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4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42006"/>
              </p:ext>
            </p:extLst>
          </p:nvPr>
        </p:nvGraphicFramePr>
        <p:xfrm>
          <a:off x="1007741" y="1772816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1001" name="Text Box 121"/>
          <p:cNvSpPr txBox="1">
            <a:spLocks noChangeArrowheads="1"/>
          </p:cNvSpPr>
          <p:nvPr/>
        </p:nvSpPr>
        <p:spPr bwMode="auto">
          <a:xfrm>
            <a:off x="119063" y="1484313"/>
            <a:ext cx="9024937" cy="240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700" dirty="0"/>
              <a:t>OBSERVAÇÕES: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700" dirty="0">
                <a:sym typeface="Symbol" pitchFamily="18" charset="2"/>
              </a:rPr>
              <a:t>A ANOVA não considera que os tratamentos tenham algum ordenamento específico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700" dirty="0">
                <a:sym typeface="Symbol" pitchFamily="18" charset="2"/>
              </a:rPr>
              <a:t>	Para agregar esta informação na análise, usa-se a 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Análise de Regressão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700" dirty="0">
                <a:sym typeface="Symbol" pitchFamily="18" charset="2"/>
              </a:rPr>
              <a:t>ANOVA com 2 tratamentos (</a:t>
            </a:r>
            <a:r>
              <a:rPr lang="pt-BR" altLang="pt-BR" sz="1700" i="1" dirty="0">
                <a:latin typeface="Times New Roman" charset="0"/>
                <a:cs typeface="Times New Roman" charset="0"/>
                <a:sym typeface="Symbol" pitchFamily="18" charset="2"/>
              </a:rPr>
              <a:t>r</a:t>
            </a:r>
            <a:r>
              <a:rPr lang="pt-BR" altLang="pt-BR" sz="1700" dirty="0">
                <a:latin typeface="Times New Roman" charset="0"/>
                <a:cs typeface="Times New Roman" charset="0"/>
                <a:sym typeface="Symbol" pitchFamily="18" charset="2"/>
              </a:rPr>
              <a:t> = 2</a:t>
            </a:r>
            <a:r>
              <a:rPr lang="pt-BR" altLang="pt-BR" sz="1700" dirty="0">
                <a:sym typeface="Symbol" pitchFamily="18" charset="2"/>
              </a:rPr>
              <a:t>) não deve ser realizada, uma vez que corresponde a 	um teste t </a:t>
            </a:r>
            <a:r>
              <a:rPr lang="pt-BR" altLang="pt-BR" sz="1700" dirty="0" err="1">
                <a:sym typeface="Symbol" pitchFamily="18" charset="2"/>
              </a:rPr>
              <a:t>homocedástico</a:t>
            </a:r>
            <a:r>
              <a:rPr lang="pt-BR" altLang="pt-BR" sz="1700" dirty="0">
                <a:sym typeface="Symbol" pitchFamily="18" charset="2"/>
              </a:rPr>
              <a:t> bilateral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700" dirty="0">
                <a:sym typeface="Symbol" pitchFamily="18" charset="2"/>
              </a:rPr>
              <a:t>ANOVA pode ter mais do que 2 fatores avaliados (ANOVA multivariada)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78413"/>
              </p:ext>
            </p:extLst>
          </p:nvPr>
        </p:nvGraphicFramePr>
        <p:xfrm>
          <a:off x="1414031" y="4149725"/>
          <a:ext cx="4320481" cy="2261176"/>
        </p:xfrm>
        <a:graphic>
          <a:graphicData uri="http://schemas.openxmlformats.org/drawingml/2006/table">
            <a:tbl>
              <a:tblPr/>
              <a:tblGrid>
                <a:gridCol w="86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676" marB="4567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TA2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TA3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TA4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10,3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9,5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14,8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TB1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10,6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15,1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10,0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TB2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18,9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21,7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29,6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25,4</a:t>
                      </a:r>
                    </a:p>
                  </a:txBody>
                  <a:tcPr marT="45676" marB="4567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1BC06-A185-4A51-B32C-0BE41A84C18C}" type="slidenum">
              <a:rPr lang="pt-BR"/>
              <a:pPr>
                <a:defRPr/>
              </a:pPr>
              <a:t>26</a:t>
            </a:fld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E1111CE-F782-62A4-161A-A488489F1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19972"/>
              </p:ext>
            </p:extLst>
          </p:nvPr>
        </p:nvGraphicFramePr>
        <p:xfrm>
          <a:off x="6022543" y="4256115"/>
          <a:ext cx="1861825" cy="2048397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pt-BR" sz="14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pt-BR" sz="14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TAxTB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r>
                        <a:rPr lang="pt-BR" sz="14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TAxTB</a:t>
                      </a:r>
                      <a:endParaRPr lang="pt-BR" sz="1400" b="0" i="1" u="none" strike="noStrike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98700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808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01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1001" name="Text Box 121"/>
          <p:cNvSpPr txBox="1">
            <a:spLocks noChangeArrowheads="1"/>
          </p:cNvSpPr>
          <p:nvPr/>
        </p:nvSpPr>
        <p:spPr bwMode="auto">
          <a:xfrm>
            <a:off x="119063" y="1268413"/>
            <a:ext cx="9024937" cy="554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700" dirty="0"/>
              <a:t>PRESSUPOSIÇÕES: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700" dirty="0"/>
              <a:t>Cada observa</a:t>
            </a:r>
            <a:r>
              <a:rPr lang="pt-BR" altLang="pt-BR" sz="1700" dirty="0">
                <a:sym typeface="Symbol" pitchFamily="18" charset="2"/>
              </a:rPr>
              <a:t>ção deve ser 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independente</a:t>
            </a:r>
            <a:r>
              <a:rPr lang="pt-BR" altLang="pt-BR" sz="1700" dirty="0">
                <a:sym typeface="Symbol" pitchFamily="18" charset="2"/>
              </a:rPr>
              <a:t> das demais</a:t>
            </a:r>
            <a:r>
              <a:rPr lang="pt-BR" altLang="pt-BR" sz="1700" dirty="0"/>
              <a:t>;</a:t>
            </a:r>
          </a:p>
          <a:p>
            <a:pPr marL="449263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700" dirty="0"/>
              <a:t>condição garantida pelo processo de amostragem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700" dirty="0">
                <a:sym typeface="Symbol" pitchFamily="18" charset="2"/>
              </a:rPr>
              <a:t>Cada tratamento deve ter 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distribuição normal</a:t>
            </a:r>
            <a:r>
              <a:rPr lang="pt-BR" altLang="pt-BR" sz="1700" dirty="0">
                <a:sym typeface="Symbol" pitchFamily="18" charset="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pt-BR" altLang="pt-BR" sz="1700" dirty="0">
                <a:sym typeface="Symbol" pitchFamily="18" charset="2"/>
              </a:rPr>
              <a:t>deve ser verificado anteriormente através de testes específicos</a:t>
            </a:r>
          </a:p>
          <a:p>
            <a:pPr marL="723900" lvl="1" indent="-277813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700" dirty="0" err="1">
                <a:sym typeface="Symbol" pitchFamily="18" charset="2"/>
              </a:rPr>
              <a:t>obs</a:t>
            </a:r>
            <a:r>
              <a:rPr lang="pt-BR" altLang="pt-BR" sz="1700" dirty="0">
                <a:sym typeface="Symbol" pitchFamily="18" charset="2"/>
              </a:rPr>
              <a:t>: o teste F para ANOVA de 1 fator é pouco afetado pela falta de normalidade dos dados (atenção especial quando </a:t>
            </a:r>
            <a:r>
              <a:rPr lang="pt-BR" altLang="pt-BR" sz="17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pt-BR" altLang="pt-BR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calc</a:t>
            </a:r>
            <a:r>
              <a:rPr lang="pt-BR" altLang="pt-BR" sz="1700" dirty="0">
                <a:sym typeface="Symbol" pitchFamily="18" charset="2"/>
              </a:rPr>
              <a:t>  </a:t>
            </a:r>
            <a:r>
              <a:rPr lang="pt-BR" altLang="pt-BR" sz="17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pt-BR" altLang="pt-BR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crít</a:t>
            </a:r>
            <a:r>
              <a:rPr lang="pt-BR" altLang="pt-BR" sz="1700" dirty="0">
                <a:sym typeface="Symbol" pitchFamily="18" charset="2"/>
              </a:rPr>
              <a:t> ou </a:t>
            </a:r>
            <a:r>
              <a:rPr lang="pt-BR" altLang="pt-BR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Valor-P</a:t>
            </a:r>
            <a:r>
              <a:rPr lang="pt-BR" altLang="pt-BR" sz="1700" dirty="0">
                <a:sym typeface="Symbol" pitchFamily="18" charset="2"/>
              </a:rPr>
              <a:t>  </a:t>
            </a:r>
            <a:r>
              <a:rPr lang="el-GR" altLang="pt-BR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α</a:t>
            </a:r>
            <a:r>
              <a:rPr lang="pt-BR" altLang="pt-BR" sz="1700" dirty="0"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700" dirty="0">
                <a:sym typeface="Symbol" pitchFamily="18" charset="2"/>
              </a:rPr>
              <a:t>Todos os tratamentos devem ter a 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mesma vari</a:t>
            </a:r>
            <a:r>
              <a:rPr lang="pt-BR" altLang="pt-BR" sz="1700" dirty="0">
                <a:solidFill>
                  <a:srgbClr val="FF0000"/>
                </a:solidFill>
              </a:rPr>
              <a:t>â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ncia</a:t>
            </a:r>
            <a:r>
              <a:rPr lang="pt-BR" altLang="pt-BR" sz="1700" dirty="0">
                <a:sym typeface="Symbol" pitchFamily="18" charset="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pt-BR" altLang="pt-BR" sz="1700" dirty="0">
                <a:sym typeface="Symbol" pitchFamily="18" charset="2"/>
              </a:rPr>
              <a:t>deve ser verificado anteriormente através de testes específicos</a:t>
            </a:r>
          </a:p>
          <a:p>
            <a:pPr marL="723900" lvl="1" indent="-277813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700" dirty="0" err="1">
                <a:sym typeface="Symbol" pitchFamily="18" charset="2"/>
              </a:rPr>
              <a:t>obs</a:t>
            </a:r>
            <a:r>
              <a:rPr lang="pt-BR" altLang="pt-BR" sz="1700" dirty="0">
                <a:sym typeface="Symbol" pitchFamily="18" charset="2"/>
              </a:rPr>
              <a:t>: se todos tratamentos possuírem o mesmo tamanho de amostra (</a:t>
            </a:r>
            <a:r>
              <a:rPr lang="pt-BR" altLang="pt-BR" sz="1700" i="1" dirty="0" err="1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700" i="1" baseline="-25000" dirty="0" err="1">
                <a:latin typeface="Times New Roman" charset="0"/>
                <a:cs typeface="Times New Roman" charset="0"/>
                <a:sym typeface="Symbol" pitchFamily="18" charset="2"/>
              </a:rPr>
              <a:t>j</a:t>
            </a:r>
            <a:r>
              <a:rPr lang="pt-BR" altLang="pt-BR" sz="1700" dirty="0">
                <a:latin typeface="Times New Roman" charset="0"/>
                <a:cs typeface="Times New Roman" charset="0"/>
                <a:sym typeface="Symbol" pitchFamily="18" charset="2"/>
              </a:rPr>
              <a:t> = </a:t>
            </a:r>
            <a:r>
              <a:rPr lang="pt-BR" altLang="pt-BR" sz="17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700" dirty="0">
                <a:sym typeface="Symbol" pitchFamily="18" charset="2"/>
              </a:rPr>
              <a:t>), o teste F será pouco afetado pelo fato das variâncias dos tratamentos não serem iguais (também, neste caso, atenção especial quando </a:t>
            </a:r>
            <a:r>
              <a:rPr lang="pt-BR" altLang="pt-BR" sz="17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pt-BR" altLang="pt-BR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calc</a:t>
            </a:r>
            <a:r>
              <a:rPr lang="pt-BR" altLang="pt-BR" sz="1700" dirty="0">
                <a:sym typeface="Symbol" pitchFamily="18" charset="2"/>
              </a:rPr>
              <a:t>  </a:t>
            </a:r>
            <a:r>
              <a:rPr lang="pt-BR" altLang="pt-BR" sz="17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pt-BR" altLang="pt-BR" sz="17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crít</a:t>
            </a:r>
            <a:r>
              <a:rPr lang="pt-BR" altLang="pt-BR" sz="1700" dirty="0">
                <a:sym typeface="Symbol" pitchFamily="18" charset="2"/>
              </a:rPr>
              <a:t> ou </a:t>
            </a:r>
            <a:r>
              <a:rPr lang="pt-BR" altLang="pt-BR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Valor-P</a:t>
            </a:r>
            <a:r>
              <a:rPr lang="pt-BR" altLang="pt-BR" sz="1700" dirty="0">
                <a:sym typeface="Symbol" pitchFamily="18" charset="2"/>
              </a:rPr>
              <a:t>  </a:t>
            </a:r>
            <a:r>
              <a:rPr lang="el-GR" altLang="pt-BR" sz="17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α</a:t>
            </a:r>
            <a:r>
              <a:rPr lang="pt-BR" altLang="pt-BR" sz="1700" dirty="0">
                <a:sym typeface="Symbol" pitchFamily="18" charset="2"/>
              </a:rPr>
              <a:t>)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pt-BR" altLang="pt-BR" sz="1700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700" dirty="0">
                <a:solidFill>
                  <a:srgbClr val="000000"/>
                </a:solidFill>
                <a:sym typeface="Symbol" pitchFamily="18" charset="2"/>
              </a:rPr>
              <a:t>Teste alternativo: </a:t>
            </a:r>
            <a:r>
              <a:rPr lang="pt-BR" altLang="pt-BR" sz="1700" dirty="0" err="1">
                <a:solidFill>
                  <a:srgbClr val="FF0000"/>
                </a:solidFill>
                <a:sym typeface="Symbol" pitchFamily="18" charset="2"/>
              </a:rPr>
              <a:t>Kruskal</a:t>
            </a:r>
            <a:r>
              <a:rPr lang="pt-BR" altLang="pt-BR" sz="1700" dirty="0">
                <a:solidFill>
                  <a:srgbClr val="FF0000"/>
                </a:solidFill>
                <a:sym typeface="Symbol" pitchFamily="18" charset="2"/>
              </a:rPr>
              <a:t>-Wallis </a:t>
            </a:r>
            <a:r>
              <a:rPr lang="pt-BR" altLang="pt-BR" sz="1700" dirty="0">
                <a:sym typeface="Symbol" pitchFamily="18" charset="2"/>
              </a:rPr>
              <a:t>(teste não paramétrico)</a:t>
            </a:r>
            <a:endParaRPr lang="pt-BR" altLang="pt-BR" sz="17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C6A70-C527-4D09-9CA6-6F7162248EAD}" type="slidenum">
              <a:rPr lang="pt-BR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01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Normalidade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7" name="Text Box 3"/>
          <p:cNvSpPr txBox="1">
            <a:spLocks noChangeArrowheads="1"/>
          </p:cNvSpPr>
          <p:nvPr/>
        </p:nvSpPr>
        <p:spPr bwMode="auto">
          <a:xfrm>
            <a:off x="663575" y="1484313"/>
            <a:ext cx="769620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800" dirty="0"/>
              <a:t>D’Agostino K</a:t>
            </a:r>
            <a:r>
              <a:rPr lang="pt-BR" altLang="pt-BR" sz="1800" baseline="30000" dirty="0"/>
              <a:t>2</a:t>
            </a:r>
            <a:r>
              <a:rPr lang="pt-BR" altLang="pt-BR" sz="1800" dirty="0"/>
              <a:t>, </a:t>
            </a:r>
            <a:r>
              <a:rPr lang="pt-BR" altLang="pt-BR" sz="1800" dirty="0" err="1"/>
              <a:t>Jarque-Bera</a:t>
            </a:r>
            <a:r>
              <a:rPr lang="pt-BR" altLang="pt-BR" sz="1800" dirty="0"/>
              <a:t> </a:t>
            </a:r>
            <a:r>
              <a:rPr lang="pt-BR" altLang="pt-BR" sz="1800" dirty="0">
                <a:solidFill>
                  <a:srgbClr val="000000"/>
                </a:solidFill>
              </a:rPr>
              <a:t>e Shapiro-</a:t>
            </a:r>
            <a:r>
              <a:rPr lang="pt-BR" altLang="pt-BR" sz="1800" dirty="0" err="1">
                <a:solidFill>
                  <a:srgbClr val="000000"/>
                </a:solidFill>
              </a:rPr>
              <a:t>Wilk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 marL="361950" indent="-188913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000000"/>
                </a:solidFill>
              </a:rPr>
              <a:t>te</a:t>
            </a:r>
            <a:r>
              <a:rPr lang="pt-BR" altLang="pt-BR" sz="1800" dirty="0"/>
              <a:t>stam se a curtose e a assimetria amostral podem ser obtidas a partir de uma distribuição normal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663575" y="2636838"/>
            <a:ext cx="7696200" cy="1944687"/>
            <a:chOff x="663574" y="2636912"/>
            <a:chExt cx="7696200" cy="1944216"/>
          </a:xfrm>
        </p:grpSpPr>
        <p:sp>
          <p:nvSpPr>
            <p:cNvPr id="20" name="Elipse 19"/>
            <p:cNvSpPr/>
            <p:nvPr/>
          </p:nvSpPr>
          <p:spPr>
            <a:xfrm>
              <a:off x="5940424" y="2636912"/>
              <a:ext cx="2419350" cy="6475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663574" y="3933585"/>
              <a:ext cx="1868488" cy="64754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663575" y="2717800"/>
            <a:ext cx="79406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800" dirty="0">
                <a:solidFill>
                  <a:srgbClr val="000000"/>
                </a:solidFill>
              </a:rPr>
              <a:t>Anderson Darling, </a:t>
            </a:r>
            <a:r>
              <a:rPr lang="pt-BR" altLang="pt-BR" sz="1800" dirty="0" err="1">
                <a:solidFill>
                  <a:srgbClr val="000000"/>
                </a:solidFill>
              </a:rPr>
              <a:t>Cramér</a:t>
            </a:r>
            <a:r>
              <a:rPr lang="pt-BR" altLang="pt-BR" sz="1800" dirty="0">
                <a:solidFill>
                  <a:srgbClr val="000000"/>
                </a:solidFill>
              </a:rPr>
              <a:t>-von </a:t>
            </a:r>
            <a:r>
              <a:rPr lang="pt-BR" altLang="pt-BR" sz="1800" dirty="0" err="1">
                <a:solidFill>
                  <a:srgbClr val="000000"/>
                </a:solidFill>
              </a:rPr>
              <a:t>Mises</a:t>
            </a:r>
            <a:r>
              <a:rPr lang="pt-BR" altLang="pt-BR" sz="1800" dirty="0">
                <a:solidFill>
                  <a:srgbClr val="000000"/>
                </a:solidFill>
              </a:rPr>
              <a:t>, </a:t>
            </a:r>
            <a:r>
              <a:rPr lang="pt-BR" altLang="pt-BR" sz="1800" dirty="0" err="1">
                <a:solidFill>
                  <a:srgbClr val="000000"/>
                </a:solidFill>
              </a:rPr>
              <a:t>Lilliefors</a:t>
            </a:r>
            <a:r>
              <a:rPr lang="pt-BR" altLang="pt-BR" sz="1800" dirty="0">
                <a:solidFill>
                  <a:srgbClr val="000000"/>
                </a:solidFill>
              </a:rPr>
              <a:t>, </a:t>
            </a:r>
            <a:r>
              <a:rPr lang="pt-BR" altLang="pt-BR" sz="1800" dirty="0" err="1">
                <a:solidFill>
                  <a:srgbClr val="000000"/>
                </a:solidFill>
              </a:rPr>
              <a:t>Kolmogorov</a:t>
            </a:r>
            <a:r>
              <a:rPr lang="pt-BR" altLang="pt-BR" sz="1800" dirty="0">
                <a:solidFill>
                  <a:srgbClr val="000000"/>
                </a:solidFill>
              </a:rPr>
              <a:t>-Smirnov</a:t>
            </a:r>
          </a:p>
          <a:p>
            <a:pPr marL="3619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000000"/>
                </a:solidFill>
              </a:rPr>
              <a:t>comparam a distribuição acumulada empírica (obtida a partir de uma amostra) com uma distribuição acumulada teórica qualquer</a:t>
            </a:r>
          </a:p>
        </p:txBody>
      </p:sp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663575" y="3965575"/>
            <a:ext cx="76962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l-GR" altLang="pt-BR" sz="1800" dirty="0">
                <a:solidFill>
                  <a:srgbClr val="000000"/>
                </a:solidFill>
                <a:sym typeface="Symbol" pitchFamily="18" charset="2"/>
              </a:rPr>
              <a:t></a:t>
            </a:r>
            <a:r>
              <a:rPr lang="el-GR" altLang="pt-BR" sz="1800" baseline="30000" dirty="0">
                <a:solidFill>
                  <a:srgbClr val="000000"/>
                </a:solidFill>
              </a:rPr>
              <a:t>2</a:t>
            </a:r>
            <a:r>
              <a:rPr lang="el-GR" altLang="pt-BR" sz="1800" dirty="0">
                <a:solidFill>
                  <a:srgbClr val="000000"/>
                </a:solidFill>
              </a:rPr>
              <a:t> </a:t>
            </a:r>
            <a:r>
              <a:rPr lang="pt-BR" altLang="pt-BR" sz="1800" dirty="0">
                <a:solidFill>
                  <a:srgbClr val="000000"/>
                </a:solidFill>
              </a:rPr>
              <a:t>de Pearson (teste de aderência)</a:t>
            </a:r>
          </a:p>
          <a:p>
            <a:pPr marL="3619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000000"/>
                </a:solidFill>
              </a:rPr>
              <a:t>compara a distribuição empírica e uma distribuição teórica qualquer divididas em um número determinada de classes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7A449-1845-4F20-8AB4-872A68E83BD0}" type="slidenum">
              <a:rPr lang="pt-BR"/>
              <a:pPr>
                <a:defRPr/>
              </a:pPr>
              <a:t>28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4" name="Retângulo 2"/>
              <p:cNvSpPr>
                <a:spLocks noChangeArrowheads="1"/>
              </p:cNvSpPr>
              <p:nvPr/>
            </p:nvSpPr>
            <p:spPr bwMode="auto">
              <a:xfrm>
                <a:off x="684213" y="5584825"/>
                <a:ext cx="7781233" cy="72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 dirty="0">
                    <a:solidFill>
                      <a:srgbClr val="000000"/>
                    </a:solidFill>
                  </a:rPr>
                  <a:t>Para a ANOVA, verifica-se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8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altLang="pt-BR" sz="1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altLang="pt-BR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~</m:t>
                    </m:r>
                    <m:r>
                      <a:rPr lang="pt-BR" altLang="pt-BR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pt-BR" altLang="pt-BR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pt-BR" altLang="pt-B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altLang="pt-BR" sz="1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t-BR" altLang="pt-BR" sz="18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altLang="pt-BR" sz="18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altLang="pt-BR" sz="1800" dirty="0">
                    <a:solidFill>
                      <a:srgbClr val="000000"/>
                    </a:solidFill>
                  </a:rPr>
                  <a:t> através dos erros amostrais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altLang="pt-BR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alt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sz="1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pt-BR" altLang="pt-BR" sz="18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pt-BR" altLang="pt-BR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pt-BR" alt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alt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sz="1800" b="0" i="1" smtClean="0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pt-BR" altLang="pt-BR" sz="18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pt-BR" altLang="pt-BR" sz="1800" dirty="0"/>
              </a:p>
            </p:txBody>
          </p:sp>
        </mc:Choice>
        <mc:Fallback xmlns="">
          <p:sp>
            <p:nvSpPr>
              <p:cNvPr id="31754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5584825"/>
                <a:ext cx="7781233" cy="727250"/>
              </a:xfrm>
              <a:prstGeom prst="rect">
                <a:avLst/>
              </a:prstGeom>
              <a:blipFill rotWithShape="1">
                <a:blip r:embed="rId3"/>
                <a:stretch>
                  <a:fillRect l="-626" t="-2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7816850" y="2255838"/>
            <a:ext cx="135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estatística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solidFill>
                  <a:srgbClr val="FF0000"/>
                </a:solidFill>
              </a:rPr>
              <a:t>não-paramétrica</a:t>
            </a:r>
            <a:endParaRPr lang="pt-BR" altLang="pt-BR" sz="12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132B65-A49D-CB37-245F-CF471199F964}"/>
              </a:ext>
            </a:extLst>
          </p:cNvPr>
          <p:cNvSpPr txBox="1"/>
          <p:nvPr/>
        </p:nvSpPr>
        <p:spPr>
          <a:xfrm>
            <a:off x="4020256" y="1571384"/>
            <a:ext cx="16147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altLang="pt-BR" sz="1800" dirty="0">
                <a:solidFill>
                  <a:srgbClr val="FF0000"/>
                </a:solidFill>
              </a:rPr>
              <a:t>Shapiro-Wilk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7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Testes de Igualdade de Variâncias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7" name="Text Box 3"/>
          <p:cNvSpPr txBox="1">
            <a:spLocks noChangeArrowheads="1"/>
          </p:cNvSpPr>
          <p:nvPr/>
        </p:nvSpPr>
        <p:spPr bwMode="auto">
          <a:xfrm>
            <a:off x="620713" y="1473200"/>
            <a:ext cx="76962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800" dirty="0" err="1"/>
              <a:t>Bartlett</a:t>
            </a:r>
            <a:endParaRPr lang="pt-BR" altLang="pt-BR" sz="1800" dirty="0"/>
          </a:p>
          <a:p>
            <a:pPr marL="538163" indent="-174625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800" dirty="0"/>
              <a:t>baseia-se na comparação entre a média ponderada e a média geométrica das variâncias amostrais</a:t>
            </a:r>
          </a:p>
        </p:txBody>
      </p:sp>
      <p:sp>
        <p:nvSpPr>
          <p:cNvPr id="20" name="Elipse 19"/>
          <p:cNvSpPr/>
          <p:nvPr/>
        </p:nvSpPr>
        <p:spPr>
          <a:xfrm>
            <a:off x="620713" y="1473200"/>
            <a:ext cx="1430337" cy="515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20713" y="2703513"/>
            <a:ext cx="76962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800" dirty="0" err="1"/>
              <a:t>Hartley</a:t>
            </a:r>
            <a:endParaRPr lang="pt-BR" altLang="pt-BR" sz="1800" dirty="0"/>
          </a:p>
          <a:p>
            <a:pPr marL="538163" indent="-174625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800" dirty="0"/>
              <a:t>baseia-se na comparação entre os valores máximo e mínimo das variâncias amostrais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0713" y="3946525"/>
            <a:ext cx="76962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800" dirty="0" err="1"/>
              <a:t>Cochran</a:t>
            </a:r>
            <a:endParaRPr lang="pt-BR" altLang="pt-BR" sz="1800" dirty="0"/>
          </a:p>
          <a:p>
            <a:pPr marL="538163" indent="-174625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800" dirty="0">
                <a:solidFill>
                  <a:srgbClr val="000000"/>
                </a:solidFill>
              </a:rPr>
              <a:t>baseia-se na comparação entre a variância amostral máxima e a soma de todas as variâncias amostrais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0713" y="5189538"/>
            <a:ext cx="7696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1800" dirty="0" err="1"/>
              <a:t>Levene</a:t>
            </a:r>
            <a:r>
              <a:rPr lang="pt-BR" altLang="pt-BR" sz="1800" dirty="0"/>
              <a:t> modificado</a:t>
            </a:r>
          </a:p>
          <a:p>
            <a:pPr marL="538163" indent="-174625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800" dirty="0">
                <a:solidFill>
                  <a:srgbClr val="000000"/>
                </a:solidFill>
              </a:rPr>
              <a:t>compara os desvios médios absolutos entre e dentro de cada grupo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E58C29-B4D3-42B8-8102-439BB6BD64EE}" type="slidenum">
              <a:rPr lang="pt-BR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 dirty="0"/>
              <a:t>Comparando-se médias de várias populações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7171" name="Group 162"/>
          <p:cNvGrpSpPr>
            <a:grpSpLocks/>
          </p:cNvGrpSpPr>
          <p:nvPr/>
        </p:nvGrpSpPr>
        <p:grpSpPr bwMode="auto">
          <a:xfrm>
            <a:off x="1085850" y="1855788"/>
            <a:ext cx="1631950" cy="2138362"/>
            <a:chOff x="576" y="1872"/>
            <a:chExt cx="1028" cy="1347"/>
          </a:xfrm>
        </p:grpSpPr>
        <p:sp>
          <p:nvSpPr>
            <p:cNvPr id="7207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208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7172" name="Group 165"/>
          <p:cNvGrpSpPr>
            <a:grpSpLocks/>
          </p:cNvGrpSpPr>
          <p:nvPr/>
        </p:nvGrpSpPr>
        <p:grpSpPr bwMode="auto">
          <a:xfrm>
            <a:off x="3203575" y="1855788"/>
            <a:ext cx="1603375" cy="2138362"/>
            <a:chOff x="576" y="1872"/>
            <a:chExt cx="1010" cy="1347"/>
          </a:xfrm>
        </p:grpSpPr>
        <p:sp>
          <p:nvSpPr>
            <p:cNvPr id="7205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206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7173" name="Object 0"/>
          <p:cNvGraphicFramePr>
            <a:graphicFrameLocks noChangeAspect="1"/>
          </p:cNvGraphicFramePr>
          <p:nvPr/>
        </p:nvGraphicFramePr>
        <p:xfrm>
          <a:off x="1368425" y="4141788"/>
          <a:ext cx="1016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717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1788"/>
                        <a:ext cx="1016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>
            <a:graphicFrameLocks noChangeAspect="1"/>
          </p:cNvGraphicFramePr>
          <p:nvPr/>
        </p:nvGraphicFramePr>
        <p:xfrm>
          <a:off x="3459163" y="4141788"/>
          <a:ext cx="1071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71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1788"/>
                        <a:ext cx="10715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70" descr="Diagonal para cima clara"/>
          <p:cNvSpPr>
            <a:spLocks noChangeArrowheads="1"/>
          </p:cNvSpPr>
          <p:nvPr/>
        </p:nvSpPr>
        <p:spPr bwMode="auto">
          <a:xfrm>
            <a:off x="1238250" y="2008188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7176" name="Rectangle 171" descr="Diagonal para cima clara"/>
          <p:cNvSpPr>
            <a:spLocks noChangeArrowheads="1"/>
          </p:cNvSpPr>
          <p:nvPr/>
        </p:nvSpPr>
        <p:spPr bwMode="auto">
          <a:xfrm>
            <a:off x="4270375" y="2541588"/>
            <a:ext cx="304800" cy="381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7177" name="Group 172"/>
          <p:cNvGrpSpPr>
            <a:grpSpLocks/>
          </p:cNvGrpSpPr>
          <p:nvPr/>
        </p:nvGrpSpPr>
        <p:grpSpPr bwMode="auto">
          <a:xfrm>
            <a:off x="323850" y="2120900"/>
            <a:ext cx="990600" cy="1296988"/>
            <a:chOff x="672" y="1127"/>
            <a:chExt cx="624" cy="817"/>
          </a:xfrm>
        </p:grpSpPr>
        <p:grpSp>
          <p:nvGrpSpPr>
            <p:cNvPr id="7201" name="Group 173"/>
            <p:cNvGrpSpPr>
              <a:grpSpLocks/>
            </p:cNvGrpSpPr>
            <p:nvPr/>
          </p:nvGrpSpPr>
          <p:grpSpPr bwMode="auto">
            <a:xfrm>
              <a:off x="672" y="1248"/>
              <a:ext cx="624" cy="696"/>
              <a:chOff x="672" y="1248"/>
              <a:chExt cx="624" cy="696"/>
            </a:xfrm>
          </p:grpSpPr>
          <p:sp>
            <p:nvSpPr>
              <p:cNvPr id="7203" name="Freeform 174"/>
              <p:cNvSpPr>
                <a:spLocks/>
              </p:cNvSpPr>
              <p:nvPr/>
            </p:nvSpPr>
            <p:spPr bwMode="auto">
              <a:xfrm>
                <a:off x="768" y="1248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7204" name="Object 9"/>
              <p:cNvGraphicFramePr>
                <a:graphicFrameLocks noChangeAspect="1"/>
              </p:cNvGraphicFramePr>
              <p:nvPr/>
            </p:nvGraphicFramePr>
            <p:xfrm>
              <a:off x="672" y="1728"/>
              <a:ext cx="18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03112" imgH="241195" progId="Equation.DSMT4">
                      <p:embed/>
                    </p:oleObj>
                  </mc:Choice>
                  <mc:Fallback>
                    <p:oleObj name="Equation" r:id="rId7" imgW="203112" imgH="241195" progId="Equation.DSMT4">
                      <p:embed/>
                      <p:pic>
                        <p:nvPicPr>
                          <p:cNvPr id="7204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28"/>
                            <a:ext cx="18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02" name="Text Box 176"/>
            <p:cNvSpPr txBox="1">
              <a:spLocks noChangeArrowheads="1"/>
            </p:cNvSpPr>
            <p:nvPr/>
          </p:nvSpPr>
          <p:spPr bwMode="auto">
            <a:xfrm>
              <a:off x="723" y="112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7178" name="Group 177"/>
          <p:cNvGrpSpPr>
            <a:grpSpLocks/>
          </p:cNvGrpSpPr>
          <p:nvPr/>
        </p:nvGrpSpPr>
        <p:grpSpPr bwMode="auto">
          <a:xfrm>
            <a:off x="4532313" y="2570163"/>
            <a:ext cx="1000125" cy="1271587"/>
            <a:chOff x="4293" y="1410"/>
            <a:chExt cx="630" cy="801"/>
          </a:xfrm>
        </p:grpSpPr>
        <p:grpSp>
          <p:nvGrpSpPr>
            <p:cNvPr id="7197" name="Group 178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7199" name="Freeform 179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7200" name="Object 8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15713" imgH="241091" progId="Equation.DSMT4">
                      <p:embed/>
                    </p:oleObj>
                  </mc:Choice>
                  <mc:Fallback>
                    <p:oleObj name="Equation" r:id="rId9" imgW="215713" imgH="241091" progId="Equation.DSMT4">
                      <p:embed/>
                      <p:pic>
                        <p:nvPicPr>
                          <p:cNvPr id="720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98" name="Text Box 181"/>
            <p:cNvSpPr txBox="1">
              <a:spLocks noChangeArrowheads="1"/>
            </p:cNvSpPr>
            <p:nvPr/>
          </p:nvSpPr>
          <p:spPr bwMode="auto">
            <a:xfrm>
              <a:off x="4661" y="1410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7179" name="Group 182"/>
          <p:cNvGrpSpPr>
            <a:grpSpLocks/>
          </p:cNvGrpSpPr>
          <p:nvPr/>
        </p:nvGrpSpPr>
        <p:grpSpPr bwMode="auto">
          <a:xfrm>
            <a:off x="6516688" y="1889125"/>
            <a:ext cx="1579562" cy="2138363"/>
            <a:chOff x="576" y="1872"/>
            <a:chExt cx="995" cy="1347"/>
          </a:xfrm>
        </p:grpSpPr>
        <p:sp>
          <p:nvSpPr>
            <p:cNvPr id="7195" name="Rectangle 18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196" name="Text Box 184"/>
            <p:cNvSpPr txBox="1">
              <a:spLocks noChangeArrowheads="1"/>
            </p:cNvSpPr>
            <p:nvPr/>
          </p:nvSpPr>
          <p:spPr bwMode="auto">
            <a:xfrm>
              <a:off x="1256" y="2928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i="1" baseline="-25000">
                  <a:latin typeface="Times New Roman" charset="0"/>
                </a:rPr>
                <a:t>r</a:t>
              </a:r>
            </a:p>
          </p:txBody>
        </p:sp>
      </p:grpSp>
      <p:graphicFrame>
        <p:nvGraphicFramePr>
          <p:cNvPr id="7180" name="Object 2"/>
          <p:cNvGraphicFramePr>
            <a:graphicFrameLocks noChangeAspect="1"/>
          </p:cNvGraphicFramePr>
          <p:nvPr/>
        </p:nvGraphicFramePr>
        <p:xfrm>
          <a:off x="6781800" y="4175125"/>
          <a:ext cx="10525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600" imgH="228600" progId="Equation.DSMT4">
                  <p:embed/>
                </p:oleObj>
              </mc:Choice>
              <mc:Fallback>
                <p:oleObj name="Equation" r:id="rId11" imgW="736600" imgH="228600" progId="Equation.DSMT4">
                  <p:embed/>
                  <p:pic>
                    <p:nvPicPr>
                      <p:cNvPr id="71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75125"/>
                        <a:ext cx="105251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86" descr="Diagonal para cima clara"/>
          <p:cNvSpPr>
            <a:spLocks noChangeArrowheads="1"/>
          </p:cNvSpPr>
          <p:nvPr/>
        </p:nvSpPr>
        <p:spPr bwMode="auto">
          <a:xfrm>
            <a:off x="7451725" y="2176463"/>
            <a:ext cx="436563" cy="46513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7182" name="Group 187"/>
          <p:cNvGrpSpPr>
            <a:grpSpLocks/>
          </p:cNvGrpSpPr>
          <p:nvPr/>
        </p:nvGrpSpPr>
        <p:grpSpPr bwMode="auto">
          <a:xfrm>
            <a:off x="7845425" y="2205038"/>
            <a:ext cx="1000125" cy="1271587"/>
            <a:chOff x="4293" y="1410"/>
            <a:chExt cx="630" cy="801"/>
          </a:xfrm>
        </p:grpSpPr>
        <p:grpSp>
          <p:nvGrpSpPr>
            <p:cNvPr id="7191" name="Group 188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7193" name="Freeform 189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7194" name="Object 7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15713" imgH="241091" progId="Equation.DSMT4">
                      <p:embed/>
                    </p:oleObj>
                  </mc:Choice>
                  <mc:Fallback>
                    <p:oleObj name="Equation" r:id="rId13" imgW="215713" imgH="241091" progId="Equation.DSMT4">
                      <p:embed/>
                      <p:pic>
                        <p:nvPicPr>
                          <p:cNvPr id="719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92" name="Text Box 191"/>
            <p:cNvSpPr txBox="1">
              <a:spLocks noChangeArrowheads="1"/>
            </p:cNvSpPr>
            <p:nvPr/>
          </p:nvSpPr>
          <p:spPr bwMode="auto">
            <a:xfrm>
              <a:off x="4661" y="1410"/>
              <a:ext cx="2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i="1" baseline="-25000">
                  <a:latin typeface="Times New Roman" charset="0"/>
                </a:rPr>
                <a:t>r</a:t>
              </a:r>
            </a:p>
          </p:txBody>
        </p:sp>
      </p:grpSp>
      <p:sp>
        <p:nvSpPr>
          <p:cNvPr id="7183" name="Text Box 192"/>
          <p:cNvSpPr txBox="1">
            <a:spLocks noChangeArrowheads="1"/>
          </p:cNvSpPr>
          <p:nvPr/>
        </p:nvSpPr>
        <p:spPr bwMode="auto">
          <a:xfrm>
            <a:off x="5716588" y="25368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200">
                <a:sym typeface="Symbol" pitchFamily="18" charset="2"/>
              </a:rPr>
              <a:t></a:t>
            </a:r>
          </a:p>
        </p:txBody>
      </p:sp>
      <p:sp>
        <p:nvSpPr>
          <p:cNvPr id="7184" name="Text Box 717"/>
          <p:cNvSpPr txBox="1">
            <a:spLocks noChangeArrowheads="1"/>
          </p:cNvSpPr>
          <p:nvPr/>
        </p:nvSpPr>
        <p:spPr bwMode="auto">
          <a:xfrm>
            <a:off x="635000" y="1357313"/>
            <a:ext cx="5816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Comparando-se as médias de </a:t>
            </a:r>
            <a:r>
              <a:rPr lang="pt-BR" altLang="pt-BR" sz="1600" i="1"/>
              <a:t>r</a:t>
            </a:r>
            <a:r>
              <a:rPr lang="pt-BR" altLang="pt-BR" sz="1600"/>
              <a:t> populações ou </a:t>
            </a:r>
            <a:r>
              <a:rPr lang="pt-BR" altLang="pt-BR" sz="1600">
                <a:solidFill>
                  <a:srgbClr val="FF0000"/>
                </a:solidFill>
              </a:rPr>
              <a:t>tratamentos</a:t>
            </a:r>
            <a:r>
              <a:rPr lang="pt-BR" altLang="pt-BR" sz="1600"/>
              <a:t>...</a:t>
            </a:r>
          </a:p>
        </p:txBody>
      </p:sp>
      <p:sp>
        <p:nvSpPr>
          <p:cNvPr id="38" name="Text Box 52"/>
          <p:cNvSpPr txBox="1">
            <a:spLocks noChangeArrowheads="1"/>
          </p:cNvSpPr>
          <p:nvPr/>
        </p:nvSpPr>
        <p:spPr bwMode="auto">
          <a:xfrm>
            <a:off x="822325" y="5295900"/>
            <a:ext cx="763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Mesmo não se conhecendo as médias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i</a:t>
            </a:r>
            <a:r>
              <a:rPr lang="pt-BR" altLang="pt-BR" sz="1600" dirty="0">
                <a:sym typeface="Symbol" pitchFamily="18" charset="2"/>
              </a:rPr>
              <a:t>, seria possível verificar se elas são iguais a partir de seus valores amostrais?</a:t>
            </a:r>
          </a:p>
        </p:txBody>
      </p:sp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628900" y="5995988"/>
            <a:ext cx="38068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solidFill>
                  <a:srgbClr val="FF0000"/>
                </a:solidFill>
              </a:rPr>
              <a:t>Análise de Variância (ANOVA)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73450" y="6402388"/>
            <a:ext cx="2117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(ANOVA de 1 fator)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CB3AF-3CAF-4AE3-BD10-DB6F6CEA4598}" type="slidenum">
              <a:rPr lang="pt-BR"/>
              <a:pPr>
                <a:defRPr/>
              </a:pPr>
              <a:t>3</a:t>
            </a:fld>
            <a:endParaRPr lang="pt-BR"/>
          </a:p>
        </p:txBody>
      </p:sp>
      <p:sp>
        <p:nvSpPr>
          <p:cNvPr id="39" name="Text Box 117"/>
          <p:cNvSpPr txBox="1">
            <a:spLocks noChangeArrowheads="1"/>
          </p:cNvSpPr>
          <p:nvPr/>
        </p:nvSpPr>
        <p:spPr bwMode="auto">
          <a:xfrm>
            <a:off x="1087438" y="4737100"/>
            <a:ext cx="312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: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baseline="-25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...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r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1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7176" grpId="0" animBg="1"/>
      <p:bldP spid="7181" grpId="0" animBg="1"/>
      <p:bldP spid="38" grpId="0" autoUpdateAnimBg="0"/>
      <p:bldP spid="2" grpId="0"/>
      <p:bldP spid="3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456435" y="2420888"/>
                <a:ext cx="2306209" cy="654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5" y="2420888"/>
                <a:ext cx="2306209" cy="6547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6435" y="3182599"/>
                <a:ext cx="2809615" cy="1020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𝐺𝑄𝑀𝐸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35" y="3182599"/>
                <a:ext cx="2809615" cy="10206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57684" y="4912797"/>
                <a:ext cx="4689104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2,302585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𝑄𝑀𝐸</m:t>
                              </m:r>
                            </m:e>
                          </m:func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𝐺𝑄𝑀𝐸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84" y="4912797"/>
                <a:ext cx="4689104" cy="55996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458250" y="5618229"/>
                <a:ext cx="537204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2,302585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𝑄𝑀𝐸</m:t>
                              </m:r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0" y="5618229"/>
                <a:ext cx="5372048" cy="8749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20"/>
              <p:cNvSpPr>
                <a:spLocks noChangeArrowheads="1"/>
              </p:cNvSpPr>
              <p:nvPr/>
            </p:nvSpPr>
            <p:spPr bwMode="auto">
              <a:xfrm>
                <a:off x="5522618" y="4775492"/>
                <a:ext cx="3523258" cy="8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𝐶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altLang="pt-BR" sz="1600" b="0" i="1" smtClean="0">
                              <a:latin typeface="Cambria Math"/>
                            </a:rPr>
                            <m:t>3(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altLang="pt-BR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pt-BR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altLang="pt-BR" sz="16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  <m:r>
                            <a:rPr lang="pt-BR" altLang="pt-B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18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2618" y="4775492"/>
                <a:ext cx="3523258" cy="863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Bartlett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06" name="Text Box 3"/>
              <p:cNvSpPr txBox="1">
                <a:spLocks noChangeArrowheads="1"/>
              </p:cNvSpPr>
              <p:nvPr/>
            </p:nvSpPr>
            <p:spPr bwMode="auto">
              <a:xfrm>
                <a:off x="663575" y="1484314"/>
                <a:ext cx="8229600" cy="794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95263" indent="-19526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altLang="pt-B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b="0" i="1" smtClean="0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altLang="pt-BR" sz="16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r>
                          <a:rPr lang="pt-BR" altLang="pt-BR" sz="1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pt-BR" sz="1600" dirty="0"/>
                  <a:t> são as variâncias amostrais de </a:t>
                </a:r>
                <a:r>
                  <a:rPr lang="pt-BR" altLang="pt-BR" sz="1600" i="1" dirty="0">
                    <a:latin typeface="Times New Roman" charset="0"/>
                  </a:rPr>
                  <a:t>r</a:t>
                </a:r>
                <a:r>
                  <a:rPr lang="pt-BR" altLang="pt-BR" sz="1600" dirty="0"/>
                  <a:t> populações com distribuição normal, então</a:t>
                </a:r>
                <a:endParaRPr lang="pt-BR" altLang="pt-BR" sz="16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380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5" y="1484314"/>
                <a:ext cx="8229600" cy="794513"/>
              </a:xfrm>
              <a:prstGeom prst="rect">
                <a:avLst/>
              </a:prstGeom>
              <a:blipFill rotWithShape="1">
                <a:blip r:embed="rId8"/>
                <a:stretch>
                  <a:fillRect l="-444" b="-9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942" name="Text Box 14"/>
          <p:cNvSpPr txBox="1">
            <a:spLocks noChangeArrowheads="1"/>
          </p:cNvSpPr>
          <p:nvPr/>
        </p:nvSpPr>
        <p:spPr bwMode="auto">
          <a:xfrm>
            <a:off x="3175000" y="2420888"/>
            <a:ext cx="5429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representa a média aritmética ponderada das variâncias amostrais </a:t>
            </a: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5004048" y="5053531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onde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175001" y="3409901"/>
            <a:ext cx="5429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representa a média geométrica dessas mesmas variâncias amostrais 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519113" y="4297881"/>
            <a:ext cx="75199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700" i="1" dirty="0">
                <a:latin typeface="Times New Roman" charset="0"/>
                <a:cs typeface="Times New Roman" charset="0"/>
              </a:rPr>
              <a:t>GQME</a:t>
            </a:r>
            <a:r>
              <a:rPr lang="pt-BR" altLang="pt-BR" sz="1700" dirty="0">
                <a:latin typeface="Times New Roman" charset="0"/>
                <a:cs typeface="Times New Roman" charset="0"/>
              </a:rPr>
              <a:t> </a:t>
            </a:r>
            <a:r>
              <a:rPr lang="pt-BR" altLang="pt-BR" sz="1700" dirty="0">
                <a:latin typeface="Times New Roman" charset="0"/>
                <a:cs typeface="Times New Roman" charset="0"/>
                <a:sym typeface="Symbol" pitchFamily="18" charset="2"/>
              </a:rPr>
              <a:t></a:t>
            </a:r>
            <a:r>
              <a:rPr lang="pt-BR" altLang="pt-BR" sz="1700" dirty="0">
                <a:latin typeface="Times New Roman" charset="0"/>
                <a:cs typeface="Times New Roman" charset="0"/>
              </a:rPr>
              <a:t> </a:t>
            </a:r>
            <a:r>
              <a:rPr lang="pt-BR" altLang="pt-BR" sz="1700" i="1" dirty="0">
                <a:latin typeface="Times New Roman" charset="0"/>
                <a:cs typeface="Times New Roman" charset="0"/>
              </a:rPr>
              <a:t>QME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      </a:t>
            </a:r>
            <a:r>
              <a:rPr lang="pt-BR" altLang="pt-BR" sz="1600" dirty="0"/>
              <a:t>(</a:t>
            </a:r>
            <a:r>
              <a:rPr lang="pt-BR" altLang="pt-BR" sz="1700" i="1" dirty="0">
                <a:latin typeface="Times New Roman" charset="0"/>
                <a:cs typeface="Times New Roman" charset="0"/>
              </a:rPr>
              <a:t>GQME</a:t>
            </a:r>
            <a:r>
              <a:rPr lang="pt-BR" altLang="pt-BR" sz="1700" dirty="0">
                <a:latin typeface="Times New Roman" charset="0"/>
                <a:cs typeface="Times New Roman" charset="0"/>
              </a:rPr>
              <a:t> = </a:t>
            </a:r>
            <a:r>
              <a:rPr lang="pt-BR" altLang="pt-BR" sz="1700" i="1" dirty="0">
                <a:latin typeface="Times New Roman" charset="0"/>
                <a:cs typeface="Times New Roman" charset="0"/>
              </a:rPr>
              <a:t>QME</a:t>
            </a:r>
            <a:r>
              <a:rPr lang="pt-BR" altLang="pt-BR" sz="1600" dirty="0"/>
              <a:t> se todas variâncias amostrais são idênticas)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E1C29-5341-4B6B-8C17-4CE4BAEE8C80}" type="slidenum">
              <a:rPr lang="pt-BR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9" grpId="0"/>
      <p:bldP spid="17" grpId="0"/>
      <p:bldP spid="18" grpId="0"/>
      <p:bldP spid="252942" grpId="0"/>
      <p:bldP spid="252943" grpId="0"/>
      <p:bldP spid="44" grpId="0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Bartlett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4821" name="Text Box 15"/>
          <p:cNvSpPr txBox="1">
            <a:spLocks noChangeArrowheads="1"/>
          </p:cNvSpPr>
          <p:nvPr/>
        </p:nvSpPr>
        <p:spPr bwMode="auto">
          <a:xfrm>
            <a:off x="3095625" y="2651125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356100" y="5316538"/>
            <a:ext cx="912813" cy="552450"/>
            <a:chOff x="3923" y="3838"/>
            <a:chExt cx="575" cy="348"/>
          </a:xfrm>
        </p:grpSpPr>
        <p:sp>
          <p:nvSpPr>
            <p:cNvPr id="34835" name="AutoShape 26"/>
            <p:cNvSpPr>
              <a:spLocks noChangeArrowheads="1"/>
            </p:cNvSpPr>
            <p:nvPr/>
          </p:nvSpPr>
          <p:spPr bwMode="auto">
            <a:xfrm rot="-5400000">
              <a:off x="4173" y="3815"/>
              <a:ext cx="136" cy="181"/>
            </a:xfrm>
            <a:prstGeom prst="upArrow">
              <a:avLst>
                <a:gd name="adj1" fmla="val 50000"/>
                <a:gd name="adj2" fmla="val 33272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4836" name="Rectangle 27"/>
            <p:cNvSpPr>
              <a:spLocks noChangeArrowheads="1"/>
            </p:cNvSpPr>
            <p:nvPr/>
          </p:nvSpPr>
          <p:spPr bwMode="auto">
            <a:xfrm>
              <a:off x="3923" y="3974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verd.</a:t>
              </a:r>
              <a:endParaRPr lang="en-US" altLang="pt-BR" sz="1600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70550" y="5316538"/>
            <a:ext cx="903288" cy="552450"/>
            <a:chOff x="4559" y="3793"/>
            <a:chExt cx="569" cy="348"/>
          </a:xfrm>
        </p:grpSpPr>
        <p:sp>
          <p:nvSpPr>
            <p:cNvPr id="34833" name="AutoShape 29"/>
            <p:cNvSpPr>
              <a:spLocks noChangeArrowheads="1"/>
            </p:cNvSpPr>
            <p:nvPr/>
          </p:nvSpPr>
          <p:spPr bwMode="auto">
            <a:xfrm rot="5400000" flipH="1">
              <a:off x="4776" y="3770"/>
              <a:ext cx="136" cy="181"/>
            </a:xfrm>
            <a:prstGeom prst="upArrow">
              <a:avLst>
                <a:gd name="adj1" fmla="val 50000"/>
                <a:gd name="adj2" fmla="val 33272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4834" name="Rectangle 30"/>
            <p:cNvSpPr>
              <a:spLocks noChangeArrowheads="1"/>
            </p:cNvSpPr>
            <p:nvPr/>
          </p:nvSpPr>
          <p:spPr bwMode="auto">
            <a:xfrm flipH="1">
              <a:off x="4559" y="3929"/>
              <a:ext cx="5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H</a:t>
              </a:r>
              <a:r>
                <a:rPr lang="pt-BR" altLang="pt-BR" sz="1600" baseline="-25000">
                  <a:latin typeface="Times New Roman" charset="0"/>
                </a:rPr>
                <a:t>0 </a:t>
              </a:r>
              <a:r>
                <a:rPr lang="pt-BR" altLang="pt-BR" sz="1600"/>
                <a:t>falso</a:t>
              </a:r>
              <a:endParaRPr lang="en-US" altLang="pt-BR" sz="1600"/>
            </a:p>
          </p:txBody>
        </p:sp>
      </p:grpSp>
      <p:sp>
        <p:nvSpPr>
          <p:cNvPr id="43" name="Text Box 118"/>
          <p:cNvSpPr txBox="1">
            <a:spLocks noChangeArrowheads="1"/>
          </p:cNvSpPr>
          <p:nvPr/>
        </p:nvSpPr>
        <p:spPr bwMode="auto">
          <a:xfrm>
            <a:off x="804863" y="4519613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</a:t>
            </a:r>
            <a:r>
              <a:rPr lang="pt-BR" altLang="pt-BR" sz="1600">
                <a:sym typeface="Symbol" pitchFamily="18" charset="2"/>
              </a:rPr>
              <a:t>for verdadeiro: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44" name="Text Box 118"/>
          <p:cNvSpPr txBox="1">
            <a:spLocks noChangeArrowheads="1"/>
          </p:cNvSpPr>
          <p:nvPr/>
        </p:nvSpPr>
        <p:spPr bwMode="auto">
          <a:xfrm>
            <a:off x="571500" y="5980113"/>
            <a:ext cx="2214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(idealmente </a:t>
            </a:r>
            <a:r>
              <a:rPr lang="pt-BR" altLang="pt-BR" sz="1600" i="1" dirty="0" err="1">
                <a:latin typeface="Times New Roman" charset="0"/>
              </a:rPr>
              <a:t>n</a:t>
            </a:r>
            <a:r>
              <a:rPr lang="pt-BR" altLang="pt-BR" sz="1600" i="1" baseline="-25000" dirty="0" err="1">
                <a:latin typeface="Times New Roman" charset="0"/>
              </a:rPr>
              <a:t>j</a:t>
            </a:r>
            <a:r>
              <a:rPr lang="pt-BR" altLang="pt-BR" sz="1600" dirty="0">
                <a:latin typeface="Times New Roman" charset="0"/>
              </a:rPr>
              <a:t> 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 5</a:t>
            </a:r>
            <a:r>
              <a:rPr lang="pt-BR" altLang="pt-BR" sz="1600" dirty="0">
                <a:sym typeface="Symbol" pitchFamily="18" charset="2"/>
              </a:rPr>
              <a:t>)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98250-25E2-4A00-8861-31CEA3119EBD}" type="slidenum">
              <a:rPr lang="pt-BR"/>
              <a:pPr>
                <a:defRPr/>
              </a:pPr>
              <a:t>31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14"/>
              <p:cNvSpPr txBox="1">
                <a:spLocks noChangeArrowheads="1"/>
              </p:cNvSpPr>
              <p:nvPr/>
            </p:nvSpPr>
            <p:spPr bwMode="auto">
              <a:xfrm>
                <a:off x="820586" y="3429000"/>
                <a:ext cx="2944812" cy="630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 </a:t>
                </a:r>
                <a:r>
                  <a:rPr lang="pt-BR" altLang="pt-BR" sz="1600" dirty="0">
                    <a:sym typeface="Symbol" pitchFamily="18" charset="2"/>
                  </a:rPr>
                  <a:t>nem todas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altLang="pt-BR" sz="1600" dirty="0">
                    <a:sym typeface="Symbol" pitchFamily="18" charset="2"/>
                  </a:rPr>
                  <a:t>são iguais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28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586" y="3429000"/>
                <a:ext cx="2944812" cy="630238"/>
              </a:xfrm>
              <a:prstGeom prst="rect">
                <a:avLst/>
              </a:prstGeom>
              <a:blipFill rotWithShape="1">
                <a:blip r:embed="rId3"/>
                <a:stretch>
                  <a:fillRect l="-1242" t="-1942" b="-776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89910" y="1556792"/>
                <a:ext cx="537204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2,302585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𝑄𝑀𝐸</m:t>
                              </m:r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0" y="1556792"/>
                <a:ext cx="5372048" cy="874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120"/>
              <p:cNvSpPr>
                <a:spLocks noChangeArrowheads="1"/>
              </p:cNvSpPr>
              <p:nvPr/>
            </p:nvSpPr>
            <p:spPr bwMode="auto">
              <a:xfrm>
                <a:off x="3715431" y="2387600"/>
                <a:ext cx="3523258" cy="8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𝐶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altLang="pt-BR" sz="1600" b="0" i="1" smtClean="0">
                              <a:latin typeface="Cambria Math"/>
                            </a:rPr>
                            <m:t>3(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altLang="pt-BR" sz="1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alt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altLang="pt-BR" sz="16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altLang="pt-BR" sz="1600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nary>
                          <m:r>
                            <a:rPr lang="pt-BR" altLang="pt-B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30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5431" y="2387600"/>
                <a:ext cx="3523258" cy="863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7"/>
              <p:cNvSpPr>
                <a:spLocks noChangeArrowheads="1"/>
              </p:cNvSpPr>
              <p:nvPr/>
            </p:nvSpPr>
            <p:spPr bwMode="auto">
              <a:xfrm>
                <a:off x="652463" y="5281613"/>
                <a:ext cx="1152525" cy="647700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𝐵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 ~ </m:t>
                      </m:r>
                      <m:sSubSup>
                        <m:sSubSup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  <m:sup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31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3" y="5281613"/>
                <a:ext cx="1152525" cy="6477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19"/>
          <p:cNvGrpSpPr>
            <a:grpSpLocks/>
          </p:cNvGrpSpPr>
          <p:nvPr/>
        </p:nvGrpSpPr>
        <p:grpSpPr bwMode="auto">
          <a:xfrm>
            <a:off x="4572004" y="3924300"/>
            <a:ext cx="2159002" cy="1557338"/>
            <a:chOff x="4059" y="2976"/>
            <a:chExt cx="1360" cy="981"/>
          </a:xfrm>
        </p:grpSpPr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29" y="3030"/>
                  <a:ext cx="439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altLang="pt-B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pt-BR" altLang="pt-BR" sz="180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altLang="pt-BR" sz="18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37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29" y="3030"/>
                  <a:ext cx="439" cy="2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5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14"/>
              <p:cNvSpPr txBox="1">
                <a:spLocks noChangeArrowheads="1"/>
              </p:cNvSpPr>
              <p:nvPr/>
            </p:nvSpPr>
            <p:spPr bwMode="auto">
              <a:xfrm>
                <a:off x="820586" y="3429000"/>
                <a:ext cx="2944812" cy="630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 </a:t>
                </a:r>
                <a:r>
                  <a:rPr lang="pt-BR" altLang="pt-BR" sz="1600" dirty="0">
                    <a:sym typeface="Symbol" pitchFamily="18" charset="2"/>
                  </a:rPr>
                  <a:t>nem todas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altLang="pt-BR" sz="1600" dirty="0">
                    <a:sym typeface="Symbol" pitchFamily="18" charset="2"/>
                  </a:rPr>
                  <a:t>são iguais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44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586" y="3429000"/>
                <a:ext cx="2944812" cy="630238"/>
              </a:xfrm>
              <a:prstGeom prst="rect">
                <a:avLst/>
              </a:prstGeom>
              <a:blipFill rotWithShape="1">
                <a:blip r:embed="rId3"/>
                <a:stretch>
                  <a:fillRect l="-1242" t="-1942" b="-776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89910" y="1556792"/>
                <a:ext cx="537204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2,302585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𝑄𝑀𝐸</m:t>
                              </m:r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0" y="1556792"/>
                <a:ext cx="5372048" cy="874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120"/>
              <p:cNvSpPr>
                <a:spLocks noChangeArrowheads="1"/>
              </p:cNvSpPr>
              <p:nvPr/>
            </p:nvSpPr>
            <p:spPr bwMode="auto">
              <a:xfrm>
                <a:off x="3715431" y="2387600"/>
                <a:ext cx="3523258" cy="8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𝐶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altLang="pt-BR" sz="1600" b="0" i="1" smtClean="0">
                              <a:latin typeface="Cambria Math"/>
                            </a:rPr>
                            <m:t>3(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altLang="pt-B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alt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pt-BR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pt-BR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altLang="pt-B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altLang="pt-BR" sz="1600" i="1">
                                          <a:latin typeface="Cambria Math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lang="pt-BR" altLang="pt-B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altLang="pt-BR" sz="1600" dirty="0"/>
              </a:p>
            </p:txBody>
          </p:sp>
        </mc:Choice>
        <mc:Fallback>
          <p:sp>
            <p:nvSpPr>
              <p:cNvPr id="35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5431" y="2387600"/>
                <a:ext cx="3523258" cy="863600"/>
              </a:xfrm>
              <a:prstGeom prst="rect">
                <a:avLst/>
              </a:prstGeom>
              <a:blipFill>
                <a:blip r:embed="rId5"/>
                <a:stretch>
                  <a:fillRect r="-4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Bartlett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5845" name="Text Box 15"/>
          <p:cNvSpPr txBox="1">
            <a:spLocks noChangeArrowheads="1"/>
          </p:cNvSpPr>
          <p:nvPr/>
        </p:nvSpPr>
        <p:spPr bwMode="auto">
          <a:xfrm>
            <a:off x="3095625" y="2651125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73" name="Rectangle 17"/>
              <p:cNvSpPr>
                <a:spLocks noChangeArrowheads="1"/>
              </p:cNvSpPr>
              <p:nvPr/>
            </p:nvSpPr>
            <p:spPr bwMode="auto">
              <a:xfrm>
                <a:off x="652463" y="5281613"/>
                <a:ext cx="1152525" cy="647700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𝐵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 ~ </m:t>
                      </m:r>
                      <m:sSubSup>
                        <m:sSubSup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b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  <m:sup>
                          <m:r>
                            <a:rPr lang="pt-BR" altLang="pt-BR" sz="1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35873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3" y="5281613"/>
                <a:ext cx="1152525" cy="6477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847" name="Group 19"/>
          <p:cNvGrpSpPr>
            <a:grpSpLocks/>
          </p:cNvGrpSpPr>
          <p:nvPr/>
        </p:nvGrpSpPr>
        <p:grpSpPr bwMode="auto">
          <a:xfrm>
            <a:off x="4572004" y="3924300"/>
            <a:ext cx="2159002" cy="1557338"/>
            <a:chOff x="4059" y="2976"/>
            <a:chExt cx="1360" cy="981"/>
          </a:xfrm>
        </p:grpSpPr>
        <p:sp>
          <p:nvSpPr>
            <p:cNvPr id="35867" name="Freeform 20"/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68" name="Freeform 21"/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869" name="Text Box 22"/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35870" name="Text Box 23"/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29" y="3030"/>
                  <a:ext cx="439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altLang="pt-B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pt-BR" altLang="pt-BR" sz="180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altLang="pt-BR" sz="18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42" name="Text 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29" y="3030"/>
                  <a:ext cx="439" cy="2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5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848" name="Group 31"/>
          <p:cNvGrpSpPr>
            <a:grpSpLocks/>
          </p:cNvGrpSpPr>
          <p:nvPr/>
        </p:nvGrpSpPr>
        <p:grpSpPr bwMode="auto">
          <a:xfrm>
            <a:off x="4732341" y="4560888"/>
            <a:ext cx="1735138" cy="1308100"/>
            <a:chOff x="4160" y="3377"/>
            <a:chExt cx="1093" cy="824"/>
          </a:xfrm>
        </p:grpSpPr>
        <p:grpSp>
          <p:nvGrpSpPr>
            <p:cNvPr id="35863" name="Group 33"/>
            <p:cNvGrpSpPr>
              <a:grpSpLocks/>
            </p:cNvGrpSpPr>
            <p:nvPr/>
          </p:nvGrpSpPr>
          <p:grpSpPr bwMode="auto">
            <a:xfrm>
              <a:off x="4683" y="3377"/>
              <a:ext cx="432" cy="367"/>
              <a:chOff x="4683" y="3377"/>
              <a:chExt cx="432" cy="367"/>
            </a:xfrm>
          </p:grpSpPr>
          <p:sp>
            <p:nvSpPr>
              <p:cNvPr id="35865" name="Freeform 34" descr="Diagonal para cima clara"/>
              <p:cNvSpPr>
                <a:spLocks/>
              </p:cNvSpPr>
              <p:nvPr/>
            </p:nvSpPr>
            <p:spPr bwMode="auto">
              <a:xfrm>
                <a:off x="4683" y="3377"/>
                <a:ext cx="432" cy="367"/>
              </a:xfrm>
              <a:custGeom>
                <a:avLst/>
                <a:gdLst>
                  <a:gd name="T0" fmla="*/ 0 w 432"/>
                  <a:gd name="T1" fmla="*/ 0 h 367"/>
                  <a:gd name="T2" fmla="*/ 0 w 432"/>
                  <a:gd name="T3" fmla="*/ 367 h 367"/>
                  <a:gd name="T4" fmla="*/ 432 w 432"/>
                  <a:gd name="T5" fmla="*/ 367 h 367"/>
                  <a:gd name="T6" fmla="*/ 360 w 432"/>
                  <a:gd name="T7" fmla="*/ 355 h 367"/>
                  <a:gd name="T8" fmla="*/ 310 w 432"/>
                  <a:gd name="T9" fmla="*/ 338 h 367"/>
                  <a:gd name="T10" fmla="*/ 250 w 432"/>
                  <a:gd name="T11" fmla="*/ 305 h 367"/>
                  <a:gd name="T12" fmla="*/ 202 w 432"/>
                  <a:gd name="T13" fmla="*/ 261 h 367"/>
                  <a:gd name="T14" fmla="*/ 154 w 432"/>
                  <a:gd name="T15" fmla="*/ 204 h 367"/>
                  <a:gd name="T16" fmla="*/ 103 w 432"/>
                  <a:gd name="T17" fmla="*/ 141 h 367"/>
                  <a:gd name="T18" fmla="*/ 58 w 432"/>
                  <a:gd name="T19" fmla="*/ 79 h 367"/>
                  <a:gd name="T20" fmla="*/ 14 w 432"/>
                  <a:gd name="T21" fmla="*/ 21 h 367"/>
                  <a:gd name="T22" fmla="*/ 0 w 432"/>
                  <a:gd name="T23" fmla="*/ 0 h 367"/>
                  <a:gd name="T24" fmla="*/ 0 w 432"/>
                  <a:gd name="T25" fmla="*/ 0 h 3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2"/>
                  <a:gd name="T40" fmla="*/ 0 h 367"/>
                  <a:gd name="T41" fmla="*/ 432 w 432"/>
                  <a:gd name="T42" fmla="*/ 367 h 3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2" h="367">
                    <a:moveTo>
                      <a:pt x="0" y="0"/>
                    </a:moveTo>
                    <a:lnTo>
                      <a:pt x="0" y="367"/>
                    </a:lnTo>
                    <a:lnTo>
                      <a:pt x="432" y="367"/>
                    </a:lnTo>
                    <a:lnTo>
                      <a:pt x="360" y="355"/>
                    </a:lnTo>
                    <a:lnTo>
                      <a:pt x="310" y="338"/>
                    </a:lnTo>
                    <a:lnTo>
                      <a:pt x="250" y="305"/>
                    </a:lnTo>
                    <a:lnTo>
                      <a:pt x="202" y="261"/>
                    </a:lnTo>
                    <a:lnTo>
                      <a:pt x="154" y="204"/>
                    </a:lnTo>
                    <a:lnTo>
                      <a:pt x="103" y="141"/>
                    </a:lnTo>
                    <a:lnTo>
                      <a:pt x="58" y="79"/>
                    </a:lnTo>
                    <a:lnTo>
                      <a:pt x="14" y="2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866" name="Text Box 35"/>
              <p:cNvSpPr txBox="1">
                <a:spLocks noChangeArrowheads="1"/>
              </p:cNvSpPr>
              <p:nvPr/>
            </p:nvSpPr>
            <p:spPr bwMode="auto">
              <a:xfrm>
                <a:off x="4830" y="3410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600" i="1" dirty="0">
                    <a:latin typeface="Times New Roman" charset="0"/>
                    <a:sym typeface="Symbol" pitchFamily="18" charset="2"/>
                  </a:rPr>
                  <a:t></a:t>
                </a:r>
                <a:endParaRPr lang="en-US" altLang="pt-BR" sz="1600" dirty="0">
                  <a:latin typeface="Times New Roman" charset="0"/>
                  <a:sym typeface="Symbol" pitchFamily="18" charset="2"/>
                </a:endParaRPr>
              </a:p>
            </p:txBody>
          </p:sp>
        </p:grpSp>
        <p:grpSp>
          <p:nvGrpSpPr>
            <p:cNvPr id="35857" name="Group 37"/>
            <p:cNvGrpSpPr>
              <a:grpSpLocks/>
            </p:cNvGrpSpPr>
            <p:nvPr/>
          </p:nvGrpSpPr>
          <p:grpSpPr bwMode="auto">
            <a:xfrm>
              <a:off x="4160" y="3974"/>
              <a:ext cx="544" cy="227"/>
              <a:chOff x="4160" y="3974"/>
              <a:chExt cx="544" cy="227"/>
            </a:xfrm>
          </p:grpSpPr>
          <p:sp>
            <p:nvSpPr>
              <p:cNvPr id="35861" name="Rectangle 38"/>
              <p:cNvSpPr>
                <a:spLocks noChangeArrowheads="1"/>
              </p:cNvSpPr>
              <p:nvPr/>
            </p:nvSpPr>
            <p:spPr bwMode="auto">
              <a:xfrm>
                <a:off x="4210" y="3989"/>
                <a:ext cx="45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ac. </a:t>
                </a:r>
                <a:r>
                  <a:rPr lang="pt-BR" altLang="pt-BR" sz="1600">
                    <a:latin typeface="Times New Roman" charset="0"/>
                  </a:rPr>
                  <a:t>H</a:t>
                </a:r>
                <a:r>
                  <a:rPr lang="pt-BR" altLang="pt-BR" sz="1600" baseline="-25000">
                    <a:latin typeface="Times New Roman" charset="0"/>
                  </a:rPr>
                  <a:t>0</a:t>
                </a:r>
                <a:endParaRPr lang="en-US" altLang="pt-BR" sz="1600"/>
              </a:p>
            </p:txBody>
          </p:sp>
          <p:sp>
            <p:nvSpPr>
              <p:cNvPr id="35862" name="AutoShape 39"/>
              <p:cNvSpPr>
                <a:spLocks/>
              </p:cNvSpPr>
              <p:nvPr/>
            </p:nvSpPr>
            <p:spPr bwMode="auto">
              <a:xfrm rot="-5400000">
                <a:off x="4410" y="3724"/>
                <a:ext cx="44" cy="544"/>
              </a:xfrm>
              <a:prstGeom prst="leftBrace">
                <a:avLst>
                  <a:gd name="adj1" fmla="val 10303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pSp>
          <p:nvGrpSpPr>
            <p:cNvPr id="35858" name="Group 40"/>
            <p:cNvGrpSpPr>
              <a:grpSpLocks/>
            </p:cNvGrpSpPr>
            <p:nvPr/>
          </p:nvGrpSpPr>
          <p:grpSpPr bwMode="auto">
            <a:xfrm>
              <a:off x="4521" y="3744"/>
              <a:ext cx="732" cy="457"/>
              <a:chOff x="3972" y="3744"/>
              <a:chExt cx="732" cy="457"/>
            </a:xfrm>
          </p:grpSpPr>
          <p:sp>
            <p:nvSpPr>
              <p:cNvPr id="35859" name="Rectangle 41"/>
              <p:cNvSpPr>
                <a:spLocks noChangeArrowheads="1"/>
              </p:cNvSpPr>
              <p:nvPr/>
            </p:nvSpPr>
            <p:spPr bwMode="auto">
              <a:xfrm>
                <a:off x="4178" y="3989"/>
                <a:ext cx="5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 err="1"/>
                  <a:t>rej</a:t>
                </a:r>
                <a:r>
                  <a:rPr lang="pt-BR" altLang="pt-BR" sz="1600" dirty="0"/>
                  <a:t>. </a:t>
                </a: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endParaRPr lang="en-US" altLang="pt-BR" sz="1600" dirty="0"/>
              </a:p>
            </p:txBody>
          </p:sp>
          <p:sp>
            <p:nvSpPr>
              <p:cNvPr id="35860" name="AutoShape 42"/>
              <p:cNvSpPr>
                <a:spLocks/>
              </p:cNvSpPr>
              <p:nvPr/>
            </p:nvSpPr>
            <p:spPr bwMode="auto">
              <a:xfrm rot="-5400000">
                <a:off x="4410" y="3724"/>
                <a:ext cx="44" cy="544"/>
              </a:xfrm>
              <a:prstGeom prst="leftBrace">
                <a:avLst>
                  <a:gd name="adj1" fmla="val 10303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972" y="3744"/>
                    <a:ext cx="405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𝑐𝑟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í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altLang="pt-BR" sz="1600" dirty="0"/>
                  </a:p>
                </p:txBody>
              </p:sp>
            </mc:Choice>
            <mc:Fallback xmlns="">
              <p:sp>
                <p:nvSpPr>
                  <p:cNvPr id="43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972" y="3744"/>
                    <a:ext cx="405" cy="21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850" name="Text Box 118"/>
          <p:cNvSpPr txBox="1">
            <a:spLocks noChangeArrowheads="1"/>
          </p:cNvSpPr>
          <p:nvPr/>
        </p:nvSpPr>
        <p:spPr bwMode="auto">
          <a:xfrm>
            <a:off x="804863" y="4519613"/>
            <a:ext cx="3124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Se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>
                <a:latin typeface="Times New Roman" charset="0"/>
              </a:rPr>
              <a:t> </a:t>
            </a:r>
            <a:r>
              <a:rPr lang="pt-BR" altLang="pt-BR" sz="1600">
                <a:sym typeface="Symbol" pitchFamily="18" charset="2"/>
              </a:rPr>
              <a:t>for verdadeiro: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38" name="Text Box 118"/>
          <p:cNvSpPr txBox="1">
            <a:spLocks noChangeArrowheads="1"/>
          </p:cNvSpPr>
          <p:nvPr/>
        </p:nvSpPr>
        <p:spPr bwMode="auto">
          <a:xfrm>
            <a:off x="3929063" y="6143625"/>
            <a:ext cx="39290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(sempre teste unilateral a direita)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629-1AD7-4DF5-A123-D1D51970F3C7}" type="slidenum">
              <a:rPr lang="pt-BR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3779912" y="3535904"/>
                <a:ext cx="537204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𝐵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2,302585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𝑄𝑀𝐸</m:t>
                              </m:r>
                            </m:e>
                          </m:func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3535904"/>
                <a:ext cx="5372048" cy="8749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120"/>
              <p:cNvSpPr>
                <a:spLocks noChangeArrowheads="1"/>
              </p:cNvSpPr>
              <p:nvPr/>
            </p:nvSpPr>
            <p:spPr bwMode="auto">
              <a:xfrm>
                <a:off x="3548648" y="2740359"/>
                <a:ext cx="4211116" cy="8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𝐶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altLang="pt-BR" sz="1600" b="0" i="1" smtClean="0">
                              <a:latin typeface="Cambria Math"/>
                            </a:rPr>
                            <m:t>3(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pt-BR" altLang="pt-BR" sz="1600" b="0" i="1" smtClean="0">
                              <a:latin typeface="Cambria Math"/>
                            </a:rPr>
                            <m:t>−1)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altLang="pt-B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pt-BR" alt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pt-BR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altLang="pt-BR" sz="16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pt-BR" altLang="pt-B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pt-BR" altLang="pt-BR" sz="1600" i="1">
                                          <a:latin typeface="Cambria Math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lang="pt-BR" altLang="pt-BR" sz="16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alt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altLang="pt-BR" sz="16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altLang="pt-BR" sz="1600" dirty="0"/>
              </a:p>
            </p:txBody>
          </p:sp>
        </mc:Choice>
        <mc:Fallback>
          <p:sp>
            <p:nvSpPr>
              <p:cNvPr id="33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8648" y="2740359"/>
                <a:ext cx="4211116" cy="86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98297"/>
              </p:ext>
            </p:extLst>
          </p:nvPr>
        </p:nvGraphicFramePr>
        <p:xfrm>
          <a:off x="179512" y="2232011"/>
          <a:ext cx="3657600" cy="27184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Bartlett</a:t>
            </a:r>
            <a:endParaRPr lang="pt-BR" sz="2400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6871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37" name="Text Box 114"/>
              <p:cNvSpPr txBox="1">
                <a:spLocks noChangeArrowheads="1"/>
              </p:cNvSpPr>
              <p:nvPr/>
            </p:nvSpPr>
            <p:spPr bwMode="auto">
              <a:xfrm>
                <a:off x="3978276" y="2043166"/>
                <a:ext cx="2944812" cy="630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 </a:t>
                </a:r>
                <a:r>
                  <a:rPr lang="pt-BR" altLang="pt-BR" sz="1600" dirty="0">
                    <a:sym typeface="Symbol" pitchFamily="18" charset="2"/>
                  </a:rPr>
                  <a:t>nem todas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altLang="pt-BR" sz="1600" dirty="0">
                    <a:sym typeface="Symbol" pitchFamily="18" charset="2"/>
                  </a:rPr>
                  <a:t>são iguais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36937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8276" y="2043166"/>
                <a:ext cx="2944812" cy="630238"/>
              </a:xfrm>
              <a:prstGeom prst="rect">
                <a:avLst/>
              </a:prstGeom>
              <a:blipFill rotWithShape="1">
                <a:blip r:embed="rId7"/>
                <a:stretch>
                  <a:fillRect l="-1242" t="-1923" b="-769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132"/>
          <p:cNvGrpSpPr>
            <a:grpSpLocks/>
          </p:cNvGrpSpPr>
          <p:nvPr/>
        </p:nvGrpSpPr>
        <p:grpSpPr bwMode="auto">
          <a:xfrm>
            <a:off x="6799560" y="5081813"/>
            <a:ext cx="976312" cy="947737"/>
            <a:chOff x="4555" y="3377"/>
            <a:chExt cx="615" cy="597"/>
          </a:xfrm>
        </p:grpSpPr>
        <p:grpSp>
          <p:nvGrpSpPr>
            <p:cNvPr id="36928" name="Group 133"/>
            <p:cNvGrpSpPr>
              <a:grpSpLocks/>
            </p:cNvGrpSpPr>
            <p:nvPr/>
          </p:nvGrpSpPr>
          <p:grpSpPr bwMode="auto">
            <a:xfrm>
              <a:off x="4683" y="3377"/>
              <a:ext cx="487" cy="367"/>
              <a:chOff x="4683" y="3377"/>
              <a:chExt cx="487" cy="367"/>
            </a:xfrm>
          </p:grpSpPr>
          <p:sp>
            <p:nvSpPr>
              <p:cNvPr id="36930" name="Freeform 134" descr="Diagonal para cima clara"/>
              <p:cNvSpPr>
                <a:spLocks/>
              </p:cNvSpPr>
              <p:nvPr/>
            </p:nvSpPr>
            <p:spPr bwMode="auto">
              <a:xfrm>
                <a:off x="4683" y="3377"/>
                <a:ext cx="432" cy="367"/>
              </a:xfrm>
              <a:custGeom>
                <a:avLst/>
                <a:gdLst>
                  <a:gd name="T0" fmla="*/ 0 w 432"/>
                  <a:gd name="T1" fmla="*/ 0 h 367"/>
                  <a:gd name="T2" fmla="*/ 0 w 432"/>
                  <a:gd name="T3" fmla="*/ 367 h 367"/>
                  <a:gd name="T4" fmla="*/ 432 w 432"/>
                  <a:gd name="T5" fmla="*/ 367 h 367"/>
                  <a:gd name="T6" fmla="*/ 360 w 432"/>
                  <a:gd name="T7" fmla="*/ 355 h 367"/>
                  <a:gd name="T8" fmla="*/ 310 w 432"/>
                  <a:gd name="T9" fmla="*/ 338 h 367"/>
                  <a:gd name="T10" fmla="*/ 250 w 432"/>
                  <a:gd name="T11" fmla="*/ 305 h 367"/>
                  <a:gd name="T12" fmla="*/ 202 w 432"/>
                  <a:gd name="T13" fmla="*/ 261 h 367"/>
                  <a:gd name="T14" fmla="*/ 154 w 432"/>
                  <a:gd name="T15" fmla="*/ 204 h 367"/>
                  <a:gd name="T16" fmla="*/ 103 w 432"/>
                  <a:gd name="T17" fmla="*/ 141 h 367"/>
                  <a:gd name="T18" fmla="*/ 58 w 432"/>
                  <a:gd name="T19" fmla="*/ 79 h 367"/>
                  <a:gd name="T20" fmla="*/ 14 w 432"/>
                  <a:gd name="T21" fmla="*/ 21 h 367"/>
                  <a:gd name="T22" fmla="*/ 0 w 432"/>
                  <a:gd name="T23" fmla="*/ 0 h 367"/>
                  <a:gd name="T24" fmla="*/ 0 w 432"/>
                  <a:gd name="T25" fmla="*/ 0 h 36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2"/>
                  <a:gd name="T40" fmla="*/ 0 h 367"/>
                  <a:gd name="T41" fmla="*/ 432 w 432"/>
                  <a:gd name="T42" fmla="*/ 367 h 36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2" h="367">
                    <a:moveTo>
                      <a:pt x="0" y="0"/>
                    </a:moveTo>
                    <a:lnTo>
                      <a:pt x="0" y="367"/>
                    </a:lnTo>
                    <a:lnTo>
                      <a:pt x="432" y="367"/>
                    </a:lnTo>
                    <a:lnTo>
                      <a:pt x="360" y="355"/>
                    </a:lnTo>
                    <a:lnTo>
                      <a:pt x="310" y="338"/>
                    </a:lnTo>
                    <a:lnTo>
                      <a:pt x="250" y="305"/>
                    </a:lnTo>
                    <a:lnTo>
                      <a:pt x="202" y="261"/>
                    </a:lnTo>
                    <a:lnTo>
                      <a:pt x="154" y="204"/>
                    </a:lnTo>
                    <a:lnTo>
                      <a:pt x="103" y="141"/>
                    </a:lnTo>
                    <a:lnTo>
                      <a:pt x="58" y="79"/>
                    </a:lnTo>
                    <a:lnTo>
                      <a:pt x="14" y="2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ltUpDiag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931" name="Text Box 135"/>
              <p:cNvSpPr txBox="1">
                <a:spLocks noChangeArrowheads="1"/>
              </p:cNvSpPr>
              <p:nvPr/>
            </p:nvSpPr>
            <p:spPr bwMode="auto">
              <a:xfrm>
                <a:off x="4830" y="3413"/>
                <a:ext cx="3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600" dirty="0">
                    <a:latin typeface="Times New Roman" charset="0"/>
                    <a:sym typeface="Symbol" pitchFamily="18" charset="2"/>
                  </a:rPr>
                  <a:t>0,05</a:t>
                </a:r>
              </a:p>
            </p:txBody>
          </p:sp>
        </p:grpSp>
        <p:graphicFrame>
          <p:nvGraphicFramePr>
            <p:cNvPr id="36929" name="Object 3"/>
            <p:cNvGraphicFramePr>
              <a:graphicFrameLocks noChangeAspect="1"/>
            </p:cNvGraphicFramePr>
            <p:nvPr/>
          </p:nvGraphicFramePr>
          <p:xfrm>
            <a:off x="4555" y="3767"/>
            <a:ext cx="27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668" imgH="228501" progId="Equation.DSMT4">
                    <p:embed/>
                  </p:oleObj>
                </mc:Choice>
                <mc:Fallback>
                  <p:oleObj name="Equation" r:id="rId8" imgW="304668" imgH="228501" progId="Equation.DSMT4">
                    <p:embed/>
                    <p:pic>
                      <p:nvPicPr>
                        <p:cNvPr id="3692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3767"/>
                          <a:ext cx="275" cy="20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2292" name="Text Box 148"/>
          <p:cNvSpPr txBox="1">
            <a:spLocks noChangeArrowheads="1"/>
          </p:cNvSpPr>
          <p:nvPr/>
        </p:nvSpPr>
        <p:spPr bwMode="auto">
          <a:xfrm>
            <a:off x="674847" y="6165304"/>
            <a:ext cx="846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aceito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a 5%, ou seja, as variâncias dos tratamentos podem ser as mesmas</a:t>
            </a:r>
            <a:endParaRPr lang="en-US" altLang="pt-BR" sz="1600" dirty="0">
              <a:latin typeface="Times New Roman" charset="0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737647" y="5691413"/>
            <a:ext cx="544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cs typeface="Times New Roman" charset="0"/>
              </a:rPr>
              <a:t>7,81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0A69D-3A0C-43C4-8685-85B3F8896A68}" type="slidenum">
              <a:rPr lang="pt-BR"/>
              <a:pPr>
                <a:defRPr/>
              </a:pPr>
              <a:t>33</a:t>
            </a:fld>
            <a:endParaRPr lang="pt-BR"/>
          </a:p>
        </p:txBody>
      </p:sp>
      <p:grpSp>
        <p:nvGrpSpPr>
          <p:cNvPr id="5" name="Group 125"/>
          <p:cNvGrpSpPr>
            <a:grpSpLocks/>
          </p:cNvGrpSpPr>
          <p:nvPr/>
        </p:nvGrpSpPr>
        <p:grpSpPr bwMode="auto">
          <a:xfrm>
            <a:off x="6012160" y="4445227"/>
            <a:ext cx="2159000" cy="1557338"/>
            <a:chOff x="4059" y="2976"/>
            <a:chExt cx="1360" cy="981"/>
          </a:xfrm>
        </p:grpSpPr>
        <p:sp>
          <p:nvSpPr>
            <p:cNvPr id="36932" name="Freeform 126"/>
            <p:cNvSpPr>
              <a:spLocks/>
            </p:cNvSpPr>
            <p:nvPr/>
          </p:nvSpPr>
          <p:spPr bwMode="auto">
            <a:xfrm>
              <a:off x="4149" y="2976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33" name="Freeform 127"/>
            <p:cNvSpPr>
              <a:spLocks/>
            </p:cNvSpPr>
            <p:nvPr/>
          </p:nvSpPr>
          <p:spPr bwMode="auto">
            <a:xfrm>
              <a:off x="4145" y="3125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934" name="Text Box 128"/>
            <p:cNvSpPr txBox="1">
              <a:spLocks noChangeArrowheads="1"/>
            </p:cNvSpPr>
            <p:nvPr/>
          </p:nvSpPr>
          <p:spPr bwMode="auto">
            <a:xfrm>
              <a:off x="4059" y="3735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36935" name="Text Box 129"/>
            <p:cNvSpPr txBox="1">
              <a:spLocks noChangeArrowheads="1"/>
            </p:cNvSpPr>
            <p:nvPr/>
          </p:nvSpPr>
          <p:spPr bwMode="auto">
            <a:xfrm>
              <a:off x="5119" y="3726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Times New Roman" charset="0"/>
                </a:rPr>
                <a:t>+</a:t>
              </a:r>
              <a:r>
                <a:rPr lang="pt-BR" altLang="pt-BR" sz="1800" dirty="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 dirty="0">
                <a:latin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4632" y="3009"/>
                  <a:ext cx="311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altLang="pt-BR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pt-BR" altLang="pt-BR" sz="180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pt-BR" altLang="pt-BR" sz="1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altLang="pt-BR" sz="1800" dirty="0">
                    <a:latin typeface="Times New Roman" charset="0"/>
                  </a:endParaRPr>
                </a:p>
              </p:txBody>
            </p:sp>
          </mc:Choice>
          <mc:Fallback xmlns="">
            <p:sp>
              <p:nvSpPr>
                <p:cNvPr id="37" name="Text 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2" y="3009"/>
                  <a:ext cx="311" cy="23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655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/>
          <p:cNvGrpSpPr/>
          <p:nvPr/>
        </p:nvGrpSpPr>
        <p:grpSpPr>
          <a:xfrm>
            <a:off x="3786074" y="3535904"/>
            <a:ext cx="5335634" cy="909323"/>
            <a:chOff x="3800588" y="3535904"/>
            <a:chExt cx="5335634" cy="909323"/>
          </a:xfrm>
        </p:grpSpPr>
        <p:sp>
          <p:nvSpPr>
            <p:cNvPr id="10" name="Retângulo 9"/>
            <p:cNvSpPr/>
            <p:nvPr/>
          </p:nvSpPr>
          <p:spPr>
            <a:xfrm>
              <a:off x="3845788" y="3535904"/>
              <a:ext cx="5290434" cy="9093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/>
                <p:cNvSpPr txBox="1"/>
                <p:nvPr/>
              </p:nvSpPr>
              <p:spPr>
                <a:xfrm>
                  <a:off x="3800588" y="3665127"/>
                  <a:ext cx="4242636" cy="5859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𝐵</m:t>
                        </m:r>
                        <m:r>
                          <a:rPr lang="pt-BR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2,302585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1,0409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35,1088−34,4267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</a:rPr>
                          <m:t>=1,5087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588" y="3665127"/>
                  <a:ext cx="4242636" cy="58599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8B42A77-ED54-3E9A-F1ED-60E136F75A7A}"/>
              </a:ext>
            </a:extLst>
          </p:cNvPr>
          <p:cNvCxnSpPr>
            <a:cxnSpLocks/>
          </p:cNvCxnSpPr>
          <p:nvPr/>
        </p:nvCxnSpPr>
        <p:spPr>
          <a:xfrm flipH="1">
            <a:off x="6588224" y="4077072"/>
            <a:ext cx="1008112" cy="155878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42" name="Rectangle 120"/>
              <p:cNvSpPr>
                <a:spLocks noChangeArrowheads="1"/>
              </p:cNvSpPr>
              <p:nvPr/>
            </p:nvSpPr>
            <p:spPr bwMode="auto">
              <a:xfrm>
                <a:off x="3831274" y="2722278"/>
                <a:ext cx="4211116" cy="86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𝐶</m:t>
                      </m:r>
                      <m:r>
                        <a:rPr lang="pt-BR" altLang="pt-BR" sz="1600" b="0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altLang="pt-BR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altLang="pt-BR" sz="16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11</m:t>
                                  </m:r>
                                </m:den>
                              </m:f>
                              <m:r>
                                <a:rPr lang="pt-BR" altLang="pt-BR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11</m:t>
                                  </m:r>
                                </m:den>
                              </m:f>
                              <m:r>
                                <a:rPr lang="pt-BR" altLang="pt-BR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pt-BR" altLang="pt-BR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altLang="pt-BR" sz="1600" i="1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  <m: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41</m:t>
                              </m:r>
                            </m:den>
                          </m:f>
                        </m:e>
                      </m:d>
                      <m:r>
                        <a:rPr lang="pt-BR" altLang="pt-BR" sz="1600" b="0" i="1" smtClean="0">
                          <a:latin typeface="Cambria Math"/>
                        </a:rPr>
                        <m:t>=1,0409</m:t>
                      </m:r>
                    </m:oMath>
                  </m:oMathPara>
                </a14:m>
                <a:endParaRPr lang="pt-BR" altLang="pt-BR" sz="1600" dirty="0"/>
              </a:p>
            </p:txBody>
          </p:sp>
        </mc:Choice>
        <mc:Fallback>
          <p:sp>
            <p:nvSpPr>
              <p:cNvPr id="36942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1274" y="2722278"/>
                <a:ext cx="4211116" cy="863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4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  <p:bldP spid="262292" grpId="0"/>
      <p:bldP spid="30" grpId="0" animBg="1"/>
      <p:bldP spid="369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07058"/>
              </p:ext>
            </p:extLst>
          </p:nvPr>
        </p:nvGraphicFramePr>
        <p:xfrm>
          <a:off x="1339933" y="2203752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915" name="Text Box 154"/>
          <p:cNvSpPr txBox="1">
            <a:spLocks noChangeArrowheads="1"/>
          </p:cNvSpPr>
          <p:nvPr/>
        </p:nvSpPr>
        <p:spPr bwMode="auto">
          <a:xfrm>
            <a:off x="1266908" y="1772816"/>
            <a:ext cx="2584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ANOVA: fator único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1482724"/>
            <a:ext cx="54387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/ EXCEL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7533" name="Picture 1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455" y="2441394"/>
            <a:ext cx="40005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9" y="2816132"/>
            <a:ext cx="374332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upo 12"/>
          <p:cNvGrpSpPr>
            <a:grpSpLocks/>
          </p:cNvGrpSpPr>
          <p:nvPr/>
        </p:nvGrpSpPr>
        <p:grpSpPr bwMode="auto">
          <a:xfrm>
            <a:off x="1356733" y="2996574"/>
            <a:ext cx="6103654" cy="2459359"/>
            <a:chOff x="-3898397" y="6486702"/>
            <a:chExt cx="6103664" cy="2458625"/>
          </a:xfrm>
        </p:grpSpPr>
        <p:sp>
          <p:nvSpPr>
            <p:cNvPr id="14" name="Retângulo 13"/>
            <p:cNvSpPr/>
            <p:nvPr/>
          </p:nvSpPr>
          <p:spPr>
            <a:xfrm>
              <a:off x="-3898397" y="6486702"/>
              <a:ext cx="2434686" cy="2458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5" name="Seta para baixo 14"/>
            <p:cNvSpPr/>
            <p:nvPr/>
          </p:nvSpPr>
          <p:spPr>
            <a:xfrm rot="7680000">
              <a:off x="2079865" y="6829618"/>
              <a:ext cx="71417" cy="17938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7" name="Seta para baixo 16"/>
          <p:cNvSpPr/>
          <p:nvPr/>
        </p:nvSpPr>
        <p:spPr>
          <a:xfrm rot="7680000">
            <a:off x="6949913" y="4669811"/>
            <a:ext cx="71437" cy="17938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CA9F92-2F81-483C-9B9E-4840921C0D99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7680000">
            <a:off x="5920895" y="4114186"/>
            <a:ext cx="71437" cy="1793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77081"/>
              </p:ext>
            </p:extLst>
          </p:nvPr>
        </p:nvGraphicFramePr>
        <p:xfrm>
          <a:off x="4677112" y="1947512"/>
          <a:ext cx="3048000" cy="11715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RESUMO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Grupo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Contagem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Variância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961590"/>
              </p:ext>
            </p:extLst>
          </p:nvPr>
        </p:nvGraphicFramePr>
        <p:xfrm>
          <a:off x="4674160" y="3625577"/>
          <a:ext cx="4216398" cy="1171575"/>
        </p:xfrm>
        <a:graphic>
          <a:graphicData uri="http://schemas.openxmlformats.org/drawingml/2006/table">
            <a:tbl>
              <a:tblPr/>
              <a:tblGrid>
                <a:gridCol w="1170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Fonte da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valor-P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Entre grupos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Dentro dos grupos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/ EXCEL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941" name="Text Box 154"/>
          <p:cNvSpPr txBox="1">
            <a:spLocks noChangeArrowheads="1"/>
          </p:cNvSpPr>
          <p:nvPr/>
        </p:nvSpPr>
        <p:spPr bwMode="auto">
          <a:xfrm>
            <a:off x="691406" y="1340768"/>
            <a:ext cx="2584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ANOVA: fator único</a:t>
            </a:r>
          </a:p>
        </p:txBody>
      </p:sp>
      <p:sp>
        <p:nvSpPr>
          <p:cNvPr id="5" name="Elipse 4"/>
          <p:cNvSpPr>
            <a:spLocks noChangeArrowheads="1"/>
          </p:cNvSpPr>
          <p:nvPr/>
        </p:nvSpPr>
        <p:spPr bwMode="auto">
          <a:xfrm>
            <a:off x="8253413" y="3998413"/>
            <a:ext cx="711200" cy="2476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B6F27-39E0-4A91-AC73-CB9B933B1E68}" type="slidenum">
              <a:rPr lang="pt-BR"/>
              <a:pPr>
                <a:defRPr/>
              </a:pPr>
              <a:t>35</a:t>
            </a:fld>
            <a:endParaRPr lang="pt-BR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796390"/>
              </p:ext>
            </p:extLst>
          </p:nvPr>
        </p:nvGraphicFramePr>
        <p:xfrm>
          <a:off x="764431" y="1740988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" name="Text Box 117"/>
          <p:cNvSpPr txBox="1">
            <a:spLocks noChangeArrowheads="1"/>
          </p:cNvSpPr>
          <p:nvPr/>
        </p:nvSpPr>
        <p:spPr bwMode="auto">
          <a:xfrm>
            <a:off x="411163" y="5037410"/>
            <a:ext cx="3124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...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r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16" name="Text Box 154"/>
          <p:cNvSpPr txBox="1">
            <a:spLocks noChangeArrowheads="1"/>
          </p:cNvSpPr>
          <p:nvPr/>
        </p:nvSpPr>
        <p:spPr bwMode="auto">
          <a:xfrm>
            <a:off x="395288" y="5832747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Adotando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/>
              <a:t>= 5%, o que se pode concluir?</a:t>
            </a:r>
          </a:p>
        </p:txBody>
      </p:sp>
      <p:sp>
        <p:nvSpPr>
          <p:cNvPr id="17" name="Text Box 154"/>
          <p:cNvSpPr txBox="1">
            <a:spLocks noChangeArrowheads="1"/>
          </p:cNvSpPr>
          <p:nvPr/>
        </p:nvSpPr>
        <p:spPr bwMode="auto">
          <a:xfrm>
            <a:off x="385763" y="6331222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pelo menos uma das médias é diferente das demais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BB5EE45-E84A-1CD1-02BD-422EC370A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988" y="3998414"/>
            <a:ext cx="1440160" cy="510706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17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446588" y="349345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 err="1"/>
              <a:t>Analysis</a:t>
            </a:r>
            <a:r>
              <a:rPr lang="pt-BR" sz="1200" dirty="0"/>
              <a:t> </a:t>
            </a:r>
            <a:r>
              <a:rPr lang="pt-BR" sz="1200" dirty="0" err="1"/>
              <a:t>of</a:t>
            </a:r>
            <a:r>
              <a:rPr lang="pt-BR" sz="1200" dirty="0"/>
              <a:t> </a:t>
            </a:r>
            <a:r>
              <a:rPr lang="pt-BR" sz="1200" dirty="0" err="1"/>
              <a:t>Variance</a:t>
            </a:r>
            <a:r>
              <a:rPr lang="pt-BR" sz="1200" dirty="0"/>
              <a:t> </a:t>
            </a:r>
            <a:r>
              <a:rPr lang="pt-BR" sz="1200" dirty="0" err="1"/>
              <a:t>Table</a:t>
            </a:r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Response: dados</a:t>
            </a:r>
          </a:p>
          <a:p>
            <a:r>
              <a:rPr lang="pt-BR" sz="1200" dirty="0"/>
              <a:t>               </a:t>
            </a:r>
            <a:r>
              <a:rPr lang="pt-BR" sz="1200" dirty="0" err="1"/>
              <a:t>Df</a:t>
            </a:r>
            <a:r>
              <a:rPr lang="pt-BR" sz="1200" dirty="0"/>
              <a:t>   Sum </a:t>
            </a:r>
            <a:r>
              <a:rPr lang="pt-BR" sz="1200" dirty="0" err="1"/>
              <a:t>Sq</a:t>
            </a:r>
            <a:r>
              <a:rPr lang="pt-BR" sz="1200" dirty="0"/>
              <a:t>   </a:t>
            </a:r>
            <a:r>
              <a:rPr lang="pt-BR" sz="1200" dirty="0" err="1"/>
              <a:t>Mean</a:t>
            </a:r>
            <a:r>
              <a:rPr lang="pt-BR" sz="1200" dirty="0"/>
              <a:t> </a:t>
            </a:r>
            <a:r>
              <a:rPr lang="pt-BR" sz="1200" dirty="0" err="1"/>
              <a:t>Sq</a:t>
            </a:r>
            <a:r>
              <a:rPr lang="pt-BR" sz="1200" dirty="0"/>
              <a:t>    F </a:t>
            </a:r>
            <a:r>
              <a:rPr lang="pt-BR" sz="1200" dirty="0" err="1"/>
              <a:t>value</a:t>
            </a:r>
            <a:r>
              <a:rPr lang="pt-BR" sz="1200" dirty="0"/>
              <a:t>    </a:t>
            </a:r>
            <a:r>
              <a:rPr lang="pt-BR" sz="1200" dirty="0" err="1"/>
              <a:t>Pr</a:t>
            </a:r>
            <a:r>
              <a:rPr lang="pt-BR" sz="1200" dirty="0"/>
              <a:t>(&gt;F)    </a:t>
            </a:r>
          </a:p>
          <a:p>
            <a:r>
              <a:rPr lang="pt-BR" sz="1200" dirty="0" err="1"/>
              <a:t>trat</a:t>
            </a:r>
            <a:r>
              <a:rPr lang="pt-BR" sz="1200" dirty="0"/>
              <a:t>           3    227.50    75.834     10.557    2.834e-05 ***</a:t>
            </a:r>
          </a:p>
          <a:p>
            <a:r>
              <a:rPr lang="pt-BR" sz="1200" dirty="0" err="1"/>
              <a:t>Residuals</a:t>
            </a:r>
            <a:r>
              <a:rPr lang="pt-BR" sz="1200" dirty="0"/>
              <a:t> 41     294.51      7.183                      </a:t>
            </a:r>
          </a:p>
          <a:p>
            <a:r>
              <a:rPr lang="pt-BR" sz="1200" dirty="0"/>
              <a:t>---</a:t>
            </a:r>
          </a:p>
          <a:p>
            <a:r>
              <a:rPr lang="pt-BR" sz="1200" dirty="0"/>
              <a:t>Signif. </a:t>
            </a:r>
            <a:r>
              <a:rPr lang="pt-BR" sz="1200" dirty="0" err="1"/>
              <a:t>codes</a:t>
            </a:r>
            <a:r>
              <a:rPr lang="pt-BR" sz="1200" dirty="0"/>
              <a:t>:  0 ‘***’ 0.001 ‘**’ 0.01 ‘*’ 0.05 ‘.’ 0.1 ‘ ’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56100" y="1340768"/>
            <a:ext cx="48070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&gt; dados&lt;-c(6.8,8.2,9.5,10.2,10.7,13.7,9,12.1,13.4,10.5,10,13.9,12.7,</a:t>
            </a:r>
          </a:p>
          <a:p>
            <a:r>
              <a:rPr lang="pt-BR" sz="1200" dirty="0"/>
              <a:t>   13.5,12.9,14.9,12.8,11.6,18.7,10.1,19.3,13.9,13.7,16.8,9.4,13,</a:t>
            </a:r>
            <a:br>
              <a:rPr lang="pt-BR" sz="1200" dirty="0"/>
            </a:br>
            <a:r>
              <a:rPr lang="pt-BR" sz="1200" dirty="0"/>
              <a:t>   12.1,8.3,7.2,10.2,9.8,14.8,13,9.1,15.7,13.9,13.7,20.9,15.8,</a:t>
            </a:r>
            <a:br>
              <a:rPr lang="pt-BR" sz="1200" dirty="0"/>
            </a:br>
            <a:r>
              <a:rPr lang="pt-BR" sz="1200" dirty="0"/>
              <a:t>   17.6,16.9,11.4,21.6,14.4,12.7)</a:t>
            </a:r>
          </a:p>
          <a:p>
            <a:r>
              <a:rPr lang="pt-BR" sz="1200" dirty="0"/>
              <a:t>&gt; </a:t>
            </a:r>
            <a:r>
              <a:rPr lang="pt-BR" sz="1200" dirty="0" err="1"/>
              <a:t>trat</a:t>
            </a:r>
            <a:r>
              <a:rPr lang="pt-BR" sz="1200" dirty="0"/>
              <a:t>&lt;-</a:t>
            </a:r>
            <a:r>
              <a:rPr lang="pt-BR" sz="1200" dirty="0" err="1"/>
              <a:t>factor</a:t>
            </a:r>
            <a:r>
              <a:rPr lang="pt-BR" sz="1200" dirty="0"/>
              <a:t>(c("t1","t1","t1","t1","t1","t1","t1","t1","t1","t1",</a:t>
            </a:r>
            <a:br>
              <a:rPr lang="pt-BR" sz="1200" dirty="0"/>
            </a:br>
            <a:r>
              <a:rPr lang="pt-BR" sz="1200" dirty="0"/>
              <a:t>   "t1","t1","t2","t2","t2","t2","t2","t2","t2","t2","t2","t2",</a:t>
            </a:r>
            <a:br>
              <a:rPr lang="pt-BR" sz="1200" dirty="0"/>
            </a:br>
            <a:r>
              <a:rPr lang="pt-BR" sz="1200" dirty="0"/>
              <a:t>   "t2","t2","t3","t3","t3","t3","t3","t3","t3","t3","t3","t3",</a:t>
            </a:r>
            <a:br>
              <a:rPr lang="pt-BR" sz="1200" dirty="0"/>
            </a:br>
            <a:r>
              <a:rPr lang="pt-BR" sz="1200" dirty="0"/>
              <a:t>   "t4","t4","t4","t4","t4","t4","t4","t4","t4","t4","t4"))</a:t>
            </a:r>
          </a:p>
          <a:p>
            <a:pPr>
              <a:lnSpc>
                <a:spcPct val="150000"/>
              </a:lnSpc>
              <a:buFont typeface="Comic Sans MS" pitchFamily="66" charset="0"/>
              <a:buChar char="&gt;"/>
            </a:pPr>
            <a:r>
              <a:rPr lang="pt-BR" altLang="pt-BR" sz="1200" dirty="0"/>
              <a:t>resultado&lt;-</a:t>
            </a:r>
            <a:r>
              <a:rPr lang="pt-BR" altLang="pt-BR" sz="1200" dirty="0" err="1"/>
              <a:t>aov</a:t>
            </a:r>
            <a:r>
              <a:rPr lang="pt-BR" altLang="pt-BR" sz="1200" dirty="0"/>
              <a:t>(</a:t>
            </a:r>
            <a:r>
              <a:rPr lang="pt-BR" altLang="pt-BR" sz="1200" dirty="0" err="1"/>
              <a:t>dados~trat</a:t>
            </a:r>
            <a:r>
              <a:rPr lang="pt-BR" altLang="pt-BR" sz="1200" dirty="0"/>
              <a:t>) #analise de </a:t>
            </a:r>
            <a:r>
              <a:rPr lang="pt-BR" altLang="pt-BR" sz="1200" dirty="0" err="1"/>
              <a:t>variancia</a:t>
            </a:r>
            <a:endParaRPr lang="pt-BR" altLang="pt-BR" sz="1200" dirty="0"/>
          </a:p>
          <a:p>
            <a:pPr>
              <a:lnSpc>
                <a:spcPct val="150000"/>
              </a:lnSpc>
              <a:buFont typeface="Comic Sans MS" pitchFamily="66" charset="0"/>
              <a:buChar char="&gt;"/>
            </a:pPr>
            <a:r>
              <a:rPr lang="pt-BR" altLang="pt-BR" sz="1200" dirty="0"/>
              <a:t>anova(resultado) # tabela ANOVA</a:t>
            </a:r>
          </a:p>
        </p:txBody>
      </p:sp>
      <p:sp>
        <p:nvSpPr>
          <p:cNvPr id="39938" name="Text Box 117"/>
          <p:cNvSpPr txBox="1">
            <a:spLocks noChangeArrowheads="1"/>
          </p:cNvSpPr>
          <p:nvPr/>
        </p:nvSpPr>
        <p:spPr bwMode="auto">
          <a:xfrm>
            <a:off x="411163" y="5037410"/>
            <a:ext cx="3124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... =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r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nem todos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i="1" baseline="-25000" dirty="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</a:t>
            </a:r>
            <a:r>
              <a:rPr lang="pt-BR" altLang="pt-BR" sz="1600" dirty="0">
                <a:sym typeface="Symbol" pitchFamily="18" charset="2"/>
              </a:rPr>
              <a:t>são iguais</a:t>
            </a:r>
            <a:endParaRPr lang="pt-BR" altLang="pt-BR" sz="1600" dirty="0">
              <a:latin typeface="Times New Roman" charset="0"/>
              <a:sym typeface="Symbol" pitchFamily="18" charset="2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/ 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395288" y="5832747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Adotando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/>
              <a:t>= 5%, o que se pode concluir?</a:t>
            </a: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385763" y="6331222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Rejeito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pelo menos uma das médias é diferente das demais</a:t>
            </a:r>
          </a:p>
        </p:txBody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7616914" y="4219515"/>
            <a:ext cx="1016000" cy="246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DD62F-CA8B-4F0F-B6E6-BDD772A12F7A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14" name="Text Box 154"/>
          <p:cNvSpPr txBox="1">
            <a:spLocks noChangeArrowheads="1"/>
          </p:cNvSpPr>
          <p:nvPr/>
        </p:nvSpPr>
        <p:spPr bwMode="auto">
          <a:xfrm>
            <a:off x="691406" y="1340768"/>
            <a:ext cx="2584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ANOVA: fator único</a:t>
            </a: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0866"/>
              </p:ext>
            </p:extLst>
          </p:nvPr>
        </p:nvGraphicFramePr>
        <p:xfrm>
          <a:off x="764431" y="1740988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9" grpId="0"/>
      <p:bldP spid="34" grpId="0" build="p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4356100" y="1340768"/>
            <a:ext cx="48070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&gt; dados&lt;-c(6.8,8.2,9.5,10.2,10.7,13.7,9,12.1,13.4,10.5,10,13.9,12.7,</a:t>
            </a:r>
          </a:p>
          <a:p>
            <a:r>
              <a:rPr lang="pt-BR" sz="1200" dirty="0"/>
              <a:t>   13.5,12.9,14.9,12.8,11.6,18.7,10.1,19.3,13.9,13.7,16.8,9.4,13,</a:t>
            </a:r>
            <a:br>
              <a:rPr lang="pt-BR" sz="1200" dirty="0"/>
            </a:br>
            <a:r>
              <a:rPr lang="pt-BR" sz="1200" dirty="0"/>
              <a:t>   12.1,8.3,7.2,10.2,9.8,14.8,13,9.1,15.7,13.9,13.7,20.9,15.8,</a:t>
            </a:r>
            <a:br>
              <a:rPr lang="pt-BR" sz="1200" dirty="0"/>
            </a:br>
            <a:r>
              <a:rPr lang="pt-BR" sz="1200" dirty="0"/>
              <a:t>   17.6,16.9,11.4,21.6,14.4,12.7)</a:t>
            </a:r>
          </a:p>
          <a:p>
            <a:r>
              <a:rPr lang="pt-BR" sz="1200" dirty="0"/>
              <a:t>&gt; </a:t>
            </a:r>
            <a:r>
              <a:rPr lang="pt-BR" sz="1200" dirty="0" err="1"/>
              <a:t>trat</a:t>
            </a:r>
            <a:r>
              <a:rPr lang="pt-BR" sz="1200" dirty="0"/>
              <a:t>&lt;-</a:t>
            </a:r>
            <a:r>
              <a:rPr lang="pt-BR" sz="1200" dirty="0" err="1"/>
              <a:t>factor</a:t>
            </a:r>
            <a:r>
              <a:rPr lang="pt-BR" sz="1200" dirty="0"/>
              <a:t>(c("t1","t1","t1","t1","t1","t1","t1","t1","t1","t1",</a:t>
            </a:r>
            <a:br>
              <a:rPr lang="pt-BR" sz="1200" dirty="0"/>
            </a:br>
            <a:r>
              <a:rPr lang="pt-BR" sz="1200" dirty="0"/>
              <a:t>   "t1","t1","t2","t2","t2","t2","t2","t2","t2","t2","t2","t2",</a:t>
            </a:r>
            <a:br>
              <a:rPr lang="pt-BR" sz="1200" dirty="0"/>
            </a:br>
            <a:r>
              <a:rPr lang="pt-BR" sz="1200" dirty="0"/>
              <a:t>   "t2","t2","t3","t3","t3","t3","t3","t3","t3","t3","t3","t3",</a:t>
            </a:r>
            <a:br>
              <a:rPr lang="pt-BR" sz="1200" dirty="0"/>
            </a:br>
            <a:r>
              <a:rPr lang="pt-BR" sz="1200" dirty="0"/>
              <a:t>   "t4","t4","t4","t4","t4","t4","t4","t4","t4","t4","t4"))</a:t>
            </a:r>
          </a:p>
          <a:p>
            <a:pPr>
              <a:lnSpc>
                <a:spcPct val="150000"/>
              </a:lnSpc>
              <a:buFont typeface="Comic Sans MS" pitchFamily="66" charset="0"/>
              <a:buChar char="&gt;"/>
            </a:pPr>
            <a:r>
              <a:rPr lang="pt-BR" altLang="pt-BR" sz="1200" dirty="0"/>
              <a:t>resultado&lt;-</a:t>
            </a:r>
            <a:r>
              <a:rPr lang="pt-BR" altLang="pt-BR" sz="1200" dirty="0" err="1"/>
              <a:t>aov</a:t>
            </a:r>
            <a:r>
              <a:rPr lang="pt-BR" altLang="pt-BR" sz="1200" dirty="0"/>
              <a:t>(</a:t>
            </a:r>
            <a:r>
              <a:rPr lang="pt-BR" altLang="pt-BR" sz="1200" dirty="0" err="1"/>
              <a:t>dados~trat</a:t>
            </a:r>
            <a:r>
              <a:rPr lang="pt-BR" altLang="pt-BR" sz="1200" dirty="0"/>
              <a:t>) #analise de </a:t>
            </a:r>
            <a:r>
              <a:rPr lang="pt-BR" altLang="pt-BR" sz="1200" dirty="0" err="1"/>
              <a:t>variancia</a:t>
            </a:r>
            <a:endParaRPr lang="pt-BR" altLang="pt-BR" sz="1200" dirty="0"/>
          </a:p>
          <a:p>
            <a:pPr>
              <a:lnSpc>
                <a:spcPct val="150000"/>
              </a:lnSpc>
              <a:buFont typeface="Comic Sans MS" pitchFamily="66" charset="0"/>
              <a:buChar char="&gt;"/>
            </a:pPr>
            <a:r>
              <a:rPr lang="pt-BR" altLang="pt-BR" sz="1200" dirty="0" err="1"/>
              <a:t>shapiro.test</a:t>
            </a:r>
            <a:r>
              <a:rPr lang="pt-BR" altLang="pt-BR" sz="1200" dirty="0"/>
              <a:t>(</a:t>
            </a:r>
            <a:r>
              <a:rPr lang="pt-BR" altLang="pt-BR" sz="1200" dirty="0" err="1"/>
              <a:t>residuals</a:t>
            </a:r>
            <a:r>
              <a:rPr lang="pt-BR" altLang="pt-BR" sz="1200" dirty="0"/>
              <a:t>(resultado)) #teste de Shapiro-</a:t>
            </a:r>
            <a:r>
              <a:rPr lang="pt-BR" altLang="pt-BR" sz="1200" dirty="0" err="1"/>
              <a:t>Wilk</a:t>
            </a:r>
            <a:endParaRPr lang="pt-BR" altLang="pt-BR" sz="1200" dirty="0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Shapiro-</a:t>
            </a:r>
            <a:r>
              <a:rPr lang="pt-BR" dirty="0" err="1"/>
              <a:t>Wilk</a:t>
            </a:r>
            <a:r>
              <a:rPr lang="pt-BR" dirty="0"/>
              <a:t> / 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395288" y="5832747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Adotando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/>
              <a:t>= 5%, o que se pode concluir?</a:t>
            </a: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385763" y="6331222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os erros provém de uma distribuição normal</a:t>
            </a:r>
            <a:endParaRPr lang="en-US" altLang="pt-BR" sz="1600">
              <a:latin typeface="Times New Roman" charset="0"/>
            </a:endParaRPr>
          </a:p>
        </p:txBody>
      </p:sp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4446588" y="36068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Shapiro-Wilk normality test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data:  residuals(</a:t>
            </a:r>
            <a:r>
              <a:rPr lang="en-US" altLang="pt-BR" sz="1200" dirty="0" err="1"/>
              <a:t>resultado</a:t>
            </a:r>
            <a:r>
              <a:rPr lang="en-US" altLang="pt-BR" sz="12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W = 0.961, p-value = 0.1333</a:t>
            </a:r>
            <a:endParaRPr lang="pt-BR" altLang="pt-BR" sz="1200" dirty="0"/>
          </a:p>
        </p:txBody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5925638" y="4163786"/>
            <a:ext cx="747712" cy="246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1E451-34BA-443C-BED5-A7C1EC206476}" type="slidenum">
              <a:rPr lang="pt-BR"/>
              <a:pPr>
                <a:defRPr/>
              </a:pPr>
              <a:t>37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6" name="Text Box 114"/>
              <p:cNvSpPr txBox="1">
                <a:spLocks noChangeArrowheads="1"/>
              </p:cNvSpPr>
              <p:nvPr/>
            </p:nvSpPr>
            <p:spPr bwMode="auto">
              <a:xfrm>
                <a:off x="409574" y="5040589"/>
                <a:ext cx="2944813" cy="628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pt-BR" altLang="pt-BR" sz="16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r>
                  <a:rPr lang="pt-BR" altLang="pt-BR" sz="1600" dirty="0"/>
                  <a:t> </a:t>
                </a:r>
              </a:p>
            </p:txBody>
          </p:sp>
        </mc:Choice>
        <mc:Fallback xmlns="">
          <p:sp>
            <p:nvSpPr>
              <p:cNvPr id="40996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74" y="5040589"/>
                <a:ext cx="2944813" cy="628650"/>
              </a:xfrm>
              <a:prstGeom prst="rect">
                <a:avLst/>
              </a:prstGeom>
              <a:blipFill rotWithShape="1">
                <a:blip r:embed="rId3"/>
                <a:stretch>
                  <a:fillRect l="-1035" t="-2913" b="-873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54"/>
          <p:cNvSpPr txBox="1">
            <a:spLocks noChangeArrowheads="1"/>
          </p:cNvSpPr>
          <p:nvPr/>
        </p:nvSpPr>
        <p:spPr bwMode="auto">
          <a:xfrm>
            <a:off x="691406" y="1340768"/>
            <a:ext cx="2584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ANOVA: fator único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0866"/>
              </p:ext>
            </p:extLst>
          </p:nvPr>
        </p:nvGraphicFramePr>
        <p:xfrm>
          <a:off x="764431" y="1740988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4" grpId="0" build="p"/>
      <p:bldP spid="2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4356100" y="1340768"/>
            <a:ext cx="480701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&gt; dados&lt;-c(6.8,8.2,9.5,10.2,10.7,13.7,9,12.1,13.4,10.5,10,13.9,12.7,</a:t>
            </a:r>
          </a:p>
          <a:p>
            <a:r>
              <a:rPr lang="pt-BR" sz="1200" dirty="0"/>
              <a:t>   13.5,12.9,14.9,12.8,11.6,18.7,10.1,19.3,13.9,13.7,16.8,9.4,13,</a:t>
            </a:r>
            <a:br>
              <a:rPr lang="pt-BR" sz="1200" dirty="0"/>
            </a:br>
            <a:r>
              <a:rPr lang="pt-BR" sz="1200" dirty="0"/>
              <a:t>   12.1,8.3,7.2,10.2,9.8,14.8,13,9.1,15.7,13.9,13.7,20.9,15.8,</a:t>
            </a:r>
            <a:br>
              <a:rPr lang="pt-BR" sz="1200" dirty="0"/>
            </a:br>
            <a:r>
              <a:rPr lang="pt-BR" sz="1200" dirty="0"/>
              <a:t>   17.6,16.9,11.4,21.6,14.4,12.7)</a:t>
            </a:r>
          </a:p>
          <a:p>
            <a:r>
              <a:rPr lang="pt-BR" sz="1200" dirty="0"/>
              <a:t>&gt; </a:t>
            </a:r>
            <a:r>
              <a:rPr lang="pt-BR" sz="1200" dirty="0" err="1"/>
              <a:t>trat</a:t>
            </a:r>
            <a:r>
              <a:rPr lang="pt-BR" sz="1200" dirty="0"/>
              <a:t>&lt;-</a:t>
            </a:r>
            <a:r>
              <a:rPr lang="pt-BR" sz="1200" dirty="0" err="1"/>
              <a:t>factor</a:t>
            </a:r>
            <a:r>
              <a:rPr lang="pt-BR" sz="1200" dirty="0"/>
              <a:t>(c("t1","t1","t1","t1","t1","t1","t1","t1","t1","t1",</a:t>
            </a:r>
            <a:br>
              <a:rPr lang="pt-BR" sz="1200" dirty="0"/>
            </a:br>
            <a:r>
              <a:rPr lang="pt-BR" sz="1200" dirty="0"/>
              <a:t>   "t1","t1","t2","t2","t2","t2","t2","t2","t2","t2","t2","t2",</a:t>
            </a:r>
            <a:br>
              <a:rPr lang="pt-BR" sz="1200" dirty="0"/>
            </a:br>
            <a:r>
              <a:rPr lang="pt-BR" sz="1200" dirty="0"/>
              <a:t>   "t2","t2","t3","t3","t3","t3","t3","t3","t3","t3","t3","t3",</a:t>
            </a:r>
            <a:br>
              <a:rPr lang="pt-BR" sz="1200" dirty="0"/>
            </a:br>
            <a:r>
              <a:rPr lang="pt-BR" sz="1200" dirty="0"/>
              <a:t>   "t4","t4","t4","t4","t4","t4","t4","t4","t4","t4","t4"))</a:t>
            </a:r>
          </a:p>
          <a:p>
            <a:pPr>
              <a:lnSpc>
                <a:spcPct val="150000"/>
              </a:lnSpc>
              <a:buFont typeface="Comic Sans MS" pitchFamily="66" charset="0"/>
              <a:buChar char="&gt;"/>
            </a:pPr>
            <a:r>
              <a:rPr lang="pt-BR" altLang="pt-BR" sz="1200" dirty="0"/>
              <a:t> </a:t>
            </a:r>
            <a:r>
              <a:rPr lang="pt-BR" altLang="pt-BR" sz="1200" dirty="0" err="1"/>
              <a:t>bartlett.test</a:t>
            </a:r>
            <a:r>
              <a:rPr lang="pt-BR" altLang="pt-BR" sz="1200" dirty="0"/>
              <a:t>(</a:t>
            </a:r>
            <a:r>
              <a:rPr lang="pt-BR" altLang="pt-BR" sz="1200" dirty="0" err="1"/>
              <a:t>dados~trat</a:t>
            </a:r>
            <a:r>
              <a:rPr lang="pt-BR" altLang="pt-BR" sz="1200" dirty="0"/>
              <a:t>) #teste de </a:t>
            </a:r>
            <a:r>
              <a:rPr lang="pt-BR" altLang="pt-BR" sz="1200" dirty="0" err="1"/>
              <a:t>Bartlett</a:t>
            </a:r>
            <a:endParaRPr lang="pt-BR" altLang="pt-BR" sz="1200" dirty="0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Bartlett</a:t>
            </a:r>
            <a:r>
              <a:rPr lang="pt-BR" dirty="0"/>
              <a:t> / 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395288" y="5832747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Adotando </a:t>
            </a:r>
            <a:r>
              <a:rPr lang="pt-BR" altLang="pt-BR" sz="1600" i="1" dirty="0">
                <a:sym typeface="Symbol" pitchFamily="18" charset="2"/>
              </a:rPr>
              <a:t>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dirty="0"/>
              <a:t>= 5%, o que se pode concluir?</a:t>
            </a:r>
          </a:p>
        </p:txBody>
      </p:sp>
      <p:sp>
        <p:nvSpPr>
          <p:cNvPr id="34" name="Text Box 154"/>
          <p:cNvSpPr txBox="1">
            <a:spLocks noChangeArrowheads="1"/>
          </p:cNvSpPr>
          <p:nvPr/>
        </p:nvSpPr>
        <p:spPr bwMode="auto">
          <a:xfrm>
            <a:off x="385763" y="6331222"/>
            <a:ext cx="7858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Aceito </a:t>
            </a:r>
            <a:r>
              <a:rPr lang="pt-BR" altLang="pt-BR" sz="1600">
                <a:latin typeface="Times New Roman" charset="0"/>
              </a:rPr>
              <a:t>H</a:t>
            </a:r>
            <a:r>
              <a:rPr lang="pt-BR" altLang="pt-BR" sz="1600" baseline="-25000">
                <a:latin typeface="Times New Roman" charset="0"/>
              </a:rPr>
              <a:t>0</a:t>
            </a:r>
            <a:r>
              <a:rPr lang="pt-BR" altLang="pt-BR" sz="1600"/>
              <a:t>, ou seja, as variâncias dos tratamentos podem ser as mesmas</a:t>
            </a:r>
            <a:endParaRPr lang="en-US" altLang="pt-BR" sz="1600">
              <a:latin typeface="Times New Roman" charset="0"/>
            </a:endParaRPr>
          </a:p>
        </p:txBody>
      </p:sp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4446588" y="345122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Bartlett test of homogeneity of variances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data:  dados by </a:t>
            </a:r>
            <a:r>
              <a:rPr lang="en-US" altLang="pt-BR" sz="1200" dirty="0" err="1"/>
              <a:t>trat</a:t>
            </a:r>
            <a:endParaRPr lang="en-US" altLang="pt-BR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/>
              <a:t>Bartlett's K-squared = 1.5087, </a:t>
            </a:r>
            <a:r>
              <a:rPr lang="en-US" altLang="pt-BR" sz="1200" dirty="0" err="1"/>
              <a:t>df</a:t>
            </a:r>
            <a:r>
              <a:rPr lang="en-US" altLang="pt-BR" sz="1200" dirty="0"/>
              <a:t> = 3, p-value = 0.6803</a:t>
            </a:r>
            <a:endParaRPr lang="pt-BR" altLang="pt-BR" sz="1200" dirty="0"/>
          </a:p>
        </p:txBody>
      </p:sp>
      <p:sp>
        <p:nvSpPr>
          <p:cNvPr id="12" name="Elipse 11"/>
          <p:cNvSpPr>
            <a:spLocks noChangeArrowheads="1"/>
          </p:cNvSpPr>
          <p:nvPr/>
        </p:nvSpPr>
        <p:spPr bwMode="auto">
          <a:xfrm>
            <a:off x="7855858" y="4006850"/>
            <a:ext cx="747713" cy="2460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CA273-D84F-4181-BA74-EC90ACDB068E}" type="slidenum">
              <a:rPr lang="pt-BR"/>
              <a:pPr>
                <a:defRPr/>
              </a:pPr>
              <a:t>38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20" name="Text Box 114"/>
              <p:cNvSpPr txBox="1">
                <a:spLocks noChangeArrowheads="1"/>
              </p:cNvSpPr>
              <p:nvPr/>
            </p:nvSpPr>
            <p:spPr bwMode="auto">
              <a:xfrm>
                <a:off x="409575" y="5040590"/>
                <a:ext cx="3905250" cy="6306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 </a:t>
                </a:r>
                <a:r>
                  <a:rPr lang="pt-BR" altLang="pt-BR" sz="1600" dirty="0">
                    <a:sym typeface="Symbol" pitchFamily="18" charset="2"/>
                  </a:rPr>
                  <a:t>nem todas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pt-BR" altLang="pt-BR" sz="16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altLang="pt-BR" sz="1600" dirty="0">
                    <a:sym typeface="Symbol" pitchFamily="18" charset="2"/>
                  </a:rPr>
                  <a:t>são iguais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42020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75" y="5040590"/>
                <a:ext cx="3905250" cy="630622"/>
              </a:xfrm>
              <a:prstGeom prst="rect">
                <a:avLst/>
              </a:prstGeom>
              <a:blipFill rotWithShape="1">
                <a:blip r:embed="rId3"/>
                <a:stretch>
                  <a:fillRect l="-780" t="-1942" b="-873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154"/>
          <p:cNvSpPr txBox="1">
            <a:spLocks noChangeArrowheads="1"/>
          </p:cNvSpPr>
          <p:nvPr/>
        </p:nvSpPr>
        <p:spPr bwMode="auto">
          <a:xfrm>
            <a:off x="691406" y="1340768"/>
            <a:ext cx="2584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ANOVA: fator único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50866"/>
              </p:ext>
            </p:extLst>
          </p:nvPr>
        </p:nvGraphicFramePr>
        <p:xfrm>
          <a:off x="764431" y="1740988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4" grpId="0" build="p"/>
      <p:bldP spid="2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9" name="Text Box 154"/>
          <p:cNvSpPr txBox="1">
            <a:spLocks noChangeArrowheads="1"/>
          </p:cNvSpPr>
          <p:nvPr/>
        </p:nvSpPr>
        <p:spPr bwMode="auto">
          <a:xfrm>
            <a:off x="674688" y="1341438"/>
            <a:ext cx="785812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Quando a ANOVA indica a aceitação de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, conclui-se que todas as médias dos tratamentos são iguais entre si, ou melhor, que não há diferenças significativas entre as médias dos tratamentos.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Neste caso, encerra-se a análise.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No entanto, quando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 é rejeitada, a ANOVA não é capaz de identificar quais as médias são diferentes entre si.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Basta que apenas uma média seja diferente para que a ANOVA indique a rejeição da </a:t>
            </a:r>
            <a:r>
              <a:rPr lang="pt-BR" altLang="pt-BR" sz="1600" dirty="0">
                <a:latin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descobrir quais médias são diferentes?</a:t>
            </a:r>
          </a:p>
        </p:txBody>
      </p:sp>
      <p:sp>
        <p:nvSpPr>
          <p:cNvPr id="11" name="Text Box 154"/>
          <p:cNvSpPr txBox="1">
            <a:spLocks noChangeArrowheads="1"/>
          </p:cNvSpPr>
          <p:nvPr/>
        </p:nvSpPr>
        <p:spPr bwMode="auto">
          <a:xfrm>
            <a:off x="674688" y="4797425"/>
            <a:ext cx="80017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Não se deve fazer testes t </a:t>
            </a:r>
            <a:r>
              <a:rPr lang="pt-BR" altLang="pt-BR" sz="1600" dirty="0" err="1">
                <a:solidFill>
                  <a:srgbClr val="FF0000"/>
                </a:solidFill>
              </a:rPr>
              <a:t>homocedásticos</a:t>
            </a:r>
            <a:r>
              <a:rPr lang="pt-BR" altLang="pt-BR" sz="1600" dirty="0">
                <a:solidFill>
                  <a:srgbClr val="FF0000"/>
                </a:solidFill>
              </a:rPr>
              <a:t> para todos os pares de tratamentos!!!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rgbClr val="000000"/>
                </a:solidFill>
              </a:rPr>
              <a:t>A identificação é feita através de um</a:t>
            </a:r>
            <a:r>
              <a:rPr lang="pt-BR" altLang="pt-BR" sz="1600" dirty="0">
                <a:solidFill>
                  <a:srgbClr val="FF0000"/>
                </a:solidFill>
              </a:rPr>
              <a:t> Teste de Comparação Múltipla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	</a:t>
            </a:r>
            <a:r>
              <a:rPr lang="pt-BR" altLang="pt-BR" sz="1600" dirty="0"/>
              <a:t>Exemplos: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0E7A3-869D-4B3B-98E7-9434E31ED748}" type="slidenum">
              <a:rPr lang="pt-BR"/>
              <a:pPr>
                <a:defRPr/>
              </a:pPr>
              <a:t>39</a:t>
            </a:fld>
            <a:endParaRPr lang="pt-BR"/>
          </a:p>
        </p:txBody>
      </p:sp>
      <p:sp>
        <p:nvSpPr>
          <p:cNvPr id="39942" name="Retângulo 1"/>
          <p:cNvSpPr>
            <a:spLocks noChangeArrowheads="1"/>
          </p:cNvSpPr>
          <p:nvPr/>
        </p:nvSpPr>
        <p:spPr bwMode="auto">
          <a:xfrm>
            <a:off x="2987824" y="5766355"/>
            <a:ext cx="17796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Teste de </a:t>
            </a:r>
            <a:r>
              <a:rPr lang="pt-BR" altLang="pt-BR" sz="1600" dirty="0" err="1">
                <a:solidFill>
                  <a:srgbClr val="FF0000"/>
                </a:solidFill>
              </a:rPr>
              <a:t>Tukey</a:t>
            </a:r>
            <a:endParaRPr lang="pt-BR" altLang="pt-BR" sz="1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 de Duncan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 de </a:t>
            </a:r>
            <a:r>
              <a:rPr lang="pt-BR" altLang="pt-BR" sz="1600" dirty="0" err="1"/>
              <a:t>Dunnet</a:t>
            </a:r>
            <a:endParaRPr lang="pt-BR" altLang="pt-BR" sz="1600" dirty="0"/>
          </a:p>
        </p:txBody>
      </p:sp>
      <p:sp>
        <p:nvSpPr>
          <p:cNvPr id="7" name="Retângulo 1"/>
          <p:cNvSpPr>
            <a:spLocks noChangeArrowheads="1"/>
          </p:cNvSpPr>
          <p:nvPr/>
        </p:nvSpPr>
        <p:spPr bwMode="auto">
          <a:xfrm>
            <a:off x="5436096" y="5766355"/>
            <a:ext cx="21307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 de </a:t>
            </a:r>
            <a:r>
              <a:rPr lang="pt-BR" altLang="pt-BR" sz="1600" dirty="0" err="1"/>
              <a:t>Scheffe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 de </a:t>
            </a:r>
            <a:r>
              <a:rPr lang="pt-BR" altLang="pt-BR" sz="1600" dirty="0" err="1"/>
              <a:t>Bonferroni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 de Fisher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11" grpId="0" build="p"/>
      <p:bldP spid="3994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8195" name="Group 162"/>
          <p:cNvGrpSpPr>
            <a:grpSpLocks/>
          </p:cNvGrpSpPr>
          <p:nvPr/>
        </p:nvGrpSpPr>
        <p:grpSpPr bwMode="auto">
          <a:xfrm>
            <a:off x="1085850" y="1857375"/>
            <a:ext cx="1631950" cy="2138363"/>
            <a:chOff x="576" y="1872"/>
            <a:chExt cx="1028" cy="1347"/>
          </a:xfrm>
        </p:grpSpPr>
        <p:sp>
          <p:nvSpPr>
            <p:cNvPr id="8596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597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8196" name="Group 165"/>
          <p:cNvGrpSpPr>
            <a:grpSpLocks/>
          </p:cNvGrpSpPr>
          <p:nvPr/>
        </p:nvGrpSpPr>
        <p:grpSpPr bwMode="auto">
          <a:xfrm>
            <a:off x="3203575" y="1857375"/>
            <a:ext cx="1603375" cy="2138363"/>
            <a:chOff x="576" y="1872"/>
            <a:chExt cx="1010" cy="1347"/>
          </a:xfrm>
        </p:grpSpPr>
        <p:sp>
          <p:nvSpPr>
            <p:cNvPr id="8594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595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8197" name="Object 0"/>
          <p:cNvGraphicFramePr>
            <a:graphicFrameLocks noChangeAspect="1"/>
          </p:cNvGraphicFramePr>
          <p:nvPr/>
        </p:nvGraphicFramePr>
        <p:xfrm>
          <a:off x="1368425" y="4143375"/>
          <a:ext cx="1016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819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3375"/>
                        <a:ext cx="10160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"/>
          <p:cNvGraphicFramePr>
            <a:graphicFrameLocks noChangeAspect="1"/>
          </p:cNvGraphicFramePr>
          <p:nvPr/>
        </p:nvGraphicFramePr>
        <p:xfrm>
          <a:off x="3459163" y="4143375"/>
          <a:ext cx="10715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81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3375"/>
                        <a:ext cx="10715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82"/>
          <p:cNvGrpSpPr>
            <a:grpSpLocks/>
          </p:cNvGrpSpPr>
          <p:nvPr/>
        </p:nvGrpSpPr>
        <p:grpSpPr bwMode="auto">
          <a:xfrm>
            <a:off x="6516688" y="1890713"/>
            <a:ext cx="1579562" cy="2138362"/>
            <a:chOff x="576" y="1872"/>
            <a:chExt cx="995" cy="1347"/>
          </a:xfrm>
        </p:grpSpPr>
        <p:sp>
          <p:nvSpPr>
            <p:cNvPr id="8592" name="Rectangle 18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593" name="Text Box 184"/>
            <p:cNvSpPr txBox="1">
              <a:spLocks noChangeArrowheads="1"/>
            </p:cNvSpPr>
            <p:nvPr/>
          </p:nvSpPr>
          <p:spPr bwMode="auto">
            <a:xfrm>
              <a:off x="1256" y="2928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i="1" baseline="-25000">
                  <a:latin typeface="Times New Roman" charset="0"/>
                </a:rPr>
                <a:t>r</a:t>
              </a:r>
            </a:p>
          </p:txBody>
        </p:sp>
      </p:grpSp>
      <p:graphicFrame>
        <p:nvGraphicFramePr>
          <p:cNvPr id="8200" name="Object 2"/>
          <p:cNvGraphicFramePr>
            <a:graphicFrameLocks noChangeAspect="1"/>
          </p:cNvGraphicFramePr>
          <p:nvPr/>
        </p:nvGraphicFramePr>
        <p:xfrm>
          <a:off x="6781800" y="4176713"/>
          <a:ext cx="1052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820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76713"/>
                        <a:ext cx="1052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92"/>
          <p:cNvSpPr txBox="1">
            <a:spLocks noChangeArrowheads="1"/>
          </p:cNvSpPr>
          <p:nvPr/>
        </p:nvSpPr>
        <p:spPr bwMode="auto">
          <a:xfrm>
            <a:off x="5716588" y="2538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200">
                <a:sym typeface="Symbol" pitchFamily="18" charset="2"/>
              </a:rPr>
              <a:t></a:t>
            </a:r>
          </a:p>
        </p:txBody>
      </p:sp>
      <p:sp>
        <p:nvSpPr>
          <p:cNvPr id="567" name="Text Box 717"/>
          <p:cNvSpPr txBox="1">
            <a:spLocks noChangeArrowheads="1"/>
          </p:cNvSpPr>
          <p:nvPr/>
        </p:nvSpPr>
        <p:spPr bwMode="auto">
          <a:xfrm>
            <a:off x="3132138" y="6208713"/>
            <a:ext cx="597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Pressuposições: Todas </a:t>
            </a:r>
            <a:r>
              <a:rPr lang="pt-BR" altLang="pt-BR" sz="1600" i="1">
                <a:latin typeface="Times New Roman" charset="0"/>
              </a:rPr>
              <a:t>r</a:t>
            </a:r>
            <a:r>
              <a:rPr lang="pt-BR" altLang="pt-BR" sz="1600"/>
              <a:t> v.a. (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>
                <a:latin typeface="Times New Roman" charset="0"/>
              </a:rPr>
              <a:t>, ..., </a:t>
            </a: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 i="1" baseline="-25000">
                <a:latin typeface="Times New Roman" charset="0"/>
              </a:rPr>
              <a:t>r</a:t>
            </a:r>
            <a:r>
              <a:rPr lang="pt-BR" altLang="pt-BR" sz="1600"/>
              <a:t>) são </a:t>
            </a:r>
            <a:r>
              <a:rPr lang="pt-BR" altLang="pt-BR" sz="1600">
                <a:solidFill>
                  <a:srgbClr val="FF0000"/>
                </a:solidFill>
              </a:rPr>
              <a:t>normalmente distribuídas</a:t>
            </a:r>
            <a:r>
              <a:rPr lang="pt-BR" altLang="pt-BR" sz="1600"/>
              <a:t> e têm a </a:t>
            </a:r>
            <a:r>
              <a:rPr lang="pt-BR" altLang="pt-BR" sz="1600">
                <a:solidFill>
                  <a:srgbClr val="FF0000"/>
                </a:solidFill>
              </a:rPr>
              <a:t>mesma variância</a:t>
            </a:r>
            <a:r>
              <a:rPr lang="pt-BR" altLang="pt-BR" sz="1600"/>
              <a:t>!!!</a:t>
            </a:r>
          </a:p>
        </p:txBody>
      </p:sp>
      <p:grpSp>
        <p:nvGrpSpPr>
          <p:cNvPr id="5" name="Group 335"/>
          <p:cNvGrpSpPr>
            <a:grpSpLocks/>
          </p:cNvGrpSpPr>
          <p:nvPr/>
        </p:nvGrpSpPr>
        <p:grpSpPr bwMode="auto">
          <a:xfrm>
            <a:off x="4572000" y="4500563"/>
            <a:ext cx="3810000" cy="1611312"/>
            <a:chOff x="2340" y="1525"/>
            <a:chExt cx="2400" cy="1015"/>
          </a:xfrm>
        </p:grpSpPr>
        <p:grpSp>
          <p:nvGrpSpPr>
            <p:cNvPr id="8214" name="Group 336"/>
            <p:cNvGrpSpPr>
              <a:grpSpLocks/>
            </p:cNvGrpSpPr>
            <p:nvPr/>
          </p:nvGrpSpPr>
          <p:grpSpPr bwMode="auto">
            <a:xfrm>
              <a:off x="2971" y="1604"/>
              <a:ext cx="585" cy="238"/>
              <a:chOff x="3407" y="1523"/>
              <a:chExt cx="585" cy="238"/>
            </a:xfrm>
          </p:grpSpPr>
          <p:sp>
            <p:nvSpPr>
              <p:cNvPr id="8590" name="Line 337"/>
              <p:cNvSpPr>
                <a:spLocks noChangeShapeType="1"/>
              </p:cNvSpPr>
              <p:nvPr/>
            </p:nvSpPr>
            <p:spPr bwMode="auto">
              <a:xfrm flipH="1">
                <a:off x="3407" y="1648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591" name="Object 5"/>
              <p:cNvGraphicFramePr>
                <a:graphicFrameLocks noChangeAspect="1"/>
              </p:cNvGraphicFramePr>
              <p:nvPr/>
            </p:nvGraphicFramePr>
            <p:xfrm>
              <a:off x="3534" y="1523"/>
              <a:ext cx="458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647700" imgH="241300" progId="Equation.DSMT4">
                      <p:embed/>
                    </p:oleObj>
                  </mc:Choice>
                  <mc:Fallback>
                    <p:oleObj name="Equation" r:id="rId9" imgW="647700" imgH="241300" progId="Equation.DSMT4">
                      <p:embed/>
                      <p:pic>
                        <p:nvPicPr>
                          <p:cNvPr id="8591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1523"/>
                            <a:ext cx="458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5" name="Text Box 339"/>
            <p:cNvSpPr txBox="1">
              <a:spLocks noChangeArrowheads="1"/>
            </p:cNvSpPr>
            <p:nvPr/>
          </p:nvSpPr>
          <p:spPr bwMode="auto">
            <a:xfrm>
              <a:off x="2340" y="2318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-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400">
                <a:latin typeface="Times New Roman" charset="0"/>
              </a:endParaRPr>
            </a:p>
          </p:txBody>
        </p:sp>
        <p:sp>
          <p:nvSpPr>
            <p:cNvPr id="8216" name="Text Box 340"/>
            <p:cNvSpPr txBox="1">
              <a:spLocks noChangeArrowheads="1"/>
            </p:cNvSpPr>
            <p:nvPr/>
          </p:nvSpPr>
          <p:spPr bwMode="auto">
            <a:xfrm>
              <a:off x="2785" y="2328"/>
              <a:ext cx="2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217" name="Text Box 341"/>
            <p:cNvSpPr txBox="1">
              <a:spLocks noChangeArrowheads="1"/>
            </p:cNvSpPr>
            <p:nvPr/>
          </p:nvSpPr>
          <p:spPr bwMode="auto">
            <a:xfrm>
              <a:off x="4254" y="231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+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</a:p>
          </p:txBody>
        </p:sp>
        <p:grpSp>
          <p:nvGrpSpPr>
            <p:cNvPr id="8218" name="Group 342"/>
            <p:cNvGrpSpPr>
              <a:grpSpLocks/>
            </p:cNvGrpSpPr>
            <p:nvPr/>
          </p:nvGrpSpPr>
          <p:grpSpPr bwMode="auto">
            <a:xfrm>
              <a:off x="2478" y="1834"/>
              <a:ext cx="827" cy="514"/>
              <a:chOff x="2478" y="1834"/>
              <a:chExt cx="827" cy="514"/>
            </a:xfrm>
          </p:grpSpPr>
          <p:sp>
            <p:nvSpPr>
              <p:cNvPr id="8470" name="Line 343"/>
              <p:cNvSpPr>
                <a:spLocks noChangeShapeType="1"/>
              </p:cNvSpPr>
              <p:nvPr/>
            </p:nvSpPr>
            <p:spPr bwMode="auto">
              <a:xfrm>
                <a:off x="2478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1" name="Line 344"/>
              <p:cNvSpPr>
                <a:spLocks noChangeShapeType="1"/>
              </p:cNvSpPr>
              <p:nvPr/>
            </p:nvSpPr>
            <p:spPr bwMode="auto">
              <a:xfrm>
                <a:off x="2483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2" name="Line 345"/>
              <p:cNvSpPr>
                <a:spLocks noChangeShapeType="1"/>
              </p:cNvSpPr>
              <p:nvPr/>
            </p:nvSpPr>
            <p:spPr bwMode="auto">
              <a:xfrm>
                <a:off x="2491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3" name="Line 346"/>
              <p:cNvSpPr>
                <a:spLocks noChangeShapeType="1"/>
              </p:cNvSpPr>
              <p:nvPr/>
            </p:nvSpPr>
            <p:spPr bwMode="auto">
              <a:xfrm flipV="1">
                <a:off x="2496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4" name="Line 347"/>
              <p:cNvSpPr>
                <a:spLocks noChangeShapeType="1"/>
              </p:cNvSpPr>
              <p:nvPr/>
            </p:nvSpPr>
            <p:spPr bwMode="auto">
              <a:xfrm>
                <a:off x="2504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5" name="Line 348"/>
              <p:cNvSpPr>
                <a:spLocks noChangeShapeType="1"/>
              </p:cNvSpPr>
              <p:nvPr/>
            </p:nvSpPr>
            <p:spPr bwMode="auto">
              <a:xfrm>
                <a:off x="2512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6" name="Line 349"/>
              <p:cNvSpPr>
                <a:spLocks noChangeShapeType="1"/>
              </p:cNvSpPr>
              <p:nvPr/>
            </p:nvSpPr>
            <p:spPr bwMode="auto">
              <a:xfrm flipV="1">
                <a:off x="2518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7" name="Line 350"/>
              <p:cNvSpPr>
                <a:spLocks noChangeShapeType="1"/>
              </p:cNvSpPr>
              <p:nvPr/>
            </p:nvSpPr>
            <p:spPr bwMode="auto">
              <a:xfrm>
                <a:off x="2526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8" name="Line 351"/>
              <p:cNvSpPr>
                <a:spLocks noChangeShapeType="1"/>
              </p:cNvSpPr>
              <p:nvPr/>
            </p:nvSpPr>
            <p:spPr bwMode="auto">
              <a:xfrm flipV="1">
                <a:off x="2531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79" name="Line 352"/>
              <p:cNvSpPr>
                <a:spLocks noChangeShapeType="1"/>
              </p:cNvSpPr>
              <p:nvPr/>
            </p:nvSpPr>
            <p:spPr bwMode="auto">
              <a:xfrm flipV="1">
                <a:off x="2539" y="2340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0" name="Line 353"/>
              <p:cNvSpPr>
                <a:spLocks noChangeShapeType="1"/>
              </p:cNvSpPr>
              <p:nvPr/>
            </p:nvSpPr>
            <p:spPr bwMode="auto">
              <a:xfrm flipV="1">
                <a:off x="2545" y="2339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1" name="Line 354"/>
              <p:cNvSpPr>
                <a:spLocks noChangeShapeType="1"/>
              </p:cNvSpPr>
              <p:nvPr/>
            </p:nvSpPr>
            <p:spPr bwMode="auto">
              <a:xfrm flipV="1">
                <a:off x="255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2" name="Line 355"/>
              <p:cNvSpPr>
                <a:spLocks noChangeShapeType="1"/>
              </p:cNvSpPr>
              <p:nvPr/>
            </p:nvSpPr>
            <p:spPr bwMode="auto">
              <a:xfrm flipV="1">
                <a:off x="2561" y="2335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3" name="Line 356"/>
              <p:cNvSpPr>
                <a:spLocks noChangeShapeType="1"/>
              </p:cNvSpPr>
              <p:nvPr/>
            </p:nvSpPr>
            <p:spPr bwMode="auto">
              <a:xfrm flipV="1">
                <a:off x="2566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4" name="Line 357"/>
              <p:cNvSpPr>
                <a:spLocks noChangeShapeType="1"/>
              </p:cNvSpPr>
              <p:nvPr/>
            </p:nvSpPr>
            <p:spPr bwMode="auto">
              <a:xfrm flipV="1">
                <a:off x="257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5" name="Line 358"/>
              <p:cNvSpPr>
                <a:spLocks noChangeShapeType="1"/>
              </p:cNvSpPr>
              <p:nvPr/>
            </p:nvSpPr>
            <p:spPr bwMode="auto">
              <a:xfrm flipV="1">
                <a:off x="2579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6" name="Line 359"/>
              <p:cNvSpPr>
                <a:spLocks noChangeShapeType="1"/>
              </p:cNvSpPr>
              <p:nvPr/>
            </p:nvSpPr>
            <p:spPr bwMode="auto">
              <a:xfrm flipV="1">
                <a:off x="2587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7" name="Line 360"/>
              <p:cNvSpPr>
                <a:spLocks noChangeShapeType="1"/>
              </p:cNvSpPr>
              <p:nvPr/>
            </p:nvSpPr>
            <p:spPr bwMode="auto">
              <a:xfrm flipV="1">
                <a:off x="2595" y="2322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8" name="Line 361"/>
              <p:cNvSpPr>
                <a:spLocks noChangeShapeType="1"/>
              </p:cNvSpPr>
              <p:nvPr/>
            </p:nvSpPr>
            <p:spPr bwMode="auto">
              <a:xfrm flipV="1">
                <a:off x="2601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89" name="Line 362"/>
              <p:cNvSpPr>
                <a:spLocks noChangeShapeType="1"/>
              </p:cNvSpPr>
              <p:nvPr/>
            </p:nvSpPr>
            <p:spPr bwMode="auto">
              <a:xfrm flipV="1">
                <a:off x="2609" y="2313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0" name="Line 363"/>
              <p:cNvSpPr>
                <a:spLocks noChangeShapeType="1"/>
              </p:cNvSpPr>
              <p:nvPr/>
            </p:nvSpPr>
            <p:spPr bwMode="auto">
              <a:xfrm flipV="1">
                <a:off x="2614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1" name="Line 364"/>
              <p:cNvSpPr>
                <a:spLocks noChangeShapeType="1"/>
              </p:cNvSpPr>
              <p:nvPr/>
            </p:nvSpPr>
            <p:spPr bwMode="auto">
              <a:xfrm flipV="1">
                <a:off x="2622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2" name="Line 365"/>
              <p:cNvSpPr>
                <a:spLocks noChangeShapeType="1"/>
              </p:cNvSpPr>
              <p:nvPr/>
            </p:nvSpPr>
            <p:spPr bwMode="auto">
              <a:xfrm flipV="1">
                <a:off x="2630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3" name="Line 366"/>
              <p:cNvSpPr>
                <a:spLocks noChangeShapeType="1"/>
              </p:cNvSpPr>
              <p:nvPr/>
            </p:nvSpPr>
            <p:spPr bwMode="auto">
              <a:xfrm flipV="1">
                <a:off x="2635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4" name="Line 367"/>
              <p:cNvSpPr>
                <a:spLocks noChangeShapeType="1"/>
              </p:cNvSpPr>
              <p:nvPr/>
            </p:nvSpPr>
            <p:spPr bwMode="auto">
              <a:xfrm flipV="1">
                <a:off x="2643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5" name="Line 368"/>
              <p:cNvSpPr>
                <a:spLocks noChangeShapeType="1"/>
              </p:cNvSpPr>
              <p:nvPr/>
            </p:nvSpPr>
            <p:spPr bwMode="auto">
              <a:xfrm flipV="1">
                <a:off x="2649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6" name="Line 369"/>
              <p:cNvSpPr>
                <a:spLocks noChangeShapeType="1"/>
              </p:cNvSpPr>
              <p:nvPr/>
            </p:nvSpPr>
            <p:spPr bwMode="auto">
              <a:xfrm flipV="1">
                <a:off x="2657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7" name="Line 370"/>
              <p:cNvSpPr>
                <a:spLocks noChangeShapeType="1"/>
              </p:cNvSpPr>
              <p:nvPr/>
            </p:nvSpPr>
            <p:spPr bwMode="auto">
              <a:xfrm flipV="1">
                <a:off x="2665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8" name="Line 371"/>
              <p:cNvSpPr>
                <a:spLocks noChangeShapeType="1"/>
              </p:cNvSpPr>
              <p:nvPr/>
            </p:nvSpPr>
            <p:spPr bwMode="auto">
              <a:xfrm flipV="1">
                <a:off x="2670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99" name="Line 372"/>
              <p:cNvSpPr>
                <a:spLocks noChangeShapeType="1"/>
              </p:cNvSpPr>
              <p:nvPr/>
            </p:nvSpPr>
            <p:spPr bwMode="auto">
              <a:xfrm flipV="1">
                <a:off x="2678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0" name="Line 373"/>
              <p:cNvSpPr>
                <a:spLocks noChangeShapeType="1"/>
              </p:cNvSpPr>
              <p:nvPr/>
            </p:nvSpPr>
            <p:spPr bwMode="auto">
              <a:xfrm flipV="1">
                <a:off x="2683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1" name="Line 374"/>
              <p:cNvSpPr>
                <a:spLocks noChangeShapeType="1"/>
              </p:cNvSpPr>
              <p:nvPr/>
            </p:nvSpPr>
            <p:spPr bwMode="auto">
              <a:xfrm flipV="1">
                <a:off x="2691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2" name="Line 375"/>
              <p:cNvSpPr>
                <a:spLocks noChangeShapeType="1"/>
              </p:cNvSpPr>
              <p:nvPr/>
            </p:nvSpPr>
            <p:spPr bwMode="auto">
              <a:xfrm flipV="1">
                <a:off x="2697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3" name="Line 376"/>
              <p:cNvSpPr>
                <a:spLocks noChangeShapeType="1"/>
              </p:cNvSpPr>
              <p:nvPr/>
            </p:nvSpPr>
            <p:spPr bwMode="auto">
              <a:xfrm flipV="1">
                <a:off x="2705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4" name="Line 377"/>
              <p:cNvSpPr>
                <a:spLocks noChangeShapeType="1"/>
              </p:cNvSpPr>
              <p:nvPr/>
            </p:nvSpPr>
            <p:spPr bwMode="auto">
              <a:xfrm flipV="1">
                <a:off x="2713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5" name="Line 378"/>
              <p:cNvSpPr>
                <a:spLocks noChangeShapeType="1"/>
              </p:cNvSpPr>
              <p:nvPr/>
            </p:nvSpPr>
            <p:spPr bwMode="auto">
              <a:xfrm flipV="1">
                <a:off x="2718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6" name="Line 379"/>
              <p:cNvSpPr>
                <a:spLocks noChangeShapeType="1"/>
              </p:cNvSpPr>
              <p:nvPr/>
            </p:nvSpPr>
            <p:spPr bwMode="auto">
              <a:xfrm flipV="1">
                <a:off x="2726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7" name="Line 380"/>
              <p:cNvSpPr>
                <a:spLocks noChangeShapeType="1"/>
              </p:cNvSpPr>
              <p:nvPr/>
            </p:nvSpPr>
            <p:spPr bwMode="auto">
              <a:xfrm flipV="1">
                <a:off x="2731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8" name="Line 381"/>
              <p:cNvSpPr>
                <a:spLocks noChangeShapeType="1"/>
              </p:cNvSpPr>
              <p:nvPr/>
            </p:nvSpPr>
            <p:spPr bwMode="auto">
              <a:xfrm flipV="1">
                <a:off x="2739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09" name="Line 382"/>
              <p:cNvSpPr>
                <a:spLocks noChangeShapeType="1"/>
              </p:cNvSpPr>
              <p:nvPr/>
            </p:nvSpPr>
            <p:spPr bwMode="auto">
              <a:xfrm flipV="1">
                <a:off x="2747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0" name="Line 383"/>
              <p:cNvSpPr>
                <a:spLocks noChangeShapeType="1"/>
              </p:cNvSpPr>
              <p:nvPr/>
            </p:nvSpPr>
            <p:spPr bwMode="auto">
              <a:xfrm flipV="1">
                <a:off x="2753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1" name="Line 384"/>
              <p:cNvSpPr>
                <a:spLocks noChangeShapeType="1"/>
              </p:cNvSpPr>
              <p:nvPr/>
            </p:nvSpPr>
            <p:spPr bwMode="auto">
              <a:xfrm flipV="1">
                <a:off x="2761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2" name="Line 385"/>
              <p:cNvSpPr>
                <a:spLocks noChangeShapeType="1"/>
              </p:cNvSpPr>
              <p:nvPr/>
            </p:nvSpPr>
            <p:spPr bwMode="auto">
              <a:xfrm flipV="1">
                <a:off x="2766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3" name="Line 386"/>
              <p:cNvSpPr>
                <a:spLocks noChangeShapeType="1"/>
              </p:cNvSpPr>
              <p:nvPr/>
            </p:nvSpPr>
            <p:spPr bwMode="auto">
              <a:xfrm flipV="1">
                <a:off x="2774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4" name="Line 387"/>
              <p:cNvSpPr>
                <a:spLocks noChangeShapeType="1"/>
              </p:cNvSpPr>
              <p:nvPr/>
            </p:nvSpPr>
            <p:spPr bwMode="auto">
              <a:xfrm flipV="1">
                <a:off x="2782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5" name="Line 388"/>
              <p:cNvSpPr>
                <a:spLocks noChangeShapeType="1"/>
              </p:cNvSpPr>
              <p:nvPr/>
            </p:nvSpPr>
            <p:spPr bwMode="auto">
              <a:xfrm flipV="1">
                <a:off x="2787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6" name="Line 389"/>
              <p:cNvSpPr>
                <a:spLocks noChangeShapeType="1"/>
              </p:cNvSpPr>
              <p:nvPr/>
            </p:nvSpPr>
            <p:spPr bwMode="auto">
              <a:xfrm flipV="1">
                <a:off x="2795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7" name="Line 390"/>
              <p:cNvSpPr>
                <a:spLocks noChangeShapeType="1"/>
              </p:cNvSpPr>
              <p:nvPr/>
            </p:nvSpPr>
            <p:spPr bwMode="auto">
              <a:xfrm flipV="1">
                <a:off x="2801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8" name="Line 391"/>
              <p:cNvSpPr>
                <a:spLocks noChangeShapeType="1"/>
              </p:cNvSpPr>
              <p:nvPr/>
            </p:nvSpPr>
            <p:spPr bwMode="auto">
              <a:xfrm flipV="1">
                <a:off x="2809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19" name="Line 392"/>
              <p:cNvSpPr>
                <a:spLocks noChangeShapeType="1"/>
              </p:cNvSpPr>
              <p:nvPr/>
            </p:nvSpPr>
            <p:spPr bwMode="auto">
              <a:xfrm flipV="1">
                <a:off x="2817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0" name="Line 393"/>
              <p:cNvSpPr>
                <a:spLocks noChangeShapeType="1"/>
              </p:cNvSpPr>
              <p:nvPr/>
            </p:nvSpPr>
            <p:spPr bwMode="auto">
              <a:xfrm flipV="1">
                <a:off x="2822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1" name="Line 394"/>
              <p:cNvSpPr>
                <a:spLocks noChangeShapeType="1"/>
              </p:cNvSpPr>
              <p:nvPr/>
            </p:nvSpPr>
            <p:spPr bwMode="auto">
              <a:xfrm flipV="1">
                <a:off x="2830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2" name="Line 395"/>
              <p:cNvSpPr>
                <a:spLocks noChangeShapeType="1"/>
              </p:cNvSpPr>
              <p:nvPr/>
            </p:nvSpPr>
            <p:spPr bwMode="auto">
              <a:xfrm flipV="1">
                <a:off x="2835" y="1875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3" name="Line 396"/>
              <p:cNvSpPr>
                <a:spLocks noChangeShapeType="1"/>
              </p:cNvSpPr>
              <p:nvPr/>
            </p:nvSpPr>
            <p:spPr bwMode="auto">
              <a:xfrm flipV="1">
                <a:off x="2844" y="186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4" name="Line 397"/>
              <p:cNvSpPr>
                <a:spLocks noChangeShapeType="1"/>
              </p:cNvSpPr>
              <p:nvPr/>
            </p:nvSpPr>
            <p:spPr bwMode="auto">
              <a:xfrm flipV="1">
                <a:off x="2849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5" name="Line 398"/>
              <p:cNvSpPr>
                <a:spLocks noChangeShapeType="1"/>
              </p:cNvSpPr>
              <p:nvPr/>
            </p:nvSpPr>
            <p:spPr bwMode="auto">
              <a:xfrm flipV="1">
                <a:off x="2857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6" name="Line 399"/>
              <p:cNvSpPr>
                <a:spLocks noChangeShapeType="1"/>
              </p:cNvSpPr>
              <p:nvPr/>
            </p:nvSpPr>
            <p:spPr bwMode="auto">
              <a:xfrm flipV="1">
                <a:off x="2865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7" name="Line 400"/>
              <p:cNvSpPr>
                <a:spLocks noChangeShapeType="1"/>
              </p:cNvSpPr>
              <p:nvPr/>
            </p:nvSpPr>
            <p:spPr bwMode="auto">
              <a:xfrm flipV="1">
                <a:off x="2870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8" name="Line 401"/>
              <p:cNvSpPr>
                <a:spLocks noChangeShapeType="1"/>
              </p:cNvSpPr>
              <p:nvPr/>
            </p:nvSpPr>
            <p:spPr bwMode="auto">
              <a:xfrm flipV="1">
                <a:off x="2878" y="1836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29" name="Line 402"/>
              <p:cNvSpPr>
                <a:spLocks noChangeShapeType="1"/>
              </p:cNvSpPr>
              <p:nvPr/>
            </p:nvSpPr>
            <p:spPr bwMode="auto">
              <a:xfrm flipV="1">
                <a:off x="2884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0" name="Line 403"/>
              <p:cNvSpPr>
                <a:spLocks noChangeShapeType="1"/>
              </p:cNvSpPr>
              <p:nvPr/>
            </p:nvSpPr>
            <p:spPr bwMode="auto">
              <a:xfrm>
                <a:off x="2892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1" name="Line 404"/>
              <p:cNvSpPr>
                <a:spLocks noChangeShapeType="1"/>
              </p:cNvSpPr>
              <p:nvPr/>
            </p:nvSpPr>
            <p:spPr bwMode="auto">
              <a:xfrm>
                <a:off x="2900" y="183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2" name="Line 405"/>
              <p:cNvSpPr>
                <a:spLocks noChangeShapeType="1"/>
              </p:cNvSpPr>
              <p:nvPr/>
            </p:nvSpPr>
            <p:spPr bwMode="auto">
              <a:xfrm>
                <a:off x="2905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3" name="Line 406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4" name="Line 407"/>
              <p:cNvSpPr>
                <a:spLocks noChangeShapeType="1"/>
              </p:cNvSpPr>
              <p:nvPr/>
            </p:nvSpPr>
            <p:spPr bwMode="auto">
              <a:xfrm>
                <a:off x="2918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5" name="Line 408"/>
              <p:cNvSpPr>
                <a:spLocks noChangeShapeType="1"/>
              </p:cNvSpPr>
              <p:nvPr/>
            </p:nvSpPr>
            <p:spPr bwMode="auto">
              <a:xfrm>
                <a:off x="2926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6" name="Line 409"/>
              <p:cNvSpPr>
                <a:spLocks noChangeShapeType="1"/>
              </p:cNvSpPr>
              <p:nvPr/>
            </p:nvSpPr>
            <p:spPr bwMode="auto">
              <a:xfrm>
                <a:off x="2934" y="1864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7" name="Line 410"/>
              <p:cNvSpPr>
                <a:spLocks noChangeShapeType="1"/>
              </p:cNvSpPr>
              <p:nvPr/>
            </p:nvSpPr>
            <p:spPr bwMode="auto">
              <a:xfrm>
                <a:off x="2940" y="187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8" name="Line 411"/>
              <p:cNvSpPr>
                <a:spLocks noChangeShapeType="1"/>
              </p:cNvSpPr>
              <p:nvPr/>
            </p:nvSpPr>
            <p:spPr bwMode="auto">
              <a:xfrm>
                <a:off x="2948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39" name="Line 412"/>
              <p:cNvSpPr>
                <a:spLocks noChangeShapeType="1"/>
              </p:cNvSpPr>
              <p:nvPr/>
            </p:nvSpPr>
            <p:spPr bwMode="auto">
              <a:xfrm>
                <a:off x="2953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0" name="Line 413"/>
              <p:cNvSpPr>
                <a:spLocks noChangeShapeType="1"/>
              </p:cNvSpPr>
              <p:nvPr/>
            </p:nvSpPr>
            <p:spPr bwMode="auto">
              <a:xfrm>
                <a:off x="2961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1" name="Line 414"/>
              <p:cNvSpPr>
                <a:spLocks noChangeShapeType="1"/>
              </p:cNvSpPr>
              <p:nvPr/>
            </p:nvSpPr>
            <p:spPr bwMode="auto">
              <a:xfrm>
                <a:off x="2966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2" name="Line 415"/>
              <p:cNvSpPr>
                <a:spLocks noChangeShapeType="1"/>
              </p:cNvSpPr>
              <p:nvPr/>
            </p:nvSpPr>
            <p:spPr bwMode="auto">
              <a:xfrm>
                <a:off x="2974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3" name="Line 416"/>
              <p:cNvSpPr>
                <a:spLocks noChangeShapeType="1"/>
              </p:cNvSpPr>
              <p:nvPr/>
            </p:nvSpPr>
            <p:spPr bwMode="auto">
              <a:xfrm>
                <a:off x="2982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4" name="Line 417"/>
              <p:cNvSpPr>
                <a:spLocks noChangeShapeType="1"/>
              </p:cNvSpPr>
              <p:nvPr/>
            </p:nvSpPr>
            <p:spPr bwMode="auto">
              <a:xfrm>
                <a:off x="2988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5" name="Line 418"/>
              <p:cNvSpPr>
                <a:spLocks noChangeShapeType="1"/>
              </p:cNvSpPr>
              <p:nvPr/>
            </p:nvSpPr>
            <p:spPr bwMode="auto">
              <a:xfrm>
                <a:off x="2996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6" name="Line 419"/>
              <p:cNvSpPr>
                <a:spLocks noChangeShapeType="1"/>
              </p:cNvSpPr>
              <p:nvPr/>
            </p:nvSpPr>
            <p:spPr bwMode="auto">
              <a:xfrm>
                <a:off x="3001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7" name="Line 420"/>
              <p:cNvSpPr>
                <a:spLocks noChangeShapeType="1"/>
              </p:cNvSpPr>
              <p:nvPr/>
            </p:nvSpPr>
            <p:spPr bwMode="auto">
              <a:xfrm>
                <a:off x="3009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8" name="Line 421"/>
              <p:cNvSpPr>
                <a:spLocks noChangeShapeType="1"/>
              </p:cNvSpPr>
              <p:nvPr/>
            </p:nvSpPr>
            <p:spPr bwMode="auto">
              <a:xfrm>
                <a:off x="3017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49" name="Line 422"/>
              <p:cNvSpPr>
                <a:spLocks noChangeShapeType="1"/>
              </p:cNvSpPr>
              <p:nvPr/>
            </p:nvSpPr>
            <p:spPr bwMode="auto">
              <a:xfrm>
                <a:off x="3022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0" name="Line 423"/>
              <p:cNvSpPr>
                <a:spLocks noChangeShapeType="1"/>
              </p:cNvSpPr>
              <p:nvPr/>
            </p:nvSpPr>
            <p:spPr bwMode="auto">
              <a:xfrm>
                <a:off x="3030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1" name="Line 424"/>
              <p:cNvSpPr>
                <a:spLocks noChangeShapeType="1"/>
              </p:cNvSpPr>
              <p:nvPr/>
            </p:nvSpPr>
            <p:spPr bwMode="auto">
              <a:xfrm>
                <a:off x="3036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2" name="Line 425"/>
              <p:cNvSpPr>
                <a:spLocks noChangeShapeType="1"/>
              </p:cNvSpPr>
              <p:nvPr/>
            </p:nvSpPr>
            <p:spPr bwMode="auto">
              <a:xfrm>
                <a:off x="3044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3" name="Line 426"/>
              <p:cNvSpPr>
                <a:spLocks noChangeShapeType="1"/>
              </p:cNvSpPr>
              <p:nvPr/>
            </p:nvSpPr>
            <p:spPr bwMode="auto">
              <a:xfrm>
                <a:off x="3052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4" name="Line 427"/>
              <p:cNvSpPr>
                <a:spLocks noChangeShapeType="1"/>
              </p:cNvSpPr>
              <p:nvPr/>
            </p:nvSpPr>
            <p:spPr bwMode="auto">
              <a:xfrm>
                <a:off x="3057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5" name="Line 428"/>
              <p:cNvSpPr>
                <a:spLocks noChangeShapeType="1"/>
              </p:cNvSpPr>
              <p:nvPr/>
            </p:nvSpPr>
            <p:spPr bwMode="auto">
              <a:xfrm>
                <a:off x="3065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6" name="Line 429"/>
              <p:cNvSpPr>
                <a:spLocks noChangeShapeType="1"/>
              </p:cNvSpPr>
              <p:nvPr/>
            </p:nvSpPr>
            <p:spPr bwMode="auto">
              <a:xfrm>
                <a:off x="3070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7" name="Line 430"/>
              <p:cNvSpPr>
                <a:spLocks noChangeShapeType="1"/>
              </p:cNvSpPr>
              <p:nvPr/>
            </p:nvSpPr>
            <p:spPr bwMode="auto">
              <a:xfrm>
                <a:off x="3078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8" name="Line 431"/>
              <p:cNvSpPr>
                <a:spLocks noChangeShapeType="1"/>
              </p:cNvSpPr>
              <p:nvPr/>
            </p:nvSpPr>
            <p:spPr bwMode="auto">
              <a:xfrm>
                <a:off x="3086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59" name="Line 432"/>
              <p:cNvSpPr>
                <a:spLocks noChangeShapeType="1"/>
              </p:cNvSpPr>
              <p:nvPr/>
            </p:nvSpPr>
            <p:spPr bwMode="auto">
              <a:xfrm>
                <a:off x="3092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0" name="Line 433"/>
              <p:cNvSpPr>
                <a:spLocks noChangeShapeType="1"/>
              </p:cNvSpPr>
              <p:nvPr/>
            </p:nvSpPr>
            <p:spPr bwMode="auto">
              <a:xfrm>
                <a:off x="3100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1" name="Line 434"/>
              <p:cNvSpPr>
                <a:spLocks noChangeShapeType="1"/>
              </p:cNvSpPr>
              <p:nvPr/>
            </p:nvSpPr>
            <p:spPr bwMode="auto">
              <a:xfrm>
                <a:off x="3105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2" name="Line 435"/>
              <p:cNvSpPr>
                <a:spLocks noChangeShapeType="1"/>
              </p:cNvSpPr>
              <p:nvPr/>
            </p:nvSpPr>
            <p:spPr bwMode="auto">
              <a:xfrm>
                <a:off x="3113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3" name="Line 436"/>
              <p:cNvSpPr>
                <a:spLocks noChangeShapeType="1"/>
              </p:cNvSpPr>
              <p:nvPr/>
            </p:nvSpPr>
            <p:spPr bwMode="auto">
              <a:xfrm>
                <a:off x="3118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4" name="Line 437"/>
              <p:cNvSpPr>
                <a:spLocks noChangeShapeType="1"/>
              </p:cNvSpPr>
              <p:nvPr/>
            </p:nvSpPr>
            <p:spPr bwMode="auto">
              <a:xfrm>
                <a:off x="3126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5" name="Line 438"/>
              <p:cNvSpPr>
                <a:spLocks noChangeShapeType="1"/>
              </p:cNvSpPr>
              <p:nvPr/>
            </p:nvSpPr>
            <p:spPr bwMode="auto">
              <a:xfrm>
                <a:off x="3134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6" name="Line 439"/>
              <p:cNvSpPr>
                <a:spLocks noChangeShapeType="1"/>
              </p:cNvSpPr>
              <p:nvPr/>
            </p:nvSpPr>
            <p:spPr bwMode="auto">
              <a:xfrm>
                <a:off x="3140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7" name="Line 440"/>
              <p:cNvSpPr>
                <a:spLocks noChangeShapeType="1"/>
              </p:cNvSpPr>
              <p:nvPr/>
            </p:nvSpPr>
            <p:spPr bwMode="auto">
              <a:xfrm>
                <a:off x="3148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8" name="Line 441"/>
              <p:cNvSpPr>
                <a:spLocks noChangeShapeType="1"/>
              </p:cNvSpPr>
              <p:nvPr/>
            </p:nvSpPr>
            <p:spPr bwMode="auto">
              <a:xfrm>
                <a:off x="3153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69" name="Line 442"/>
              <p:cNvSpPr>
                <a:spLocks noChangeShapeType="1"/>
              </p:cNvSpPr>
              <p:nvPr/>
            </p:nvSpPr>
            <p:spPr bwMode="auto">
              <a:xfrm>
                <a:off x="3161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0" name="Line 443"/>
              <p:cNvSpPr>
                <a:spLocks noChangeShapeType="1"/>
              </p:cNvSpPr>
              <p:nvPr/>
            </p:nvSpPr>
            <p:spPr bwMode="auto">
              <a:xfrm>
                <a:off x="3169" y="2313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1" name="Line 444"/>
              <p:cNvSpPr>
                <a:spLocks noChangeShapeType="1"/>
              </p:cNvSpPr>
              <p:nvPr/>
            </p:nvSpPr>
            <p:spPr bwMode="auto">
              <a:xfrm>
                <a:off x="3175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2" name="Line 445"/>
              <p:cNvSpPr>
                <a:spLocks noChangeShapeType="1"/>
              </p:cNvSpPr>
              <p:nvPr/>
            </p:nvSpPr>
            <p:spPr bwMode="auto">
              <a:xfrm>
                <a:off x="3183" y="2322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3" name="Line 446"/>
              <p:cNvSpPr>
                <a:spLocks noChangeShapeType="1"/>
              </p:cNvSpPr>
              <p:nvPr/>
            </p:nvSpPr>
            <p:spPr bwMode="auto">
              <a:xfrm>
                <a:off x="3188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4" name="Line 447"/>
              <p:cNvSpPr>
                <a:spLocks noChangeShapeType="1"/>
              </p:cNvSpPr>
              <p:nvPr/>
            </p:nvSpPr>
            <p:spPr bwMode="auto">
              <a:xfrm>
                <a:off x="3196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5" name="Line 448"/>
              <p:cNvSpPr>
                <a:spLocks noChangeShapeType="1"/>
              </p:cNvSpPr>
              <p:nvPr/>
            </p:nvSpPr>
            <p:spPr bwMode="auto">
              <a:xfrm>
                <a:off x="320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6" name="Line 449"/>
              <p:cNvSpPr>
                <a:spLocks noChangeShapeType="1"/>
              </p:cNvSpPr>
              <p:nvPr/>
            </p:nvSpPr>
            <p:spPr bwMode="auto">
              <a:xfrm>
                <a:off x="3209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7" name="Line 450"/>
              <p:cNvSpPr>
                <a:spLocks noChangeShapeType="1"/>
              </p:cNvSpPr>
              <p:nvPr/>
            </p:nvSpPr>
            <p:spPr bwMode="auto">
              <a:xfrm>
                <a:off x="3217" y="2335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8" name="Line 451"/>
              <p:cNvSpPr>
                <a:spLocks noChangeShapeType="1"/>
              </p:cNvSpPr>
              <p:nvPr/>
            </p:nvSpPr>
            <p:spPr bwMode="auto">
              <a:xfrm>
                <a:off x="322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79" name="Line 452"/>
              <p:cNvSpPr>
                <a:spLocks noChangeShapeType="1"/>
              </p:cNvSpPr>
              <p:nvPr/>
            </p:nvSpPr>
            <p:spPr bwMode="auto">
              <a:xfrm>
                <a:off x="3231" y="2339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0" name="Line 453"/>
              <p:cNvSpPr>
                <a:spLocks noChangeShapeType="1"/>
              </p:cNvSpPr>
              <p:nvPr/>
            </p:nvSpPr>
            <p:spPr bwMode="auto">
              <a:xfrm>
                <a:off x="3236" y="2340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1" name="Line 454"/>
              <p:cNvSpPr>
                <a:spLocks noChangeShapeType="1"/>
              </p:cNvSpPr>
              <p:nvPr/>
            </p:nvSpPr>
            <p:spPr bwMode="auto">
              <a:xfrm>
                <a:off x="3244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2" name="Line 455"/>
              <p:cNvSpPr>
                <a:spLocks noChangeShapeType="1"/>
              </p:cNvSpPr>
              <p:nvPr/>
            </p:nvSpPr>
            <p:spPr bwMode="auto">
              <a:xfrm>
                <a:off x="3252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3" name="Line 456"/>
              <p:cNvSpPr>
                <a:spLocks noChangeShapeType="1"/>
              </p:cNvSpPr>
              <p:nvPr/>
            </p:nvSpPr>
            <p:spPr bwMode="auto">
              <a:xfrm>
                <a:off x="3257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4" name="Line 457"/>
              <p:cNvSpPr>
                <a:spLocks noChangeShapeType="1"/>
              </p:cNvSpPr>
              <p:nvPr/>
            </p:nvSpPr>
            <p:spPr bwMode="auto">
              <a:xfrm>
                <a:off x="3265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5" name="Line 458"/>
              <p:cNvSpPr>
                <a:spLocks noChangeShapeType="1"/>
              </p:cNvSpPr>
              <p:nvPr/>
            </p:nvSpPr>
            <p:spPr bwMode="auto">
              <a:xfrm>
                <a:off x="3271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6" name="Line 459"/>
              <p:cNvSpPr>
                <a:spLocks noChangeShapeType="1"/>
              </p:cNvSpPr>
              <p:nvPr/>
            </p:nvSpPr>
            <p:spPr bwMode="auto">
              <a:xfrm>
                <a:off x="3279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7" name="Line 460"/>
              <p:cNvSpPr>
                <a:spLocks noChangeShapeType="1"/>
              </p:cNvSpPr>
              <p:nvPr/>
            </p:nvSpPr>
            <p:spPr bwMode="auto">
              <a:xfrm>
                <a:off x="3287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8" name="Line 461"/>
              <p:cNvSpPr>
                <a:spLocks noChangeShapeType="1"/>
              </p:cNvSpPr>
              <p:nvPr/>
            </p:nvSpPr>
            <p:spPr bwMode="auto">
              <a:xfrm>
                <a:off x="3292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89" name="Line 462"/>
              <p:cNvSpPr>
                <a:spLocks noChangeShapeType="1"/>
              </p:cNvSpPr>
              <p:nvPr/>
            </p:nvSpPr>
            <p:spPr bwMode="auto">
              <a:xfrm>
                <a:off x="3300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19" name="Line 463"/>
            <p:cNvSpPr>
              <a:spLocks noChangeShapeType="1"/>
            </p:cNvSpPr>
            <p:nvPr/>
          </p:nvSpPr>
          <p:spPr bwMode="auto">
            <a:xfrm>
              <a:off x="2426" y="2357"/>
              <a:ext cx="19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220" name="Group 464"/>
            <p:cNvGrpSpPr>
              <a:grpSpLocks/>
            </p:cNvGrpSpPr>
            <p:nvPr/>
          </p:nvGrpSpPr>
          <p:grpSpPr bwMode="auto">
            <a:xfrm>
              <a:off x="3402" y="1841"/>
              <a:ext cx="827" cy="514"/>
              <a:chOff x="3402" y="1841"/>
              <a:chExt cx="827" cy="514"/>
            </a:xfrm>
          </p:grpSpPr>
          <p:sp>
            <p:nvSpPr>
              <p:cNvPr id="8350" name="Line 465"/>
              <p:cNvSpPr>
                <a:spLocks noChangeShapeType="1"/>
              </p:cNvSpPr>
              <p:nvPr/>
            </p:nvSpPr>
            <p:spPr bwMode="auto">
              <a:xfrm>
                <a:off x="3402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1" name="Line 466"/>
              <p:cNvSpPr>
                <a:spLocks noChangeShapeType="1"/>
              </p:cNvSpPr>
              <p:nvPr/>
            </p:nvSpPr>
            <p:spPr bwMode="auto">
              <a:xfrm>
                <a:off x="3407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2" name="Line 467"/>
              <p:cNvSpPr>
                <a:spLocks noChangeShapeType="1"/>
              </p:cNvSpPr>
              <p:nvPr/>
            </p:nvSpPr>
            <p:spPr bwMode="auto">
              <a:xfrm>
                <a:off x="3415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3" name="Line 468"/>
              <p:cNvSpPr>
                <a:spLocks noChangeShapeType="1"/>
              </p:cNvSpPr>
              <p:nvPr/>
            </p:nvSpPr>
            <p:spPr bwMode="auto">
              <a:xfrm flipV="1">
                <a:off x="3420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4" name="Line 469"/>
              <p:cNvSpPr>
                <a:spLocks noChangeShapeType="1"/>
              </p:cNvSpPr>
              <p:nvPr/>
            </p:nvSpPr>
            <p:spPr bwMode="auto">
              <a:xfrm>
                <a:off x="3428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5" name="Line 470"/>
              <p:cNvSpPr>
                <a:spLocks noChangeShapeType="1"/>
              </p:cNvSpPr>
              <p:nvPr/>
            </p:nvSpPr>
            <p:spPr bwMode="auto">
              <a:xfrm>
                <a:off x="3436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6" name="Line 471"/>
              <p:cNvSpPr>
                <a:spLocks noChangeShapeType="1"/>
              </p:cNvSpPr>
              <p:nvPr/>
            </p:nvSpPr>
            <p:spPr bwMode="auto">
              <a:xfrm flipV="1">
                <a:off x="3442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7" name="Line 472"/>
              <p:cNvSpPr>
                <a:spLocks noChangeShapeType="1"/>
              </p:cNvSpPr>
              <p:nvPr/>
            </p:nvSpPr>
            <p:spPr bwMode="auto">
              <a:xfrm>
                <a:off x="3450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8" name="Line 473"/>
              <p:cNvSpPr>
                <a:spLocks noChangeShapeType="1"/>
              </p:cNvSpPr>
              <p:nvPr/>
            </p:nvSpPr>
            <p:spPr bwMode="auto">
              <a:xfrm flipV="1">
                <a:off x="3455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59" name="Line 474"/>
              <p:cNvSpPr>
                <a:spLocks noChangeShapeType="1"/>
              </p:cNvSpPr>
              <p:nvPr/>
            </p:nvSpPr>
            <p:spPr bwMode="auto">
              <a:xfrm flipV="1">
                <a:off x="3463" y="2347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0" name="Line 475"/>
              <p:cNvSpPr>
                <a:spLocks noChangeShapeType="1"/>
              </p:cNvSpPr>
              <p:nvPr/>
            </p:nvSpPr>
            <p:spPr bwMode="auto">
              <a:xfrm flipV="1">
                <a:off x="3469" y="2346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1" name="Line 476"/>
              <p:cNvSpPr>
                <a:spLocks noChangeShapeType="1"/>
              </p:cNvSpPr>
              <p:nvPr/>
            </p:nvSpPr>
            <p:spPr bwMode="auto">
              <a:xfrm flipV="1">
                <a:off x="347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2" name="Line 477"/>
              <p:cNvSpPr>
                <a:spLocks noChangeShapeType="1"/>
              </p:cNvSpPr>
              <p:nvPr/>
            </p:nvSpPr>
            <p:spPr bwMode="auto">
              <a:xfrm flipV="1">
                <a:off x="3485" y="234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3" name="Line 478"/>
              <p:cNvSpPr>
                <a:spLocks noChangeShapeType="1"/>
              </p:cNvSpPr>
              <p:nvPr/>
            </p:nvSpPr>
            <p:spPr bwMode="auto">
              <a:xfrm flipV="1">
                <a:off x="3490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4" name="Line 479"/>
              <p:cNvSpPr>
                <a:spLocks noChangeShapeType="1"/>
              </p:cNvSpPr>
              <p:nvPr/>
            </p:nvSpPr>
            <p:spPr bwMode="auto">
              <a:xfrm flipV="1">
                <a:off x="349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5" name="Line 480"/>
              <p:cNvSpPr>
                <a:spLocks noChangeShapeType="1"/>
              </p:cNvSpPr>
              <p:nvPr/>
            </p:nvSpPr>
            <p:spPr bwMode="auto">
              <a:xfrm flipV="1">
                <a:off x="3503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6" name="Line 481"/>
              <p:cNvSpPr>
                <a:spLocks noChangeShapeType="1"/>
              </p:cNvSpPr>
              <p:nvPr/>
            </p:nvSpPr>
            <p:spPr bwMode="auto">
              <a:xfrm flipV="1">
                <a:off x="3511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7" name="Line 482"/>
              <p:cNvSpPr>
                <a:spLocks noChangeShapeType="1"/>
              </p:cNvSpPr>
              <p:nvPr/>
            </p:nvSpPr>
            <p:spPr bwMode="auto">
              <a:xfrm flipV="1">
                <a:off x="3519" y="2329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8" name="Line 483"/>
              <p:cNvSpPr>
                <a:spLocks noChangeShapeType="1"/>
              </p:cNvSpPr>
              <p:nvPr/>
            </p:nvSpPr>
            <p:spPr bwMode="auto">
              <a:xfrm flipV="1">
                <a:off x="3525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69" name="Line 484"/>
              <p:cNvSpPr>
                <a:spLocks noChangeShapeType="1"/>
              </p:cNvSpPr>
              <p:nvPr/>
            </p:nvSpPr>
            <p:spPr bwMode="auto">
              <a:xfrm flipV="1">
                <a:off x="3533" y="2320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0" name="Line 485"/>
              <p:cNvSpPr>
                <a:spLocks noChangeShapeType="1"/>
              </p:cNvSpPr>
              <p:nvPr/>
            </p:nvSpPr>
            <p:spPr bwMode="auto">
              <a:xfrm flipV="1">
                <a:off x="3538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1" name="Line 486"/>
              <p:cNvSpPr>
                <a:spLocks noChangeShapeType="1"/>
              </p:cNvSpPr>
              <p:nvPr/>
            </p:nvSpPr>
            <p:spPr bwMode="auto">
              <a:xfrm flipV="1">
                <a:off x="3546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2" name="Line 487"/>
              <p:cNvSpPr>
                <a:spLocks noChangeShapeType="1"/>
              </p:cNvSpPr>
              <p:nvPr/>
            </p:nvSpPr>
            <p:spPr bwMode="auto">
              <a:xfrm flipV="1">
                <a:off x="3554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3" name="Line 488"/>
              <p:cNvSpPr>
                <a:spLocks noChangeShapeType="1"/>
              </p:cNvSpPr>
              <p:nvPr/>
            </p:nvSpPr>
            <p:spPr bwMode="auto">
              <a:xfrm flipV="1">
                <a:off x="3559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4" name="Line 489"/>
              <p:cNvSpPr>
                <a:spLocks noChangeShapeType="1"/>
              </p:cNvSpPr>
              <p:nvPr/>
            </p:nvSpPr>
            <p:spPr bwMode="auto">
              <a:xfrm flipV="1">
                <a:off x="3567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5" name="Line 490"/>
              <p:cNvSpPr>
                <a:spLocks noChangeShapeType="1"/>
              </p:cNvSpPr>
              <p:nvPr/>
            </p:nvSpPr>
            <p:spPr bwMode="auto">
              <a:xfrm flipV="1">
                <a:off x="3573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6" name="Line 491"/>
              <p:cNvSpPr>
                <a:spLocks noChangeShapeType="1"/>
              </p:cNvSpPr>
              <p:nvPr/>
            </p:nvSpPr>
            <p:spPr bwMode="auto">
              <a:xfrm flipV="1">
                <a:off x="3581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7" name="Line 492"/>
              <p:cNvSpPr>
                <a:spLocks noChangeShapeType="1"/>
              </p:cNvSpPr>
              <p:nvPr/>
            </p:nvSpPr>
            <p:spPr bwMode="auto">
              <a:xfrm flipV="1">
                <a:off x="3589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8" name="Line 493"/>
              <p:cNvSpPr>
                <a:spLocks noChangeShapeType="1"/>
              </p:cNvSpPr>
              <p:nvPr/>
            </p:nvSpPr>
            <p:spPr bwMode="auto">
              <a:xfrm flipV="1">
                <a:off x="3594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79" name="Line 494"/>
              <p:cNvSpPr>
                <a:spLocks noChangeShapeType="1"/>
              </p:cNvSpPr>
              <p:nvPr/>
            </p:nvSpPr>
            <p:spPr bwMode="auto">
              <a:xfrm flipV="1">
                <a:off x="3602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0" name="Line 495"/>
              <p:cNvSpPr>
                <a:spLocks noChangeShapeType="1"/>
              </p:cNvSpPr>
              <p:nvPr/>
            </p:nvSpPr>
            <p:spPr bwMode="auto">
              <a:xfrm flipV="1">
                <a:off x="3607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1" name="Line 496"/>
              <p:cNvSpPr>
                <a:spLocks noChangeShapeType="1"/>
              </p:cNvSpPr>
              <p:nvPr/>
            </p:nvSpPr>
            <p:spPr bwMode="auto">
              <a:xfrm flipV="1">
                <a:off x="3615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2" name="Line 497"/>
              <p:cNvSpPr>
                <a:spLocks noChangeShapeType="1"/>
              </p:cNvSpPr>
              <p:nvPr/>
            </p:nvSpPr>
            <p:spPr bwMode="auto">
              <a:xfrm flipV="1">
                <a:off x="3621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3" name="Line 498"/>
              <p:cNvSpPr>
                <a:spLocks noChangeShapeType="1"/>
              </p:cNvSpPr>
              <p:nvPr/>
            </p:nvSpPr>
            <p:spPr bwMode="auto">
              <a:xfrm flipV="1">
                <a:off x="3629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4" name="Line 499"/>
              <p:cNvSpPr>
                <a:spLocks noChangeShapeType="1"/>
              </p:cNvSpPr>
              <p:nvPr/>
            </p:nvSpPr>
            <p:spPr bwMode="auto">
              <a:xfrm flipV="1">
                <a:off x="3637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5" name="Line 500"/>
              <p:cNvSpPr>
                <a:spLocks noChangeShapeType="1"/>
              </p:cNvSpPr>
              <p:nvPr/>
            </p:nvSpPr>
            <p:spPr bwMode="auto">
              <a:xfrm flipV="1">
                <a:off x="3642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6" name="Line 501"/>
              <p:cNvSpPr>
                <a:spLocks noChangeShapeType="1"/>
              </p:cNvSpPr>
              <p:nvPr/>
            </p:nvSpPr>
            <p:spPr bwMode="auto">
              <a:xfrm flipV="1">
                <a:off x="3650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7" name="Line 502"/>
              <p:cNvSpPr>
                <a:spLocks noChangeShapeType="1"/>
              </p:cNvSpPr>
              <p:nvPr/>
            </p:nvSpPr>
            <p:spPr bwMode="auto">
              <a:xfrm flipV="1">
                <a:off x="3655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8" name="Line 503"/>
              <p:cNvSpPr>
                <a:spLocks noChangeShapeType="1"/>
              </p:cNvSpPr>
              <p:nvPr/>
            </p:nvSpPr>
            <p:spPr bwMode="auto">
              <a:xfrm flipV="1">
                <a:off x="3663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89" name="Line 504"/>
              <p:cNvSpPr>
                <a:spLocks noChangeShapeType="1"/>
              </p:cNvSpPr>
              <p:nvPr/>
            </p:nvSpPr>
            <p:spPr bwMode="auto">
              <a:xfrm flipV="1">
                <a:off x="3671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0" name="Line 505"/>
              <p:cNvSpPr>
                <a:spLocks noChangeShapeType="1"/>
              </p:cNvSpPr>
              <p:nvPr/>
            </p:nvSpPr>
            <p:spPr bwMode="auto">
              <a:xfrm flipV="1">
                <a:off x="3677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1" name="Line 506"/>
              <p:cNvSpPr>
                <a:spLocks noChangeShapeType="1"/>
              </p:cNvSpPr>
              <p:nvPr/>
            </p:nvSpPr>
            <p:spPr bwMode="auto">
              <a:xfrm flipV="1">
                <a:off x="3685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2" name="Line 507"/>
              <p:cNvSpPr>
                <a:spLocks noChangeShapeType="1"/>
              </p:cNvSpPr>
              <p:nvPr/>
            </p:nvSpPr>
            <p:spPr bwMode="auto">
              <a:xfrm flipV="1">
                <a:off x="3690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3" name="Line 508"/>
              <p:cNvSpPr>
                <a:spLocks noChangeShapeType="1"/>
              </p:cNvSpPr>
              <p:nvPr/>
            </p:nvSpPr>
            <p:spPr bwMode="auto">
              <a:xfrm flipV="1">
                <a:off x="3698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4" name="Line 509"/>
              <p:cNvSpPr>
                <a:spLocks noChangeShapeType="1"/>
              </p:cNvSpPr>
              <p:nvPr/>
            </p:nvSpPr>
            <p:spPr bwMode="auto">
              <a:xfrm flipV="1">
                <a:off x="3706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5" name="Line 510"/>
              <p:cNvSpPr>
                <a:spLocks noChangeShapeType="1"/>
              </p:cNvSpPr>
              <p:nvPr/>
            </p:nvSpPr>
            <p:spPr bwMode="auto">
              <a:xfrm flipV="1">
                <a:off x="3711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6" name="Line 511"/>
              <p:cNvSpPr>
                <a:spLocks noChangeShapeType="1"/>
              </p:cNvSpPr>
              <p:nvPr/>
            </p:nvSpPr>
            <p:spPr bwMode="auto">
              <a:xfrm flipV="1">
                <a:off x="3719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7" name="Line 512"/>
              <p:cNvSpPr>
                <a:spLocks noChangeShapeType="1"/>
              </p:cNvSpPr>
              <p:nvPr/>
            </p:nvSpPr>
            <p:spPr bwMode="auto">
              <a:xfrm flipV="1">
                <a:off x="3725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8" name="Line 513"/>
              <p:cNvSpPr>
                <a:spLocks noChangeShapeType="1"/>
              </p:cNvSpPr>
              <p:nvPr/>
            </p:nvSpPr>
            <p:spPr bwMode="auto">
              <a:xfrm flipV="1">
                <a:off x="3733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99" name="Line 514"/>
              <p:cNvSpPr>
                <a:spLocks noChangeShapeType="1"/>
              </p:cNvSpPr>
              <p:nvPr/>
            </p:nvSpPr>
            <p:spPr bwMode="auto">
              <a:xfrm flipV="1">
                <a:off x="3741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0" name="Line 515"/>
              <p:cNvSpPr>
                <a:spLocks noChangeShapeType="1"/>
              </p:cNvSpPr>
              <p:nvPr/>
            </p:nvSpPr>
            <p:spPr bwMode="auto">
              <a:xfrm flipV="1">
                <a:off x="3746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1" name="Line 516"/>
              <p:cNvSpPr>
                <a:spLocks noChangeShapeType="1"/>
              </p:cNvSpPr>
              <p:nvPr/>
            </p:nvSpPr>
            <p:spPr bwMode="auto">
              <a:xfrm flipV="1">
                <a:off x="3754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2" name="Line 517"/>
              <p:cNvSpPr>
                <a:spLocks noChangeShapeType="1"/>
              </p:cNvSpPr>
              <p:nvPr/>
            </p:nvSpPr>
            <p:spPr bwMode="auto">
              <a:xfrm flipV="1">
                <a:off x="3759" y="1882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3" name="Line 518"/>
              <p:cNvSpPr>
                <a:spLocks noChangeShapeType="1"/>
              </p:cNvSpPr>
              <p:nvPr/>
            </p:nvSpPr>
            <p:spPr bwMode="auto">
              <a:xfrm flipV="1">
                <a:off x="3768" y="187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4" name="Line 519"/>
              <p:cNvSpPr>
                <a:spLocks noChangeShapeType="1"/>
              </p:cNvSpPr>
              <p:nvPr/>
            </p:nvSpPr>
            <p:spPr bwMode="auto">
              <a:xfrm flipV="1">
                <a:off x="3773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5" name="Line 520"/>
              <p:cNvSpPr>
                <a:spLocks noChangeShapeType="1"/>
              </p:cNvSpPr>
              <p:nvPr/>
            </p:nvSpPr>
            <p:spPr bwMode="auto">
              <a:xfrm flipV="1">
                <a:off x="3781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6" name="Line 521"/>
              <p:cNvSpPr>
                <a:spLocks noChangeShapeType="1"/>
              </p:cNvSpPr>
              <p:nvPr/>
            </p:nvSpPr>
            <p:spPr bwMode="auto">
              <a:xfrm flipV="1">
                <a:off x="3789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7" name="Line 522"/>
              <p:cNvSpPr>
                <a:spLocks noChangeShapeType="1"/>
              </p:cNvSpPr>
              <p:nvPr/>
            </p:nvSpPr>
            <p:spPr bwMode="auto">
              <a:xfrm flipV="1">
                <a:off x="3794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8" name="Line 523"/>
              <p:cNvSpPr>
                <a:spLocks noChangeShapeType="1"/>
              </p:cNvSpPr>
              <p:nvPr/>
            </p:nvSpPr>
            <p:spPr bwMode="auto">
              <a:xfrm flipV="1">
                <a:off x="3802" y="1843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09" name="Line 524"/>
              <p:cNvSpPr>
                <a:spLocks noChangeShapeType="1"/>
              </p:cNvSpPr>
              <p:nvPr/>
            </p:nvSpPr>
            <p:spPr bwMode="auto">
              <a:xfrm flipV="1">
                <a:off x="3808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0" name="Line 525"/>
              <p:cNvSpPr>
                <a:spLocks noChangeShapeType="1"/>
              </p:cNvSpPr>
              <p:nvPr/>
            </p:nvSpPr>
            <p:spPr bwMode="auto">
              <a:xfrm>
                <a:off x="3816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1" name="Line 526"/>
              <p:cNvSpPr>
                <a:spLocks noChangeShapeType="1"/>
              </p:cNvSpPr>
              <p:nvPr/>
            </p:nvSpPr>
            <p:spPr bwMode="auto">
              <a:xfrm>
                <a:off x="3824" y="1843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2" name="Line 527"/>
              <p:cNvSpPr>
                <a:spLocks noChangeShapeType="1"/>
              </p:cNvSpPr>
              <p:nvPr/>
            </p:nvSpPr>
            <p:spPr bwMode="auto">
              <a:xfrm>
                <a:off x="3829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3" name="Line 528"/>
              <p:cNvSpPr>
                <a:spLocks noChangeShapeType="1"/>
              </p:cNvSpPr>
              <p:nvPr/>
            </p:nvSpPr>
            <p:spPr bwMode="auto">
              <a:xfrm>
                <a:off x="3837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4" name="Line 529"/>
              <p:cNvSpPr>
                <a:spLocks noChangeShapeType="1"/>
              </p:cNvSpPr>
              <p:nvPr/>
            </p:nvSpPr>
            <p:spPr bwMode="auto">
              <a:xfrm>
                <a:off x="3842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5" name="Line 530"/>
              <p:cNvSpPr>
                <a:spLocks noChangeShapeType="1"/>
              </p:cNvSpPr>
              <p:nvPr/>
            </p:nvSpPr>
            <p:spPr bwMode="auto">
              <a:xfrm>
                <a:off x="3850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6" name="Line 531"/>
              <p:cNvSpPr>
                <a:spLocks noChangeShapeType="1"/>
              </p:cNvSpPr>
              <p:nvPr/>
            </p:nvSpPr>
            <p:spPr bwMode="auto">
              <a:xfrm>
                <a:off x="3858" y="1871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7" name="Line 532"/>
              <p:cNvSpPr>
                <a:spLocks noChangeShapeType="1"/>
              </p:cNvSpPr>
              <p:nvPr/>
            </p:nvSpPr>
            <p:spPr bwMode="auto">
              <a:xfrm>
                <a:off x="3864" y="188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8" name="Line 533"/>
              <p:cNvSpPr>
                <a:spLocks noChangeShapeType="1"/>
              </p:cNvSpPr>
              <p:nvPr/>
            </p:nvSpPr>
            <p:spPr bwMode="auto">
              <a:xfrm>
                <a:off x="3872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19" name="Line 534"/>
              <p:cNvSpPr>
                <a:spLocks noChangeShapeType="1"/>
              </p:cNvSpPr>
              <p:nvPr/>
            </p:nvSpPr>
            <p:spPr bwMode="auto">
              <a:xfrm>
                <a:off x="3877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0" name="Line 535"/>
              <p:cNvSpPr>
                <a:spLocks noChangeShapeType="1"/>
              </p:cNvSpPr>
              <p:nvPr/>
            </p:nvSpPr>
            <p:spPr bwMode="auto">
              <a:xfrm>
                <a:off x="3885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1" name="Line 536"/>
              <p:cNvSpPr>
                <a:spLocks noChangeShapeType="1"/>
              </p:cNvSpPr>
              <p:nvPr/>
            </p:nvSpPr>
            <p:spPr bwMode="auto">
              <a:xfrm>
                <a:off x="3890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2" name="Line 537"/>
              <p:cNvSpPr>
                <a:spLocks noChangeShapeType="1"/>
              </p:cNvSpPr>
              <p:nvPr/>
            </p:nvSpPr>
            <p:spPr bwMode="auto">
              <a:xfrm>
                <a:off x="3898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3" name="Line 538"/>
              <p:cNvSpPr>
                <a:spLocks noChangeShapeType="1"/>
              </p:cNvSpPr>
              <p:nvPr/>
            </p:nvSpPr>
            <p:spPr bwMode="auto">
              <a:xfrm>
                <a:off x="3906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4" name="Line 539"/>
              <p:cNvSpPr>
                <a:spLocks noChangeShapeType="1"/>
              </p:cNvSpPr>
              <p:nvPr/>
            </p:nvSpPr>
            <p:spPr bwMode="auto">
              <a:xfrm>
                <a:off x="3912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5" name="Line 540"/>
              <p:cNvSpPr>
                <a:spLocks noChangeShapeType="1"/>
              </p:cNvSpPr>
              <p:nvPr/>
            </p:nvSpPr>
            <p:spPr bwMode="auto">
              <a:xfrm>
                <a:off x="3920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6" name="Line 541"/>
              <p:cNvSpPr>
                <a:spLocks noChangeShapeType="1"/>
              </p:cNvSpPr>
              <p:nvPr/>
            </p:nvSpPr>
            <p:spPr bwMode="auto">
              <a:xfrm>
                <a:off x="3925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7" name="Line 542"/>
              <p:cNvSpPr>
                <a:spLocks noChangeShapeType="1"/>
              </p:cNvSpPr>
              <p:nvPr/>
            </p:nvSpPr>
            <p:spPr bwMode="auto">
              <a:xfrm>
                <a:off x="3933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8" name="Line 543"/>
              <p:cNvSpPr>
                <a:spLocks noChangeShapeType="1"/>
              </p:cNvSpPr>
              <p:nvPr/>
            </p:nvSpPr>
            <p:spPr bwMode="auto">
              <a:xfrm>
                <a:off x="3941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29" name="Line 544"/>
              <p:cNvSpPr>
                <a:spLocks noChangeShapeType="1"/>
              </p:cNvSpPr>
              <p:nvPr/>
            </p:nvSpPr>
            <p:spPr bwMode="auto">
              <a:xfrm>
                <a:off x="3946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0" name="Line 545"/>
              <p:cNvSpPr>
                <a:spLocks noChangeShapeType="1"/>
              </p:cNvSpPr>
              <p:nvPr/>
            </p:nvSpPr>
            <p:spPr bwMode="auto">
              <a:xfrm>
                <a:off x="3954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1" name="Line 546"/>
              <p:cNvSpPr>
                <a:spLocks noChangeShapeType="1"/>
              </p:cNvSpPr>
              <p:nvPr/>
            </p:nvSpPr>
            <p:spPr bwMode="auto">
              <a:xfrm>
                <a:off x="3960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2" name="Line 547"/>
              <p:cNvSpPr>
                <a:spLocks noChangeShapeType="1"/>
              </p:cNvSpPr>
              <p:nvPr/>
            </p:nvSpPr>
            <p:spPr bwMode="auto">
              <a:xfrm>
                <a:off x="3968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3" name="Line 548"/>
              <p:cNvSpPr>
                <a:spLocks noChangeShapeType="1"/>
              </p:cNvSpPr>
              <p:nvPr/>
            </p:nvSpPr>
            <p:spPr bwMode="auto">
              <a:xfrm>
                <a:off x="3976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4" name="Line 549"/>
              <p:cNvSpPr>
                <a:spLocks noChangeShapeType="1"/>
              </p:cNvSpPr>
              <p:nvPr/>
            </p:nvSpPr>
            <p:spPr bwMode="auto">
              <a:xfrm>
                <a:off x="3981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5" name="Line 550"/>
              <p:cNvSpPr>
                <a:spLocks noChangeShapeType="1"/>
              </p:cNvSpPr>
              <p:nvPr/>
            </p:nvSpPr>
            <p:spPr bwMode="auto">
              <a:xfrm>
                <a:off x="3989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6" name="Line 551"/>
              <p:cNvSpPr>
                <a:spLocks noChangeShapeType="1"/>
              </p:cNvSpPr>
              <p:nvPr/>
            </p:nvSpPr>
            <p:spPr bwMode="auto">
              <a:xfrm>
                <a:off x="3994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7" name="Line 552"/>
              <p:cNvSpPr>
                <a:spLocks noChangeShapeType="1"/>
              </p:cNvSpPr>
              <p:nvPr/>
            </p:nvSpPr>
            <p:spPr bwMode="auto">
              <a:xfrm>
                <a:off x="4002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8" name="Line 553"/>
              <p:cNvSpPr>
                <a:spLocks noChangeShapeType="1"/>
              </p:cNvSpPr>
              <p:nvPr/>
            </p:nvSpPr>
            <p:spPr bwMode="auto">
              <a:xfrm>
                <a:off x="4010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39" name="Line 554"/>
              <p:cNvSpPr>
                <a:spLocks noChangeShapeType="1"/>
              </p:cNvSpPr>
              <p:nvPr/>
            </p:nvSpPr>
            <p:spPr bwMode="auto">
              <a:xfrm>
                <a:off x="4016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0" name="Line 555"/>
              <p:cNvSpPr>
                <a:spLocks noChangeShapeType="1"/>
              </p:cNvSpPr>
              <p:nvPr/>
            </p:nvSpPr>
            <p:spPr bwMode="auto">
              <a:xfrm>
                <a:off x="4024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1" name="Line 556"/>
              <p:cNvSpPr>
                <a:spLocks noChangeShapeType="1"/>
              </p:cNvSpPr>
              <p:nvPr/>
            </p:nvSpPr>
            <p:spPr bwMode="auto">
              <a:xfrm>
                <a:off x="4029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2" name="Line 557"/>
              <p:cNvSpPr>
                <a:spLocks noChangeShapeType="1"/>
              </p:cNvSpPr>
              <p:nvPr/>
            </p:nvSpPr>
            <p:spPr bwMode="auto">
              <a:xfrm>
                <a:off x="4037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3" name="Line 558"/>
              <p:cNvSpPr>
                <a:spLocks noChangeShapeType="1"/>
              </p:cNvSpPr>
              <p:nvPr/>
            </p:nvSpPr>
            <p:spPr bwMode="auto">
              <a:xfrm>
                <a:off x="4042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4" name="Line 559"/>
              <p:cNvSpPr>
                <a:spLocks noChangeShapeType="1"/>
              </p:cNvSpPr>
              <p:nvPr/>
            </p:nvSpPr>
            <p:spPr bwMode="auto">
              <a:xfrm>
                <a:off x="4050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5" name="Line 560"/>
              <p:cNvSpPr>
                <a:spLocks noChangeShapeType="1"/>
              </p:cNvSpPr>
              <p:nvPr/>
            </p:nvSpPr>
            <p:spPr bwMode="auto">
              <a:xfrm>
                <a:off x="4058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6" name="Line 561"/>
              <p:cNvSpPr>
                <a:spLocks noChangeShapeType="1"/>
              </p:cNvSpPr>
              <p:nvPr/>
            </p:nvSpPr>
            <p:spPr bwMode="auto">
              <a:xfrm>
                <a:off x="4064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7" name="Line 562"/>
              <p:cNvSpPr>
                <a:spLocks noChangeShapeType="1"/>
              </p:cNvSpPr>
              <p:nvPr/>
            </p:nvSpPr>
            <p:spPr bwMode="auto">
              <a:xfrm>
                <a:off x="4072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8" name="Line 563"/>
              <p:cNvSpPr>
                <a:spLocks noChangeShapeType="1"/>
              </p:cNvSpPr>
              <p:nvPr/>
            </p:nvSpPr>
            <p:spPr bwMode="auto">
              <a:xfrm>
                <a:off x="4077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49" name="Line 564"/>
              <p:cNvSpPr>
                <a:spLocks noChangeShapeType="1"/>
              </p:cNvSpPr>
              <p:nvPr/>
            </p:nvSpPr>
            <p:spPr bwMode="auto">
              <a:xfrm>
                <a:off x="4085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0" name="Line 565"/>
              <p:cNvSpPr>
                <a:spLocks noChangeShapeType="1"/>
              </p:cNvSpPr>
              <p:nvPr/>
            </p:nvSpPr>
            <p:spPr bwMode="auto">
              <a:xfrm>
                <a:off x="4093" y="2320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1" name="Line 566"/>
              <p:cNvSpPr>
                <a:spLocks noChangeShapeType="1"/>
              </p:cNvSpPr>
              <p:nvPr/>
            </p:nvSpPr>
            <p:spPr bwMode="auto">
              <a:xfrm>
                <a:off x="4099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2" name="Line 567"/>
              <p:cNvSpPr>
                <a:spLocks noChangeShapeType="1"/>
              </p:cNvSpPr>
              <p:nvPr/>
            </p:nvSpPr>
            <p:spPr bwMode="auto">
              <a:xfrm>
                <a:off x="4107" y="2329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3" name="Line 568"/>
              <p:cNvSpPr>
                <a:spLocks noChangeShapeType="1"/>
              </p:cNvSpPr>
              <p:nvPr/>
            </p:nvSpPr>
            <p:spPr bwMode="auto">
              <a:xfrm>
                <a:off x="4112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4" name="Line 569"/>
              <p:cNvSpPr>
                <a:spLocks noChangeShapeType="1"/>
              </p:cNvSpPr>
              <p:nvPr/>
            </p:nvSpPr>
            <p:spPr bwMode="auto">
              <a:xfrm>
                <a:off x="4120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5" name="Line 570"/>
              <p:cNvSpPr>
                <a:spLocks noChangeShapeType="1"/>
              </p:cNvSpPr>
              <p:nvPr/>
            </p:nvSpPr>
            <p:spPr bwMode="auto">
              <a:xfrm>
                <a:off x="412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6" name="Line 571"/>
              <p:cNvSpPr>
                <a:spLocks noChangeShapeType="1"/>
              </p:cNvSpPr>
              <p:nvPr/>
            </p:nvSpPr>
            <p:spPr bwMode="auto">
              <a:xfrm>
                <a:off x="4133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7" name="Line 572"/>
              <p:cNvSpPr>
                <a:spLocks noChangeShapeType="1"/>
              </p:cNvSpPr>
              <p:nvPr/>
            </p:nvSpPr>
            <p:spPr bwMode="auto">
              <a:xfrm>
                <a:off x="4141" y="2342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8" name="Line 573"/>
              <p:cNvSpPr>
                <a:spLocks noChangeShapeType="1"/>
              </p:cNvSpPr>
              <p:nvPr/>
            </p:nvSpPr>
            <p:spPr bwMode="auto">
              <a:xfrm>
                <a:off x="414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59" name="Line 574"/>
              <p:cNvSpPr>
                <a:spLocks noChangeShapeType="1"/>
              </p:cNvSpPr>
              <p:nvPr/>
            </p:nvSpPr>
            <p:spPr bwMode="auto">
              <a:xfrm>
                <a:off x="4155" y="234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0" name="Line 575"/>
              <p:cNvSpPr>
                <a:spLocks noChangeShapeType="1"/>
              </p:cNvSpPr>
              <p:nvPr/>
            </p:nvSpPr>
            <p:spPr bwMode="auto">
              <a:xfrm>
                <a:off x="4160" y="234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1" name="Line 576"/>
              <p:cNvSpPr>
                <a:spLocks noChangeShapeType="1"/>
              </p:cNvSpPr>
              <p:nvPr/>
            </p:nvSpPr>
            <p:spPr bwMode="auto">
              <a:xfrm>
                <a:off x="4168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2" name="Line 577"/>
              <p:cNvSpPr>
                <a:spLocks noChangeShapeType="1"/>
              </p:cNvSpPr>
              <p:nvPr/>
            </p:nvSpPr>
            <p:spPr bwMode="auto">
              <a:xfrm>
                <a:off x="4176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3" name="Line 578"/>
              <p:cNvSpPr>
                <a:spLocks noChangeShapeType="1"/>
              </p:cNvSpPr>
              <p:nvPr/>
            </p:nvSpPr>
            <p:spPr bwMode="auto">
              <a:xfrm>
                <a:off x="4181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4" name="Line 579"/>
              <p:cNvSpPr>
                <a:spLocks noChangeShapeType="1"/>
              </p:cNvSpPr>
              <p:nvPr/>
            </p:nvSpPr>
            <p:spPr bwMode="auto">
              <a:xfrm>
                <a:off x="4189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5" name="Line 580"/>
              <p:cNvSpPr>
                <a:spLocks noChangeShapeType="1"/>
              </p:cNvSpPr>
              <p:nvPr/>
            </p:nvSpPr>
            <p:spPr bwMode="auto">
              <a:xfrm>
                <a:off x="4195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6" name="Line 581"/>
              <p:cNvSpPr>
                <a:spLocks noChangeShapeType="1"/>
              </p:cNvSpPr>
              <p:nvPr/>
            </p:nvSpPr>
            <p:spPr bwMode="auto">
              <a:xfrm>
                <a:off x="4203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7" name="Line 582"/>
              <p:cNvSpPr>
                <a:spLocks noChangeShapeType="1"/>
              </p:cNvSpPr>
              <p:nvPr/>
            </p:nvSpPr>
            <p:spPr bwMode="auto">
              <a:xfrm>
                <a:off x="4211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8" name="Line 583"/>
              <p:cNvSpPr>
                <a:spLocks noChangeShapeType="1"/>
              </p:cNvSpPr>
              <p:nvPr/>
            </p:nvSpPr>
            <p:spPr bwMode="auto">
              <a:xfrm>
                <a:off x="4216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69" name="Line 584"/>
              <p:cNvSpPr>
                <a:spLocks noChangeShapeType="1"/>
              </p:cNvSpPr>
              <p:nvPr/>
            </p:nvSpPr>
            <p:spPr bwMode="auto">
              <a:xfrm>
                <a:off x="4224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221" name="Group 585"/>
            <p:cNvGrpSpPr>
              <a:grpSpLocks/>
            </p:cNvGrpSpPr>
            <p:nvPr/>
          </p:nvGrpSpPr>
          <p:grpSpPr bwMode="auto">
            <a:xfrm>
              <a:off x="3729" y="1525"/>
              <a:ext cx="467" cy="289"/>
              <a:chOff x="3729" y="1525"/>
              <a:chExt cx="467" cy="289"/>
            </a:xfrm>
          </p:grpSpPr>
          <p:sp>
            <p:nvSpPr>
              <p:cNvPr id="8348" name="Line 586"/>
              <p:cNvSpPr>
                <a:spLocks noChangeShapeType="1"/>
              </p:cNvSpPr>
              <p:nvPr/>
            </p:nvSpPr>
            <p:spPr bwMode="auto">
              <a:xfrm flipH="1">
                <a:off x="3809" y="1701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349" name="Object 4"/>
              <p:cNvGraphicFramePr>
                <a:graphicFrameLocks noChangeAspect="1"/>
              </p:cNvGraphicFramePr>
              <p:nvPr/>
            </p:nvGraphicFramePr>
            <p:xfrm>
              <a:off x="3729" y="1525"/>
              <a:ext cx="46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60113" imgH="241195" progId="Equation.DSMT4">
                      <p:embed/>
                    </p:oleObj>
                  </mc:Choice>
                  <mc:Fallback>
                    <p:oleObj name="Equation" r:id="rId11" imgW="660113" imgH="241195" progId="Equation.DSMT4">
                      <p:embed/>
                      <p:pic>
                        <p:nvPicPr>
                          <p:cNvPr id="834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9" y="1525"/>
                            <a:ext cx="467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2" name="Group 588"/>
            <p:cNvGrpSpPr>
              <a:grpSpLocks/>
            </p:cNvGrpSpPr>
            <p:nvPr/>
          </p:nvGrpSpPr>
          <p:grpSpPr bwMode="auto">
            <a:xfrm>
              <a:off x="3594" y="1848"/>
              <a:ext cx="827" cy="514"/>
              <a:chOff x="3402" y="1841"/>
              <a:chExt cx="827" cy="514"/>
            </a:xfrm>
          </p:grpSpPr>
          <p:sp>
            <p:nvSpPr>
              <p:cNvPr id="8228" name="Line 589"/>
              <p:cNvSpPr>
                <a:spLocks noChangeShapeType="1"/>
              </p:cNvSpPr>
              <p:nvPr/>
            </p:nvSpPr>
            <p:spPr bwMode="auto">
              <a:xfrm>
                <a:off x="3402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29" name="Line 590"/>
              <p:cNvSpPr>
                <a:spLocks noChangeShapeType="1"/>
              </p:cNvSpPr>
              <p:nvPr/>
            </p:nvSpPr>
            <p:spPr bwMode="auto">
              <a:xfrm>
                <a:off x="3407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0" name="Line 591"/>
              <p:cNvSpPr>
                <a:spLocks noChangeShapeType="1"/>
              </p:cNvSpPr>
              <p:nvPr/>
            </p:nvSpPr>
            <p:spPr bwMode="auto">
              <a:xfrm>
                <a:off x="3415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1" name="Line 592"/>
              <p:cNvSpPr>
                <a:spLocks noChangeShapeType="1"/>
              </p:cNvSpPr>
              <p:nvPr/>
            </p:nvSpPr>
            <p:spPr bwMode="auto">
              <a:xfrm flipV="1">
                <a:off x="3420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2" name="Line 593"/>
              <p:cNvSpPr>
                <a:spLocks noChangeShapeType="1"/>
              </p:cNvSpPr>
              <p:nvPr/>
            </p:nvSpPr>
            <p:spPr bwMode="auto">
              <a:xfrm>
                <a:off x="3428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3" name="Line 594"/>
              <p:cNvSpPr>
                <a:spLocks noChangeShapeType="1"/>
              </p:cNvSpPr>
              <p:nvPr/>
            </p:nvSpPr>
            <p:spPr bwMode="auto">
              <a:xfrm>
                <a:off x="3436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4" name="Line 595"/>
              <p:cNvSpPr>
                <a:spLocks noChangeShapeType="1"/>
              </p:cNvSpPr>
              <p:nvPr/>
            </p:nvSpPr>
            <p:spPr bwMode="auto">
              <a:xfrm flipV="1">
                <a:off x="3442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5" name="Line 596"/>
              <p:cNvSpPr>
                <a:spLocks noChangeShapeType="1"/>
              </p:cNvSpPr>
              <p:nvPr/>
            </p:nvSpPr>
            <p:spPr bwMode="auto">
              <a:xfrm>
                <a:off x="3450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6" name="Line 597"/>
              <p:cNvSpPr>
                <a:spLocks noChangeShapeType="1"/>
              </p:cNvSpPr>
              <p:nvPr/>
            </p:nvSpPr>
            <p:spPr bwMode="auto">
              <a:xfrm flipV="1">
                <a:off x="3455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7" name="Line 598"/>
              <p:cNvSpPr>
                <a:spLocks noChangeShapeType="1"/>
              </p:cNvSpPr>
              <p:nvPr/>
            </p:nvSpPr>
            <p:spPr bwMode="auto">
              <a:xfrm flipV="1">
                <a:off x="3463" y="2347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8" name="Line 599"/>
              <p:cNvSpPr>
                <a:spLocks noChangeShapeType="1"/>
              </p:cNvSpPr>
              <p:nvPr/>
            </p:nvSpPr>
            <p:spPr bwMode="auto">
              <a:xfrm flipV="1">
                <a:off x="3469" y="2346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39" name="Line 600"/>
              <p:cNvSpPr>
                <a:spLocks noChangeShapeType="1"/>
              </p:cNvSpPr>
              <p:nvPr/>
            </p:nvSpPr>
            <p:spPr bwMode="auto">
              <a:xfrm flipV="1">
                <a:off x="347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0" name="Line 601"/>
              <p:cNvSpPr>
                <a:spLocks noChangeShapeType="1"/>
              </p:cNvSpPr>
              <p:nvPr/>
            </p:nvSpPr>
            <p:spPr bwMode="auto">
              <a:xfrm flipV="1">
                <a:off x="3485" y="234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1" name="Line 602"/>
              <p:cNvSpPr>
                <a:spLocks noChangeShapeType="1"/>
              </p:cNvSpPr>
              <p:nvPr/>
            </p:nvSpPr>
            <p:spPr bwMode="auto">
              <a:xfrm flipV="1">
                <a:off x="3490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2" name="Line 603"/>
              <p:cNvSpPr>
                <a:spLocks noChangeShapeType="1"/>
              </p:cNvSpPr>
              <p:nvPr/>
            </p:nvSpPr>
            <p:spPr bwMode="auto">
              <a:xfrm flipV="1">
                <a:off x="349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3" name="Line 604"/>
              <p:cNvSpPr>
                <a:spLocks noChangeShapeType="1"/>
              </p:cNvSpPr>
              <p:nvPr/>
            </p:nvSpPr>
            <p:spPr bwMode="auto">
              <a:xfrm flipV="1">
                <a:off x="3503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4" name="Line 605"/>
              <p:cNvSpPr>
                <a:spLocks noChangeShapeType="1"/>
              </p:cNvSpPr>
              <p:nvPr/>
            </p:nvSpPr>
            <p:spPr bwMode="auto">
              <a:xfrm flipV="1">
                <a:off x="3511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5" name="Line 606"/>
              <p:cNvSpPr>
                <a:spLocks noChangeShapeType="1"/>
              </p:cNvSpPr>
              <p:nvPr/>
            </p:nvSpPr>
            <p:spPr bwMode="auto">
              <a:xfrm flipV="1">
                <a:off x="3519" y="2329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6" name="Line 607"/>
              <p:cNvSpPr>
                <a:spLocks noChangeShapeType="1"/>
              </p:cNvSpPr>
              <p:nvPr/>
            </p:nvSpPr>
            <p:spPr bwMode="auto">
              <a:xfrm flipV="1">
                <a:off x="3525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7" name="Line 608"/>
              <p:cNvSpPr>
                <a:spLocks noChangeShapeType="1"/>
              </p:cNvSpPr>
              <p:nvPr/>
            </p:nvSpPr>
            <p:spPr bwMode="auto">
              <a:xfrm flipV="1">
                <a:off x="3533" y="2320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8" name="Line 609"/>
              <p:cNvSpPr>
                <a:spLocks noChangeShapeType="1"/>
              </p:cNvSpPr>
              <p:nvPr/>
            </p:nvSpPr>
            <p:spPr bwMode="auto">
              <a:xfrm flipV="1">
                <a:off x="3538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49" name="Line 610"/>
              <p:cNvSpPr>
                <a:spLocks noChangeShapeType="1"/>
              </p:cNvSpPr>
              <p:nvPr/>
            </p:nvSpPr>
            <p:spPr bwMode="auto">
              <a:xfrm flipV="1">
                <a:off x="3546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0" name="Line 611"/>
              <p:cNvSpPr>
                <a:spLocks noChangeShapeType="1"/>
              </p:cNvSpPr>
              <p:nvPr/>
            </p:nvSpPr>
            <p:spPr bwMode="auto">
              <a:xfrm flipV="1">
                <a:off x="3554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1" name="Line 612"/>
              <p:cNvSpPr>
                <a:spLocks noChangeShapeType="1"/>
              </p:cNvSpPr>
              <p:nvPr/>
            </p:nvSpPr>
            <p:spPr bwMode="auto">
              <a:xfrm flipV="1">
                <a:off x="3559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2" name="Line 613"/>
              <p:cNvSpPr>
                <a:spLocks noChangeShapeType="1"/>
              </p:cNvSpPr>
              <p:nvPr/>
            </p:nvSpPr>
            <p:spPr bwMode="auto">
              <a:xfrm flipV="1">
                <a:off x="3567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3" name="Line 614"/>
              <p:cNvSpPr>
                <a:spLocks noChangeShapeType="1"/>
              </p:cNvSpPr>
              <p:nvPr/>
            </p:nvSpPr>
            <p:spPr bwMode="auto">
              <a:xfrm flipV="1">
                <a:off x="3573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4" name="Line 615"/>
              <p:cNvSpPr>
                <a:spLocks noChangeShapeType="1"/>
              </p:cNvSpPr>
              <p:nvPr/>
            </p:nvSpPr>
            <p:spPr bwMode="auto">
              <a:xfrm flipV="1">
                <a:off x="3581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5" name="Line 616"/>
              <p:cNvSpPr>
                <a:spLocks noChangeShapeType="1"/>
              </p:cNvSpPr>
              <p:nvPr/>
            </p:nvSpPr>
            <p:spPr bwMode="auto">
              <a:xfrm flipV="1">
                <a:off x="3589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6" name="Line 617"/>
              <p:cNvSpPr>
                <a:spLocks noChangeShapeType="1"/>
              </p:cNvSpPr>
              <p:nvPr/>
            </p:nvSpPr>
            <p:spPr bwMode="auto">
              <a:xfrm flipV="1">
                <a:off x="3594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7" name="Line 618"/>
              <p:cNvSpPr>
                <a:spLocks noChangeShapeType="1"/>
              </p:cNvSpPr>
              <p:nvPr/>
            </p:nvSpPr>
            <p:spPr bwMode="auto">
              <a:xfrm flipV="1">
                <a:off x="3602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8" name="Line 619"/>
              <p:cNvSpPr>
                <a:spLocks noChangeShapeType="1"/>
              </p:cNvSpPr>
              <p:nvPr/>
            </p:nvSpPr>
            <p:spPr bwMode="auto">
              <a:xfrm flipV="1">
                <a:off x="3607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59" name="Line 620"/>
              <p:cNvSpPr>
                <a:spLocks noChangeShapeType="1"/>
              </p:cNvSpPr>
              <p:nvPr/>
            </p:nvSpPr>
            <p:spPr bwMode="auto">
              <a:xfrm flipV="1">
                <a:off x="3615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0" name="Line 621"/>
              <p:cNvSpPr>
                <a:spLocks noChangeShapeType="1"/>
              </p:cNvSpPr>
              <p:nvPr/>
            </p:nvSpPr>
            <p:spPr bwMode="auto">
              <a:xfrm flipV="1">
                <a:off x="3621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1" name="Line 622"/>
              <p:cNvSpPr>
                <a:spLocks noChangeShapeType="1"/>
              </p:cNvSpPr>
              <p:nvPr/>
            </p:nvSpPr>
            <p:spPr bwMode="auto">
              <a:xfrm flipV="1">
                <a:off x="3629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2" name="Line 623"/>
              <p:cNvSpPr>
                <a:spLocks noChangeShapeType="1"/>
              </p:cNvSpPr>
              <p:nvPr/>
            </p:nvSpPr>
            <p:spPr bwMode="auto">
              <a:xfrm flipV="1">
                <a:off x="3637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3" name="Line 624"/>
              <p:cNvSpPr>
                <a:spLocks noChangeShapeType="1"/>
              </p:cNvSpPr>
              <p:nvPr/>
            </p:nvSpPr>
            <p:spPr bwMode="auto">
              <a:xfrm flipV="1">
                <a:off x="3642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4" name="Line 625"/>
              <p:cNvSpPr>
                <a:spLocks noChangeShapeType="1"/>
              </p:cNvSpPr>
              <p:nvPr/>
            </p:nvSpPr>
            <p:spPr bwMode="auto">
              <a:xfrm flipV="1">
                <a:off x="3650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5" name="Line 626"/>
              <p:cNvSpPr>
                <a:spLocks noChangeShapeType="1"/>
              </p:cNvSpPr>
              <p:nvPr/>
            </p:nvSpPr>
            <p:spPr bwMode="auto">
              <a:xfrm flipV="1">
                <a:off x="3655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6" name="Line 627"/>
              <p:cNvSpPr>
                <a:spLocks noChangeShapeType="1"/>
              </p:cNvSpPr>
              <p:nvPr/>
            </p:nvSpPr>
            <p:spPr bwMode="auto">
              <a:xfrm flipV="1">
                <a:off x="3663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7" name="Line 628"/>
              <p:cNvSpPr>
                <a:spLocks noChangeShapeType="1"/>
              </p:cNvSpPr>
              <p:nvPr/>
            </p:nvSpPr>
            <p:spPr bwMode="auto">
              <a:xfrm flipV="1">
                <a:off x="3671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8" name="Line 629"/>
              <p:cNvSpPr>
                <a:spLocks noChangeShapeType="1"/>
              </p:cNvSpPr>
              <p:nvPr/>
            </p:nvSpPr>
            <p:spPr bwMode="auto">
              <a:xfrm flipV="1">
                <a:off x="3677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69" name="Line 630"/>
              <p:cNvSpPr>
                <a:spLocks noChangeShapeType="1"/>
              </p:cNvSpPr>
              <p:nvPr/>
            </p:nvSpPr>
            <p:spPr bwMode="auto">
              <a:xfrm flipV="1">
                <a:off x="3685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0" name="Line 631"/>
              <p:cNvSpPr>
                <a:spLocks noChangeShapeType="1"/>
              </p:cNvSpPr>
              <p:nvPr/>
            </p:nvSpPr>
            <p:spPr bwMode="auto">
              <a:xfrm flipV="1">
                <a:off x="3690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1" name="Line 632"/>
              <p:cNvSpPr>
                <a:spLocks noChangeShapeType="1"/>
              </p:cNvSpPr>
              <p:nvPr/>
            </p:nvSpPr>
            <p:spPr bwMode="auto">
              <a:xfrm flipV="1">
                <a:off x="3698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2" name="Line 633"/>
              <p:cNvSpPr>
                <a:spLocks noChangeShapeType="1"/>
              </p:cNvSpPr>
              <p:nvPr/>
            </p:nvSpPr>
            <p:spPr bwMode="auto">
              <a:xfrm flipV="1">
                <a:off x="3706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3" name="Line 634"/>
              <p:cNvSpPr>
                <a:spLocks noChangeShapeType="1"/>
              </p:cNvSpPr>
              <p:nvPr/>
            </p:nvSpPr>
            <p:spPr bwMode="auto">
              <a:xfrm flipV="1">
                <a:off x="3711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4" name="Line 635"/>
              <p:cNvSpPr>
                <a:spLocks noChangeShapeType="1"/>
              </p:cNvSpPr>
              <p:nvPr/>
            </p:nvSpPr>
            <p:spPr bwMode="auto">
              <a:xfrm flipV="1">
                <a:off x="3719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5" name="Line 636"/>
              <p:cNvSpPr>
                <a:spLocks noChangeShapeType="1"/>
              </p:cNvSpPr>
              <p:nvPr/>
            </p:nvSpPr>
            <p:spPr bwMode="auto">
              <a:xfrm flipV="1">
                <a:off x="3725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6" name="Line 637"/>
              <p:cNvSpPr>
                <a:spLocks noChangeShapeType="1"/>
              </p:cNvSpPr>
              <p:nvPr/>
            </p:nvSpPr>
            <p:spPr bwMode="auto">
              <a:xfrm flipV="1">
                <a:off x="3733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7" name="Line 638"/>
              <p:cNvSpPr>
                <a:spLocks noChangeShapeType="1"/>
              </p:cNvSpPr>
              <p:nvPr/>
            </p:nvSpPr>
            <p:spPr bwMode="auto">
              <a:xfrm flipV="1">
                <a:off x="3741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8" name="Line 639"/>
              <p:cNvSpPr>
                <a:spLocks noChangeShapeType="1"/>
              </p:cNvSpPr>
              <p:nvPr/>
            </p:nvSpPr>
            <p:spPr bwMode="auto">
              <a:xfrm flipV="1">
                <a:off x="3746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79" name="Line 640"/>
              <p:cNvSpPr>
                <a:spLocks noChangeShapeType="1"/>
              </p:cNvSpPr>
              <p:nvPr/>
            </p:nvSpPr>
            <p:spPr bwMode="auto">
              <a:xfrm flipV="1">
                <a:off x="3754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0" name="Line 641"/>
              <p:cNvSpPr>
                <a:spLocks noChangeShapeType="1"/>
              </p:cNvSpPr>
              <p:nvPr/>
            </p:nvSpPr>
            <p:spPr bwMode="auto">
              <a:xfrm flipV="1">
                <a:off x="3759" y="1882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1" name="Line 642"/>
              <p:cNvSpPr>
                <a:spLocks noChangeShapeType="1"/>
              </p:cNvSpPr>
              <p:nvPr/>
            </p:nvSpPr>
            <p:spPr bwMode="auto">
              <a:xfrm flipV="1">
                <a:off x="3768" y="187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2" name="Line 643"/>
              <p:cNvSpPr>
                <a:spLocks noChangeShapeType="1"/>
              </p:cNvSpPr>
              <p:nvPr/>
            </p:nvSpPr>
            <p:spPr bwMode="auto">
              <a:xfrm flipV="1">
                <a:off x="3773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3" name="Line 644"/>
              <p:cNvSpPr>
                <a:spLocks noChangeShapeType="1"/>
              </p:cNvSpPr>
              <p:nvPr/>
            </p:nvSpPr>
            <p:spPr bwMode="auto">
              <a:xfrm flipV="1">
                <a:off x="3781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4" name="Line 645"/>
              <p:cNvSpPr>
                <a:spLocks noChangeShapeType="1"/>
              </p:cNvSpPr>
              <p:nvPr/>
            </p:nvSpPr>
            <p:spPr bwMode="auto">
              <a:xfrm flipV="1">
                <a:off x="3789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5" name="Line 646"/>
              <p:cNvSpPr>
                <a:spLocks noChangeShapeType="1"/>
              </p:cNvSpPr>
              <p:nvPr/>
            </p:nvSpPr>
            <p:spPr bwMode="auto">
              <a:xfrm flipV="1">
                <a:off x="3794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6" name="Line 647"/>
              <p:cNvSpPr>
                <a:spLocks noChangeShapeType="1"/>
              </p:cNvSpPr>
              <p:nvPr/>
            </p:nvSpPr>
            <p:spPr bwMode="auto">
              <a:xfrm flipV="1">
                <a:off x="3802" y="1843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7" name="Line 648"/>
              <p:cNvSpPr>
                <a:spLocks noChangeShapeType="1"/>
              </p:cNvSpPr>
              <p:nvPr/>
            </p:nvSpPr>
            <p:spPr bwMode="auto">
              <a:xfrm flipV="1">
                <a:off x="3808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8" name="Line 649"/>
              <p:cNvSpPr>
                <a:spLocks noChangeShapeType="1"/>
              </p:cNvSpPr>
              <p:nvPr/>
            </p:nvSpPr>
            <p:spPr bwMode="auto">
              <a:xfrm>
                <a:off x="3816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89" name="Line 650"/>
              <p:cNvSpPr>
                <a:spLocks noChangeShapeType="1"/>
              </p:cNvSpPr>
              <p:nvPr/>
            </p:nvSpPr>
            <p:spPr bwMode="auto">
              <a:xfrm>
                <a:off x="3824" y="1843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0" name="Line 651"/>
              <p:cNvSpPr>
                <a:spLocks noChangeShapeType="1"/>
              </p:cNvSpPr>
              <p:nvPr/>
            </p:nvSpPr>
            <p:spPr bwMode="auto">
              <a:xfrm>
                <a:off x="3829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1" name="Line 652"/>
              <p:cNvSpPr>
                <a:spLocks noChangeShapeType="1"/>
              </p:cNvSpPr>
              <p:nvPr/>
            </p:nvSpPr>
            <p:spPr bwMode="auto">
              <a:xfrm>
                <a:off x="3837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2" name="Line 653"/>
              <p:cNvSpPr>
                <a:spLocks noChangeShapeType="1"/>
              </p:cNvSpPr>
              <p:nvPr/>
            </p:nvSpPr>
            <p:spPr bwMode="auto">
              <a:xfrm>
                <a:off x="3842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3" name="Line 654"/>
              <p:cNvSpPr>
                <a:spLocks noChangeShapeType="1"/>
              </p:cNvSpPr>
              <p:nvPr/>
            </p:nvSpPr>
            <p:spPr bwMode="auto">
              <a:xfrm>
                <a:off x="3850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4" name="Line 655"/>
              <p:cNvSpPr>
                <a:spLocks noChangeShapeType="1"/>
              </p:cNvSpPr>
              <p:nvPr/>
            </p:nvSpPr>
            <p:spPr bwMode="auto">
              <a:xfrm>
                <a:off x="3858" y="1871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5" name="Line 656"/>
              <p:cNvSpPr>
                <a:spLocks noChangeShapeType="1"/>
              </p:cNvSpPr>
              <p:nvPr/>
            </p:nvSpPr>
            <p:spPr bwMode="auto">
              <a:xfrm>
                <a:off x="3864" y="188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6" name="Line 657"/>
              <p:cNvSpPr>
                <a:spLocks noChangeShapeType="1"/>
              </p:cNvSpPr>
              <p:nvPr/>
            </p:nvSpPr>
            <p:spPr bwMode="auto">
              <a:xfrm>
                <a:off x="3872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7" name="Line 658"/>
              <p:cNvSpPr>
                <a:spLocks noChangeShapeType="1"/>
              </p:cNvSpPr>
              <p:nvPr/>
            </p:nvSpPr>
            <p:spPr bwMode="auto">
              <a:xfrm>
                <a:off x="3877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8" name="Line 659"/>
              <p:cNvSpPr>
                <a:spLocks noChangeShapeType="1"/>
              </p:cNvSpPr>
              <p:nvPr/>
            </p:nvSpPr>
            <p:spPr bwMode="auto">
              <a:xfrm>
                <a:off x="3885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99" name="Line 660"/>
              <p:cNvSpPr>
                <a:spLocks noChangeShapeType="1"/>
              </p:cNvSpPr>
              <p:nvPr/>
            </p:nvSpPr>
            <p:spPr bwMode="auto">
              <a:xfrm>
                <a:off x="3890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0" name="Line 661"/>
              <p:cNvSpPr>
                <a:spLocks noChangeShapeType="1"/>
              </p:cNvSpPr>
              <p:nvPr/>
            </p:nvSpPr>
            <p:spPr bwMode="auto">
              <a:xfrm>
                <a:off x="3898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1" name="Line 662"/>
              <p:cNvSpPr>
                <a:spLocks noChangeShapeType="1"/>
              </p:cNvSpPr>
              <p:nvPr/>
            </p:nvSpPr>
            <p:spPr bwMode="auto">
              <a:xfrm>
                <a:off x="3906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2" name="Line 663"/>
              <p:cNvSpPr>
                <a:spLocks noChangeShapeType="1"/>
              </p:cNvSpPr>
              <p:nvPr/>
            </p:nvSpPr>
            <p:spPr bwMode="auto">
              <a:xfrm>
                <a:off x="3912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3" name="Line 664"/>
              <p:cNvSpPr>
                <a:spLocks noChangeShapeType="1"/>
              </p:cNvSpPr>
              <p:nvPr/>
            </p:nvSpPr>
            <p:spPr bwMode="auto">
              <a:xfrm>
                <a:off x="3920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4" name="Line 665"/>
              <p:cNvSpPr>
                <a:spLocks noChangeShapeType="1"/>
              </p:cNvSpPr>
              <p:nvPr/>
            </p:nvSpPr>
            <p:spPr bwMode="auto">
              <a:xfrm>
                <a:off x="3925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5" name="Line 666"/>
              <p:cNvSpPr>
                <a:spLocks noChangeShapeType="1"/>
              </p:cNvSpPr>
              <p:nvPr/>
            </p:nvSpPr>
            <p:spPr bwMode="auto">
              <a:xfrm>
                <a:off x="3933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6" name="Line 667"/>
              <p:cNvSpPr>
                <a:spLocks noChangeShapeType="1"/>
              </p:cNvSpPr>
              <p:nvPr/>
            </p:nvSpPr>
            <p:spPr bwMode="auto">
              <a:xfrm>
                <a:off x="3941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7" name="Line 668"/>
              <p:cNvSpPr>
                <a:spLocks noChangeShapeType="1"/>
              </p:cNvSpPr>
              <p:nvPr/>
            </p:nvSpPr>
            <p:spPr bwMode="auto">
              <a:xfrm>
                <a:off x="3946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8" name="Line 669"/>
              <p:cNvSpPr>
                <a:spLocks noChangeShapeType="1"/>
              </p:cNvSpPr>
              <p:nvPr/>
            </p:nvSpPr>
            <p:spPr bwMode="auto">
              <a:xfrm>
                <a:off x="3954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09" name="Line 670"/>
              <p:cNvSpPr>
                <a:spLocks noChangeShapeType="1"/>
              </p:cNvSpPr>
              <p:nvPr/>
            </p:nvSpPr>
            <p:spPr bwMode="auto">
              <a:xfrm>
                <a:off x="3960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0" name="Line 671"/>
              <p:cNvSpPr>
                <a:spLocks noChangeShapeType="1"/>
              </p:cNvSpPr>
              <p:nvPr/>
            </p:nvSpPr>
            <p:spPr bwMode="auto">
              <a:xfrm>
                <a:off x="3968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1" name="Line 672"/>
              <p:cNvSpPr>
                <a:spLocks noChangeShapeType="1"/>
              </p:cNvSpPr>
              <p:nvPr/>
            </p:nvSpPr>
            <p:spPr bwMode="auto">
              <a:xfrm>
                <a:off x="3976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2" name="Line 673"/>
              <p:cNvSpPr>
                <a:spLocks noChangeShapeType="1"/>
              </p:cNvSpPr>
              <p:nvPr/>
            </p:nvSpPr>
            <p:spPr bwMode="auto">
              <a:xfrm>
                <a:off x="3981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3" name="Line 674"/>
              <p:cNvSpPr>
                <a:spLocks noChangeShapeType="1"/>
              </p:cNvSpPr>
              <p:nvPr/>
            </p:nvSpPr>
            <p:spPr bwMode="auto">
              <a:xfrm>
                <a:off x="3989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4" name="Line 675"/>
              <p:cNvSpPr>
                <a:spLocks noChangeShapeType="1"/>
              </p:cNvSpPr>
              <p:nvPr/>
            </p:nvSpPr>
            <p:spPr bwMode="auto">
              <a:xfrm>
                <a:off x="3994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5" name="Line 676"/>
              <p:cNvSpPr>
                <a:spLocks noChangeShapeType="1"/>
              </p:cNvSpPr>
              <p:nvPr/>
            </p:nvSpPr>
            <p:spPr bwMode="auto">
              <a:xfrm>
                <a:off x="4002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6" name="Line 677"/>
              <p:cNvSpPr>
                <a:spLocks noChangeShapeType="1"/>
              </p:cNvSpPr>
              <p:nvPr/>
            </p:nvSpPr>
            <p:spPr bwMode="auto">
              <a:xfrm>
                <a:off x="4010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7" name="Line 678"/>
              <p:cNvSpPr>
                <a:spLocks noChangeShapeType="1"/>
              </p:cNvSpPr>
              <p:nvPr/>
            </p:nvSpPr>
            <p:spPr bwMode="auto">
              <a:xfrm>
                <a:off x="4016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8" name="Line 679"/>
              <p:cNvSpPr>
                <a:spLocks noChangeShapeType="1"/>
              </p:cNvSpPr>
              <p:nvPr/>
            </p:nvSpPr>
            <p:spPr bwMode="auto">
              <a:xfrm>
                <a:off x="4024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19" name="Line 680"/>
              <p:cNvSpPr>
                <a:spLocks noChangeShapeType="1"/>
              </p:cNvSpPr>
              <p:nvPr/>
            </p:nvSpPr>
            <p:spPr bwMode="auto">
              <a:xfrm>
                <a:off x="4029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0" name="Line 681"/>
              <p:cNvSpPr>
                <a:spLocks noChangeShapeType="1"/>
              </p:cNvSpPr>
              <p:nvPr/>
            </p:nvSpPr>
            <p:spPr bwMode="auto">
              <a:xfrm>
                <a:off x="4037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1" name="Line 682"/>
              <p:cNvSpPr>
                <a:spLocks noChangeShapeType="1"/>
              </p:cNvSpPr>
              <p:nvPr/>
            </p:nvSpPr>
            <p:spPr bwMode="auto">
              <a:xfrm>
                <a:off x="4042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2" name="Line 683"/>
              <p:cNvSpPr>
                <a:spLocks noChangeShapeType="1"/>
              </p:cNvSpPr>
              <p:nvPr/>
            </p:nvSpPr>
            <p:spPr bwMode="auto">
              <a:xfrm>
                <a:off x="4050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3" name="Line 684"/>
              <p:cNvSpPr>
                <a:spLocks noChangeShapeType="1"/>
              </p:cNvSpPr>
              <p:nvPr/>
            </p:nvSpPr>
            <p:spPr bwMode="auto">
              <a:xfrm>
                <a:off x="4058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4" name="Line 685"/>
              <p:cNvSpPr>
                <a:spLocks noChangeShapeType="1"/>
              </p:cNvSpPr>
              <p:nvPr/>
            </p:nvSpPr>
            <p:spPr bwMode="auto">
              <a:xfrm>
                <a:off x="4064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5" name="Line 686"/>
              <p:cNvSpPr>
                <a:spLocks noChangeShapeType="1"/>
              </p:cNvSpPr>
              <p:nvPr/>
            </p:nvSpPr>
            <p:spPr bwMode="auto">
              <a:xfrm>
                <a:off x="4072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6" name="Line 687"/>
              <p:cNvSpPr>
                <a:spLocks noChangeShapeType="1"/>
              </p:cNvSpPr>
              <p:nvPr/>
            </p:nvSpPr>
            <p:spPr bwMode="auto">
              <a:xfrm>
                <a:off x="4077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7" name="Line 688"/>
              <p:cNvSpPr>
                <a:spLocks noChangeShapeType="1"/>
              </p:cNvSpPr>
              <p:nvPr/>
            </p:nvSpPr>
            <p:spPr bwMode="auto">
              <a:xfrm>
                <a:off x="4085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8" name="Line 689"/>
              <p:cNvSpPr>
                <a:spLocks noChangeShapeType="1"/>
              </p:cNvSpPr>
              <p:nvPr/>
            </p:nvSpPr>
            <p:spPr bwMode="auto">
              <a:xfrm>
                <a:off x="4093" y="2320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29" name="Line 690"/>
              <p:cNvSpPr>
                <a:spLocks noChangeShapeType="1"/>
              </p:cNvSpPr>
              <p:nvPr/>
            </p:nvSpPr>
            <p:spPr bwMode="auto">
              <a:xfrm>
                <a:off x="4099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0" name="Line 691"/>
              <p:cNvSpPr>
                <a:spLocks noChangeShapeType="1"/>
              </p:cNvSpPr>
              <p:nvPr/>
            </p:nvSpPr>
            <p:spPr bwMode="auto">
              <a:xfrm>
                <a:off x="4107" y="2329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1" name="Line 692"/>
              <p:cNvSpPr>
                <a:spLocks noChangeShapeType="1"/>
              </p:cNvSpPr>
              <p:nvPr/>
            </p:nvSpPr>
            <p:spPr bwMode="auto">
              <a:xfrm>
                <a:off x="4112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2" name="Line 693"/>
              <p:cNvSpPr>
                <a:spLocks noChangeShapeType="1"/>
              </p:cNvSpPr>
              <p:nvPr/>
            </p:nvSpPr>
            <p:spPr bwMode="auto">
              <a:xfrm>
                <a:off x="4120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3" name="Line 694"/>
              <p:cNvSpPr>
                <a:spLocks noChangeShapeType="1"/>
              </p:cNvSpPr>
              <p:nvPr/>
            </p:nvSpPr>
            <p:spPr bwMode="auto">
              <a:xfrm>
                <a:off x="412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4" name="Line 695"/>
              <p:cNvSpPr>
                <a:spLocks noChangeShapeType="1"/>
              </p:cNvSpPr>
              <p:nvPr/>
            </p:nvSpPr>
            <p:spPr bwMode="auto">
              <a:xfrm>
                <a:off x="4133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5" name="Line 696"/>
              <p:cNvSpPr>
                <a:spLocks noChangeShapeType="1"/>
              </p:cNvSpPr>
              <p:nvPr/>
            </p:nvSpPr>
            <p:spPr bwMode="auto">
              <a:xfrm>
                <a:off x="4141" y="2342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6" name="Line 697"/>
              <p:cNvSpPr>
                <a:spLocks noChangeShapeType="1"/>
              </p:cNvSpPr>
              <p:nvPr/>
            </p:nvSpPr>
            <p:spPr bwMode="auto">
              <a:xfrm>
                <a:off x="414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7" name="Line 698"/>
              <p:cNvSpPr>
                <a:spLocks noChangeShapeType="1"/>
              </p:cNvSpPr>
              <p:nvPr/>
            </p:nvSpPr>
            <p:spPr bwMode="auto">
              <a:xfrm>
                <a:off x="4155" y="234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8" name="Line 699"/>
              <p:cNvSpPr>
                <a:spLocks noChangeShapeType="1"/>
              </p:cNvSpPr>
              <p:nvPr/>
            </p:nvSpPr>
            <p:spPr bwMode="auto">
              <a:xfrm>
                <a:off x="4160" y="234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39" name="Line 700"/>
              <p:cNvSpPr>
                <a:spLocks noChangeShapeType="1"/>
              </p:cNvSpPr>
              <p:nvPr/>
            </p:nvSpPr>
            <p:spPr bwMode="auto">
              <a:xfrm>
                <a:off x="4168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0" name="Line 701"/>
              <p:cNvSpPr>
                <a:spLocks noChangeShapeType="1"/>
              </p:cNvSpPr>
              <p:nvPr/>
            </p:nvSpPr>
            <p:spPr bwMode="auto">
              <a:xfrm>
                <a:off x="4176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1" name="Line 702"/>
              <p:cNvSpPr>
                <a:spLocks noChangeShapeType="1"/>
              </p:cNvSpPr>
              <p:nvPr/>
            </p:nvSpPr>
            <p:spPr bwMode="auto">
              <a:xfrm>
                <a:off x="4181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2" name="Line 703"/>
              <p:cNvSpPr>
                <a:spLocks noChangeShapeType="1"/>
              </p:cNvSpPr>
              <p:nvPr/>
            </p:nvSpPr>
            <p:spPr bwMode="auto">
              <a:xfrm>
                <a:off x="4189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3" name="Line 704"/>
              <p:cNvSpPr>
                <a:spLocks noChangeShapeType="1"/>
              </p:cNvSpPr>
              <p:nvPr/>
            </p:nvSpPr>
            <p:spPr bwMode="auto">
              <a:xfrm>
                <a:off x="4195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4" name="Line 705"/>
              <p:cNvSpPr>
                <a:spLocks noChangeShapeType="1"/>
              </p:cNvSpPr>
              <p:nvPr/>
            </p:nvSpPr>
            <p:spPr bwMode="auto">
              <a:xfrm>
                <a:off x="4203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5" name="Line 706"/>
              <p:cNvSpPr>
                <a:spLocks noChangeShapeType="1"/>
              </p:cNvSpPr>
              <p:nvPr/>
            </p:nvSpPr>
            <p:spPr bwMode="auto">
              <a:xfrm>
                <a:off x="4211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6" name="Line 707"/>
              <p:cNvSpPr>
                <a:spLocks noChangeShapeType="1"/>
              </p:cNvSpPr>
              <p:nvPr/>
            </p:nvSpPr>
            <p:spPr bwMode="auto">
              <a:xfrm>
                <a:off x="4216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47" name="Line 708"/>
              <p:cNvSpPr>
                <a:spLocks noChangeShapeType="1"/>
              </p:cNvSpPr>
              <p:nvPr/>
            </p:nvSpPr>
            <p:spPr bwMode="auto">
              <a:xfrm>
                <a:off x="4224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223" name="Group 709"/>
            <p:cNvGrpSpPr>
              <a:grpSpLocks/>
            </p:cNvGrpSpPr>
            <p:nvPr/>
          </p:nvGrpSpPr>
          <p:grpSpPr bwMode="auto">
            <a:xfrm>
              <a:off x="4150" y="1797"/>
              <a:ext cx="590" cy="238"/>
              <a:chOff x="3407" y="1523"/>
              <a:chExt cx="590" cy="238"/>
            </a:xfrm>
          </p:grpSpPr>
          <p:sp>
            <p:nvSpPr>
              <p:cNvPr id="8226" name="Line 710"/>
              <p:cNvSpPr>
                <a:spLocks noChangeShapeType="1"/>
              </p:cNvSpPr>
              <p:nvPr/>
            </p:nvSpPr>
            <p:spPr bwMode="auto">
              <a:xfrm flipH="1">
                <a:off x="3407" y="1648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27" name="Object 3"/>
              <p:cNvGraphicFramePr>
                <a:graphicFrameLocks noChangeAspect="1"/>
              </p:cNvGraphicFramePr>
              <p:nvPr/>
            </p:nvGraphicFramePr>
            <p:xfrm>
              <a:off x="3530" y="1523"/>
              <a:ext cx="46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660113" imgH="241195" progId="Equation.DSMT4">
                      <p:embed/>
                    </p:oleObj>
                  </mc:Choice>
                  <mc:Fallback>
                    <p:oleObj name="Equation" r:id="rId13" imgW="660113" imgH="241195" progId="Equation.DSMT4">
                      <p:embed/>
                      <p:pic>
                        <p:nvPicPr>
                          <p:cNvPr id="822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0" y="1523"/>
                            <a:ext cx="467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4" name="Text Box 712"/>
            <p:cNvSpPr txBox="1">
              <a:spLocks noChangeArrowheads="1"/>
            </p:cNvSpPr>
            <p:nvPr/>
          </p:nvSpPr>
          <p:spPr bwMode="auto">
            <a:xfrm>
              <a:off x="3678" y="2328"/>
              <a:ext cx="2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225" name="Text Box 713"/>
            <p:cNvSpPr txBox="1">
              <a:spLocks noChangeArrowheads="1"/>
            </p:cNvSpPr>
            <p:nvPr/>
          </p:nvSpPr>
          <p:spPr bwMode="auto">
            <a:xfrm>
              <a:off x="3891" y="2328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r</a:t>
              </a:r>
            </a:p>
          </p:txBody>
        </p:sp>
      </p:grpSp>
      <p:grpSp>
        <p:nvGrpSpPr>
          <p:cNvPr id="12" name="Grupo 562"/>
          <p:cNvGrpSpPr>
            <a:grpSpLocks/>
          </p:cNvGrpSpPr>
          <p:nvPr/>
        </p:nvGrpSpPr>
        <p:grpSpPr bwMode="auto">
          <a:xfrm>
            <a:off x="1427163" y="4786313"/>
            <a:ext cx="1358900" cy="1500187"/>
            <a:chOff x="571472" y="4572008"/>
            <a:chExt cx="1359678" cy="1500264"/>
          </a:xfrm>
        </p:grpSpPr>
        <p:sp>
          <p:nvSpPr>
            <p:cNvPr id="8210" name="Text Box 194"/>
            <p:cNvSpPr txBox="1">
              <a:spLocks noChangeArrowheads="1"/>
            </p:cNvSpPr>
            <p:nvPr/>
          </p:nvSpPr>
          <p:spPr bwMode="auto">
            <a:xfrm>
              <a:off x="571472" y="4572008"/>
              <a:ext cx="1359677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8211" name="Text Box 194"/>
            <p:cNvSpPr txBox="1">
              <a:spLocks noChangeArrowheads="1"/>
            </p:cNvSpPr>
            <p:nvPr/>
          </p:nvSpPr>
          <p:spPr bwMode="auto">
            <a:xfrm>
              <a:off x="571472" y="4878928"/>
              <a:ext cx="1359678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8212" name="Text Box 194"/>
            <p:cNvSpPr txBox="1">
              <a:spLocks noChangeArrowheads="1"/>
            </p:cNvSpPr>
            <p:nvPr/>
          </p:nvSpPr>
          <p:spPr bwMode="auto">
            <a:xfrm>
              <a:off x="571472" y="5733652"/>
              <a:ext cx="1359678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i="1" baseline="-25000">
                  <a:latin typeface="Times New Roman" charset="0"/>
                </a:rPr>
                <a:t>r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r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  <a:endParaRPr lang="pt-BR" altLang="pt-BR" sz="1600" i="1">
                <a:latin typeface="Times New Roman" charset="0"/>
                <a:sym typeface="Symbol" pitchFamily="18" charset="2"/>
              </a:endParaRPr>
            </a:p>
          </p:txBody>
        </p:sp>
        <p:sp>
          <p:nvSpPr>
            <p:cNvPr id="8213" name="Text Box 192"/>
            <p:cNvSpPr txBox="1">
              <a:spLocks noChangeArrowheads="1"/>
            </p:cNvSpPr>
            <p:nvPr/>
          </p:nvSpPr>
          <p:spPr bwMode="auto">
            <a:xfrm rot="5400000">
              <a:off x="915172" y="5185848"/>
              <a:ext cx="5905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3200">
                  <a:sym typeface="Symbol" pitchFamily="18" charset="2"/>
                </a:rPr>
                <a:t></a:t>
              </a:r>
            </a:p>
          </p:txBody>
        </p:sp>
      </p:grpSp>
      <p:sp>
        <p:nvSpPr>
          <p:cNvPr id="8205" name="Text Box 717"/>
          <p:cNvSpPr txBox="1">
            <a:spLocks noChangeArrowheads="1"/>
          </p:cNvSpPr>
          <p:nvPr/>
        </p:nvSpPr>
        <p:spPr bwMode="auto">
          <a:xfrm>
            <a:off x="635000" y="1357313"/>
            <a:ext cx="5816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Comparando-se as médias de </a:t>
            </a:r>
            <a:r>
              <a:rPr lang="pt-BR" altLang="pt-BR" sz="1600" i="1"/>
              <a:t>r</a:t>
            </a:r>
            <a:r>
              <a:rPr lang="pt-BR" altLang="pt-BR" sz="1600"/>
              <a:t> populações ou </a:t>
            </a:r>
            <a:r>
              <a:rPr lang="pt-BR" altLang="pt-BR" sz="1600">
                <a:solidFill>
                  <a:srgbClr val="FF0000"/>
                </a:solidFill>
              </a:rPr>
              <a:t>tratamentos</a:t>
            </a:r>
            <a:r>
              <a:rPr lang="pt-BR" altLang="pt-BR" sz="1600"/>
              <a:t>...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835150" y="6286500"/>
            <a:ext cx="754063" cy="428625"/>
            <a:chOff x="1835150" y="6286500"/>
            <a:chExt cx="754063" cy="428625"/>
          </a:xfrm>
        </p:grpSpPr>
        <p:sp>
          <p:nvSpPr>
            <p:cNvPr id="8208" name="Seta para baixo 949"/>
            <p:cNvSpPr>
              <a:spLocks noChangeArrowheads="1"/>
            </p:cNvSpPr>
            <p:nvPr/>
          </p:nvSpPr>
          <p:spPr bwMode="auto">
            <a:xfrm flipV="1">
              <a:off x="2303463" y="6286500"/>
              <a:ext cx="285750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209" name="Seta para baixo 402"/>
            <p:cNvSpPr>
              <a:spLocks noChangeArrowheads="1"/>
            </p:cNvSpPr>
            <p:nvPr/>
          </p:nvSpPr>
          <p:spPr bwMode="auto">
            <a:xfrm flipV="1">
              <a:off x="1835150" y="6286500"/>
              <a:ext cx="285750" cy="4286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24439-3912-43BA-95CE-E18A224A351A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684213" y="3213100"/>
            <a:ext cx="81359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O teste consiste em calcular um valor (</a:t>
            </a:r>
            <a:r>
              <a:rPr lang="pt-BR" altLang="pt-BR" sz="1800" i="1" dirty="0" err="1">
                <a:latin typeface="Times New Roman" charset="0"/>
              </a:rPr>
              <a:t>D</a:t>
            </a:r>
            <a:r>
              <a:rPr lang="pt-BR" altLang="pt-BR" sz="1800" i="1" baseline="-25000" dirty="0" err="1">
                <a:latin typeface="Times New Roman" charset="0"/>
              </a:rPr>
              <a:t>crít</a:t>
            </a:r>
            <a:r>
              <a:rPr lang="pt-BR" altLang="pt-BR" sz="1800" dirty="0"/>
              <a:t>), acima do qual, a diferença entre duas médias amostrais (em absoluto) é significativamente diferente de zero.</a:t>
            </a:r>
            <a:endParaRPr lang="pt-BR" altLang="pt-BR" sz="1800" dirty="0">
              <a:sym typeface="Symbol" pitchFamily="18" charset="2"/>
            </a:endParaRP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663575" y="1628775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5263" indent="-1952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Utilizado quando se deseja comparar todos os pares de médias de </a:t>
            </a:r>
            <a:r>
              <a:rPr lang="pt-BR" altLang="pt-BR" sz="1800" i="1">
                <a:latin typeface="Times New Roman" charset="0"/>
              </a:rPr>
              <a:t>r</a:t>
            </a:r>
            <a:r>
              <a:rPr lang="pt-BR" altLang="pt-BR" sz="1800"/>
              <a:t> populações, adotando-se um único nível de significância.</a:t>
            </a:r>
            <a:endParaRPr lang="pt-BR" altLang="pt-BR" sz="1800"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43" name="Text Box 17"/>
              <p:cNvSpPr txBox="1">
                <a:spLocks noChangeArrowheads="1"/>
              </p:cNvSpPr>
              <p:nvPr/>
            </p:nvSpPr>
            <p:spPr bwMode="auto">
              <a:xfrm>
                <a:off x="835025" y="2389190"/>
                <a:ext cx="4673600" cy="584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</a:rPr>
                  <a:t>0</a:t>
                </a:r>
                <a:r>
                  <a:rPr lang="pt-BR" altLang="pt-BR" sz="1600" dirty="0">
                    <a:latin typeface="Times New Roman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pt-BR" altLang="pt-BR" sz="16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pt-BR" altLang="pt-BR" sz="1600" dirty="0">
                  <a:latin typeface="Times New Roman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H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dirty="0">
                    <a:latin typeface="Times New Roman" charset="0"/>
                    <a:sym typeface="Symbol" pitchFamily="18" charset="2"/>
                  </a:rPr>
                  <a:t>:</a:t>
                </a:r>
                <a:r>
                  <a:rPr lang="pt-BR" altLang="pt-BR" sz="1600" dirty="0">
                    <a:latin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𝑎</m:t>
                        </m:r>
                      </m:sub>
                    </m:sSub>
                    <m:r>
                      <a:rPr lang="pt-BR" altLang="pt-BR" sz="1600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pt-BR" altLang="pt-BR" sz="1600" i="1" smtClean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pt-BR" altLang="pt-BR" sz="16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pt-BR" altLang="pt-BR" sz="1600" dirty="0"/>
                  <a:t>	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pt-BR" altLang="pt-BR" sz="1600" b="0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pt-BR" altLang="pt-BR" sz="1600" b="0" i="1" smtClean="0">
                        <a:latin typeface="Cambria Math"/>
                        <a:ea typeface="Cambria Math"/>
                        <a:sym typeface="Symbol"/>
                      </a:rPr>
                      <m:t>≠</m:t>
                    </m:r>
                    <m:r>
                      <a:rPr lang="pt-BR" altLang="pt-BR" sz="1600" b="0" i="1" smtClean="0">
                        <a:latin typeface="Cambria Math"/>
                        <a:ea typeface="Cambria Math"/>
                        <a:sym typeface="Symbol"/>
                      </a:rPr>
                      <m:t>𝑏</m:t>
                    </m:r>
                  </m:oMath>
                </a14:m>
                <a:r>
                  <a:rPr lang="pt-BR" altLang="pt-BR" sz="1600" dirty="0"/>
                  <a:t>	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latin typeface="Cambria Math"/>
                      </a:rPr>
                      <m:t>𝑎</m:t>
                    </m:r>
                    <m:r>
                      <a:rPr lang="pt-BR" altLang="pt-BR" sz="1600" b="0" i="1" smtClean="0">
                        <a:latin typeface="Cambria Math"/>
                      </a:rPr>
                      <m:t>,</m:t>
                    </m:r>
                    <m:r>
                      <a:rPr lang="pt-BR" altLang="pt-BR" sz="1600" b="0" i="1" smtClean="0">
                        <a:latin typeface="Cambria Math"/>
                      </a:rPr>
                      <m:t>𝑏</m:t>
                    </m:r>
                    <m:r>
                      <a:rPr lang="pt-BR" altLang="pt-BR" sz="1600" b="0" i="1" smtClean="0">
                        <a:latin typeface="Cambria Math"/>
                      </a:rPr>
                      <m:t>={1, 2, …,</m:t>
                    </m:r>
                    <m:r>
                      <a:rPr lang="pt-BR" altLang="pt-BR" sz="1600" b="0" i="1" smtClean="0">
                        <a:latin typeface="Cambria Math"/>
                      </a:rPr>
                      <m:t>𝑟</m:t>
                    </m:r>
                    <m:r>
                      <a:rPr lang="pt-BR" altLang="pt-BR" sz="16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pt-BR" altLang="pt-BR" sz="1600" dirty="0"/>
                  <a:t>   </a:t>
                </a:r>
              </a:p>
            </p:txBody>
          </p:sp>
        </mc:Choice>
        <mc:Fallback xmlns="">
          <p:sp>
            <p:nvSpPr>
              <p:cNvPr id="4404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025" y="2389190"/>
                <a:ext cx="4673600" cy="584200"/>
              </a:xfrm>
              <a:prstGeom prst="rect">
                <a:avLst/>
              </a:prstGeom>
              <a:blipFill rotWithShape="1">
                <a:blip r:embed="rId2"/>
                <a:stretch>
                  <a:fillRect l="-782" t="-3125" b="-125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41" name="Text Box 23"/>
              <p:cNvSpPr txBox="1">
                <a:spLocks noChangeArrowheads="1"/>
              </p:cNvSpPr>
              <p:nvPr/>
            </p:nvSpPr>
            <p:spPr bwMode="auto">
              <a:xfrm>
                <a:off x="684213" y="5465763"/>
                <a:ext cx="8135937" cy="947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95263" indent="-195263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pt-BR" sz="1800" i="1">
                            <a:latin typeface="Cambria Math"/>
                          </a:rPr>
                          <m:t>𝑟</m:t>
                        </m:r>
                        <m:r>
                          <a:rPr lang="pt-BR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pt-BR" sz="18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pt-BR" sz="1800" i="1">
                            <a:latin typeface="Cambria Math"/>
                          </a:rPr>
                          <m:t>−</m:t>
                        </m:r>
                        <m:r>
                          <a:rPr lang="pt-BR" sz="18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pt-BR" altLang="pt-BR" sz="1800" dirty="0"/>
                  <a:t> representa o valor tabelado (vindo de uma distribuição da amplitude </a:t>
                </a:r>
                <a:r>
                  <a:rPr lang="pt-BR" altLang="pt-BR" sz="1800" i="1" dirty="0" err="1"/>
                  <a:t>studentizada</a:t>
                </a:r>
                <a:r>
                  <a:rPr lang="pt-BR" altLang="pt-BR" sz="1800" dirty="0"/>
                  <a:t> – "</a:t>
                </a:r>
                <a:r>
                  <a:rPr lang="pt-BR" altLang="pt-BR" sz="1800" i="1" dirty="0" err="1"/>
                  <a:t>studentized</a:t>
                </a:r>
                <a:r>
                  <a:rPr lang="pt-BR" altLang="pt-BR" sz="1800" i="1" dirty="0"/>
                  <a:t> range"</a:t>
                </a:r>
                <a:r>
                  <a:rPr lang="pt-BR" altLang="pt-BR" sz="1800" dirty="0"/>
                  <a:t>) associado ao nível de significância adotado.</a:t>
                </a:r>
                <a:endParaRPr lang="pt-BR" altLang="pt-BR" sz="1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4041" name="Text 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5465763"/>
                <a:ext cx="8135937" cy="947737"/>
              </a:xfrm>
              <a:prstGeom prst="rect">
                <a:avLst/>
              </a:prstGeom>
              <a:blipFill rotWithShape="1">
                <a:blip r:embed="rId3"/>
                <a:stretch>
                  <a:fillRect l="-599" t="-2581" b="-96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446E7-2E39-4B6C-A05B-2D9E271125CA}" type="slidenum">
              <a:rPr lang="pt-BR"/>
              <a:pPr>
                <a:defRPr/>
              </a:pPr>
              <a:t>40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094700" y="4322124"/>
                <a:ext cx="3573222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700" y="4322124"/>
                <a:ext cx="3573222" cy="819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8" grpId="0"/>
      <p:bldP spid="260109" grpId="0"/>
      <p:bldP spid="44043" grpId="0" animBg="1"/>
      <p:bldP spid="44041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Distribuição da Amplitude </a:t>
            </a:r>
            <a:r>
              <a:rPr lang="pt-BR" sz="32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Studentizada</a:t>
            </a:r>
            <a:endParaRPr lang="pt-BR" sz="1800" i="1" baseline="-250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84342"/>
              </p:ext>
            </p:extLst>
          </p:nvPr>
        </p:nvGraphicFramePr>
        <p:xfrm>
          <a:off x="142875" y="2071688"/>
          <a:ext cx="8858257" cy="4524374"/>
        </p:xfrm>
        <a:graphic>
          <a:graphicData uri="http://schemas.openxmlformats.org/drawingml/2006/table">
            <a:tbl>
              <a:tblPr/>
              <a:tblGrid>
                <a:gridCol w="45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7162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90,024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135,041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164,258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185,575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202,210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215,769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227,166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236,966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245,542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253,151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259,979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266,165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271,812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277,003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281,803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286,263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290,426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294,328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297,997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14,036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24,717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26,629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28,201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30,679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31,689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32,589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33,398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36,534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37,034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8,260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10,619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13,324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17,130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18,217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18,805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19,315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12,567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13,530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13,909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10,479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9,485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10,084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10,434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9,456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8,760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8,943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8,226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sym typeface="Symbol"/>
                        </a:rPr>
                        <a:t>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6E60E7-02DC-46AB-B1B8-4A0969DF0443}" type="slidenum">
              <a:rPr lang="pt-BR"/>
              <a:pPr>
                <a:defRPr/>
              </a:pPr>
              <a:t>41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482474" y="1657828"/>
                <a:ext cx="217905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𝑡𝑎𝑏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=0,01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4" y="1657828"/>
                <a:ext cx="2179058" cy="376193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Distribuição da Amplitude </a:t>
            </a:r>
            <a:r>
              <a:rPr lang="pt-BR" sz="32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Studentizada</a:t>
            </a:r>
            <a:endParaRPr lang="pt-BR" sz="1800" i="1" baseline="-250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42875" y="2071688"/>
          <a:ext cx="8858258" cy="4524374"/>
        </p:xfrm>
        <a:graphic>
          <a:graphicData uri="http://schemas.openxmlformats.org/drawingml/2006/table">
            <a:tbl>
              <a:tblPr/>
              <a:tblGrid>
                <a:gridCol w="45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7162"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762" marR="4762" marT="476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17,969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26,976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32,819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37,082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40,408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43,119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45,397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50,592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51,957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54,323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55,361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56,320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57,212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58,044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58,824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59,558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13,988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14,389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14,749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15,650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16,769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9,717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9,946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10,346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10,980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11,240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8,373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8,793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8,914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9,233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7,167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7,323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7,932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8,208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6,649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6,789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7,338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7,586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7,097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7,169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3,261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6,869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6,643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6,339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6,467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3,113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5,901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6,062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6,325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4,950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3,701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4,046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5,492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5,610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2,913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3,523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4,993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5,570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4,917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4,824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2,829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3,737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4,732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0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2,800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3,917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4,641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 Unicode MS"/>
                          <a:sym typeface="Symbol"/>
                        </a:rPr>
                        <a:t>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4762" marR="4762" marT="476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2,772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3,858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4,552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DC57A-8121-46E9-918C-D0E8AF5C4D40}" type="slidenum">
              <a:rPr lang="pt-BR"/>
              <a:pPr>
                <a:defRPr/>
              </a:pPr>
              <a:t>42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482474" y="1657828"/>
                <a:ext cx="217905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𝑡𝑎𝑏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=0,05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4" y="1657828"/>
                <a:ext cx="2179058" cy="376193"/>
              </a:xfrm>
              <a:prstGeom prst="rect">
                <a:avLst/>
              </a:prstGeom>
              <a:blipFill rotWithShape="1"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43</a:t>
            </a:fld>
            <a:endParaRPr lang="pt-BR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64948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46191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1703571" y="5729817"/>
            <a:ext cx="2724413" cy="338554"/>
            <a:chOff x="1570719" y="6193352"/>
            <a:chExt cx="2724413" cy="338554"/>
          </a:xfrm>
        </p:grpSpPr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22220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10,69 - 10,67 = 0,02</a:t>
              </a:r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570719" y="6223492"/>
              <a:ext cx="215900" cy="287338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pSp>
        <p:nvGrpSpPr>
          <p:cNvPr id="33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4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36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56022" y="5805264"/>
                <a:ext cx="4063868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1,3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3,079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8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0" grpId="0"/>
      <p:bldP spid="41" grpId="0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44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28464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1720287" y="5791062"/>
            <a:ext cx="1411553" cy="461390"/>
            <a:chOff x="1570719" y="6136466"/>
            <a:chExt cx="1411553" cy="461390"/>
          </a:xfrm>
        </p:grpSpPr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909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3,58</a:t>
              </a:r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570719" y="6136466"/>
              <a:ext cx="215900" cy="461390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Text Box 78"/>
          <p:cNvSpPr txBox="1">
            <a:spLocks noChangeArrowheads="1"/>
          </p:cNvSpPr>
          <p:nvPr/>
        </p:nvSpPr>
        <p:spPr bwMode="auto">
          <a:xfrm>
            <a:off x="1385186" y="608631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4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5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56022" y="5805264"/>
                <a:ext cx="4063868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2,935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8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45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74686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1720287" y="5766148"/>
            <a:ext cx="1411553" cy="762110"/>
            <a:chOff x="1570719" y="5986106"/>
            <a:chExt cx="1411553" cy="762110"/>
          </a:xfrm>
        </p:grpSpPr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909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5,21</a:t>
              </a:r>
            </a:p>
          </p:txBody>
        </p:sp>
        <p:sp>
          <p:nvSpPr>
            <p:cNvPr id="23" name="Freeform 80"/>
            <p:cNvSpPr>
              <a:spLocks/>
            </p:cNvSpPr>
            <p:nvPr/>
          </p:nvSpPr>
          <p:spPr bwMode="auto">
            <a:xfrm>
              <a:off x="1570719" y="5986106"/>
              <a:ext cx="215900" cy="762110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Text Box 78"/>
          <p:cNvSpPr txBox="1">
            <a:spLocks noChangeArrowheads="1"/>
          </p:cNvSpPr>
          <p:nvPr/>
        </p:nvSpPr>
        <p:spPr bwMode="auto">
          <a:xfrm>
            <a:off x="1385186" y="608631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29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1385186" y="6328694"/>
            <a:ext cx="290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c</a:t>
            </a:r>
          </a:p>
        </p:txBody>
      </p:sp>
      <p:grpSp>
        <p:nvGrpSpPr>
          <p:cNvPr id="37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8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40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1,4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3,001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46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40208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" name="Grupo 27"/>
          <p:cNvGrpSpPr/>
          <p:nvPr/>
        </p:nvGrpSpPr>
        <p:grpSpPr>
          <a:xfrm>
            <a:off x="1720287" y="5993578"/>
            <a:ext cx="1411553" cy="338554"/>
            <a:chOff x="1570719" y="6193352"/>
            <a:chExt cx="1411553" cy="338554"/>
          </a:xfrm>
        </p:grpSpPr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909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3,55</a:t>
              </a:r>
            </a:p>
          </p:txBody>
        </p:sp>
        <p:sp>
          <p:nvSpPr>
            <p:cNvPr id="30" name="Freeform 80"/>
            <p:cNvSpPr>
              <a:spLocks/>
            </p:cNvSpPr>
            <p:nvPr/>
          </p:nvSpPr>
          <p:spPr bwMode="auto">
            <a:xfrm>
              <a:off x="1570719" y="6223492"/>
              <a:ext cx="215900" cy="287338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1385186" y="608631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1385186" y="6328694"/>
            <a:ext cx="290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c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3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45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3,2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3,079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01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47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54580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upo 21"/>
          <p:cNvGrpSpPr/>
          <p:nvPr/>
        </p:nvGrpSpPr>
        <p:grpSpPr>
          <a:xfrm>
            <a:off x="1720287" y="6041824"/>
            <a:ext cx="1411553" cy="461390"/>
            <a:chOff x="1570719" y="6136466"/>
            <a:chExt cx="1411553" cy="461390"/>
          </a:xfrm>
        </p:grpSpPr>
        <p:sp>
          <p:nvSpPr>
            <p:cNvPr id="23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909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5,18</a:t>
              </a:r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>
              <a:off x="1570719" y="6136466"/>
              <a:ext cx="215900" cy="461390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1385186" y="6328694"/>
            <a:ext cx="290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c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1385186" y="608631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35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1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2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44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3,142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9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4"/>
          <p:cNvGrpSpPr>
            <a:grpSpLocks/>
          </p:cNvGrpSpPr>
          <p:nvPr/>
        </p:nvGrpSpPr>
        <p:grpSpPr bwMode="auto">
          <a:xfrm>
            <a:off x="476414" y="5243714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5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  <p:sp>
        <p:nvSpPr>
          <p:cNvPr id="43" name="Text Box 78"/>
          <p:cNvSpPr txBox="1">
            <a:spLocks noChangeArrowheads="1"/>
          </p:cNvSpPr>
          <p:nvPr/>
        </p:nvSpPr>
        <p:spPr bwMode="auto">
          <a:xfrm>
            <a:off x="1385186" y="6328694"/>
            <a:ext cx="290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c</a:t>
            </a:r>
          </a:p>
        </p:txBody>
      </p:sp>
      <p:sp>
        <p:nvSpPr>
          <p:cNvPr id="42" name="Text Box 78"/>
          <p:cNvSpPr txBox="1">
            <a:spLocks noChangeArrowheads="1"/>
          </p:cNvSpPr>
          <p:nvPr/>
        </p:nvSpPr>
        <p:spPr bwMode="auto">
          <a:xfrm>
            <a:off x="1389134" y="6332806"/>
            <a:ext cx="3064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48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3190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8" name="Grupo 27"/>
          <p:cNvGrpSpPr/>
          <p:nvPr/>
        </p:nvGrpSpPr>
        <p:grpSpPr>
          <a:xfrm>
            <a:off x="1722271" y="6214500"/>
            <a:ext cx="1411553" cy="338554"/>
            <a:chOff x="1570719" y="6193352"/>
            <a:chExt cx="1411553" cy="338554"/>
          </a:xfrm>
        </p:grpSpPr>
        <p:sp>
          <p:nvSpPr>
            <p:cNvPr id="29" name="Text Box 78"/>
            <p:cNvSpPr txBox="1">
              <a:spLocks noChangeArrowheads="1"/>
            </p:cNvSpPr>
            <p:nvPr/>
          </p:nvSpPr>
          <p:spPr bwMode="auto">
            <a:xfrm>
              <a:off x="2073049" y="6193352"/>
              <a:ext cx="9092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D = 1,63</a:t>
              </a:r>
            </a:p>
          </p:txBody>
        </p:sp>
        <p:sp>
          <p:nvSpPr>
            <p:cNvPr id="30" name="Freeform 80"/>
            <p:cNvSpPr>
              <a:spLocks/>
            </p:cNvSpPr>
            <p:nvPr/>
          </p:nvSpPr>
          <p:spPr bwMode="auto">
            <a:xfrm>
              <a:off x="1570719" y="6223492"/>
              <a:ext cx="215900" cy="287338"/>
            </a:xfrm>
            <a:custGeom>
              <a:avLst/>
              <a:gdLst>
                <a:gd name="T0" fmla="*/ 0 w 136"/>
                <a:gd name="T1" fmla="*/ 0 h 181"/>
                <a:gd name="T2" fmla="*/ 136 w 136"/>
                <a:gd name="T3" fmla="*/ 0 h 181"/>
                <a:gd name="T4" fmla="*/ 136 w 136"/>
                <a:gd name="T5" fmla="*/ 181 h 181"/>
                <a:gd name="T6" fmla="*/ 0 w 136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81"/>
                <a:gd name="T14" fmla="*/ 136 w 13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81">
                  <a:moveTo>
                    <a:pt x="0" y="0"/>
                  </a:moveTo>
                  <a:lnTo>
                    <a:pt x="136" y="0"/>
                  </a:lnTo>
                  <a:lnTo>
                    <a:pt x="136" y="181"/>
                  </a:lnTo>
                  <a:lnTo>
                    <a:pt x="0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1786619" y="6366367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" name="Text Box 78"/>
          <p:cNvSpPr txBox="1">
            <a:spLocks noChangeArrowheads="1"/>
          </p:cNvSpPr>
          <p:nvPr/>
        </p:nvSpPr>
        <p:spPr bwMode="auto">
          <a:xfrm>
            <a:off x="1385186" y="608631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1401216" y="5605399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4,41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𝑄𝑀𝐸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980" y="3803554"/>
                <a:ext cx="3278333" cy="8198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4,41</m:t>
                          </m:r>
                        </m:sub>
                      </m:sSub>
                      <m:r>
                        <a:rPr lang="pt-BR" b="0" i="0" smtClean="0">
                          <a:latin typeface="Cambria Math"/>
                        </a:rPr>
                        <m:t>=3,794    (</m:t>
                      </m:r>
                      <m:r>
                        <a:rPr lang="el-GR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=5%)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092" y="4879874"/>
                <a:ext cx="2448234" cy="349326"/>
              </a:xfrm>
              <a:prstGeom prst="rect">
                <a:avLst/>
              </a:prstGeom>
              <a:blipFill rotWithShape="1"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𝑐𝑟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í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3,794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/>
                            </a:rPr>
                            <m:t>7,18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3,001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22" y="5805264"/>
                <a:ext cx="4063869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0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Teste de </a:t>
            </a:r>
            <a:r>
              <a:rPr lang="pt-BR" sz="32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Tukey</a:t>
            </a:r>
            <a:r>
              <a:rPr lang="pt-BR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(teste de comparação múltipla)</a:t>
            </a:r>
            <a:endParaRPr lang="pt-BR" sz="1800" i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+mn-cs"/>
              <a:sym typeface="Symbol" pitchFamily="18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BB90B-86E1-4A96-85B2-0C1319BA6A3E}" type="slidenum">
              <a:rPr lang="pt-BR"/>
              <a:pPr>
                <a:defRPr/>
              </a:pPr>
              <a:t>49</a:t>
            </a:fld>
            <a:endParaRPr lang="pt-BR"/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16601"/>
              </p:ext>
            </p:extLst>
          </p:nvPr>
        </p:nvGraphicFramePr>
        <p:xfrm>
          <a:off x="3923928" y="2204864"/>
          <a:ext cx="4788395" cy="1500579"/>
        </p:xfrm>
        <a:graphic>
          <a:graphicData uri="http://schemas.openxmlformats.org/drawingml/2006/table">
            <a:tbl>
              <a:tblPr/>
              <a:tblGrid>
                <a:gridCol w="1092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Fonte de Variação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gl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valor-P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Tratamento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2,83E-05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7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522,01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 Box 78"/>
          <p:cNvSpPr txBox="1">
            <a:spLocks noChangeArrowheads="1"/>
          </p:cNvSpPr>
          <p:nvPr/>
        </p:nvSpPr>
        <p:spPr bwMode="auto">
          <a:xfrm>
            <a:off x="3131634" y="6229359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3131634" y="597035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24" name="Text Box 78"/>
          <p:cNvSpPr txBox="1">
            <a:spLocks noChangeArrowheads="1"/>
          </p:cNvSpPr>
          <p:nvPr/>
        </p:nvSpPr>
        <p:spPr bwMode="auto">
          <a:xfrm>
            <a:off x="3147664" y="5489438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24" y="4851310"/>
            <a:ext cx="3150096" cy="189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4" name="Group 84"/>
          <p:cNvGrpSpPr>
            <a:grpSpLocks/>
          </p:cNvGrpSpPr>
          <p:nvPr/>
        </p:nvGrpSpPr>
        <p:grpSpPr bwMode="auto">
          <a:xfrm>
            <a:off x="2214769" y="5156358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35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37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84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48"/>
          <p:cNvGrpSpPr>
            <a:grpSpLocks/>
          </p:cNvGrpSpPr>
          <p:nvPr/>
        </p:nvGrpSpPr>
        <p:grpSpPr bwMode="auto">
          <a:xfrm>
            <a:off x="4000500" y="4700588"/>
            <a:ext cx="3143250" cy="2014537"/>
            <a:chOff x="285720" y="4500570"/>
            <a:chExt cx="3143272" cy="2014250"/>
          </a:xfrm>
        </p:grpSpPr>
        <p:grpSp>
          <p:nvGrpSpPr>
            <p:cNvPr id="9370" name="Grupo 562"/>
            <p:cNvGrpSpPr>
              <a:grpSpLocks/>
            </p:cNvGrpSpPr>
            <p:nvPr/>
          </p:nvGrpSpPr>
          <p:grpSpPr bwMode="auto">
            <a:xfrm>
              <a:off x="837734" y="4572008"/>
              <a:ext cx="1124026" cy="1500198"/>
              <a:chOff x="571472" y="4572008"/>
              <a:chExt cx="1124026" cy="1500198"/>
            </a:xfrm>
          </p:grpSpPr>
          <p:sp>
            <p:nvSpPr>
              <p:cNvPr id="9375" name="Text Box 194"/>
              <p:cNvSpPr txBox="1">
                <a:spLocks noChangeArrowheads="1"/>
              </p:cNvSpPr>
              <p:nvPr/>
            </p:nvSpPr>
            <p:spPr bwMode="auto">
              <a:xfrm>
                <a:off x="571472" y="4572008"/>
                <a:ext cx="112402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</a:t>
                </a:r>
                <a:r>
                  <a:rPr lang="pt-BR" altLang="pt-BR" sz="1600" baseline="-25000">
                    <a:latin typeface="Times New Roman" charset="0"/>
                    <a:cs typeface="Times New Roman" charset="0"/>
                    <a:sym typeface="Symbol" pitchFamily="18" charset="2"/>
                  </a:rPr>
                  <a:t>1</a:t>
                </a:r>
                <a:r>
                  <a:rPr lang="pt-BR" altLang="pt-BR" sz="1600" i="1">
                    <a:sym typeface="Symbol" pitchFamily="18" charset="2"/>
                  </a:rPr>
                  <a:t> </a:t>
                </a:r>
                <a:r>
                  <a:rPr lang="pt-BR" altLang="pt-BR" sz="1600">
                    <a:latin typeface="Times New Roman" charset="0"/>
                  </a:rPr>
                  <a:t>=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1</a:t>
                </a:r>
                <a:r>
                  <a:rPr lang="pt-BR" altLang="pt-BR" sz="1600">
                    <a:latin typeface="Times New Roman" charset="0"/>
                  </a:rPr>
                  <a:t> - </a:t>
                </a:r>
                <a:r>
                  <a:rPr lang="pt-BR" altLang="pt-BR" sz="1600" i="1">
                    <a:sym typeface="Symbol" pitchFamily="18" charset="2"/>
                  </a:rPr>
                  <a:t></a:t>
                </a:r>
                <a:r>
                  <a:rPr lang="pt-BR" altLang="pt-BR" sz="1600" baseline="-25000">
                    <a:latin typeface="Times New Roman" charset="0"/>
                    <a:sym typeface="Symbol" pitchFamily="18" charset="2"/>
                  </a:rPr>
                  <a:t>1</a:t>
                </a:r>
                <a:endParaRPr lang="pt-BR" altLang="pt-BR" sz="1600">
                  <a:latin typeface="Times New Roman" charset="0"/>
                  <a:sym typeface="Symbol" pitchFamily="18" charset="2"/>
                </a:endParaRPr>
              </a:p>
            </p:txBody>
          </p:sp>
          <p:sp>
            <p:nvSpPr>
              <p:cNvPr id="9376" name="Text Box 194"/>
              <p:cNvSpPr txBox="1">
                <a:spLocks noChangeArrowheads="1"/>
              </p:cNvSpPr>
              <p:nvPr/>
            </p:nvSpPr>
            <p:spPr bwMode="auto">
              <a:xfrm>
                <a:off x="571472" y="4878928"/>
                <a:ext cx="112402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</a:t>
                </a:r>
                <a:r>
                  <a:rPr lang="pt-BR" altLang="pt-BR" sz="1600" baseline="-25000">
                    <a:latin typeface="Times New Roman" charset="0"/>
                    <a:cs typeface="Times New Roman" charset="0"/>
                    <a:sym typeface="Symbol" pitchFamily="18" charset="2"/>
                  </a:rPr>
                  <a:t>2</a:t>
                </a:r>
                <a:r>
                  <a:rPr lang="pt-BR" altLang="pt-BR" sz="1600" i="1">
                    <a:sym typeface="Symbol" pitchFamily="18" charset="2"/>
                  </a:rPr>
                  <a:t> </a:t>
                </a:r>
                <a:r>
                  <a:rPr lang="pt-BR" altLang="pt-BR" sz="1600">
                    <a:latin typeface="Times New Roman" charset="0"/>
                  </a:rPr>
                  <a:t>=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2</a:t>
                </a:r>
                <a:r>
                  <a:rPr lang="pt-BR" altLang="pt-BR" sz="1600">
                    <a:latin typeface="Times New Roman" charset="0"/>
                  </a:rPr>
                  <a:t> - </a:t>
                </a:r>
                <a:r>
                  <a:rPr lang="pt-BR" altLang="pt-BR" sz="1600" i="1">
                    <a:sym typeface="Symbol" pitchFamily="18" charset="2"/>
                  </a:rPr>
                  <a:t></a:t>
                </a:r>
                <a:r>
                  <a:rPr lang="pt-BR" altLang="pt-BR" sz="1600" baseline="-25000">
                    <a:latin typeface="Times New Roman" charset="0"/>
                    <a:sym typeface="Symbol" pitchFamily="18" charset="2"/>
                  </a:rPr>
                  <a:t>2</a:t>
                </a:r>
                <a:endParaRPr lang="pt-BR" altLang="pt-BR" sz="1600">
                  <a:latin typeface="Times New Roman" charset="0"/>
                  <a:sym typeface="Symbol" pitchFamily="18" charset="2"/>
                </a:endParaRPr>
              </a:p>
            </p:txBody>
          </p:sp>
          <p:sp>
            <p:nvSpPr>
              <p:cNvPr id="9377" name="Text Box 194"/>
              <p:cNvSpPr txBox="1">
                <a:spLocks noChangeArrowheads="1"/>
              </p:cNvSpPr>
              <p:nvPr/>
            </p:nvSpPr>
            <p:spPr bwMode="auto">
              <a:xfrm>
                <a:off x="571472" y="5733652"/>
                <a:ext cx="10679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</a:t>
                </a:r>
                <a:r>
                  <a:rPr lang="pt-BR" altLang="pt-BR" sz="1600" i="1" baseline="-25000">
                    <a:latin typeface="Times New Roman" charset="0"/>
                    <a:cs typeface="Times New Roman" charset="0"/>
                    <a:sym typeface="Symbol" pitchFamily="18" charset="2"/>
                  </a:rPr>
                  <a:t>r</a:t>
                </a:r>
                <a:r>
                  <a:rPr lang="pt-BR" altLang="pt-BR" sz="1600" i="1">
                    <a:sym typeface="Symbol" pitchFamily="18" charset="2"/>
                  </a:rPr>
                  <a:t> </a:t>
                </a:r>
                <a:r>
                  <a:rPr lang="pt-BR" altLang="pt-BR" sz="1600">
                    <a:latin typeface="Times New Roman" charset="0"/>
                  </a:rPr>
                  <a:t>=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i="1" baseline="-25000">
                    <a:latin typeface="Times New Roman" charset="0"/>
                  </a:rPr>
                  <a:t>r</a:t>
                </a:r>
                <a:r>
                  <a:rPr lang="pt-BR" altLang="pt-BR" sz="1600">
                    <a:latin typeface="Times New Roman" charset="0"/>
                  </a:rPr>
                  <a:t> - </a:t>
                </a:r>
                <a:r>
                  <a:rPr lang="pt-BR" altLang="pt-BR" sz="1600" i="1">
                    <a:sym typeface="Symbol" pitchFamily="18" charset="2"/>
                  </a:rPr>
                  <a:t></a:t>
                </a:r>
                <a:r>
                  <a:rPr lang="pt-BR" altLang="pt-BR" sz="1600" i="1" baseline="-25000">
                    <a:latin typeface="Times New Roman" charset="0"/>
                    <a:sym typeface="Symbol" pitchFamily="18" charset="2"/>
                  </a:rPr>
                  <a:t>r</a:t>
                </a:r>
                <a:endParaRPr lang="pt-BR" altLang="pt-BR" sz="1600" i="1">
                  <a:latin typeface="Times New Roman" charset="0"/>
                  <a:sym typeface="Symbol" pitchFamily="18" charset="2"/>
                </a:endParaRPr>
              </a:p>
            </p:txBody>
          </p:sp>
          <p:sp>
            <p:nvSpPr>
              <p:cNvPr id="9378" name="Text Box 192"/>
              <p:cNvSpPr txBox="1">
                <a:spLocks noChangeArrowheads="1"/>
              </p:cNvSpPr>
              <p:nvPr/>
            </p:nvSpPr>
            <p:spPr bwMode="auto">
              <a:xfrm rot="5400000">
                <a:off x="915172" y="5185848"/>
                <a:ext cx="590550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3200"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9371" name="Grupo 565"/>
            <p:cNvGrpSpPr>
              <a:grpSpLocks/>
            </p:cNvGrpSpPr>
            <p:nvPr/>
          </p:nvGrpSpPr>
          <p:grpSpPr bwMode="auto">
            <a:xfrm>
              <a:off x="1909304" y="4500570"/>
              <a:ext cx="1519688" cy="1714512"/>
              <a:chOff x="1643042" y="4500570"/>
              <a:chExt cx="1519688" cy="1714512"/>
            </a:xfrm>
          </p:grpSpPr>
          <p:sp>
            <p:nvSpPr>
              <p:cNvPr id="9373" name="Text Box 194"/>
              <p:cNvSpPr txBox="1">
                <a:spLocks noChangeArrowheads="1"/>
              </p:cNvSpPr>
              <p:nvPr/>
            </p:nvSpPr>
            <p:spPr bwMode="auto">
              <a:xfrm>
                <a:off x="2000232" y="5177379"/>
                <a:ext cx="116249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</a:t>
                </a:r>
                <a:r>
                  <a:rPr lang="pt-BR" altLang="pt-BR" sz="1600" i="1" baseline="-25000">
                    <a:latin typeface="Times New Roman" charset="0"/>
                  </a:rPr>
                  <a:t>j  </a:t>
                </a:r>
                <a:r>
                  <a:rPr lang="pt-BR" altLang="pt-BR" sz="1600" i="1">
                    <a:latin typeface="Times New Roman" charset="0"/>
                  </a:rPr>
                  <a:t>~ N</a:t>
                </a:r>
                <a:r>
                  <a:rPr lang="pt-BR" altLang="pt-BR" sz="1600">
                    <a:latin typeface="Times New Roman" charset="0"/>
                  </a:rPr>
                  <a:t>(0,</a:t>
                </a:r>
                <a:r>
                  <a:rPr lang="pt-BR" altLang="pt-BR" sz="1600" i="1">
                    <a:latin typeface="Times New Roman" charset="0"/>
                    <a:sym typeface="Symbol" pitchFamily="18" charset="2"/>
                  </a:rPr>
                  <a:t></a:t>
                </a:r>
                <a:r>
                  <a:rPr lang="pt-BR" altLang="pt-BR" sz="1600" baseline="30000">
                    <a:latin typeface="Times New Roman" charset="0"/>
                    <a:sym typeface="Symbol" pitchFamily="18" charset="2"/>
                  </a:rPr>
                  <a:t>2</a:t>
                </a:r>
                <a:r>
                  <a:rPr lang="pt-BR" altLang="pt-BR" sz="1600">
                    <a:latin typeface="Times New Roman" charset="0"/>
                    <a:sym typeface="Symbol" pitchFamily="18" charset="2"/>
                  </a:rPr>
                  <a:t>)</a:t>
                </a:r>
              </a:p>
            </p:txBody>
          </p:sp>
          <p:sp>
            <p:nvSpPr>
              <p:cNvPr id="9374" name="Chave direita 564"/>
              <p:cNvSpPr>
                <a:spLocks/>
              </p:cNvSpPr>
              <p:nvPr/>
            </p:nvSpPr>
            <p:spPr bwMode="auto">
              <a:xfrm>
                <a:off x="1643042" y="4500570"/>
                <a:ext cx="357190" cy="171451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9372" name="Text Box 717"/>
            <p:cNvSpPr txBox="1">
              <a:spLocks noChangeArrowheads="1"/>
            </p:cNvSpPr>
            <p:nvPr/>
          </p:nvSpPr>
          <p:spPr bwMode="auto">
            <a:xfrm>
              <a:off x="285720" y="6176266"/>
              <a:ext cx="238398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Desvio, resíduo ou erro</a:t>
              </a:r>
            </a:p>
          </p:txBody>
        </p:sp>
      </p:grpSp>
      <p:grpSp>
        <p:nvGrpSpPr>
          <p:cNvPr id="9219" name="Grupo 562"/>
          <p:cNvGrpSpPr>
            <a:grpSpLocks/>
          </p:cNvGrpSpPr>
          <p:nvPr/>
        </p:nvGrpSpPr>
        <p:grpSpPr bwMode="auto">
          <a:xfrm>
            <a:off x="1427163" y="4789488"/>
            <a:ext cx="1358900" cy="1500187"/>
            <a:chOff x="571472" y="4572008"/>
            <a:chExt cx="1359678" cy="1500264"/>
          </a:xfrm>
        </p:grpSpPr>
        <p:sp>
          <p:nvSpPr>
            <p:cNvPr id="9366" name="Text Box 194"/>
            <p:cNvSpPr txBox="1">
              <a:spLocks noChangeArrowheads="1"/>
            </p:cNvSpPr>
            <p:nvPr/>
          </p:nvSpPr>
          <p:spPr bwMode="auto">
            <a:xfrm>
              <a:off x="571472" y="4572008"/>
              <a:ext cx="1359677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9367" name="Text Box 194"/>
            <p:cNvSpPr txBox="1">
              <a:spLocks noChangeArrowheads="1"/>
            </p:cNvSpPr>
            <p:nvPr/>
          </p:nvSpPr>
          <p:spPr bwMode="auto">
            <a:xfrm>
              <a:off x="571472" y="4878928"/>
              <a:ext cx="1359678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9368" name="Text Box 194"/>
            <p:cNvSpPr txBox="1">
              <a:spLocks noChangeArrowheads="1"/>
            </p:cNvSpPr>
            <p:nvPr/>
          </p:nvSpPr>
          <p:spPr bwMode="auto">
            <a:xfrm>
              <a:off x="571472" y="5733652"/>
              <a:ext cx="1359678" cy="338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i="1" baseline="-25000">
                  <a:latin typeface="Times New Roman" charset="0"/>
                </a:rPr>
                <a:t>r</a:t>
              </a:r>
              <a:r>
                <a:rPr lang="pt-BR" altLang="pt-BR" sz="1600">
                  <a:latin typeface="Times New Roman" charset="0"/>
                </a:rPr>
                <a:t> ~ </a:t>
              </a: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>
                  <a:latin typeface="Times New Roman" charset="0"/>
                </a:rPr>
                <a:t>(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r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,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)</a:t>
              </a:r>
              <a:endParaRPr lang="pt-BR" altLang="pt-BR" sz="1600" i="1">
                <a:latin typeface="Times New Roman" charset="0"/>
                <a:sym typeface="Symbol" pitchFamily="18" charset="2"/>
              </a:endParaRPr>
            </a:p>
          </p:txBody>
        </p:sp>
        <p:sp>
          <p:nvSpPr>
            <p:cNvPr id="9369" name="Text Box 192"/>
            <p:cNvSpPr txBox="1">
              <a:spLocks noChangeArrowheads="1"/>
            </p:cNvSpPr>
            <p:nvPr/>
          </p:nvSpPr>
          <p:spPr bwMode="auto">
            <a:xfrm rot="5400000">
              <a:off x="915172" y="5185848"/>
              <a:ext cx="5905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3200">
                  <a:sym typeface="Symbol" pitchFamily="18" charset="2"/>
                </a:rPr>
                <a:t></a:t>
              </a:r>
            </a:p>
          </p:txBody>
        </p:sp>
      </p:grpSp>
      <p:sp>
        <p:nvSpPr>
          <p:cNvPr id="418" name="Seta para a direita 417"/>
          <p:cNvSpPr>
            <a:spLocks noChangeArrowheads="1"/>
          </p:cNvSpPr>
          <p:nvPr/>
        </p:nvSpPr>
        <p:spPr bwMode="auto">
          <a:xfrm>
            <a:off x="3214688" y="5360988"/>
            <a:ext cx="785812" cy="428625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9222" name="Object 0"/>
          <p:cNvGraphicFramePr>
            <a:graphicFrameLocks noChangeAspect="1"/>
          </p:cNvGraphicFramePr>
          <p:nvPr/>
        </p:nvGraphicFramePr>
        <p:xfrm>
          <a:off x="1368425" y="4143375"/>
          <a:ext cx="1016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922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3375"/>
                        <a:ext cx="10160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"/>
          <p:cNvGraphicFramePr>
            <a:graphicFrameLocks noChangeAspect="1"/>
          </p:cNvGraphicFramePr>
          <p:nvPr/>
        </p:nvGraphicFramePr>
        <p:xfrm>
          <a:off x="3459163" y="4143375"/>
          <a:ext cx="10715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922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3375"/>
                        <a:ext cx="10715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"/>
          <p:cNvGraphicFramePr>
            <a:graphicFrameLocks noChangeAspect="1"/>
          </p:cNvGraphicFramePr>
          <p:nvPr/>
        </p:nvGraphicFramePr>
        <p:xfrm>
          <a:off x="6781800" y="4176713"/>
          <a:ext cx="1052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92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76713"/>
                        <a:ext cx="1052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92"/>
          <p:cNvSpPr txBox="1">
            <a:spLocks noChangeArrowheads="1"/>
          </p:cNvSpPr>
          <p:nvPr/>
        </p:nvSpPr>
        <p:spPr bwMode="auto">
          <a:xfrm>
            <a:off x="5716588" y="2538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200">
                <a:sym typeface="Symbol" pitchFamily="18" charset="2"/>
              </a:rPr>
              <a:t></a:t>
            </a:r>
          </a:p>
        </p:txBody>
      </p:sp>
      <p:sp>
        <p:nvSpPr>
          <p:cNvPr id="9226" name="Text Box 717"/>
          <p:cNvSpPr txBox="1">
            <a:spLocks noChangeArrowheads="1"/>
          </p:cNvSpPr>
          <p:nvPr/>
        </p:nvSpPr>
        <p:spPr bwMode="auto">
          <a:xfrm>
            <a:off x="635000" y="1357313"/>
            <a:ext cx="5816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Comparando-se as médias de </a:t>
            </a:r>
            <a:r>
              <a:rPr lang="pt-BR" altLang="pt-BR" sz="1600" i="1"/>
              <a:t>r</a:t>
            </a:r>
            <a:r>
              <a:rPr lang="pt-BR" altLang="pt-BR" sz="1600"/>
              <a:t> populações ou </a:t>
            </a:r>
            <a:r>
              <a:rPr lang="pt-BR" altLang="pt-BR" sz="1600">
                <a:solidFill>
                  <a:srgbClr val="FF0000"/>
                </a:solidFill>
              </a:rPr>
              <a:t>tratamentos</a:t>
            </a:r>
            <a:r>
              <a:rPr lang="pt-BR" altLang="pt-BR" sz="1600"/>
              <a:t>...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7200900" y="4851400"/>
            <a:ext cx="1911350" cy="1530350"/>
            <a:chOff x="7200901" y="4701055"/>
            <a:chExt cx="1911180" cy="1529273"/>
          </a:xfrm>
        </p:grpSpPr>
        <p:grpSp>
          <p:nvGrpSpPr>
            <p:cNvPr id="9238" name="Grupo 3"/>
            <p:cNvGrpSpPr>
              <a:grpSpLocks/>
            </p:cNvGrpSpPr>
            <p:nvPr/>
          </p:nvGrpSpPr>
          <p:grpSpPr bwMode="auto">
            <a:xfrm>
              <a:off x="8202626" y="4701055"/>
              <a:ext cx="909455" cy="419202"/>
              <a:chOff x="8202626" y="4701055"/>
              <a:chExt cx="909455" cy="419202"/>
            </a:xfrm>
          </p:grpSpPr>
          <p:sp>
            <p:nvSpPr>
              <p:cNvPr id="9364" name="Retângulo 2"/>
              <p:cNvSpPr>
                <a:spLocks noChangeArrowheads="1"/>
              </p:cNvSpPr>
              <p:nvPr/>
            </p:nvSpPr>
            <p:spPr bwMode="auto">
              <a:xfrm>
                <a:off x="8340716" y="4701055"/>
                <a:ext cx="7713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>
                    <a:latin typeface="Times New Roman" charset="0"/>
                  </a:rPr>
                  <a:t>N</a:t>
                </a:r>
                <a:r>
                  <a:rPr lang="pt-BR" altLang="pt-BR" sz="1400">
                    <a:latin typeface="Times New Roman" charset="0"/>
                  </a:rPr>
                  <a:t>(</a:t>
                </a:r>
                <a:r>
                  <a:rPr lang="pt-BR" altLang="pt-BR" sz="1400">
                    <a:latin typeface="Times New Roman" charset="0"/>
                    <a:cs typeface="Times New Roman" charset="0"/>
                    <a:sym typeface="Symbol" pitchFamily="18" charset="2"/>
                  </a:rPr>
                  <a:t>0</a:t>
                </a:r>
                <a:r>
                  <a:rPr lang="pt-BR" altLang="pt-BR" sz="1400">
                    <a:latin typeface="Times New Roman" charset="0"/>
                    <a:sym typeface="Symbol" pitchFamily="18" charset="2"/>
                  </a:rPr>
                  <a:t>,</a:t>
                </a:r>
                <a:r>
                  <a:rPr lang="pt-BR" altLang="pt-BR" sz="1400" i="1">
                    <a:latin typeface="Times New Roman" charset="0"/>
                    <a:sym typeface="Symbol" pitchFamily="18" charset="2"/>
                  </a:rPr>
                  <a:t> </a:t>
                </a:r>
                <a:r>
                  <a:rPr lang="pt-BR" altLang="pt-BR" sz="1400" baseline="30000">
                    <a:latin typeface="Times New Roman" charset="0"/>
                    <a:sym typeface="Symbol" pitchFamily="18" charset="2"/>
                  </a:rPr>
                  <a:t>2</a:t>
                </a:r>
                <a:r>
                  <a:rPr lang="pt-BR" altLang="pt-BR" sz="1400">
                    <a:latin typeface="Times New Roman" charset="0"/>
                    <a:sym typeface="Symbol" pitchFamily="18" charset="2"/>
                  </a:rPr>
                  <a:t>)</a:t>
                </a:r>
                <a:endParaRPr lang="pt-BR" altLang="pt-BR" sz="1400"/>
              </a:p>
            </p:txBody>
          </p:sp>
          <p:sp>
            <p:nvSpPr>
              <p:cNvPr id="9365" name="Line 337"/>
              <p:cNvSpPr>
                <a:spLocks noChangeShapeType="1"/>
              </p:cNvSpPr>
              <p:nvPr/>
            </p:nvSpPr>
            <p:spPr bwMode="auto">
              <a:xfrm flipH="1">
                <a:off x="8202626" y="4940869"/>
                <a:ext cx="179388" cy="179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39" name="Text Box 339"/>
            <p:cNvSpPr txBox="1">
              <a:spLocks noChangeArrowheads="1"/>
            </p:cNvSpPr>
            <p:nvPr/>
          </p:nvSpPr>
          <p:spPr bwMode="auto">
            <a:xfrm>
              <a:off x="7200901" y="5875899"/>
              <a:ext cx="3698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-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400">
                <a:latin typeface="Times New Roman" charset="0"/>
              </a:endParaRPr>
            </a:p>
          </p:txBody>
        </p:sp>
        <p:sp>
          <p:nvSpPr>
            <p:cNvPr id="9240" name="Text Box 340"/>
            <p:cNvSpPr txBox="1">
              <a:spLocks noChangeArrowheads="1"/>
            </p:cNvSpPr>
            <p:nvPr/>
          </p:nvSpPr>
          <p:spPr bwMode="auto">
            <a:xfrm>
              <a:off x="7949447" y="5891774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  <a:cs typeface="Times New Roman" charset="0"/>
                  <a:sym typeface="Symbol" pitchFamily="18" charset="2"/>
                </a:rPr>
                <a:t>0</a:t>
              </a:r>
              <a:endParaRPr lang="pt-BR" altLang="pt-BR" sz="1600" baseline="-25000">
                <a:latin typeface="Times New Roman" charset="0"/>
                <a:cs typeface="Times New Roman" charset="0"/>
                <a:sym typeface="Symbol" pitchFamily="18" charset="2"/>
              </a:endParaRPr>
            </a:p>
          </p:txBody>
        </p:sp>
        <p:sp>
          <p:nvSpPr>
            <p:cNvPr id="9241" name="Text Box 341"/>
            <p:cNvSpPr txBox="1">
              <a:spLocks noChangeArrowheads="1"/>
            </p:cNvSpPr>
            <p:nvPr/>
          </p:nvSpPr>
          <p:spPr bwMode="auto">
            <a:xfrm>
              <a:off x="8604448" y="5875899"/>
              <a:ext cx="4111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+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</a:p>
          </p:txBody>
        </p:sp>
        <p:grpSp>
          <p:nvGrpSpPr>
            <p:cNvPr id="9242" name="Group 342"/>
            <p:cNvGrpSpPr>
              <a:grpSpLocks/>
            </p:cNvGrpSpPr>
            <p:nvPr/>
          </p:nvGrpSpPr>
          <p:grpSpPr bwMode="auto">
            <a:xfrm>
              <a:off x="7419976" y="5107549"/>
              <a:ext cx="1312863" cy="815975"/>
              <a:chOff x="2478" y="1834"/>
              <a:chExt cx="827" cy="514"/>
            </a:xfrm>
          </p:grpSpPr>
          <p:sp>
            <p:nvSpPr>
              <p:cNvPr id="9244" name="Line 343"/>
              <p:cNvSpPr>
                <a:spLocks noChangeShapeType="1"/>
              </p:cNvSpPr>
              <p:nvPr/>
            </p:nvSpPr>
            <p:spPr bwMode="auto">
              <a:xfrm>
                <a:off x="2478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5" name="Line 344"/>
              <p:cNvSpPr>
                <a:spLocks noChangeShapeType="1"/>
              </p:cNvSpPr>
              <p:nvPr/>
            </p:nvSpPr>
            <p:spPr bwMode="auto">
              <a:xfrm>
                <a:off x="2483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6" name="Line 345"/>
              <p:cNvSpPr>
                <a:spLocks noChangeShapeType="1"/>
              </p:cNvSpPr>
              <p:nvPr/>
            </p:nvSpPr>
            <p:spPr bwMode="auto">
              <a:xfrm>
                <a:off x="2491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7" name="Line 346"/>
              <p:cNvSpPr>
                <a:spLocks noChangeShapeType="1"/>
              </p:cNvSpPr>
              <p:nvPr/>
            </p:nvSpPr>
            <p:spPr bwMode="auto">
              <a:xfrm flipV="1">
                <a:off x="2496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8" name="Line 347"/>
              <p:cNvSpPr>
                <a:spLocks noChangeShapeType="1"/>
              </p:cNvSpPr>
              <p:nvPr/>
            </p:nvSpPr>
            <p:spPr bwMode="auto">
              <a:xfrm>
                <a:off x="2504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49" name="Line 348"/>
              <p:cNvSpPr>
                <a:spLocks noChangeShapeType="1"/>
              </p:cNvSpPr>
              <p:nvPr/>
            </p:nvSpPr>
            <p:spPr bwMode="auto">
              <a:xfrm>
                <a:off x="2512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0" name="Line 349"/>
              <p:cNvSpPr>
                <a:spLocks noChangeShapeType="1"/>
              </p:cNvSpPr>
              <p:nvPr/>
            </p:nvSpPr>
            <p:spPr bwMode="auto">
              <a:xfrm flipV="1">
                <a:off x="2518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1" name="Line 350"/>
              <p:cNvSpPr>
                <a:spLocks noChangeShapeType="1"/>
              </p:cNvSpPr>
              <p:nvPr/>
            </p:nvSpPr>
            <p:spPr bwMode="auto">
              <a:xfrm>
                <a:off x="2526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2" name="Line 351"/>
              <p:cNvSpPr>
                <a:spLocks noChangeShapeType="1"/>
              </p:cNvSpPr>
              <p:nvPr/>
            </p:nvSpPr>
            <p:spPr bwMode="auto">
              <a:xfrm flipV="1">
                <a:off x="2531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3" name="Line 352"/>
              <p:cNvSpPr>
                <a:spLocks noChangeShapeType="1"/>
              </p:cNvSpPr>
              <p:nvPr/>
            </p:nvSpPr>
            <p:spPr bwMode="auto">
              <a:xfrm flipV="1">
                <a:off x="2539" y="2340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4" name="Line 353"/>
              <p:cNvSpPr>
                <a:spLocks noChangeShapeType="1"/>
              </p:cNvSpPr>
              <p:nvPr/>
            </p:nvSpPr>
            <p:spPr bwMode="auto">
              <a:xfrm flipV="1">
                <a:off x="2545" y="2339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5" name="Line 354"/>
              <p:cNvSpPr>
                <a:spLocks noChangeShapeType="1"/>
              </p:cNvSpPr>
              <p:nvPr/>
            </p:nvSpPr>
            <p:spPr bwMode="auto">
              <a:xfrm flipV="1">
                <a:off x="255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6" name="Line 355"/>
              <p:cNvSpPr>
                <a:spLocks noChangeShapeType="1"/>
              </p:cNvSpPr>
              <p:nvPr/>
            </p:nvSpPr>
            <p:spPr bwMode="auto">
              <a:xfrm flipV="1">
                <a:off x="2561" y="2335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7" name="Line 356"/>
              <p:cNvSpPr>
                <a:spLocks noChangeShapeType="1"/>
              </p:cNvSpPr>
              <p:nvPr/>
            </p:nvSpPr>
            <p:spPr bwMode="auto">
              <a:xfrm flipV="1">
                <a:off x="2566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8" name="Line 357"/>
              <p:cNvSpPr>
                <a:spLocks noChangeShapeType="1"/>
              </p:cNvSpPr>
              <p:nvPr/>
            </p:nvSpPr>
            <p:spPr bwMode="auto">
              <a:xfrm flipV="1">
                <a:off x="257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59" name="Line 358"/>
              <p:cNvSpPr>
                <a:spLocks noChangeShapeType="1"/>
              </p:cNvSpPr>
              <p:nvPr/>
            </p:nvSpPr>
            <p:spPr bwMode="auto">
              <a:xfrm flipV="1">
                <a:off x="2579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0" name="Line 359"/>
              <p:cNvSpPr>
                <a:spLocks noChangeShapeType="1"/>
              </p:cNvSpPr>
              <p:nvPr/>
            </p:nvSpPr>
            <p:spPr bwMode="auto">
              <a:xfrm flipV="1">
                <a:off x="2587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1" name="Line 360"/>
              <p:cNvSpPr>
                <a:spLocks noChangeShapeType="1"/>
              </p:cNvSpPr>
              <p:nvPr/>
            </p:nvSpPr>
            <p:spPr bwMode="auto">
              <a:xfrm flipV="1">
                <a:off x="2595" y="2322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2" name="Line 361"/>
              <p:cNvSpPr>
                <a:spLocks noChangeShapeType="1"/>
              </p:cNvSpPr>
              <p:nvPr/>
            </p:nvSpPr>
            <p:spPr bwMode="auto">
              <a:xfrm flipV="1">
                <a:off x="2601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3" name="Line 362"/>
              <p:cNvSpPr>
                <a:spLocks noChangeShapeType="1"/>
              </p:cNvSpPr>
              <p:nvPr/>
            </p:nvSpPr>
            <p:spPr bwMode="auto">
              <a:xfrm flipV="1">
                <a:off x="2609" y="2313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4" name="Line 363"/>
              <p:cNvSpPr>
                <a:spLocks noChangeShapeType="1"/>
              </p:cNvSpPr>
              <p:nvPr/>
            </p:nvSpPr>
            <p:spPr bwMode="auto">
              <a:xfrm flipV="1">
                <a:off x="2614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5" name="Line 364"/>
              <p:cNvSpPr>
                <a:spLocks noChangeShapeType="1"/>
              </p:cNvSpPr>
              <p:nvPr/>
            </p:nvSpPr>
            <p:spPr bwMode="auto">
              <a:xfrm flipV="1">
                <a:off x="2622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6" name="Line 365"/>
              <p:cNvSpPr>
                <a:spLocks noChangeShapeType="1"/>
              </p:cNvSpPr>
              <p:nvPr/>
            </p:nvSpPr>
            <p:spPr bwMode="auto">
              <a:xfrm flipV="1">
                <a:off x="2630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7" name="Line 366"/>
              <p:cNvSpPr>
                <a:spLocks noChangeShapeType="1"/>
              </p:cNvSpPr>
              <p:nvPr/>
            </p:nvSpPr>
            <p:spPr bwMode="auto">
              <a:xfrm flipV="1">
                <a:off x="2635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8" name="Line 367"/>
              <p:cNvSpPr>
                <a:spLocks noChangeShapeType="1"/>
              </p:cNvSpPr>
              <p:nvPr/>
            </p:nvSpPr>
            <p:spPr bwMode="auto">
              <a:xfrm flipV="1">
                <a:off x="2643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69" name="Line 368"/>
              <p:cNvSpPr>
                <a:spLocks noChangeShapeType="1"/>
              </p:cNvSpPr>
              <p:nvPr/>
            </p:nvSpPr>
            <p:spPr bwMode="auto">
              <a:xfrm flipV="1">
                <a:off x="2649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0" name="Line 369"/>
              <p:cNvSpPr>
                <a:spLocks noChangeShapeType="1"/>
              </p:cNvSpPr>
              <p:nvPr/>
            </p:nvSpPr>
            <p:spPr bwMode="auto">
              <a:xfrm flipV="1">
                <a:off x="2657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1" name="Line 370"/>
              <p:cNvSpPr>
                <a:spLocks noChangeShapeType="1"/>
              </p:cNvSpPr>
              <p:nvPr/>
            </p:nvSpPr>
            <p:spPr bwMode="auto">
              <a:xfrm flipV="1">
                <a:off x="2665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2" name="Line 371"/>
              <p:cNvSpPr>
                <a:spLocks noChangeShapeType="1"/>
              </p:cNvSpPr>
              <p:nvPr/>
            </p:nvSpPr>
            <p:spPr bwMode="auto">
              <a:xfrm flipV="1">
                <a:off x="2670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3" name="Line 372"/>
              <p:cNvSpPr>
                <a:spLocks noChangeShapeType="1"/>
              </p:cNvSpPr>
              <p:nvPr/>
            </p:nvSpPr>
            <p:spPr bwMode="auto">
              <a:xfrm flipV="1">
                <a:off x="2678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4" name="Line 373"/>
              <p:cNvSpPr>
                <a:spLocks noChangeShapeType="1"/>
              </p:cNvSpPr>
              <p:nvPr/>
            </p:nvSpPr>
            <p:spPr bwMode="auto">
              <a:xfrm flipV="1">
                <a:off x="2683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5" name="Line 374"/>
              <p:cNvSpPr>
                <a:spLocks noChangeShapeType="1"/>
              </p:cNvSpPr>
              <p:nvPr/>
            </p:nvSpPr>
            <p:spPr bwMode="auto">
              <a:xfrm flipV="1">
                <a:off x="2691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6" name="Line 375"/>
              <p:cNvSpPr>
                <a:spLocks noChangeShapeType="1"/>
              </p:cNvSpPr>
              <p:nvPr/>
            </p:nvSpPr>
            <p:spPr bwMode="auto">
              <a:xfrm flipV="1">
                <a:off x="2697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7" name="Line 376"/>
              <p:cNvSpPr>
                <a:spLocks noChangeShapeType="1"/>
              </p:cNvSpPr>
              <p:nvPr/>
            </p:nvSpPr>
            <p:spPr bwMode="auto">
              <a:xfrm flipV="1">
                <a:off x="2705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8" name="Line 377"/>
              <p:cNvSpPr>
                <a:spLocks noChangeShapeType="1"/>
              </p:cNvSpPr>
              <p:nvPr/>
            </p:nvSpPr>
            <p:spPr bwMode="auto">
              <a:xfrm flipV="1">
                <a:off x="2713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79" name="Line 378"/>
              <p:cNvSpPr>
                <a:spLocks noChangeShapeType="1"/>
              </p:cNvSpPr>
              <p:nvPr/>
            </p:nvSpPr>
            <p:spPr bwMode="auto">
              <a:xfrm flipV="1">
                <a:off x="2718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0" name="Line 379"/>
              <p:cNvSpPr>
                <a:spLocks noChangeShapeType="1"/>
              </p:cNvSpPr>
              <p:nvPr/>
            </p:nvSpPr>
            <p:spPr bwMode="auto">
              <a:xfrm flipV="1">
                <a:off x="2726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1" name="Line 380"/>
              <p:cNvSpPr>
                <a:spLocks noChangeShapeType="1"/>
              </p:cNvSpPr>
              <p:nvPr/>
            </p:nvSpPr>
            <p:spPr bwMode="auto">
              <a:xfrm flipV="1">
                <a:off x="2731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2" name="Line 381"/>
              <p:cNvSpPr>
                <a:spLocks noChangeShapeType="1"/>
              </p:cNvSpPr>
              <p:nvPr/>
            </p:nvSpPr>
            <p:spPr bwMode="auto">
              <a:xfrm flipV="1">
                <a:off x="2739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3" name="Line 382"/>
              <p:cNvSpPr>
                <a:spLocks noChangeShapeType="1"/>
              </p:cNvSpPr>
              <p:nvPr/>
            </p:nvSpPr>
            <p:spPr bwMode="auto">
              <a:xfrm flipV="1">
                <a:off x="2747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4" name="Line 383"/>
              <p:cNvSpPr>
                <a:spLocks noChangeShapeType="1"/>
              </p:cNvSpPr>
              <p:nvPr/>
            </p:nvSpPr>
            <p:spPr bwMode="auto">
              <a:xfrm flipV="1">
                <a:off x="2753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5" name="Line 384"/>
              <p:cNvSpPr>
                <a:spLocks noChangeShapeType="1"/>
              </p:cNvSpPr>
              <p:nvPr/>
            </p:nvSpPr>
            <p:spPr bwMode="auto">
              <a:xfrm flipV="1">
                <a:off x="2761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6" name="Line 385"/>
              <p:cNvSpPr>
                <a:spLocks noChangeShapeType="1"/>
              </p:cNvSpPr>
              <p:nvPr/>
            </p:nvSpPr>
            <p:spPr bwMode="auto">
              <a:xfrm flipV="1">
                <a:off x="2766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7" name="Line 386"/>
              <p:cNvSpPr>
                <a:spLocks noChangeShapeType="1"/>
              </p:cNvSpPr>
              <p:nvPr/>
            </p:nvSpPr>
            <p:spPr bwMode="auto">
              <a:xfrm flipV="1">
                <a:off x="2774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8" name="Line 387"/>
              <p:cNvSpPr>
                <a:spLocks noChangeShapeType="1"/>
              </p:cNvSpPr>
              <p:nvPr/>
            </p:nvSpPr>
            <p:spPr bwMode="auto">
              <a:xfrm flipV="1">
                <a:off x="2782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89" name="Line 388"/>
              <p:cNvSpPr>
                <a:spLocks noChangeShapeType="1"/>
              </p:cNvSpPr>
              <p:nvPr/>
            </p:nvSpPr>
            <p:spPr bwMode="auto">
              <a:xfrm flipV="1">
                <a:off x="2787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0" name="Line 389"/>
              <p:cNvSpPr>
                <a:spLocks noChangeShapeType="1"/>
              </p:cNvSpPr>
              <p:nvPr/>
            </p:nvSpPr>
            <p:spPr bwMode="auto">
              <a:xfrm flipV="1">
                <a:off x="2795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1" name="Line 390"/>
              <p:cNvSpPr>
                <a:spLocks noChangeShapeType="1"/>
              </p:cNvSpPr>
              <p:nvPr/>
            </p:nvSpPr>
            <p:spPr bwMode="auto">
              <a:xfrm flipV="1">
                <a:off x="2801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2" name="Line 391"/>
              <p:cNvSpPr>
                <a:spLocks noChangeShapeType="1"/>
              </p:cNvSpPr>
              <p:nvPr/>
            </p:nvSpPr>
            <p:spPr bwMode="auto">
              <a:xfrm flipV="1">
                <a:off x="2809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3" name="Line 392"/>
              <p:cNvSpPr>
                <a:spLocks noChangeShapeType="1"/>
              </p:cNvSpPr>
              <p:nvPr/>
            </p:nvSpPr>
            <p:spPr bwMode="auto">
              <a:xfrm flipV="1">
                <a:off x="2817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4" name="Line 393"/>
              <p:cNvSpPr>
                <a:spLocks noChangeShapeType="1"/>
              </p:cNvSpPr>
              <p:nvPr/>
            </p:nvSpPr>
            <p:spPr bwMode="auto">
              <a:xfrm flipV="1">
                <a:off x="2822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5" name="Line 394"/>
              <p:cNvSpPr>
                <a:spLocks noChangeShapeType="1"/>
              </p:cNvSpPr>
              <p:nvPr/>
            </p:nvSpPr>
            <p:spPr bwMode="auto">
              <a:xfrm flipV="1">
                <a:off x="2830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6" name="Line 395"/>
              <p:cNvSpPr>
                <a:spLocks noChangeShapeType="1"/>
              </p:cNvSpPr>
              <p:nvPr/>
            </p:nvSpPr>
            <p:spPr bwMode="auto">
              <a:xfrm flipV="1">
                <a:off x="2835" y="1875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7" name="Line 396"/>
              <p:cNvSpPr>
                <a:spLocks noChangeShapeType="1"/>
              </p:cNvSpPr>
              <p:nvPr/>
            </p:nvSpPr>
            <p:spPr bwMode="auto">
              <a:xfrm flipV="1">
                <a:off x="2844" y="186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8" name="Line 397"/>
              <p:cNvSpPr>
                <a:spLocks noChangeShapeType="1"/>
              </p:cNvSpPr>
              <p:nvPr/>
            </p:nvSpPr>
            <p:spPr bwMode="auto">
              <a:xfrm flipV="1">
                <a:off x="2849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99" name="Line 398"/>
              <p:cNvSpPr>
                <a:spLocks noChangeShapeType="1"/>
              </p:cNvSpPr>
              <p:nvPr/>
            </p:nvSpPr>
            <p:spPr bwMode="auto">
              <a:xfrm flipV="1">
                <a:off x="2857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0" name="Line 399"/>
              <p:cNvSpPr>
                <a:spLocks noChangeShapeType="1"/>
              </p:cNvSpPr>
              <p:nvPr/>
            </p:nvSpPr>
            <p:spPr bwMode="auto">
              <a:xfrm flipV="1">
                <a:off x="2865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1" name="Line 400"/>
              <p:cNvSpPr>
                <a:spLocks noChangeShapeType="1"/>
              </p:cNvSpPr>
              <p:nvPr/>
            </p:nvSpPr>
            <p:spPr bwMode="auto">
              <a:xfrm flipV="1">
                <a:off x="2870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2" name="Line 401"/>
              <p:cNvSpPr>
                <a:spLocks noChangeShapeType="1"/>
              </p:cNvSpPr>
              <p:nvPr/>
            </p:nvSpPr>
            <p:spPr bwMode="auto">
              <a:xfrm flipV="1">
                <a:off x="2878" y="1836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3" name="Line 402"/>
              <p:cNvSpPr>
                <a:spLocks noChangeShapeType="1"/>
              </p:cNvSpPr>
              <p:nvPr/>
            </p:nvSpPr>
            <p:spPr bwMode="auto">
              <a:xfrm flipV="1">
                <a:off x="2884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4" name="Line 403"/>
              <p:cNvSpPr>
                <a:spLocks noChangeShapeType="1"/>
              </p:cNvSpPr>
              <p:nvPr/>
            </p:nvSpPr>
            <p:spPr bwMode="auto">
              <a:xfrm>
                <a:off x="2892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5" name="Line 404"/>
              <p:cNvSpPr>
                <a:spLocks noChangeShapeType="1"/>
              </p:cNvSpPr>
              <p:nvPr/>
            </p:nvSpPr>
            <p:spPr bwMode="auto">
              <a:xfrm>
                <a:off x="2900" y="183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6" name="Line 405"/>
              <p:cNvSpPr>
                <a:spLocks noChangeShapeType="1"/>
              </p:cNvSpPr>
              <p:nvPr/>
            </p:nvSpPr>
            <p:spPr bwMode="auto">
              <a:xfrm>
                <a:off x="2905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7" name="Line 406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8" name="Line 407"/>
              <p:cNvSpPr>
                <a:spLocks noChangeShapeType="1"/>
              </p:cNvSpPr>
              <p:nvPr/>
            </p:nvSpPr>
            <p:spPr bwMode="auto">
              <a:xfrm>
                <a:off x="2918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09" name="Line 408"/>
              <p:cNvSpPr>
                <a:spLocks noChangeShapeType="1"/>
              </p:cNvSpPr>
              <p:nvPr/>
            </p:nvSpPr>
            <p:spPr bwMode="auto">
              <a:xfrm>
                <a:off x="2926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0" name="Line 409"/>
              <p:cNvSpPr>
                <a:spLocks noChangeShapeType="1"/>
              </p:cNvSpPr>
              <p:nvPr/>
            </p:nvSpPr>
            <p:spPr bwMode="auto">
              <a:xfrm>
                <a:off x="2934" y="1864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1" name="Line 410"/>
              <p:cNvSpPr>
                <a:spLocks noChangeShapeType="1"/>
              </p:cNvSpPr>
              <p:nvPr/>
            </p:nvSpPr>
            <p:spPr bwMode="auto">
              <a:xfrm>
                <a:off x="2940" y="187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2" name="Line 411"/>
              <p:cNvSpPr>
                <a:spLocks noChangeShapeType="1"/>
              </p:cNvSpPr>
              <p:nvPr/>
            </p:nvSpPr>
            <p:spPr bwMode="auto">
              <a:xfrm>
                <a:off x="2948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3" name="Line 412"/>
              <p:cNvSpPr>
                <a:spLocks noChangeShapeType="1"/>
              </p:cNvSpPr>
              <p:nvPr/>
            </p:nvSpPr>
            <p:spPr bwMode="auto">
              <a:xfrm>
                <a:off x="2953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4" name="Line 413"/>
              <p:cNvSpPr>
                <a:spLocks noChangeShapeType="1"/>
              </p:cNvSpPr>
              <p:nvPr/>
            </p:nvSpPr>
            <p:spPr bwMode="auto">
              <a:xfrm>
                <a:off x="2961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5" name="Line 414"/>
              <p:cNvSpPr>
                <a:spLocks noChangeShapeType="1"/>
              </p:cNvSpPr>
              <p:nvPr/>
            </p:nvSpPr>
            <p:spPr bwMode="auto">
              <a:xfrm>
                <a:off x="2966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6" name="Line 415"/>
              <p:cNvSpPr>
                <a:spLocks noChangeShapeType="1"/>
              </p:cNvSpPr>
              <p:nvPr/>
            </p:nvSpPr>
            <p:spPr bwMode="auto">
              <a:xfrm>
                <a:off x="2974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7" name="Line 416"/>
              <p:cNvSpPr>
                <a:spLocks noChangeShapeType="1"/>
              </p:cNvSpPr>
              <p:nvPr/>
            </p:nvSpPr>
            <p:spPr bwMode="auto">
              <a:xfrm>
                <a:off x="2982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8" name="Line 417"/>
              <p:cNvSpPr>
                <a:spLocks noChangeShapeType="1"/>
              </p:cNvSpPr>
              <p:nvPr/>
            </p:nvSpPr>
            <p:spPr bwMode="auto">
              <a:xfrm>
                <a:off x="2988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19" name="Line 418"/>
              <p:cNvSpPr>
                <a:spLocks noChangeShapeType="1"/>
              </p:cNvSpPr>
              <p:nvPr/>
            </p:nvSpPr>
            <p:spPr bwMode="auto">
              <a:xfrm>
                <a:off x="2996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0" name="Line 419"/>
              <p:cNvSpPr>
                <a:spLocks noChangeShapeType="1"/>
              </p:cNvSpPr>
              <p:nvPr/>
            </p:nvSpPr>
            <p:spPr bwMode="auto">
              <a:xfrm>
                <a:off x="3001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1" name="Line 420"/>
              <p:cNvSpPr>
                <a:spLocks noChangeShapeType="1"/>
              </p:cNvSpPr>
              <p:nvPr/>
            </p:nvSpPr>
            <p:spPr bwMode="auto">
              <a:xfrm>
                <a:off x="3009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2" name="Line 421"/>
              <p:cNvSpPr>
                <a:spLocks noChangeShapeType="1"/>
              </p:cNvSpPr>
              <p:nvPr/>
            </p:nvSpPr>
            <p:spPr bwMode="auto">
              <a:xfrm>
                <a:off x="3017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3" name="Line 422"/>
              <p:cNvSpPr>
                <a:spLocks noChangeShapeType="1"/>
              </p:cNvSpPr>
              <p:nvPr/>
            </p:nvSpPr>
            <p:spPr bwMode="auto">
              <a:xfrm>
                <a:off x="3022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4" name="Line 423"/>
              <p:cNvSpPr>
                <a:spLocks noChangeShapeType="1"/>
              </p:cNvSpPr>
              <p:nvPr/>
            </p:nvSpPr>
            <p:spPr bwMode="auto">
              <a:xfrm>
                <a:off x="3030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5" name="Line 424"/>
              <p:cNvSpPr>
                <a:spLocks noChangeShapeType="1"/>
              </p:cNvSpPr>
              <p:nvPr/>
            </p:nvSpPr>
            <p:spPr bwMode="auto">
              <a:xfrm>
                <a:off x="3036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6" name="Line 425"/>
              <p:cNvSpPr>
                <a:spLocks noChangeShapeType="1"/>
              </p:cNvSpPr>
              <p:nvPr/>
            </p:nvSpPr>
            <p:spPr bwMode="auto">
              <a:xfrm>
                <a:off x="3044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7" name="Line 426"/>
              <p:cNvSpPr>
                <a:spLocks noChangeShapeType="1"/>
              </p:cNvSpPr>
              <p:nvPr/>
            </p:nvSpPr>
            <p:spPr bwMode="auto">
              <a:xfrm>
                <a:off x="3052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8" name="Line 427"/>
              <p:cNvSpPr>
                <a:spLocks noChangeShapeType="1"/>
              </p:cNvSpPr>
              <p:nvPr/>
            </p:nvSpPr>
            <p:spPr bwMode="auto">
              <a:xfrm>
                <a:off x="3057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9" name="Line 428"/>
              <p:cNvSpPr>
                <a:spLocks noChangeShapeType="1"/>
              </p:cNvSpPr>
              <p:nvPr/>
            </p:nvSpPr>
            <p:spPr bwMode="auto">
              <a:xfrm>
                <a:off x="3065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0" name="Line 429"/>
              <p:cNvSpPr>
                <a:spLocks noChangeShapeType="1"/>
              </p:cNvSpPr>
              <p:nvPr/>
            </p:nvSpPr>
            <p:spPr bwMode="auto">
              <a:xfrm>
                <a:off x="3070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1" name="Line 430"/>
              <p:cNvSpPr>
                <a:spLocks noChangeShapeType="1"/>
              </p:cNvSpPr>
              <p:nvPr/>
            </p:nvSpPr>
            <p:spPr bwMode="auto">
              <a:xfrm>
                <a:off x="3078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2" name="Line 431"/>
              <p:cNvSpPr>
                <a:spLocks noChangeShapeType="1"/>
              </p:cNvSpPr>
              <p:nvPr/>
            </p:nvSpPr>
            <p:spPr bwMode="auto">
              <a:xfrm>
                <a:off x="3086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3" name="Line 432"/>
              <p:cNvSpPr>
                <a:spLocks noChangeShapeType="1"/>
              </p:cNvSpPr>
              <p:nvPr/>
            </p:nvSpPr>
            <p:spPr bwMode="auto">
              <a:xfrm>
                <a:off x="3092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4" name="Line 433"/>
              <p:cNvSpPr>
                <a:spLocks noChangeShapeType="1"/>
              </p:cNvSpPr>
              <p:nvPr/>
            </p:nvSpPr>
            <p:spPr bwMode="auto">
              <a:xfrm>
                <a:off x="3100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5" name="Line 434"/>
              <p:cNvSpPr>
                <a:spLocks noChangeShapeType="1"/>
              </p:cNvSpPr>
              <p:nvPr/>
            </p:nvSpPr>
            <p:spPr bwMode="auto">
              <a:xfrm>
                <a:off x="3105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6" name="Line 435"/>
              <p:cNvSpPr>
                <a:spLocks noChangeShapeType="1"/>
              </p:cNvSpPr>
              <p:nvPr/>
            </p:nvSpPr>
            <p:spPr bwMode="auto">
              <a:xfrm>
                <a:off x="3113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7" name="Line 436"/>
              <p:cNvSpPr>
                <a:spLocks noChangeShapeType="1"/>
              </p:cNvSpPr>
              <p:nvPr/>
            </p:nvSpPr>
            <p:spPr bwMode="auto">
              <a:xfrm>
                <a:off x="3118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8" name="Line 437"/>
              <p:cNvSpPr>
                <a:spLocks noChangeShapeType="1"/>
              </p:cNvSpPr>
              <p:nvPr/>
            </p:nvSpPr>
            <p:spPr bwMode="auto">
              <a:xfrm>
                <a:off x="3126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39" name="Line 438"/>
              <p:cNvSpPr>
                <a:spLocks noChangeShapeType="1"/>
              </p:cNvSpPr>
              <p:nvPr/>
            </p:nvSpPr>
            <p:spPr bwMode="auto">
              <a:xfrm>
                <a:off x="3134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0" name="Line 439"/>
              <p:cNvSpPr>
                <a:spLocks noChangeShapeType="1"/>
              </p:cNvSpPr>
              <p:nvPr/>
            </p:nvSpPr>
            <p:spPr bwMode="auto">
              <a:xfrm>
                <a:off x="3140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1" name="Line 440"/>
              <p:cNvSpPr>
                <a:spLocks noChangeShapeType="1"/>
              </p:cNvSpPr>
              <p:nvPr/>
            </p:nvSpPr>
            <p:spPr bwMode="auto">
              <a:xfrm>
                <a:off x="3148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2" name="Line 441"/>
              <p:cNvSpPr>
                <a:spLocks noChangeShapeType="1"/>
              </p:cNvSpPr>
              <p:nvPr/>
            </p:nvSpPr>
            <p:spPr bwMode="auto">
              <a:xfrm>
                <a:off x="3153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3" name="Line 442"/>
              <p:cNvSpPr>
                <a:spLocks noChangeShapeType="1"/>
              </p:cNvSpPr>
              <p:nvPr/>
            </p:nvSpPr>
            <p:spPr bwMode="auto">
              <a:xfrm>
                <a:off x="3161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4" name="Line 443"/>
              <p:cNvSpPr>
                <a:spLocks noChangeShapeType="1"/>
              </p:cNvSpPr>
              <p:nvPr/>
            </p:nvSpPr>
            <p:spPr bwMode="auto">
              <a:xfrm>
                <a:off x="3169" y="2313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5" name="Line 444"/>
              <p:cNvSpPr>
                <a:spLocks noChangeShapeType="1"/>
              </p:cNvSpPr>
              <p:nvPr/>
            </p:nvSpPr>
            <p:spPr bwMode="auto">
              <a:xfrm>
                <a:off x="3175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6" name="Line 445"/>
              <p:cNvSpPr>
                <a:spLocks noChangeShapeType="1"/>
              </p:cNvSpPr>
              <p:nvPr/>
            </p:nvSpPr>
            <p:spPr bwMode="auto">
              <a:xfrm>
                <a:off x="3183" y="2322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7" name="Line 446"/>
              <p:cNvSpPr>
                <a:spLocks noChangeShapeType="1"/>
              </p:cNvSpPr>
              <p:nvPr/>
            </p:nvSpPr>
            <p:spPr bwMode="auto">
              <a:xfrm>
                <a:off x="3188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8" name="Line 447"/>
              <p:cNvSpPr>
                <a:spLocks noChangeShapeType="1"/>
              </p:cNvSpPr>
              <p:nvPr/>
            </p:nvSpPr>
            <p:spPr bwMode="auto">
              <a:xfrm>
                <a:off x="3196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49" name="Line 448"/>
              <p:cNvSpPr>
                <a:spLocks noChangeShapeType="1"/>
              </p:cNvSpPr>
              <p:nvPr/>
            </p:nvSpPr>
            <p:spPr bwMode="auto">
              <a:xfrm>
                <a:off x="320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0" name="Line 449"/>
              <p:cNvSpPr>
                <a:spLocks noChangeShapeType="1"/>
              </p:cNvSpPr>
              <p:nvPr/>
            </p:nvSpPr>
            <p:spPr bwMode="auto">
              <a:xfrm>
                <a:off x="3209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1" name="Line 450"/>
              <p:cNvSpPr>
                <a:spLocks noChangeShapeType="1"/>
              </p:cNvSpPr>
              <p:nvPr/>
            </p:nvSpPr>
            <p:spPr bwMode="auto">
              <a:xfrm>
                <a:off x="3217" y="2335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2" name="Line 451"/>
              <p:cNvSpPr>
                <a:spLocks noChangeShapeType="1"/>
              </p:cNvSpPr>
              <p:nvPr/>
            </p:nvSpPr>
            <p:spPr bwMode="auto">
              <a:xfrm>
                <a:off x="322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3" name="Line 452"/>
              <p:cNvSpPr>
                <a:spLocks noChangeShapeType="1"/>
              </p:cNvSpPr>
              <p:nvPr/>
            </p:nvSpPr>
            <p:spPr bwMode="auto">
              <a:xfrm>
                <a:off x="3231" y="2339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4" name="Line 453"/>
              <p:cNvSpPr>
                <a:spLocks noChangeShapeType="1"/>
              </p:cNvSpPr>
              <p:nvPr/>
            </p:nvSpPr>
            <p:spPr bwMode="auto">
              <a:xfrm>
                <a:off x="3236" y="2340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5" name="Line 454"/>
              <p:cNvSpPr>
                <a:spLocks noChangeShapeType="1"/>
              </p:cNvSpPr>
              <p:nvPr/>
            </p:nvSpPr>
            <p:spPr bwMode="auto">
              <a:xfrm>
                <a:off x="3244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6" name="Line 455"/>
              <p:cNvSpPr>
                <a:spLocks noChangeShapeType="1"/>
              </p:cNvSpPr>
              <p:nvPr/>
            </p:nvSpPr>
            <p:spPr bwMode="auto">
              <a:xfrm>
                <a:off x="3252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7" name="Line 456"/>
              <p:cNvSpPr>
                <a:spLocks noChangeShapeType="1"/>
              </p:cNvSpPr>
              <p:nvPr/>
            </p:nvSpPr>
            <p:spPr bwMode="auto">
              <a:xfrm>
                <a:off x="3257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8" name="Line 457"/>
              <p:cNvSpPr>
                <a:spLocks noChangeShapeType="1"/>
              </p:cNvSpPr>
              <p:nvPr/>
            </p:nvSpPr>
            <p:spPr bwMode="auto">
              <a:xfrm>
                <a:off x="3265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59" name="Line 458"/>
              <p:cNvSpPr>
                <a:spLocks noChangeShapeType="1"/>
              </p:cNvSpPr>
              <p:nvPr/>
            </p:nvSpPr>
            <p:spPr bwMode="auto">
              <a:xfrm>
                <a:off x="3271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0" name="Line 459"/>
              <p:cNvSpPr>
                <a:spLocks noChangeShapeType="1"/>
              </p:cNvSpPr>
              <p:nvPr/>
            </p:nvSpPr>
            <p:spPr bwMode="auto">
              <a:xfrm>
                <a:off x="3279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1" name="Line 460"/>
              <p:cNvSpPr>
                <a:spLocks noChangeShapeType="1"/>
              </p:cNvSpPr>
              <p:nvPr/>
            </p:nvSpPr>
            <p:spPr bwMode="auto">
              <a:xfrm>
                <a:off x="3287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2" name="Line 461"/>
              <p:cNvSpPr>
                <a:spLocks noChangeShapeType="1"/>
              </p:cNvSpPr>
              <p:nvPr/>
            </p:nvSpPr>
            <p:spPr bwMode="auto">
              <a:xfrm>
                <a:off x="3292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63" name="Line 462"/>
              <p:cNvSpPr>
                <a:spLocks noChangeShapeType="1"/>
              </p:cNvSpPr>
              <p:nvPr/>
            </p:nvSpPr>
            <p:spPr bwMode="auto">
              <a:xfrm>
                <a:off x="3300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243" name="Line 463"/>
            <p:cNvSpPr>
              <a:spLocks noChangeShapeType="1"/>
            </p:cNvSpPr>
            <p:nvPr/>
          </p:nvSpPr>
          <p:spPr bwMode="auto">
            <a:xfrm>
              <a:off x="7337426" y="5937812"/>
              <a:ext cx="15120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81ADA-95C5-444D-9979-95C8FCF31D79}" type="slidenum">
              <a:rPr lang="pt-BR"/>
              <a:pPr>
                <a:defRPr/>
              </a:pPr>
              <a:t>5</a:t>
            </a:fld>
            <a:endParaRPr lang="pt-BR"/>
          </a:p>
        </p:txBody>
      </p:sp>
      <p:grpSp>
        <p:nvGrpSpPr>
          <p:cNvPr id="9229" name="Group 162"/>
          <p:cNvGrpSpPr>
            <a:grpSpLocks/>
          </p:cNvGrpSpPr>
          <p:nvPr/>
        </p:nvGrpSpPr>
        <p:grpSpPr bwMode="auto">
          <a:xfrm>
            <a:off x="1085850" y="1857375"/>
            <a:ext cx="1631950" cy="2138363"/>
            <a:chOff x="576" y="1872"/>
            <a:chExt cx="1028" cy="1347"/>
          </a:xfrm>
        </p:grpSpPr>
        <p:sp>
          <p:nvSpPr>
            <p:cNvPr id="9236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7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9230" name="Group 165"/>
          <p:cNvGrpSpPr>
            <a:grpSpLocks/>
          </p:cNvGrpSpPr>
          <p:nvPr/>
        </p:nvGrpSpPr>
        <p:grpSpPr bwMode="auto">
          <a:xfrm>
            <a:off x="3203575" y="1857375"/>
            <a:ext cx="1603375" cy="2138363"/>
            <a:chOff x="576" y="1872"/>
            <a:chExt cx="1010" cy="1347"/>
          </a:xfrm>
        </p:grpSpPr>
        <p:sp>
          <p:nvSpPr>
            <p:cNvPr id="9234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5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9231" name="Group 182"/>
          <p:cNvGrpSpPr>
            <a:grpSpLocks/>
          </p:cNvGrpSpPr>
          <p:nvPr/>
        </p:nvGrpSpPr>
        <p:grpSpPr bwMode="auto">
          <a:xfrm>
            <a:off x="6516688" y="1890713"/>
            <a:ext cx="1579562" cy="2138362"/>
            <a:chOff x="576" y="1872"/>
            <a:chExt cx="995" cy="1347"/>
          </a:xfrm>
        </p:grpSpPr>
        <p:sp>
          <p:nvSpPr>
            <p:cNvPr id="9232" name="Rectangle 18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33" name="Text Box 184"/>
            <p:cNvSpPr txBox="1">
              <a:spLocks noChangeArrowheads="1"/>
            </p:cNvSpPr>
            <p:nvPr/>
          </p:nvSpPr>
          <p:spPr bwMode="auto">
            <a:xfrm>
              <a:off x="1256" y="2928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i="1" baseline="-25000">
                  <a:latin typeface="Times New Roman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65" name="Picture 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21198"/>
            <a:ext cx="286226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Teste de </a:t>
            </a:r>
            <a:r>
              <a:rPr lang="pt-BR" dirty="0" err="1"/>
              <a:t>Tukey</a:t>
            </a:r>
            <a:r>
              <a:rPr lang="pt-BR" dirty="0"/>
              <a:t> / 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4211960" y="1412875"/>
            <a:ext cx="489711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3663" indent="-936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pt-BR" sz="1200" dirty="0">
                <a:solidFill>
                  <a:srgbClr val="000000"/>
                </a:solidFill>
              </a:rPr>
              <a:t>&gt; dados&lt;-c(6.8,8.2,9.5,10.2,10.7,13.7,9,12.1,13.4,10.5,10,13.9,12.7,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pt-BR" sz="1200" dirty="0">
                <a:solidFill>
                  <a:srgbClr val="000000"/>
                </a:solidFill>
              </a:rPr>
              <a:t>   13.5,12.9,14.9,12.8,11.6,18.7,10.1,19.3,13.9,13.7,16.8,9.4,13,</a:t>
            </a:r>
            <a:br>
              <a:rPr lang="pt-BR" sz="1200" dirty="0">
                <a:solidFill>
                  <a:srgbClr val="000000"/>
                </a:solidFill>
              </a:rPr>
            </a:br>
            <a:r>
              <a:rPr lang="pt-BR" sz="1200" dirty="0">
                <a:solidFill>
                  <a:srgbClr val="000000"/>
                </a:solidFill>
              </a:rPr>
              <a:t>   12.1,8.3,7.2,10.2,9.8,14.8,13,9.1,15.7,13.9,13.7,20.9,15.8,</a:t>
            </a:r>
            <a:br>
              <a:rPr lang="pt-BR" sz="1200" dirty="0">
                <a:solidFill>
                  <a:srgbClr val="000000"/>
                </a:solidFill>
              </a:rPr>
            </a:br>
            <a:r>
              <a:rPr lang="pt-BR" sz="1200" dirty="0">
                <a:solidFill>
                  <a:srgbClr val="000000"/>
                </a:solidFill>
              </a:rPr>
              <a:t>   17.6,16.9,11.4,21.6,14.4,12.7)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pt-BR" sz="1200" dirty="0">
                <a:solidFill>
                  <a:srgbClr val="000000"/>
                </a:solidFill>
              </a:rPr>
              <a:t>&gt; </a:t>
            </a:r>
            <a:r>
              <a:rPr lang="pt-BR" sz="1200" dirty="0" err="1">
                <a:solidFill>
                  <a:srgbClr val="000000"/>
                </a:solidFill>
              </a:rPr>
              <a:t>trat</a:t>
            </a:r>
            <a:r>
              <a:rPr lang="pt-BR" sz="1200" dirty="0">
                <a:solidFill>
                  <a:srgbClr val="000000"/>
                </a:solidFill>
              </a:rPr>
              <a:t>&lt;-</a:t>
            </a:r>
            <a:r>
              <a:rPr lang="pt-BR" sz="1200" dirty="0" err="1">
                <a:solidFill>
                  <a:srgbClr val="000000"/>
                </a:solidFill>
              </a:rPr>
              <a:t>factor</a:t>
            </a:r>
            <a:r>
              <a:rPr lang="pt-BR" sz="1200" dirty="0">
                <a:solidFill>
                  <a:srgbClr val="000000"/>
                </a:solidFill>
              </a:rPr>
              <a:t>(c("t1","t1","t1","t1","t1","t1","t1","t1","t1","t1",</a:t>
            </a:r>
            <a:br>
              <a:rPr lang="pt-BR" sz="1200" dirty="0">
                <a:solidFill>
                  <a:srgbClr val="000000"/>
                </a:solidFill>
              </a:rPr>
            </a:br>
            <a:r>
              <a:rPr lang="pt-BR" sz="1200" dirty="0">
                <a:solidFill>
                  <a:srgbClr val="000000"/>
                </a:solidFill>
              </a:rPr>
              <a:t>   "t1","t1","t2","t2","t2","t2","t2","t2","t2","t2","t2","t2",</a:t>
            </a:r>
            <a:br>
              <a:rPr lang="pt-BR" sz="1200" dirty="0">
                <a:solidFill>
                  <a:srgbClr val="000000"/>
                </a:solidFill>
              </a:rPr>
            </a:br>
            <a:r>
              <a:rPr lang="pt-BR" sz="1200" dirty="0">
                <a:solidFill>
                  <a:srgbClr val="000000"/>
                </a:solidFill>
              </a:rPr>
              <a:t>   "t2","t2","t3","t3","t3","t3","t3","t3","t3","t3","t3","t3",</a:t>
            </a:r>
            <a:br>
              <a:rPr lang="pt-BR" sz="1200" dirty="0">
                <a:solidFill>
                  <a:srgbClr val="000000"/>
                </a:solidFill>
              </a:rPr>
            </a:br>
            <a:r>
              <a:rPr lang="pt-BR" sz="1200" dirty="0">
                <a:solidFill>
                  <a:srgbClr val="000000"/>
                </a:solidFill>
              </a:rPr>
              <a:t>   "t4","t4","t4","t4","t4","t4","t4","t4","t4","t4","t4"))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pt-BR" altLang="pt-BR" sz="1200" dirty="0"/>
              <a:t>&gt; resultado&lt;-</a:t>
            </a:r>
            <a:r>
              <a:rPr lang="pt-BR" altLang="pt-BR" sz="1200" dirty="0" err="1"/>
              <a:t>aov</a:t>
            </a:r>
            <a:r>
              <a:rPr lang="pt-BR" altLang="pt-BR" sz="1200" dirty="0"/>
              <a:t>(</a:t>
            </a:r>
            <a:r>
              <a:rPr lang="pt-BR" altLang="pt-BR" sz="1200" dirty="0" err="1"/>
              <a:t>dados~trat</a:t>
            </a:r>
            <a:r>
              <a:rPr lang="pt-BR" altLang="pt-BR" sz="1200" dirty="0"/>
              <a:t>) #analise de </a:t>
            </a:r>
            <a:r>
              <a:rPr lang="pt-BR" altLang="pt-BR" sz="1200" dirty="0" err="1"/>
              <a:t>variancia</a:t>
            </a:r>
            <a:endParaRPr lang="pt-BR" altLang="pt-BR" sz="1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mic Sans MS" pitchFamily="66" charset="0"/>
              <a:buChar char="&gt;"/>
            </a:pPr>
            <a:r>
              <a:rPr lang="pt-BR" altLang="pt-BR" sz="1200" dirty="0" err="1"/>
              <a:t>tukey</a:t>
            </a:r>
            <a:r>
              <a:rPr lang="pt-BR" altLang="pt-BR" sz="1200" dirty="0"/>
              <a:t>&lt;-</a:t>
            </a:r>
            <a:r>
              <a:rPr lang="pt-BR" altLang="pt-BR" sz="1200" dirty="0" err="1"/>
              <a:t>TukeyHSD</a:t>
            </a:r>
            <a:r>
              <a:rPr lang="pt-BR" altLang="pt-BR" sz="1200" dirty="0"/>
              <a:t>(</a:t>
            </a:r>
            <a:r>
              <a:rPr lang="pt-BR" altLang="pt-BR" sz="1200" dirty="0" err="1"/>
              <a:t>resultado,ordered</a:t>
            </a:r>
            <a:r>
              <a:rPr lang="pt-BR" altLang="pt-BR" sz="1200" dirty="0"/>
              <a:t>=TRUE, </a:t>
            </a:r>
            <a:r>
              <a:rPr lang="pt-BR" altLang="pt-BR" sz="1200" dirty="0" err="1"/>
              <a:t>conf.level</a:t>
            </a:r>
            <a:r>
              <a:rPr lang="pt-BR" altLang="pt-BR" sz="1200" dirty="0"/>
              <a:t>=0.95)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Comic Sans MS" pitchFamily="66" charset="0"/>
              <a:buChar char="&gt;"/>
            </a:pPr>
            <a:r>
              <a:rPr lang="pt-BR" altLang="pt-BR" sz="1200" dirty="0" err="1"/>
              <a:t>plot</a:t>
            </a:r>
            <a:r>
              <a:rPr lang="pt-BR" altLang="pt-BR" sz="1200" dirty="0"/>
              <a:t>(</a:t>
            </a:r>
            <a:r>
              <a:rPr lang="pt-BR" altLang="pt-BR" sz="1200" dirty="0" err="1"/>
              <a:t>tukey</a:t>
            </a:r>
            <a:r>
              <a:rPr lang="pt-BR" altLang="pt-BR" sz="1200" dirty="0"/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50</a:t>
            </a:fld>
            <a:endParaRPr lang="pt-BR" dirty="0"/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684213" y="1412875"/>
            <a:ext cx="331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Usando-se o exemplo da ANOVA:</a:t>
            </a:r>
          </a:p>
        </p:txBody>
      </p:sp>
      <p:sp>
        <p:nvSpPr>
          <p:cNvPr id="32" name="Text Box 78"/>
          <p:cNvSpPr txBox="1">
            <a:spLocks noChangeArrowheads="1"/>
          </p:cNvSpPr>
          <p:nvPr/>
        </p:nvSpPr>
        <p:spPr bwMode="auto">
          <a:xfrm>
            <a:off x="3131634" y="6227247"/>
            <a:ext cx="290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c</a:t>
            </a:r>
          </a:p>
        </p:txBody>
      </p:sp>
      <p:sp>
        <p:nvSpPr>
          <p:cNvPr id="33" name="Text Box 78"/>
          <p:cNvSpPr txBox="1">
            <a:spLocks noChangeArrowheads="1"/>
          </p:cNvSpPr>
          <p:nvPr/>
        </p:nvSpPr>
        <p:spPr bwMode="auto">
          <a:xfrm>
            <a:off x="3131634" y="5984869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3147664" y="5503952"/>
            <a:ext cx="290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a</a:t>
            </a:r>
          </a:p>
        </p:txBody>
      </p:sp>
      <p:cxnSp>
        <p:nvCxnSpPr>
          <p:cNvPr id="39" name="Conector reto 38"/>
          <p:cNvCxnSpPr/>
          <p:nvPr/>
        </p:nvCxnSpPr>
        <p:spPr>
          <a:xfrm>
            <a:off x="5962440" y="4019383"/>
            <a:ext cx="0" cy="234000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5328106" y="4120052"/>
            <a:ext cx="1296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>
            <a:off x="6102472" y="4552056"/>
            <a:ext cx="126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6435179" y="4984148"/>
            <a:ext cx="1296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>
            <a:off x="6080398" y="5405721"/>
            <a:ext cx="1296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6414317" y="5845979"/>
            <a:ext cx="133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5673368" y="6281504"/>
            <a:ext cx="1296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e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826055"/>
              </p:ext>
            </p:extLst>
          </p:nvPr>
        </p:nvGraphicFramePr>
        <p:xfrm>
          <a:off x="179512" y="1760200"/>
          <a:ext cx="3657600" cy="29184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" name="Text Box 78"/>
          <p:cNvSpPr txBox="1">
            <a:spLocks noChangeArrowheads="1"/>
          </p:cNvSpPr>
          <p:nvPr/>
        </p:nvSpPr>
        <p:spPr bwMode="auto">
          <a:xfrm>
            <a:off x="3131634" y="6227247"/>
            <a:ext cx="3064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b</a:t>
            </a:r>
          </a:p>
        </p:txBody>
      </p:sp>
      <p:grpSp>
        <p:nvGrpSpPr>
          <p:cNvPr id="30" name="Group 84"/>
          <p:cNvGrpSpPr>
            <a:grpSpLocks/>
          </p:cNvGrpSpPr>
          <p:nvPr/>
        </p:nvGrpSpPr>
        <p:grpSpPr bwMode="auto">
          <a:xfrm>
            <a:off x="2214769" y="5156358"/>
            <a:ext cx="1038228" cy="1427163"/>
            <a:chOff x="295" y="3312"/>
            <a:chExt cx="654" cy="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cs typeface="Times New Roman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altLang="pt-BR" sz="1600" i="1" smtClean="0">
                                    <a:latin typeface="Cambria Math" panose="02040503050406030204" pitchFamily="18" charset="0"/>
                                    <a:cs typeface="Times New Roman" charset="0"/>
                                  </a:rPr>
                                </m:ctrlPr>
                              </m:accPr>
                              <m:e>
                                <m:r>
                                  <a:rPr lang="pt-BR" altLang="pt-BR" sz="1600" b="0" i="1" smtClean="0">
                                    <a:latin typeface="Cambria Math"/>
                                    <a:cs typeface="Times New Roman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altLang="pt-BR" sz="1600" b="0" i="1" smtClean="0">
                                <a:latin typeface="Cambria Math"/>
                                <a:cs typeface="Times New Roman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altLang="pt-BR" sz="1600" dirty="0">
                    <a:latin typeface="+mn-lt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3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" y="3312"/>
                  <a:ext cx="274" cy="2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78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78"/>
            <p:cNvSpPr txBox="1">
              <a:spLocks noChangeArrowheads="1"/>
            </p:cNvSpPr>
            <p:nvPr/>
          </p:nvSpPr>
          <p:spPr bwMode="auto">
            <a:xfrm>
              <a:off x="542" y="3521"/>
              <a:ext cx="407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10,67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10,69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14,24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charset="0"/>
                  <a:cs typeface="Times New Roman" charset="0"/>
                </a:rPr>
                <a:t>15,87</a:t>
              </a:r>
            </a:p>
          </p:txBody>
        </p:sp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295" y="3532"/>
              <a:ext cx="283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+mn-lt"/>
                  <a:cs typeface="Times New Roman" charset="0"/>
                </a:rPr>
                <a:t>T4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3" grpId="0"/>
      <p:bldP spid="34" grpId="0"/>
      <p:bldP spid="5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Exemplos de Teste de </a:t>
            </a:r>
            <a:r>
              <a:rPr lang="pt-BR" dirty="0" err="1"/>
              <a:t>Tukey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51</a:t>
            </a:fld>
            <a:endParaRPr lang="pt-BR" dirty="0"/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248897" y="1412875"/>
            <a:ext cx="87875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3538" indent="-3635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interpretação dos resultados de um teste de múltiplas comparações pode não ser muito fácil. Vamos analisar alguns exemplos.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4 tratamentos estão sendo comparados e encontram-se ordenados pela média: 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225796" y="2399395"/>
            <a:ext cx="6928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T1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T2	b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T3	c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T4	d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1043608" y="2399395"/>
            <a:ext cx="24482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Todas médias são diferentes entre si</a:t>
            </a: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225796" y="3731543"/>
            <a:ext cx="6928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T1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T2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T3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T4	b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1043608" y="3731543"/>
            <a:ext cx="24482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Apenas o tratamento T4 apresenta média diferente dos demais</a:t>
            </a:r>
          </a:p>
        </p:txBody>
      </p:sp>
      <p:sp>
        <p:nvSpPr>
          <p:cNvPr id="28" name="Text Box 78"/>
          <p:cNvSpPr txBox="1">
            <a:spLocks noChangeArrowheads="1"/>
          </p:cNvSpPr>
          <p:nvPr/>
        </p:nvSpPr>
        <p:spPr bwMode="auto">
          <a:xfrm>
            <a:off x="248897" y="5063691"/>
            <a:ext cx="7986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T1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T2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T3	</a:t>
            </a:r>
            <a:r>
              <a:rPr lang="pt-BR" altLang="pt-BR" sz="1600" dirty="0" err="1">
                <a:latin typeface="+mn-lt"/>
                <a:cs typeface="Times New Roman" charset="0"/>
              </a:rPr>
              <a:t>ab</a:t>
            </a:r>
            <a:endParaRPr lang="pt-BR" altLang="pt-BR" sz="1600" dirty="0">
              <a:latin typeface="+mn-lt"/>
              <a:cs typeface="Times New Roman" charset="0"/>
            </a:endParaRP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T4	b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1066708" y="5063691"/>
            <a:ext cx="24251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média do tratamento T3 é a mesma que T1 e T2, e também é igual a T4. No entanto, a média de T4 é  diferente de T1 e T2  </a:t>
            </a:r>
          </a:p>
        </p:txBody>
      </p:sp>
      <p:sp>
        <p:nvSpPr>
          <p:cNvPr id="31" name="Text Box 78"/>
          <p:cNvSpPr txBox="1">
            <a:spLocks noChangeArrowheads="1"/>
          </p:cNvSpPr>
          <p:nvPr/>
        </p:nvSpPr>
        <p:spPr bwMode="auto">
          <a:xfrm>
            <a:off x="4932040" y="2399395"/>
            <a:ext cx="79861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T1	a</a:t>
            </a: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T2	</a:t>
            </a:r>
            <a:r>
              <a:rPr lang="pt-BR" altLang="pt-BR" sz="1600" dirty="0" err="1">
                <a:latin typeface="+mn-lt"/>
                <a:cs typeface="Times New Roman" charset="0"/>
              </a:rPr>
              <a:t>ab</a:t>
            </a:r>
            <a:endParaRPr lang="pt-BR" altLang="pt-BR" sz="1600" dirty="0">
              <a:latin typeface="+mn-lt"/>
              <a:cs typeface="Times New Roman" charset="0"/>
            </a:endParaRP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T3	</a:t>
            </a:r>
            <a:r>
              <a:rPr lang="pt-BR" altLang="pt-BR" sz="1600" dirty="0" err="1">
                <a:latin typeface="+mn-lt"/>
                <a:cs typeface="Times New Roman" charset="0"/>
              </a:rPr>
              <a:t>ab</a:t>
            </a:r>
            <a:endParaRPr lang="pt-BR" altLang="pt-BR" sz="1600" dirty="0">
              <a:latin typeface="+mn-lt"/>
              <a:cs typeface="Times New Roman" charset="0"/>
            </a:endParaRPr>
          </a:p>
          <a:p>
            <a:pPr defTabSz="35718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+mn-lt"/>
                <a:cs typeface="Times New Roman" charset="0"/>
              </a:rPr>
              <a:t>T4	b</a:t>
            </a: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5749852" y="2399395"/>
            <a:ext cx="24482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Apenas T1 e T4 são diferentes entre si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4642696" y="3696742"/>
            <a:ext cx="403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Quais tratamentos apresentam as menores e as maiores médias?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328867" y="4293096"/>
            <a:ext cx="2257972" cy="504056"/>
            <a:chOff x="5328867" y="4647186"/>
            <a:chExt cx="2257972" cy="504056"/>
          </a:xfrm>
        </p:grpSpPr>
        <p:sp>
          <p:nvSpPr>
            <p:cNvPr id="2" name="Elipse 1"/>
            <p:cNvSpPr/>
            <p:nvPr/>
          </p:nvSpPr>
          <p:spPr>
            <a:xfrm>
              <a:off x="5328867" y="4647186"/>
              <a:ext cx="1014641" cy="50405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5451306" y="4729937"/>
              <a:ext cx="769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menor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6572198" y="4647186"/>
              <a:ext cx="1014641" cy="504056"/>
            </a:xfrm>
            <a:prstGeom prst="ellipse">
              <a:avLst/>
            </a:prstGeom>
            <a:no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722690" y="4729937"/>
              <a:ext cx="7136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maior</a:t>
              </a:r>
            </a:p>
          </p:txBody>
        </p:sp>
      </p:grpSp>
      <p:sp>
        <p:nvSpPr>
          <p:cNvPr id="47" name="Elipse 46"/>
          <p:cNvSpPr/>
          <p:nvPr/>
        </p:nvSpPr>
        <p:spPr>
          <a:xfrm>
            <a:off x="278238" y="2355853"/>
            <a:ext cx="396000" cy="396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/>
          <p:cNvSpPr/>
          <p:nvPr/>
        </p:nvSpPr>
        <p:spPr>
          <a:xfrm>
            <a:off x="278238" y="3076542"/>
            <a:ext cx="396000" cy="3960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263724" y="3662138"/>
            <a:ext cx="396000" cy="90040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263724" y="4411855"/>
            <a:ext cx="396000" cy="3960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292752" y="5011966"/>
            <a:ext cx="396000" cy="90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292752" y="5515429"/>
            <a:ext cx="396000" cy="613226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/>
          <p:cNvSpPr/>
          <p:nvPr/>
        </p:nvSpPr>
        <p:spPr>
          <a:xfrm>
            <a:off x="4951838" y="2355851"/>
            <a:ext cx="396000" cy="900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>
            <a:off x="4951838" y="2564904"/>
            <a:ext cx="396000" cy="9000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ext Box 43"/>
          <p:cNvSpPr txBox="1">
            <a:spLocks noChangeArrowheads="1"/>
          </p:cNvSpPr>
          <p:nvPr/>
        </p:nvSpPr>
        <p:spPr bwMode="auto">
          <a:xfrm>
            <a:off x="4639879" y="5301208"/>
            <a:ext cx="40337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4625" indent="-1746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OBS: </a:t>
            </a:r>
            <a:r>
              <a:rPr lang="pt-BR" altLang="pt-BR" sz="1600" dirty="0"/>
              <a:t>Para melhorar a distinção entre as médias dos tratamentos, deve-se </a:t>
            </a:r>
            <a:r>
              <a:rPr lang="pt-BR" altLang="pt-BR" sz="1600" dirty="0">
                <a:solidFill>
                  <a:srgbClr val="FF0000"/>
                </a:solidFill>
              </a:rPr>
              <a:t>aumentar o tamanho das amostras</a:t>
            </a:r>
          </a:p>
        </p:txBody>
      </p:sp>
    </p:spTree>
    <p:extLst>
      <p:ext uri="{BB962C8B-B14F-4D97-AF65-F5344CB8AC3E}">
        <p14:creationId xmlns:p14="http://schemas.microsoft.com/office/powerpoint/2010/main" val="14961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1" grpId="0"/>
      <p:bldP spid="36" grpId="0"/>
      <p:bldP spid="41" grpId="0"/>
      <p:bldP spid="47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 2406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ANOVA x testes t par a par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154" descr=" 54300"/>
          <p:cNvSpPr txBox="1">
            <a:spLocks noChangeArrowheads="1"/>
          </p:cNvSpPr>
          <p:nvPr/>
        </p:nvSpPr>
        <p:spPr bwMode="auto">
          <a:xfrm>
            <a:off x="187350" y="1412776"/>
            <a:ext cx="84170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Através de 10000 simulações foram geradas 10 amostras independentes para 4 populações, todas normalmente distribuídas com média 100 e variância 5. Estas amostras foram submetidas a ANOVA e testes t para cada par de tratamentos. Adotando-se 5% de significância, espera-se que apenas 5% das simulações rejeitassem indevidamente a hipótese nula de que todas as médias são iguais entre si.</a:t>
            </a:r>
          </a:p>
        </p:txBody>
      </p:sp>
      <p:sp>
        <p:nvSpPr>
          <p:cNvPr id="22" name="Text Box 154" descr=" 54300"/>
          <p:cNvSpPr txBox="1">
            <a:spLocks noChangeArrowheads="1"/>
          </p:cNvSpPr>
          <p:nvPr/>
        </p:nvSpPr>
        <p:spPr bwMode="auto">
          <a:xfrm>
            <a:off x="0" y="6514127"/>
            <a:ext cx="2915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(ver SimulacaoANOVA.xlsx)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82171"/>
              </p:ext>
            </p:extLst>
          </p:nvPr>
        </p:nvGraphicFramePr>
        <p:xfrm>
          <a:off x="493375" y="4156670"/>
          <a:ext cx="2438400" cy="21526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effectLst/>
                          <a:latin typeface="Arial"/>
                        </a:rPr>
                        <a:t>Trat1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Trat2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Trat3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effectLst/>
                          <a:latin typeface="Arial"/>
                        </a:rPr>
                        <a:t>Trat4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96,51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96,89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102,13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97,14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102,92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96,02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101,43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101,88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103,48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100,55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96,27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102,31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101,36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100,85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100,97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100,28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101,70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97,19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100,92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102,76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98,82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104,09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101,60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99,45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102,73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99,35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99100"/>
              </p:ext>
            </p:extLst>
          </p:nvPr>
        </p:nvGraphicFramePr>
        <p:xfrm>
          <a:off x="3841328" y="3146142"/>
          <a:ext cx="3683000" cy="1371600"/>
        </p:xfrm>
        <a:graphic>
          <a:graphicData uri="http://schemas.openxmlformats.org/drawingml/2006/table">
            <a:tbl>
              <a:tblPr/>
              <a:tblGrid>
                <a:gridCol w="6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ANOVA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effectLst/>
                          <a:latin typeface="Arial"/>
                        </a:rPr>
                        <a:t>Fonte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 dirty="0">
                          <a:effectLst/>
                          <a:latin typeface="Arial"/>
                        </a:rPr>
                        <a:t>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>
                          <a:effectLst/>
                          <a:latin typeface="Arial"/>
                        </a:rPr>
                        <a:t>MQ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>
                          <a:effectLst/>
                          <a:latin typeface="Arial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1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Entre grupos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17,4518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5,8173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1,4077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0,2564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Dentro dos grupos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148,7684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4,1325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166,2202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06557"/>
              </p:ext>
            </p:extLst>
          </p:nvPr>
        </p:nvGraphicFramePr>
        <p:xfrm>
          <a:off x="3801991" y="4589750"/>
          <a:ext cx="3717230" cy="1083840"/>
        </p:xfrm>
        <a:graphic>
          <a:graphicData uri="http://schemas.openxmlformats.org/drawingml/2006/table">
            <a:tbl>
              <a:tblPr/>
              <a:tblGrid>
                <a:gridCol w="33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0883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 err="1">
                          <a:effectLst/>
                          <a:latin typeface="Arial"/>
                        </a:rPr>
                        <a:t>Teste-t</a:t>
                      </a:r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pt-BR" sz="600" b="0" i="0" u="none" strike="noStrike" dirty="0" err="1">
                          <a:effectLst/>
                          <a:latin typeface="Arial"/>
                        </a:rPr>
                        <a:t>homocedástico</a:t>
                      </a:r>
                      <a:endParaRPr lang="pt-BR" sz="600" b="0" i="0" u="none" strike="noStrike" dirty="0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99,2659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99,3870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99,2659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100,9350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99,2659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99,9939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4,6216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1,9458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4,6216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7,3107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4,6216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2,6517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245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-0,1494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-1,5280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-0,8536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0,8829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0,1439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0,4046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65607"/>
              </p:ext>
            </p:extLst>
          </p:nvPr>
        </p:nvGraphicFramePr>
        <p:xfrm>
          <a:off x="3801991" y="5657528"/>
          <a:ext cx="3717230" cy="1083840"/>
        </p:xfrm>
        <a:graphic>
          <a:graphicData uri="http://schemas.openxmlformats.org/drawingml/2006/table">
            <a:tbl>
              <a:tblPr/>
              <a:tblGrid>
                <a:gridCol w="33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79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0883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 dirty="0">
                          <a:effectLst/>
                          <a:latin typeface="Arial"/>
                        </a:rPr>
                        <a:t>Trat3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0" i="1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i="0" u="none" strike="noStrike">
                          <a:effectLst/>
                          <a:latin typeface="Arial"/>
                        </a:rPr>
                        <a:t>Trat4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99,3870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100,9350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99,3870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99,9939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Média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100,9350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99,9939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1,9458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7,3107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1,9458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2,6517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Variância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7,3107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2,6517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245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Observações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59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gl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-1,6090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-0,8950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Stat t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0,9429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6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883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0,1250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0,3826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>
                        <a:effectLst/>
                        <a:latin typeface="Arial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Valor-P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effectLst/>
                          <a:latin typeface="Arial"/>
                        </a:rPr>
                        <a:t>0,3582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effectLst/>
                          <a:latin typeface="Arial"/>
                        </a:rPr>
                        <a:t>(bilateral)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 Box 154" descr=" 54300"/>
          <p:cNvSpPr txBox="1">
            <a:spLocks noChangeArrowheads="1"/>
          </p:cNvSpPr>
          <p:nvPr/>
        </p:nvSpPr>
        <p:spPr bwMode="auto">
          <a:xfrm>
            <a:off x="323528" y="3645024"/>
            <a:ext cx="2915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</a:t>
            </a:r>
          </a:p>
        </p:txBody>
      </p:sp>
      <p:sp>
        <p:nvSpPr>
          <p:cNvPr id="28" name="Text Box 154" descr=" 54300"/>
          <p:cNvSpPr txBox="1">
            <a:spLocks noChangeArrowheads="1"/>
          </p:cNvSpPr>
          <p:nvPr/>
        </p:nvSpPr>
        <p:spPr bwMode="auto">
          <a:xfrm>
            <a:off x="323528" y="2748353"/>
            <a:ext cx="3617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pelo menos uma média é diferente</a:t>
            </a:r>
          </a:p>
        </p:txBody>
      </p:sp>
      <p:sp>
        <p:nvSpPr>
          <p:cNvPr id="29" name="Text Box 154" descr=" 54300"/>
          <p:cNvSpPr txBox="1">
            <a:spLocks noChangeArrowheads="1"/>
          </p:cNvSpPr>
          <p:nvPr/>
        </p:nvSpPr>
        <p:spPr bwMode="auto">
          <a:xfrm>
            <a:off x="7668344" y="3595338"/>
            <a:ext cx="12961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aceita 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sp>
        <p:nvSpPr>
          <p:cNvPr id="30" name="Text Box 154" descr=" 54300"/>
          <p:cNvSpPr txBox="1">
            <a:spLocks noChangeArrowheads="1"/>
          </p:cNvSpPr>
          <p:nvPr/>
        </p:nvSpPr>
        <p:spPr bwMode="auto">
          <a:xfrm>
            <a:off x="7668344" y="5525854"/>
            <a:ext cx="12961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todas </a:t>
            </a:r>
            <a:r>
              <a:rPr lang="pt-BR" alt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pt-BR" altLang="pt-BR" sz="160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são aceitas</a:t>
            </a:r>
          </a:p>
        </p:txBody>
      </p:sp>
      <p:sp>
        <p:nvSpPr>
          <p:cNvPr id="14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52</a:t>
            </a:fld>
            <a:endParaRPr lang="pt-BR" dirty="0"/>
          </a:p>
        </p:txBody>
      </p:sp>
      <p:sp>
        <p:nvSpPr>
          <p:cNvPr id="15" name="Text Box 154" descr=" 54300"/>
          <p:cNvSpPr txBox="1">
            <a:spLocks noChangeArrowheads="1"/>
          </p:cNvSpPr>
          <p:nvPr/>
        </p:nvSpPr>
        <p:spPr bwMode="auto">
          <a:xfrm>
            <a:off x="3779912" y="2874422"/>
            <a:ext cx="439248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Resultado de uma simulação qualquer:</a:t>
            </a:r>
          </a:p>
        </p:txBody>
      </p:sp>
      <p:sp>
        <p:nvSpPr>
          <p:cNvPr id="3" name="Elipse 2"/>
          <p:cNvSpPr/>
          <p:nvPr/>
        </p:nvSpPr>
        <p:spPr>
          <a:xfrm>
            <a:off x="6992101" y="3573852"/>
            <a:ext cx="6480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4197728" y="5550444"/>
            <a:ext cx="3347948" cy="1228366"/>
            <a:chOff x="4197728" y="5550444"/>
            <a:chExt cx="3347948" cy="1228366"/>
          </a:xfrm>
        </p:grpSpPr>
        <p:sp>
          <p:nvSpPr>
            <p:cNvPr id="16" name="Elipse 15"/>
            <p:cNvSpPr/>
            <p:nvPr/>
          </p:nvSpPr>
          <p:spPr>
            <a:xfrm>
              <a:off x="4197728" y="5550444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5545974" y="5550444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/>
            <p:cNvSpPr/>
            <p:nvPr/>
          </p:nvSpPr>
          <p:spPr>
            <a:xfrm>
              <a:off x="6897604" y="5550444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4197728" y="6615142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5545974" y="6615142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6897604" y="6615142"/>
              <a:ext cx="648072" cy="1636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54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0" grpId="0"/>
      <p:bldP spid="15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 2406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ANOVA x testes t par a par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" name="Text Box 154" descr=" 54300"/>
          <p:cNvSpPr txBox="1">
            <a:spLocks noChangeArrowheads="1"/>
          </p:cNvSpPr>
          <p:nvPr/>
        </p:nvSpPr>
        <p:spPr bwMode="auto">
          <a:xfrm>
            <a:off x="187350" y="1412776"/>
            <a:ext cx="84170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Através de 10000 simulações foram geradas 10 amostras independentes para 4 populações, todas normalmente distribuídas com média 100 e variância 5. Estas amostras foram submetidas a ANOVA e testes t para cada par de tratamentos. Adotando-se 5% de significância, espera-se que apenas 5% das simulações rejeitassem indevidamente a hipótese nula de que todas as médias são iguais entre si.</a:t>
            </a:r>
          </a:p>
        </p:txBody>
      </p:sp>
      <p:sp>
        <p:nvSpPr>
          <p:cNvPr id="22" name="Text Box 154" descr=" 54300"/>
          <p:cNvSpPr txBox="1">
            <a:spLocks noChangeArrowheads="1"/>
          </p:cNvSpPr>
          <p:nvPr/>
        </p:nvSpPr>
        <p:spPr bwMode="auto">
          <a:xfrm>
            <a:off x="0" y="6514127"/>
            <a:ext cx="2915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(ver SimulacaoANOVA.xlsx)</a:t>
            </a:r>
          </a:p>
        </p:txBody>
      </p:sp>
      <p:sp>
        <p:nvSpPr>
          <p:cNvPr id="28" name="Text Box 154" descr=" 54300"/>
          <p:cNvSpPr txBox="1">
            <a:spLocks noChangeArrowheads="1"/>
          </p:cNvSpPr>
          <p:nvPr/>
        </p:nvSpPr>
        <p:spPr bwMode="auto">
          <a:xfrm>
            <a:off x="323528" y="2748353"/>
            <a:ext cx="36173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=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pt-BR" alt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pelo menos uma média é diferente</a:t>
            </a:r>
          </a:p>
        </p:txBody>
      </p:sp>
      <p:sp>
        <p:nvSpPr>
          <p:cNvPr id="14" name="Text Box 154" descr=" 54300"/>
          <p:cNvSpPr txBox="1">
            <a:spLocks noChangeArrowheads="1"/>
          </p:cNvSpPr>
          <p:nvPr/>
        </p:nvSpPr>
        <p:spPr bwMode="auto">
          <a:xfrm>
            <a:off x="187350" y="3594502"/>
            <a:ext cx="84170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025525" indent="-102552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Resultado da simulação:</a:t>
            </a:r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ANOVA</a:t>
            </a:r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Proporção de rejeição de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600" dirty="0"/>
              <a:t>: 5,08% (muito próximo ao nível de significância!)</a:t>
            </a:r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testes t</a:t>
            </a:r>
          </a:p>
          <a:p>
            <a:pPr marL="185738" indent="-185738" eaLnBrk="1" hangingPunct="1">
              <a:spcBef>
                <a:spcPct val="0"/>
              </a:spcBef>
              <a:buNone/>
            </a:pPr>
            <a:r>
              <a:rPr lang="pt-BR" altLang="pt-BR" sz="1600" dirty="0"/>
              <a:t>	Proporção de rejeição de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600" dirty="0"/>
              <a:t>: 20,57% (rejeitado por pelo menos um dos testes t)</a:t>
            </a:r>
          </a:p>
          <a:p>
            <a:pPr marL="185738" indent="-185738" eaLnBrk="1" hangingPunct="1">
              <a:spcBef>
                <a:spcPct val="0"/>
              </a:spcBef>
              <a:buNone/>
            </a:pPr>
            <a:r>
              <a:rPr lang="pt-BR" altLang="pt-BR" sz="1600" dirty="0"/>
              <a:t>                                                 </a:t>
            </a:r>
            <a:r>
              <a:rPr lang="pt-BR" altLang="pt-BR" sz="1600" dirty="0">
                <a:solidFill>
                  <a:srgbClr val="FF0000"/>
                </a:solidFill>
              </a:rPr>
              <a:t>rejeita muito mais!!!!</a:t>
            </a:r>
            <a:endParaRPr lang="pt-BR" altLang="pt-BR" sz="1600" dirty="0"/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85738" indent="-185738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Discordância entre ANOVA e testes t: 15,49%</a:t>
            </a:r>
          </a:p>
        </p:txBody>
      </p:sp>
      <p:sp>
        <p:nvSpPr>
          <p:cNvPr id="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 2406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de Amostra para ANOVA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54" descr=" 54300"/>
              <p:cNvSpPr txBox="1">
                <a:spLocks noChangeArrowheads="1"/>
              </p:cNvSpPr>
              <p:nvPr/>
            </p:nvSpPr>
            <p:spPr bwMode="auto">
              <a:xfrm>
                <a:off x="187350" y="1412776"/>
                <a:ext cx="8417098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025525" indent="-1025525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85738" indent="-185738"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/>
                  <a:t>Determinar o tamanho da amostra conveniente evita o desperdício de tempo, força de trabalho, custos, etc. no processo de coleta e análise de dados.</a:t>
                </a:r>
              </a:p>
              <a:p>
                <a:pPr marL="185738" indent="-185738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 definição do tamanho de amostra apropriado depende do tipo de ANOVA, do número de tratamentos que estão sendo comparados e do nível de significância (</a:t>
                </a:r>
                <a:r>
                  <a:rPr lang="pt-BR" altLang="pt-BR" sz="1600" i="1" dirty="0">
                    <a:sym typeface="Symbol"/>
                  </a:rPr>
                  <a:t></a:t>
                </a:r>
                <a:r>
                  <a:rPr lang="pt-BR" altLang="pt-BR" sz="1600" dirty="0"/>
                  <a:t>) adotado. Também depende do tamanho do efeito (</a:t>
                </a:r>
                <a:r>
                  <a:rPr lang="pt-BR" altLang="pt-BR" sz="1600" i="1" dirty="0" err="1"/>
                  <a:t>effect</a:t>
                </a:r>
                <a:r>
                  <a:rPr lang="pt-BR" altLang="pt-BR" sz="1600" i="1" dirty="0"/>
                  <a:t> </a:t>
                </a:r>
                <a:r>
                  <a:rPr lang="pt-BR" altLang="pt-BR" sz="1600" i="1" dirty="0" err="1"/>
                  <a:t>size</a:t>
                </a:r>
                <a:r>
                  <a:rPr lang="pt-BR" altLang="pt-BR" sz="1600" i="1" dirty="0"/>
                  <a:t> -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𝑓</m:t>
                    </m:r>
                  </m:oMath>
                </a14:m>
                <a:r>
                  <a:rPr lang="pt-BR" altLang="pt-BR" sz="1600" dirty="0"/>
                  <a:t>).</a:t>
                </a:r>
              </a:p>
            </p:txBody>
          </p:sp>
        </mc:Choice>
        <mc:Fallback xmlns="">
          <p:sp>
            <p:nvSpPr>
              <p:cNvPr id="21" name="Text Box 154" descr=" 54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50" y="1412776"/>
                <a:ext cx="8417098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435" t="-922" r="-217" b="-5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955459" y="2941848"/>
                <a:ext cx="2195023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pt-BR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59" y="2941848"/>
                <a:ext cx="2195023" cy="819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995936" y="2969200"/>
                <a:ext cx="1310102" cy="819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969200"/>
                <a:ext cx="1310102" cy="8198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2" name="Grupo 1001"/>
          <p:cNvGrpSpPr/>
          <p:nvPr/>
        </p:nvGrpSpPr>
        <p:grpSpPr>
          <a:xfrm>
            <a:off x="3214378" y="5337278"/>
            <a:ext cx="5390070" cy="1077218"/>
            <a:chOff x="3214378" y="5337278"/>
            <a:chExt cx="5390070" cy="1077218"/>
          </a:xfrm>
        </p:grpSpPr>
        <p:sp>
          <p:nvSpPr>
            <p:cNvPr id="5" name="Seta para a direita 4"/>
            <p:cNvSpPr/>
            <p:nvPr/>
          </p:nvSpPr>
          <p:spPr>
            <a:xfrm flipH="1">
              <a:off x="3214378" y="5661274"/>
              <a:ext cx="936104" cy="3460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211961" y="5337278"/>
              <a:ext cx="43924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/>
              <a:r>
                <a:rPr lang="pt-BR" dirty="0"/>
                <a:t>apesar das médias estarem mais próximas entre si, a variância é menor, aumentando o poder de discriminação das médias populacionais</a:t>
              </a:r>
            </a:p>
          </p:txBody>
        </p:sp>
      </p:grpSp>
      <p:sp>
        <p:nvSpPr>
          <p:cNvPr id="1003" name="CaixaDeTexto 1002"/>
          <p:cNvSpPr txBox="1"/>
          <p:nvPr/>
        </p:nvSpPr>
        <p:spPr>
          <a:xfrm>
            <a:off x="3931688" y="4220230"/>
            <a:ext cx="4392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pt-BR" dirty="0"/>
              <a:t>Em qual situação é mais fácil distinguir as médias?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4" name="Retângulo 1003"/>
              <p:cNvSpPr/>
              <p:nvPr/>
            </p:nvSpPr>
            <p:spPr>
              <a:xfrm>
                <a:off x="4067944" y="4841231"/>
                <a:ext cx="8887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4" name="Retângulo 10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841231"/>
                <a:ext cx="888705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6" name="Grupo 1005"/>
          <p:cNvGrpSpPr/>
          <p:nvPr/>
        </p:nvGrpSpPr>
        <p:grpSpPr>
          <a:xfrm>
            <a:off x="429762" y="4149080"/>
            <a:ext cx="2738622" cy="1122779"/>
            <a:chOff x="429762" y="4149080"/>
            <a:chExt cx="2738622" cy="1122779"/>
          </a:xfrm>
        </p:grpSpPr>
        <p:grpSp>
          <p:nvGrpSpPr>
            <p:cNvPr id="3" name="Grupo 2"/>
            <p:cNvGrpSpPr/>
            <p:nvPr/>
          </p:nvGrpSpPr>
          <p:grpSpPr>
            <a:xfrm>
              <a:off x="720384" y="4149080"/>
              <a:ext cx="2448000" cy="1122779"/>
              <a:chOff x="720384" y="3838576"/>
              <a:chExt cx="2448000" cy="1122779"/>
            </a:xfrm>
          </p:grpSpPr>
          <p:sp>
            <p:nvSpPr>
              <p:cNvPr id="13" name="Text Box 340"/>
              <p:cNvSpPr txBox="1">
                <a:spLocks noChangeArrowheads="1"/>
              </p:cNvSpPr>
              <p:nvPr/>
            </p:nvSpPr>
            <p:spPr bwMode="auto">
              <a:xfrm>
                <a:off x="1290297" y="4622801"/>
                <a:ext cx="3714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</a:t>
                </a:r>
                <a:r>
                  <a:rPr lang="pt-BR" altLang="pt-BR" sz="1600" baseline="-25000">
                    <a:latin typeface="Times New Roman" charset="0"/>
                    <a:sym typeface="Symbol" pitchFamily="18" charset="2"/>
                  </a:rPr>
                  <a:t>1</a:t>
                </a:r>
              </a:p>
            </p:txBody>
          </p:sp>
          <p:grpSp>
            <p:nvGrpSpPr>
              <p:cNvPr id="16" name="Group 342"/>
              <p:cNvGrpSpPr>
                <a:grpSpLocks/>
              </p:cNvGrpSpPr>
              <p:nvPr/>
            </p:nvGrpSpPr>
            <p:grpSpPr bwMode="auto">
              <a:xfrm>
                <a:off x="802934" y="3838576"/>
                <a:ext cx="1312863" cy="815975"/>
                <a:chOff x="2478" y="1834"/>
                <a:chExt cx="827" cy="514"/>
              </a:xfrm>
            </p:grpSpPr>
            <p:sp>
              <p:nvSpPr>
                <p:cNvPr id="270" name="Line 343"/>
                <p:cNvSpPr>
                  <a:spLocks noChangeShapeType="1"/>
                </p:cNvSpPr>
                <p:nvPr/>
              </p:nvSpPr>
              <p:spPr bwMode="auto">
                <a:xfrm>
                  <a:off x="2478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1" name="Line 344"/>
                <p:cNvSpPr>
                  <a:spLocks noChangeShapeType="1"/>
                </p:cNvSpPr>
                <p:nvPr/>
              </p:nvSpPr>
              <p:spPr bwMode="auto">
                <a:xfrm>
                  <a:off x="2483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2" name="Line 345"/>
                <p:cNvSpPr>
                  <a:spLocks noChangeShapeType="1"/>
                </p:cNvSpPr>
                <p:nvPr/>
              </p:nvSpPr>
              <p:spPr bwMode="auto">
                <a:xfrm>
                  <a:off x="2491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3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496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4" name="Line 347"/>
                <p:cNvSpPr>
                  <a:spLocks noChangeShapeType="1"/>
                </p:cNvSpPr>
                <p:nvPr/>
              </p:nvSpPr>
              <p:spPr bwMode="auto">
                <a:xfrm>
                  <a:off x="2504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5" name="Line 348"/>
                <p:cNvSpPr>
                  <a:spLocks noChangeShapeType="1"/>
                </p:cNvSpPr>
                <p:nvPr/>
              </p:nvSpPr>
              <p:spPr bwMode="auto">
                <a:xfrm>
                  <a:off x="2512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6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18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7" name="Line 350"/>
                <p:cNvSpPr>
                  <a:spLocks noChangeShapeType="1"/>
                </p:cNvSpPr>
                <p:nvPr/>
              </p:nvSpPr>
              <p:spPr bwMode="auto">
                <a:xfrm>
                  <a:off x="2526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8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531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9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539" y="2340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0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545" y="2339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1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55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2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561" y="2335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3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566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4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57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5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579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6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587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595" y="2322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8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601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9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609" y="2313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0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614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1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622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2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630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3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635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4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643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5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649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6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657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665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8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670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9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678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0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683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1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691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2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697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3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705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4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713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5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718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6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726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7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731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8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739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9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747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0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753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1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761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2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766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3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774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4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782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5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787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6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795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7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801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09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9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817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0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822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1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830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2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835" y="1875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3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844" y="186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4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9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5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857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6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65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7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870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8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78" y="1836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9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884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0" name="Line 403"/>
                <p:cNvSpPr>
                  <a:spLocks noChangeShapeType="1"/>
                </p:cNvSpPr>
                <p:nvPr/>
              </p:nvSpPr>
              <p:spPr bwMode="auto">
                <a:xfrm>
                  <a:off x="2892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1" name="Line 404"/>
                <p:cNvSpPr>
                  <a:spLocks noChangeShapeType="1"/>
                </p:cNvSpPr>
                <p:nvPr/>
              </p:nvSpPr>
              <p:spPr bwMode="auto">
                <a:xfrm>
                  <a:off x="2900" y="183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2" name="Line 405"/>
                <p:cNvSpPr>
                  <a:spLocks noChangeShapeType="1"/>
                </p:cNvSpPr>
                <p:nvPr/>
              </p:nvSpPr>
              <p:spPr bwMode="auto">
                <a:xfrm>
                  <a:off x="2905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3" name="Line 406"/>
                <p:cNvSpPr>
                  <a:spLocks noChangeShapeType="1"/>
                </p:cNvSpPr>
                <p:nvPr/>
              </p:nvSpPr>
              <p:spPr bwMode="auto">
                <a:xfrm>
                  <a:off x="2913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4" name="Line 407"/>
                <p:cNvSpPr>
                  <a:spLocks noChangeShapeType="1"/>
                </p:cNvSpPr>
                <p:nvPr/>
              </p:nvSpPr>
              <p:spPr bwMode="auto">
                <a:xfrm>
                  <a:off x="2918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5" name="Line 408"/>
                <p:cNvSpPr>
                  <a:spLocks noChangeShapeType="1"/>
                </p:cNvSpPr>
                <p:nvPr/>
              </p:nvSpPr>
              <p:spPr bwMode="auto">
                <a:xfrm>
                  <a:off x="2926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6" name="Line 409"/>
                <p:cNvSpPr>
                  <a:spLocks noChangeShapeType="1"/>
                </p:cNvSpPr>
                <p:nvPr/>
              </p:nvSpPr>
              <p:spPr bwMode="auto">
                <a:xfrm>
                  <a:off x="2934" y="1864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7" name="Line 410"/>
                <p:cNvSpPr>
                  <a:spLocks noChangeShapeType="1"/>
                </p:cNvSpPr>
                <p:nvPr/>
              </p:nvSpPr>
              <p:spPr bwMode="auto">
                <a:xfrm>
                  <a:off x="2940" y="187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8" name="Line 411"/>
                <p:cNvSpPr>
                  <a:spLocks noChangeShapeType="1"/>
                </p:cNvSpPr>
                <p:nvPr/>
              </p:nvSpPr>
              <p:spPr bwMode="auto">
                <a:xfrm>
                  <a:off x="2948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9" name="Line 412"/>
                <p:cNvSpPr>
                  <a:spLocks noChangeShapeType="1"/>
                </p:cNvSpPr>
                <p:nvPr/>
              </p:nvSpPr>
              <p:spPr bwMode="auto">
                <a:xfrm>
                  <a:off x="2953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0" name="Line 413"/>
                <p:cNvSpPr>
                  <a:spLocks noChangeShapeType="1"/>
                </p:cNvSpPr>
                <p:nvPr/>
              </p:nvSpPr>
              <p:spPr bwMode="auto">
                <a:xfrm>
                  <a:off x="2961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1" name="Line 414"/>
                <p:cNvSpPr>
                  <a:spLocks noChangeShapeType="1"/>
                </p:cNvSpPr>
                <p:nvPr/>
              </p:nvSpPr>
              <p:spPr bwMode="auto">
                <a:xfrm>
                  <a:off x="2966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2" name="Line 415"/>
                <p:cNvSpPr>
                  <a:spLocks noChangeShapeType="1"/>
                </p:cNvSpPr>
                <p:nvPr/>
              </p:nvSpPr>
              <p:spPr bwMode="auto">
                <a:xfrm>
                  <a:off x="2974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3" name="Line 416"/>
                <p:cNvSpPr>
                  <a:spLocks noChangeShapeType="1"/>
                </p:cNvSpPr>
                <p:nvPr/>
              </p:nvSpPr>
              <p:spPr bwMode="auto">
                <a:xfrm>
                  <a:off x="2982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4" name="Line 417"/>
                <p:cNvSpPr>
                  <a:spLocks noChangeShapeType="1"/>
                </p:cNvSpPr>
                <p:nvPr/>
              </p:nvSpPr>
              <p:spPr bwMode="auto">
                <a:xfrm>
                  <a:off x="2988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5" name="Line 418"/>
                <p:cNvSpPr>
                  <a:spLocks noChangeShapeType="1"/>
                </p:cNvSpPr>
                <p:nvPr/>
              </p:nvSpPr>
              <p:spPr bwMode="auto">
                <a:xfrm>
                  <a:off x="2996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6" name="Line 419"/>
                <p:cNvSpPr>
                  <a:spLocks noChangeShapeType="1"/>
                </p:cNvSpPr>
                <p:nvPr/>
              </p:nvSpPr>
              <p:spPr bwMode="auto">
                <a:xfrm>
                  <a:off x="3001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7" name="Line 420"/>
                <p:cNvSpPr>
                  <a:spLocks noChangeShapeType="1"/>
                </p:cNvSpPr>
                <p:nvPr/>
              </p:nvSpPr>
              <p:spPr bwMode="auto">
                <a:xfrm>
                  <a:off x="3009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8" name="Line 421"/>
                <p:cNvSpPr>
                  <a:spLocks noChangeShapeType="1"/>
                </p:cNvSpPr>
                <p:nvPr/>
              </p:nvSpPr>
              <p:spPr bwMode="auto">
                <a:xfrm>
                  <a:off x="3017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9" name="Line 422"/>
                <p:cNvSpPr>
                  <a:spLocks noChangeShapeType="1"/>
                </p:cNvSpPr>
                <p:nvPr/>
              </p:nvSpPr>
              <p:spPr bwMode="auto">
                <a:xfrm>
                  <a:off x="3022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0" name="Line 423"/>
                <p:cNvSpPr>
                  <a:spLocks noChangeShapeType="1"/>
                </p:cNvSpPr>
                <p:nvPr/>
              </p:nvSpPr>
              <p:spPr bwMode="auto">
                <a:xfrm>
                  <a:off x="3030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1" name="Line 424"/>
                <p:cNvSpPr>
                  <a:spLocks noChangeShapeType="1"/>
                </p:cNvSpPr>
                <p:nvPr/>
              </p:nvSpPr>
              <p:spPr bwMode="auto">
                <a:xfrm>
                  <a:off x="3036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2" name="Line 425"/>
                <p:cNvSpPr>
                  <a:spLocks noChangeShapeType="1"/>
                </p:cNvSpPr>
                <p:nvPr/>
              </p:nvSpPr>
              <p:spPr bwMode="auto">
                <a:xfrm>
                  <a:off x="3044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3" name="Line 426"/>
                <p:cNvSpPr>
                  <a:spLocks noChangeShapeType="1"/>
                </p:cNvSpPr>
                <p:nvPr/>
              </p:nvSpPr>
              <p:spPr bwMode="auto">
                <a:xfrm>
                  <a:off x="3052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4" name="Line 427"/>
                <p:cNvSpPr>
                  <a:spLocks noChangeShapeType="1"/>
                </p:cNvSpPr>
                <p:nvPr/>
              </p:nvSpPr>
              <p:spPr bwMode="auto">
                <a:xfrm>
                  <a:off x="3057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5" name="Line 428"/>
                <p:cNvSpPr>
                  <a:spLocks noChangeShapeType="1"/>
                </p:cNvSpPr>
                <p:nvPr/>
              </p:nvSpPr>
              <p:spPr bwMode="auto">
                <a:xfrm>
                  <a:off x="3065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6" name="Line 429"/>
                <p:cNvSpPr>
                  <a:spLocks noChangeShapeType="1"/>
                </p:cNvSpPr>
                <p:nvPr/>
              </p:nvSpPr>
              <p:spPr bwMode="auto">
                <a:xfrm>
                  <a:off x="3070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7" name="Line 430"/>
                <p:cNvSpPr>
                  <a:spLocks noChangeShapeType="1"/>
                </p:cNvSpPr>
                <p:nvPr/>
              </p:nvSpPr>
              <p:spPr bwMode="auto">
                <a:xfrm>
                  <a:off x="3078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8" name="Line 431"/>
                <p:cNvSpPr>
                  <a:spLocks noChangeShapeType="1"/>
                </p:cNvSpPr>
                <p:nvPr/>
              </p:nvSpPr>
              <p:spPr bwMode="auto">
                <a:xfrm>
                  <a:off x="3086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9" name="Line 432"/>
                <p:cNvSpPr>
                  <a:spLocks noChangeShapeType="1"/>
                </p:cNvSpPr>
                <p:nvPr/>
              </p:nvSpPr>
              <p:spPr bwMode="auto">
                <a:xfrm>
                  <a:off x="3092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0" name="Line 433"/>
                <p:cNvSpPr>
                  <a:spLocks noChangeShapeType="1"/>
                </p:cNvSpPr>
                <p:nvPr/>
              </p:nvSpPr>
              <p:spPr bwMode="auto">
                <a:xfrm>
                  <a:off x="3100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1" name="Line 434"/>
                <p:cNvSpPr>
                  <a:spLocks noChangeShapeType="1"/>
                </p:cNvSpPr>
                <p:nvPr/>
              </p:nvSpPr>
              <p:spPr bwMode="auto">
                <a:xfrm>
                  <a:off x="3105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2" name="Line 435"/>
                <p:cNvSpPr>
                  <a:spLocks noChangeShapeType="1"/>
                </p:cNvSpPr>
                <p:nvPr/>
              </p:nvSpPr>
              <p:spPr bwMode="auto">
                <a:xfrm>
                  <a:off x="3113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3" name="Line 436"/>
                <p:cNvSpPr>
                  <a:spLocks noChangeShapeType="1"/>
                </p:cNvSpPr>
                <p:nvPr/>
              </p:nvSpPr>
              <p:spPr bwMode="auto">
                <a:xfrm>
                  <a:off x="3118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4" name="Line 437"/>
                <p:cNvSpPr>
                  <a:spLocks noChangeShapeType="1"/>
                </p:cNvSpPr>
                <p:nvPr/>
              </p:nvSpPr>
              <p:spPr bwMode="auto">
                <a:xfrm>
                  <a:off x="3126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5" name="Line 438"/>
                <p:cNvSpPr>
                  <a:spLocks noChangeShapeType="1"/>
                </p:cNvSpPr>
                <p:nvPr/>
              </p:nvSpPr>
              <p:spPr bwMode="auto">
                <a:xfrm>
                  <a:off x="3134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6" name="Line 439"/>
                <p:cNvSpPr>
                  <a:spLocks noChangeShapeType="1"/>
                </p:cNvSpPr>
                <p:nvPr/>
              </p:nvSpPr>
              <p:spPr bwMode="auto">
                <a:xfrm>
                  <a:off x="3140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7" name="Line 440"/>
                <p:cNvSpPr>
                  <a:spLocks noChangeShapeType="1"/>
                </p:cNvSpPr>
                <p:nvPr/>
              </p:nvSpPr>
              <p:spPr bwMode="auto">
                <a:xfrm>
                  <a:off x="3148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8" name="Line 441"/>
                <p:cNvSpPr>
                  <a:spLocks noChangeShapeType="1"/>
                </p:cNvSpPr>
                <p:nvPr/>
              </p:nvSpPr>
              <p:spPr bwMode="auto">
                <a:xfrm>
                  <a:off x="3153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9" name="Line 442"/>
                <p:cNvSpPr>
                  <a:spLocks noChangeShapeType="1"/>
                </p:cNvSpPr>
                <p:nvPr/>
              </p:nvSpPr>
              <p:spPr bwMode="auto">
                <a:xfrm>
                  <a:off x="3161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0" name="Line 443"/>
                <p:cNvSpPr>
                  <a:spLocks noChangeShapeType="1"/>
                </p:cNvSpPr>
                <p:nvPr/>
              </p:nvSpPr>
              <p:spPr bwMode="auto">
                <a:xfrm>
                  <a:off x="3169" y="2313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1" name="Line 444"/>
                <p:cNvSpPr>
                  <a:spLocks noChangeShapeType="1"/>
                </p:cNvSpPr>
                <p:nvPr/>
              </p:nvSpPr>
              <p:spPr bwMode="auto">
                <a:xfrm>
                  <a:off x="3175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2" name="Line 445"/>
                <p:cNvSpPr>
                  <a:spLocks noChangeShapeType="1"/>
                </p:cNvSpPr>
                <p:nvPr/>
              </p:nvSpPr>
              <p:spPr bwMode="auto">
                <a:xfrm>
                  <a:off x="3183" y="2322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3" name="Line 446"/>
                <p:cNvSpPr>
                  <a:spLocks noChangeShapeType="1"/>
                </p:cNvSpPr>
                <p:nvPr/>
              </p:nvSpPr>
              <p:spPr bwMode="auto">
                <a:xfrm>
                  <a:off x="3188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4" name="Line 447"/>
                <p:cNvSpPr>
                  <a:spLocks noChangeShapeType="1"/>
                </p:cNvSpPr>
                <p:nvPr/>
              </p:nvSpPr>
              <p:spPr bwMode="auto">
                <a:xfrm>
                  <a:off x="3196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5" name="Line 448"/>
                <p:cNvSpPr>
                  <a:spLocks noChangeShapeType="1"/>
                </p:cNvSpPr>
                <p:nvPr/>
              </p:nvSpPr>
              <p:spPr bwMode="auto">
                <a:xfrm>
                  <a:off x="320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6" name="Line 449"/>
                <p:cNvSpPr>
                  <a:spLocks noChangeShapeType="1"/>
                </p:cNvSpPr>
                <p:nvPr/>
              </p:nvSpPr>
              <p:spPr bwMode="auto">
                <a:xfrm>
                  <a:off x="3209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7" name="Line 450"/>
                <p:cNvSpPr>
                  <a:spLocks noChangeShapeType="1"/>
                </p:cNvSpPr>
                <p:nvPr/>
              </p:nvSpPr>
              <p:spPr bwMode="auto">
                <a:xfrm>
                  <a:off x="3217" y="2335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8" name="Line 451"/>
                <p:cNvSpPr>
                  <a:spLocks noChangeShapeType="1"/>
                </p:cNvSpPr>
                <p:nvPr/>
              </p:nvSpPr>
              <p:spPr bwMode="auto">
                <a:xfrm>
                  <a:off x="322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9" name="Line 452"/>
                <p:cNvSpPr>
                  <a:spLocks noChangeShapeType="1"/>
                </p:cNvSpPr>
                <p:nvPr/>
              </p:nvSpPr>
              <p:spPr bwMode="auto">
                <a:xfrm>
                  <a:off x="3231" y="2339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0" name="Line 453"/>
                <p:cNvSpPr>
                  <a:spLocks noChangeShapeType="1"/>
                </p:cNvSpPr>
                <p:nvPr/>
              </p:nvSpPr>
              <p:spPr bwMode="auto">
                <a:xfrm>
                  <a:off x="3236" y="2340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1" name="Line 454"/>
                <p:cNvSpPr>
                  <a:spLocks noChangeShapeType="1"/>
                </p:cNvSpPr>
                <p:nvPr/>
              </p:nvSpPr>
              <p:spPr bwMode="auto">
                <a:xfrm>
                  <a:off x="3244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2" name="Line 455"/>
                <p:cNvSpPr>
                  <a:spLocks noChangeShapeType="1"/>
                </p:cNvSpPr>
                <p:nvPr/>
              </p:nvSpPr>
              <p:spPr bwMode="auto">
                <a:xfrm>
                  <a:off x="3252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3" name="Line 456"/>
                <p:cNvSpPr>
                  <a:spLocks noChangeShapeType="1"/>
                </p:cNvSpPr>
                <p:nvPr/>
              </p:nvSpPr>
              <p:spPr bwMode="auto">
                <a:xfrm>
                  <a:off x="3257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4" name="Line 457"/>
                <p:cNvSpPr>
                  <a:spLocks noChangeShapeType="1"/>
                </p:cNvSpPr>
                <p:nvPr/>
              </p:nvSpPr>
              <p:spPr bwMode="auto">
                <a:xfrm>
                  <a:off x="3265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5" name="Line 458"/>
                <p:cNvSpPr>
                  <a:spLocks noChangeShapeType="1"/>
                </p:cNvSpPr>
                <p:nvPr/>
              </p:nvSpPr>
              <p:spPr bwMode="auto">
                <a:xfrm>
                  <a:off x="3271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6" name="Line 459"/>
                <p:cNvSpPr>
                  <a:spLocks noChangeShapeType="1"/>
                </p:cNvSpPr>
                <p:nvPr/>
              </p:nvSpPr>
              <p:spPr bwMode="auto">
                <a:xfrm>
                  <a:off x="3279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7" name="Line 460"/>
                <p:cNvSpPr>
                  <a:spLocks noChangeShapeType="1"/>
                </p:cNvSpPr>
                <p:nvPr/>
              </p:nvSpPr>
              <p:spPr bwMode="auto">
                <a:xfrm>
                  <a:off x="3287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8" name="Line 461"/>
                <p:cNvSpPr>
                  <a:spLocks noChangeShapeType="1"/>
                </p:cNvSpPr>
                <p:nvPr/>
              </p:nvSpPr>
              <p:spPr bwMode="auto">
                <a:xfrm>
                  <a:off x="3292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9" name="Line 462"/>
                <p:cNvSpPr>
                  <a:spLocks noChangeShapeType="1"/>
                </p:cNvSpPr>
                <p:nvPr/>
              </p:nvSpPr>
              <p:spPr bwMode="auto">
                <a:xfrm>
                  <a:off x="3300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" name="Line 463"/>
              <p:cNvSpPr>
                <a:spLocks noChangeShapeType="1"/>
              </p:cNvSpPr>
              <p:nvPr/>
            </p:nvSpPr>
            <p:spPr bwMode="auto">
              <a:xfrm>
                <a:off x="720384" y="4668839"/>
                <a:ext cx="2448000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9" name="Group 464"/>
              <p:cNvGrpSpPr>
                <a:grpSpLocks/>
              </p:cNvGrpSpPr>
              <p:nvPr/>
            </p:nvGrpSpPr>
            <p:grpSpPr bwMode="auto">
              <a:xfrm>
                <a:off x="1386929" y="3849689"/>
                <a:ext cx="1312863" cy="815975"/>
                <a:chOff x="3402" y="1841"/>
                <a:chExt cx="827" cy="514"/>
              </a:xfrm>
            </p:grpSpPr>
            <p:sp>
              <p:nvSpPr>
                <p:cNvPr id="150" name="Line 465"/>
                <p:cNvSpPr>
                  <a:spLocks noChangeShapeType="1"/>
                </p:cNvSpPr>
                <p:nvPr/>
              </p:nvSpPr>
              <p:spPr bwMode="auto">
                <a:xfrm>
                  <a:off x="3402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1" name="Line 466"/>
                <p:cNvSpPr>
                  <a:spLocks noChangeShapeType="1"/>
                </p:cNvSpPr>
                <p:nvPr/>
              </p:nvSpPr>
              <p:spPr bwMode="auto">
                <a:xfrm>
                  <a:off x="3407" y="235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2" name="Line 467"/>
                <p:cNvSpPr>
                  <a:spLocks noChangeShapeType="1"/>
                </p:cNvSpPr>
                <p:nvPr/>
              </p:nvSpPr>
              <p:spPr bwMode="auto">
                <a:xfrm>
                  <a:off x="3415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3" name="Line 468"/>
                <p:cNvSpPr>
                  <a:spLocks noChangeShapeType="1"/>
                </p:cNvSpPr>
                <p:nvPr/>
              </p:nvSpPr>
              <p:spPr bwMode="auto">
                <a:xfrm flipV="1">
                  <a:off x="3420" y="235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" name="Line 469"/>
                <p:cNvSpPr>
                  <a:spLocks noChangeShapeType="1"/>
                </p:cNvSpPr>
                <p:nvPr/>
              </p:nvSpPr>
              <p:spPr bwMode="auto">
                <a:xfrm>
                  <a:off x="3428" y="2352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5" name="Line 470"/>
                <p:cNvSpPr>
                  <a:spLocks noChangeShapeType="1"/>
                </p:cNvSpPr>
                <p:nvPr/>
              </p:nvSpPr>
              <p:spPr bwMode="auto">
                <a:xfrm>
                  <a:off x="3436" y="2352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6" name="Line 471"/>
                <p:cNvSpPr>
                  <a:spLocks noChangeShapeType="1"/>
                </p:cNvSpPr>
                <p:nvPr/>
              </p:nvSpPr>
              <p:spPr bwMode="auto">
                <a:xfrm flipV="1">
                  <a:off x="3442" y="235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7" name="Line 472"/>
                <p:cNvSpPr>
                  <a:spLocks noChangeShapeType="1"/>
                </p:cNvSpPr>
                <p:nvPr/>
              </p:nvSpPr>
              <p:spPr bwMode="auto">
                <a:xfrm>
                  <a:off x="3450" y="2351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8" name="Line 473"/>
                <p:cNvSpPr>
                  <a:spLocks noChangeShapeType="1"/>
                </p:cNvSpPr>
                <p:nvPr/>
              </p:nvSpPr>
              <p:spPr bwMode="auto">
                <a:xfrm flipV="1">
                  <a:off x="3455" y="2349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9" name="Line 474"/>
                <p:cNvSpPr>
                  <a:spLocks noChangeShapeType="1"/>
                </p:cNvSpPr>
                <p:nvPr/>
              </p:nvSpPr>
              <p:spPr bwMode="auto">
                <a:xfrm flipV="1">
                  <a:off x="3463" y="2347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0" name="Line 475"/>
                <p:cNvSpPr>
                  <a:spLocks noChangeShapeType="1"/>
                </p:cNvSpPr>
                <p:nvPr/>
              </p:nvSpPr>
              <p:spPr bwMode="auto">
                <a:xfrm flipV="1">
                  <a:off x="3469" y="2346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1" name="Line 476"/>
                <p:cNvSpPr>
                  <a:spLocks noChangeShapeType="1"/>
                </p:cNvSpPr>
                <p:nvPr/>
              </p:nvSpPr>
              <p:spPr bwMode="auto">
                <a:xfrm flipV="1">
                  <a:off x="3477" y="234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Line 477"/>
                <p:cNvSpPr>
                  <a:spLocks noChangeShapeType="1"/>
                </p:cNvSpPr>
                <p:nvPr/>
              </p:nvSpPr>
              <p:spPr bwMode="auto">
                <a:xfrm flipV="1">
                  <a:off x="3485" y="234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3" name="Line 478"/>
                <p:cNvSpPr>
                  <a:spLocks noChangeShapeType="1"/>
                </p:cNvSpPr>
                <p:nvPr/>
              </p:nvSpPr>
              <p:spPr bwMode="auto">
                <a:xfrm flipV="1">
                  <a:off x="3490" y="234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Line 479"/>
                <p:cNvSpPr>
                  <a:spLocks noChangeShapeType="1"/>
                </p:cNvSpPr>
                <p:nvPr/>
              </p:nvSpPr>
              <p:spPr bwMode="auto">
                <a:xfrm flipV="1">
                  <a:off x="3498" y="2339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5" name="Line 480"/>
                <p:cNvSpPr>
                  <a:spLocks noChangeShapeType="1"/>
                </p:cNvSpPr>
                <p:nvPr/>
              </p:nvSpPr>
              <p:spPr bwMode="auto">
                <a:xfrm flipV="1">
                  <a:off x="3503" y="233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Line 481"/>
                <p:cNvSpPr>
                  <a:spLocks noChangeShapeType="1"/>
                </p:cNvSpPr>
                <p:nvPr/>
              </p:nvSpPr>
              <p:spPr bwMode="auto">
                <a:xfrm flipV="1">
                  <a:off x="3511" y="2332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482"/>
                <p:cNvSpPr>
                  <a:spLocks noChangeShapeType="1"/>
                </p:cNvSpPr>
                <p:nvPr/>
              </p:nvSpPr>
              <p:spPr bwMode="auto">
                <a:xfrm flipV="1">
                  <a:off x="3519" y="2329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8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3525" y="232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9" name="Line 484"/>
                <p:cNvSpPr>
                  <a:spLocks noChangeShapeType="1"/>
                </p:cNvSpPr>
                <p:nvPr/>
              </p:nvSpPr>
              <p:spPr bwMode="auto">
                <a:xfrm flipV="1">
                  <a:off x="3533" y="2320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0" name="Line 485"/>
                <p:cNvSpPr>
                  <a:spLocks noChangeShapeType="1"/>
                </p:cNvSpPr>
                <p:nvPr/>
              </p:nvSpPr>
              <p:spPr bwMode="auto">
                <a:xfrm flipV="1">
                  <a:off x="3538" y="2315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1" name="Line 486"/>
                <p:cNvSpPr>
                  <a:spLocks noChangeShapeType="1"/>
                </p:cNvSpPr>
                <p:nvPr/>
              </p:nvSpPr>
              <p:spPr bwMode="auto">
                <a:xfrm flipV="1">
                  <a:off x="3546" y="2310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2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3554" y="2303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3" name="Line 488"/>
                <p:cNvSpPr>
                  <a:spLocks noChangeShapeType="1"/>
                </p:cNvSpPr>
                <p:nvPr/>
              </p:nvSpPr>
              <p:spPr bwMode="auto">
                <a:xfrm flipV="1">
                  <a:off x="3559" y="2297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" name="Line 489"/>
                <p:cNvSpPr>
                  <a:spLocks noChangeShapeType="1"/>
                </p:cNvSpPr>
                <p:nvPr/>
              </p:nvSpPr>
              <p:spPr bwMode="auto">
                <a:xfrm flipV="1">
                  <a:off x="3567" y="2290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5" name="Line 490"/>
                <p:cNvSpPr>
                  <a:spLocks noChangeShapeType="1"/>
                </p:cNvSpPr>
                <p:nvPr/>
              </p:nvSpPr>
              <p:spPr bwMode="auto">
                <a:xfrm flipV="1">
                  <a:off x="3573" y="2281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491"/>
                <p:cNvSpPr>
                  <a:spLocks noChangeShapeType="1"/>
                </p:cNvSpPr>
                <p:nvPr/>
              </p:nvSpPr>
              <p:spPr bwMode="auto">
                <a:xfrm flipV="1">
                  <a:off x="3581" y="2273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3589" y="2263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493"/>
                <p:cNvSpPr>
                  <a:spLocks noChangeShapeType="1"/>
                </p:cNvSpPr>
                <p:nvPr/>
              </p:nvSpPr>
              <p:spPr bwMode="auto">
                <a:xfrm flipV="1">
                  <a:off x="3594" y="225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494"/>
                <p:cNvSpPr>
                  <a:spLocks noChangeShapeType="1"/>
                </p:cNvSpPr>
                <p:nvPr/>
              </p:nvSpPr>
              <p:spPr bwMode="auto">
                <a:xfrm flipV="1">
                  <a:off x="3602" y="224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Line 495"/>
                <p:cNvSpPr>
                  <a:spLocks noChangeShapeType="1"/>
                </p:cNvSpPr>
                <p:nvPr/>
              </p:nvSpPr>
              <p:spPr bwMode="auto">
                <a:xfrm flipV="1">
                  <a:off x="3607" y="2229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1" name="Line 496"/>
                <p:cNvSpPr>
                  <a:spLocks noChangeShapeType="1"/>
                </p:cNvSpPr>
                <p:nvPr/>
              </p:nvSpPr>
              <p:spPr bwMode="auto">
                <a:xfrm flipV="1">
                  <a:off x="3615" y="2217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2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3621" y="2203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3" name="Line 498"/>
                <p:cNvSpPr>
                  <a:spLocks noChangeShapeType="1"/>
                </p:cNvSpPr>
                <p:nvPr/>
              </p:nvSpPr>
              <p:spPr bwMode="auto">
                <a:xfrm flipV="1">
                  <a:off x="3629" y="2188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4" name="Line 499"/>
                <p:cNvSpPr>
                  <a:spLocks noChangeShapeType="1"/>
                </p:cNvSpPr>
                <p:nvPr/>
              </p:nvSpPr>
              <p:spPr bwMode="auto">
                <a:xfrm flipV="1">
                  <a:off x="3637" y="2175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" name="Line 500"/>
                <p:cNvSpPr>
                  <a:spLocks noChangeShapeType="1"/>
                </p:cNvSpPr>
                <p:nvPr/>
              </p:nvSpPr>
              <p:spPr bwMode="auto">
                <a:xfrm flipV="1">
                  <a:off x="3642" y="215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3650" y="2142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Line 502"/>
                <p:cNvSpPr>
                  <a:spLocks noChangeShapeType="1"/>
                </p:cNvSpPr>
                <p:nvPr/>
              </p:nvSpPr>
              <p:spPr bwMode="auto">
                <a:xfrm flipV="1">
                  <a:off x="3655" y="212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8" name="Line 503"/>
                <p:cNvSpPr>
                  <a:spLocks noChangeShapeType="1"/>
                </p:cNvSpPr>
                <p:nvPr/>
              </p:nvSpPr>
              <p:spPr bwMode="auto">
                <a:xfrm flipV="1">
                  <a:off x="3663" y="210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504"/>
                <p:cNvSpPr>
                  <a:spLocks noChangeShapeType="1"/>
                </p:cNvSpPr>
                <p:nvPr/>
              </p:nvSpPr>
              <p:spPr bwMode="auto">
                <a:xfrm flipV="1">
                  <a:off x="3671" y="2092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0" name="Line 505"/>
                <p:cNvSpPr>
                  <a:spLocks noChangeShapeType="1"/>
                </p:cNvSpPr>
                <p:nvPr/>
              </p:nvSpPr>
              <p:spPr bwMode="auto">
                <a:xfrm flipV="1">
                  <a:off x="3677" y="2073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1" name="Line 506"/>
                <p:cNvSpPr>
                  <a:spLocks noChangeShapeType="1"/>
                </p:cNvSpPr>
                <p:nvPr/>
              </p:nvSpPr>
              <p:spPr bwMode="auto">
                <a:xfrm flipV="1">
                  <a:off x="3685" y="2056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2" name="Line 507"/>
                <p:cNvSpPr>
                  <a:spLocks noChangeShapeType="1"/>
                </p:cNvSpPr>
                <p:nvPr/>
              </p:nvSpPr>
              <p:spPr bwMode="auto">
                <a:xfrm flipV="1">
                  <a:off x="3690" y="2037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Line 508"/>
                <p:cNvSpPr>
                  <a:spLocks noChangeShapeType="1"/>
                </p:cNvSpPr>
                <p:nvPr/>
              </p:nvSpPr>
              <p:spPr bwMode="auto">
                <a:xfrm flipV="1">
                  <a:off x="3698" y="2020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4" name="Line 509"/>
                <p:cNvSpPr>
                  <a:spLocks noChangeShapeType="1"/>
                </p:cNvSpPr>
                <p:nvPr/>
              </p:nvSpPr>
              <p:spPr bwMode="auto">
                <a:xfrm flipV="1">
                  <a:off x="3706" y="2002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Line 510"/>
                <p:cNvSpPr>
                  <a:spLocks noChangeShapeType="1"/>
                </p:cNvSpPr>
                <p:nvPr/>
              </p:nvSpPr>
              <p:spPr bwMode="auto">
                <a:xfrm flipV="1">
                  <a:off x="3711" y="198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3719" y="1968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7" name="Line 512"/>
                <p:cNvSpPr>
                  <a:spLocks noChangeShapeType="1"/>
                </p:cNvSpPr>
                <p:nvPr/>
              </p:nvSpPr>
              <p:spPr bwMode="auto">
                <a:xfrm flipV="1">
                  <a:off x="3725" y="1951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8" name="Line 513"/>
                <p:cNvSpPr>
                  <a:spLocks noChangeShapeType="1"/>
                </p:cNvSpPr>
                <p:nvPr/>
              </p:nvSpPr>
              <p:spPr bwMode="auto">
                <a:xfrm flipV="1">
                  <a:off x="3733" y="1936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9" name="Line 514"/>
                <p:cNvSpPr>
                  <a:spLocks noChangeShapeType="1"/>
                </p:cNvSpPr>
                <p:nvPr/>
              </p:nvSpPr>
              <p:spPr bwMode="auto">
                <a:xfrm flipV="1">
                  <a:off x="3741" y="1921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0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3746" y="1905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1" name="Line 516"/>
                <p:cNvSpPr>
                  <a:spLocks noChangeShapeType="1"/>
                </p:cNvSpPr>
                <p:nvPr/>
              </p:nvSpPr>
              <p:spPr bwMode="auto">
                <a:xfrm flipV="1">
                  <a:off x="3754" y="1893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2" name="Line 517"/>
                <p:cNvSpPr>
                  <a:spLocks noChangeShapeType="1"/>
                </p:cNvSpPr>
                <p:nvPr/>
              </p:nvSpPr>
              <p:spPr bwMode="auto">
                <a:xfrm flipV="1">
                  <a:off x="3759" y="1882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3" name="Line 518"/>
                <p:cNvSpPr>
                  <a:spLocks noChangeShapeType="1"/>
                </p:cNvSpPr>
                <p:nvPr/>
              </p:nvSpPr>
              <p:spPr bwMode="auto">
                <a:xfrm flipV="1">
                  <a:off x="3768" y="187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519"/>
                <p:cNvSpPr>
                  <a:spLocks noChangeShapeType="1"/>
                </p:cNvSpPr>
                <p:nvPr/>
              </p:nvSpPr>
              <p:spPr bwMode="auto">
                <a:xfrm flipV="1">
                  <a:off x="3773" y="1861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" name="Line 520"/>
                <p:cNvSpPr>
                  <a:spLocks noChangeShapeType="1"/>
                </p:cNvSpPr>
                <p:nvPr/>
              </p:nvSpPr>
              <p:spPr bwMode="auto">
                <a:xfrm flipV="1">
                  <a:off x="3781" y="1855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" name="Line 521"/>
                <p:cNvSpPr>
                  <a:spLocks noChangeShapeType="1"/>
                </p:cNvSpPr>
                <p:nvPr/>
              </p:nvSpPr>
              <p:spPr bwMode="auto">
                <a:xfrm flipV="1">
                  <a:off x="3789" y="1849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" name="Line 522"/>
                <p:cNvSpPr>
                  <a:spLocks noChangeShapeType="1"/>
                </p:cNvSpPr>
                <p:nvPr/>
              </p:nvSpPr>
              <p:spPr bwMode="auto">
                <a:xfrm flipV="1">
                  <a:off x="3794" y="1844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" name="Line 523"/>
                <p:cNvSpPr>
                  <a:spLocks noChangeShapeType="1"/>
                </p:cNvSpPr>
                <p:nvPr/>
              </p:nvSpPr>
              <p:spPr bwMode="auto">
                <a:xfrm flipV="1">
                  <a:off x="3802" y="1843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" name="Line 524"/>
                <p:cNvSpPr>
                  <a:spLocks noChangeShapeType="1"/>
                </p:cNvSpPr>
                <p:nvPr/>
              </p:nvSpPr>
              <p:spPr bwMode="auto">
                <a:xfrm flipV="1">
                  <a:off x="3808" y="1841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525"/>
                <p:cNvSpPr>
                  <a:spLocks noChangeShapeType="1"/>
                </p:cNvSpPr>
                <p:nvPr/>
              </p:nvSpPr>
              <p:spPr bwMode="auto">
                <a:xfrm>
                  <a:off x="3816" y="1841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1" name="Line 526"/>
                <p:cNvSpPr>
                  <a:spLocks noChangeShapeType="1"/>
                </p:cNvSpPr>
                <p:nvPr/>
              </p:nvSpPr>
              <p:spPr bwMode="auto">
                <a:xfrm>
                  <a:off x="3824" y="1843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2" name="Line 527"/>
                <p:cNvSpPr>
                  <a:spLocks noChangeShapeType="1"/>
                </p:cNvSpPr>
                <p:nvPr/>
              </p:nvSpPr>
              <p:spPr bwMode="auto">
                <a:xfrm>
                  <a:off x="3829" y="1844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528"/>
                <p:cNvSpPr>
                  <a:spLocks noChangeShapeType="1"/>
                </p:cNvSpPr>
                <p:nvPr/>
              </p:nvSpPr>
              <p:spPr bwMode="auto">
                <a:xfrm>
                  <a:off x="3837" y="1849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Line 529"/>
                <p:cNvSpPr>
                  <a:spLocks noChangeShapeType="1"/>
                </p:cNvSpPr>
                <p:nvPr/>
              </p:nvSpPr>
              <p:spPr bwMode="auto">
                <a:xfrm>
                  <a:off x="3842" y="1855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Line 530"/>
                <p:cNvSpPr>
                  <a:spLocks noChangeShapeType="1"/>
                </p:cNvSpPr>
                <p:nvPr/>
              </p:nvSpPr>
              <p:spPr bwMode="auto">
                <a:xfrm>
                  <a:off x="3850" y="1861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Line 531"/>
                <p:cNvSpPr>
                  <a:spLocks noChangeShapeType="1"/>
                </p:cNvSpPr>
                <p:nvPr/>
              </p:nvSpPr>
              <p:spPr bwMode="auto">
                <a:xfrm>
                  <a:off x="3858" y="1871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Line 532"/>
                <p:cNvSpPr>
                  <a:spLocks noChangeShapeType="1"/>
                </p:cNvSpPr>
                <p:nvPr/>
              </p:nvSpPr>
              <p:spPr bwMode="auto">
                <a:xfrm>
                  <a:off x="3864" y="188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Line 533"/>
                <p:cNvSpPr>
                  <a:spLocks noChangeShapeType="1"/>
                </p:cNvSpPr>
                <p:nvPr/>
              </p:nvSpPr>
              <p:spPr bwMode="auto">
                <a:xfrm>
                  <a:off x="3872" y="1893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9" name="Line 534"/>
                <p:cNvSpPr>
                  <a:spLocks noChangeShapeType="1"/>
                </p:cNvSpPr>
                <p:nvPr/>
              </p:nvSpPr>
              <p:spPr bwMode="auto">
                <a:xfrm>
                  <a:off x="3877" y="1905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0" name="Line 535"/>
                <p:cNvSpPr>
                  <a:spLocks noChangeShapeType="1"/>
                </p:cNvSpPr>
                <p:nvPr/>
              </p:nvSpPr>
              <p:spPr bwMode="auto">
                <a:xfrm>
                  <a:off x="3885" y="1921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1" name="Line 536"/>
                <p:cNvSpPr>
                  <a:spLocks noChangeShapeType="1"/>
                </p:cNvSpPr>
                <p:nvPr/>
              </p:nvSpPr>
              <p:spPr bwMode="auto">
                <a:xfrm>
                  <a:off x="3890" y="1936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2" name="Line 537"/>
                <p:cNvSpPr>
                  <a:spLocks noChangeShapeType="1"/>
                </p:cNvSpPr>
                <p:nvPr/>
              </p:nvSpPr>
              <p:spPr bwMode="auto">
                <a:xfrm>
                  <a:off x="3898" y="1951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3" name="Line 538"/>
                <p:cNvSpPr>
                  <a:spLocks noChangeShapeType="1"/>
                </p:cNvSpPr>
                <p:nvPr/>
              </p:nvSpPr>
              <p:spPr bwMode="auto">
                <a:xfrm>
                  <a:off x="3906" y="1968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4" name="Line 539"/>
                <p:cNvSpPr>
                  <a:spLocks noChangeShapeType="1"/>
                </p:cNvSpPr>
                <p:nvPr/>
              </p:nvSpPr>
              <p:spPr bwMode="auto">
                <a:xfrm>
                  <a:off x="3912" y="198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" name="Line 540"/>
                <p:cNvSpPr>
                  <a:spLocks noChangeShapeType="1"/>
                </p:cNvSpPr>
                <p:nvPr/>
              </p:nvSpPr>
              <p:spPr bwMode="auto">
                <a:xfrm>
                  <a:off x="3920" y="2002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" name="Line 541"/>
                <p:cNvSpPr>
                  <a:spLocks noChangeShapeType="1"/>
                </p:cNvSpPr>
                <p:nvPr/>
              </p:nvSpPr>
              <p:spPr bwMode="auto">
                <a:xfrm>
                  <a:off x="3925" y="2020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" name="Line 542"/>
                <p:cNvSpPr>
                  <a:spLocks noChangeShapeType="1"/>
                </p:cNvSpPr>
                <p:nvPr/>
              </p:nvSpPr>
              <p:spPr bwMode="auto">
                <a:xfrm>
                  <a:off x="3933" y="2037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8" name="Line 543"/>
                <p:cNvSpPr>
                  <a:spLocks noChangeShapeType="1"/>
                </p:cNvSpPr>
                <p:nvPr/>
              </p:nvSpPr>
              <p:spPr bwMode="auto">
                <a:xfrm>
                  <a:off x="3941" y="2056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9" name="Line 544"/>
                <p:cNvSpPr>
                  <a:spLocks noChangeShapeType="1"/>
                </p:cNvSpPr>
                <p:nvPr/>
              </p:nvSpPr>
              <p:spPr bwMode="auto">
                <a:xfrm>
                  <a:off x="3946" y="2073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0" name="Line 545"/>
                <p:cNvSpPr>
                  <a:spLocks noChangeShapeType="1"/>
                </p:cNvSpPr>
                <p:nvPr/>
              </p:nvSpPr>
              <p:spPr bwMode="auto">
                <a:xfrm>
                  <a:off x="3954" y="2092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1" name="Line 546"/>
                <p:cNvSpPr>
                  <a:spLocks noChangeShapeType="1"/>
                </p:cNvSpPr>
                <p:nvPr/>
              </p:nvSpPr>
              <p:spPr bwMode="auto">
                <a:xfrm>
                  <a:off x="3960" y="210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2" name="Line 547"/>
                <p:cNvSpPr>
                  <a:spLocks noChangeShapeType="1"/>
                </p:cNvSpPr>
                <p:nvPr/>
              </p:nvSpPr>
              <p:spPr bwMode="auto">
                <a:xfrm>
                  <a:off x="3968" y="212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3" name="Line 548"/>
                <p:cNvSpPr>
                  <a:spLocks noChangeShapeType="1"/>
                </p:cNvSpPr>
                <p:nvPr/>
              </p:nvSpPr>
              <p:spPr bwMode="auto">
                <a:xfrm>
                  <a:off x="3976" y="2142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4" name="Line 549"/>
                <p:cNvSpPr>
                  <a:spLocks noChangeShapeType="1"/>
                </p:cNvSpPr>
                <p:nvPr/>
              </p:nvSpPr>
              <p:spPr bwMode="auto">
                <a:xfrm>
                  <a:off x="3981" y="215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5" name="Line 550"/>
                <p:cNvSpPr>
                  <a:spLocks noChangeShapeType="1"/>
                </p:cNvSpPr>
                <p:nvPr/>
              </p:nvSpPr>
              <p:spPr bwMode="auto">
                <a:xfrm>
                  <a:off x="3989" y="2175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" name="Line 551"/>
                <p:cNvSpPr>
                  <a:spLocks noChangeShapeType="1"/>
                </p:cNvSpPr>
                <p:nvPr/>
              </p:nvSpPr>
              <p:spPr bwMode="auto">
                <a:xfrm>
                  <a:off x="3994" y="2188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7" name="Line 552"/>
                <p:cNvSpPr>
                  <a:spLocks noChangeShapeType="1"/>
                </p:cNvSpPr>
                <p:nvPr/>
              </p:nvSpPr>
              <p:spPr bwMode="auto">
                <a:xfrm>
                  <a:off x="4002" y="2203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8" name="Line 553"/>
                <p:cNvSpPr>
                  <a:spLocks noChangeShapeType="1"/>
                </p:cNvSpPr>
                <p:nvPr/>
              </p:nvSpPr>
              <p:spPr bwMode="auto">
                <a:xfrm>
                  <a:off x="4010" y="2217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9" name="Line 554"/>
                <p:cNvSpPr>
                  <a:spLocks noChangeShapeType="1"/>
                </p:cNvSpPr>
                <p:nvPr/>
              </p:nvSpPr>
              <p:spPr bwMode="auto">
                <a:xfrm>
                  <a:off x="4016" y="2229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0" name="Line 555"/>
                <p:cNvSpPr>
                  <a:spLocks noChangeShapeType="1"/>
                </p:cNvSpPr>
                <p:nvPr/>
              </p:nvSpPr>
              <p:spPr bwMode="auto">
                <a:xfrm>
                  <a:off x="4024" y="224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556"/>
                <p:cNvSpPr>
                  <a:spLocks noChangeShapeType="1"/>
                </p:cNvSpPr>
                <p:nvPr/>
              </p:nvSpPr>
              <p:spPr bwMode="auto">
                <a:xfrm>
                  <a:off x="4029" y="225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557"/>
                <p:cNvSpPr>
                  <a:spLocks noChangeShapeType="1"/>
                </p:cNvSpPr>
                <p:nvPr/>
              </p:nvSpPr>
              <p:spPr bwMode="auto">
                <a:xfrm>
                  <a:off x="4037" y="2263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3" name="Line 558"/>
                <p:cNvSpPr>
                  <a:spLocks noChangeShapeType="1"/>
                </p:cNvSpPr>
                <p:nvPr/>
              </p:nvSpPr>
              <p:spPr bwMode="auto">
                <a:xfrm>
                  <a:off x="4042" y="2273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4" name="Line 559"/>
                <p:cNvSpPr>
                  <a:spLocks noChangeShapeType="1"/>
                </p:cNvSpPr>
                <p:nvPr/>
              </p:nvSpPr>
              <p:spPr bwMode="auto">
                <a:xfrm>
                  <a:off x="4050" y="2281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5" name="Line 560"/>
                <p:cNvSpPr>
                  <a:spLocks noChangeShapeType="1"/>
                </p:cNvSpPr>
                <p:nvPr/>
              </p:nvSpPr>
              <p:spPr bwMode="auto">
                <a:xfrm>
                  <a:off x="4058" y="2290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6" name="Line 561"/>
                <p:cNvSpPr>
                  <a:spLocks noChangeShapeType="1"/>
                </p:cNvSpPr>
                <p:nvPr/>
              </p:nvSpPr>
              <p:spPr bwMode="auto">
                <a:xfrm>
                  <a:off x="4064" y="2297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7" name="Line 562"/>
                <p:cNvSpPr>
                  <a:spLocks noChangeShapeType="1"/>
                </p:cNvSpPr>
                <p:nvPr/>
              </p:nvSpPr>
              <p:spPr bwMode="auto">
                <a:xfrm>
                  <a:off x="4072" y="2303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8" name="Line 563"/>
                <p:cNvSpPr>
                  <a:spLocks noChangeShapeType="1"/>
                </p:cNvSpPr>
                <p:nvPr/>
              </p:nvSpPr>
              <p:spPr bwMode="auto">
                <a:xfrm>
                  <a:off x="4077" y="2310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9" name="Line 564"/>
                <p:cNvSpPr>
                  <a:spLocks noChangeShapeType="1"/>
                </p:cNvSpPr>
                <p:nvPr/>
              </p:nvSpPr>
              <p:spPr bwMode="auto">
                <a:xfrm>
                  <a:off x="4085" y="2315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0" name="Line 565"/>
                <p:cNvSpPr>
                  <a:spLocks noChangeShapeType="1"/>
                </p:cNvSpPr>
                <p:nvPr/>
              </p:nvSpPr>
              <p:spPr bwMode="auto">
                <a:xfrm>
                  <a:off x="4093" y="2320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1" name="Line 566"/>
                <p:cNvSpPr>
                  <a:spLocks noChangeShapeType="1"/>
                </p:cNvSpPr>
                <p:nvPr/>
              </p:nvSpPr>
              <p:spPr bwMode="auto">
                <a:xfrm>
                  <a:off x="4099" y="232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2" name="Line 567"/>
                <p:cNvSpPr>
                  <a:spLocks noChangeShapeType="1"/>
                </p:cNvSpPr>
                <p:nvPr/>
              </p:nvSpPr>
              <p:spPr bwMode="auto">
                <a:xfrm>
                  <a:off x="4107" y="2329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3" name="Line 568"/>
                <p:cNvSpPr>
                  <a:spLocks noChangeShapeType="1"/>
                </p:cNvSpPr>
                <p:nvPr/>
              </p:nvSpPr>
              <p:spPr bwMode="auto">
                <a:xfrm>
                  <a:off x="4112" y="2332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4" name="Line 569"/>
                <p:cNvSpPr>
                  <a:spLocks noChangeShapeType="1"/>
                </p:cNvSpPr>
                <p:nvPr/>
              </p:nvSpPr>
              <p:spPr bwMode="auto">
                <a:xfrm>
                  <a:off x="4120" y="233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5" name="Line 570"/>
                <p:cNvSpPr>
                  <a:spLocks noChangeShapeType="1"/>
                </p:cNvSpPr>
                <p:nvPr/>
              </p:nvSpPr>
              <p:spPr bwMode="auto">
                <a:xfrm>
                  <a:off x="4128" y="2339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6" name="Line 571"/>
                <p:cNvSpPr>
                  <a:spLocks noChangeShapeType="1"/>
                </p:cNvSpPr>
                <p:nvPr/>
              </p:nvSpPr>
              <p:spPr bwMode="auto">
                <a:xfrm>
                  <a:off x="4133" y="234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7" name="Line 572"/>
                <p:cNvSpPr>
                  <a:spLocks noChangeShapeType="1"/>
                </p:cNvSpPr>
                <p:nvPr/>
              </p:nvSpPr>
              <p:spPr bwMode="auto">
                <a:xfrm>
                  <a:off x="4141" y="2342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8" name="Line 573"/>
                <p:cNvSpPr>
                  <a:spLocks noChangeShapeType="1"/>
                </p:cNvSpPr>
                <p:nvPr/>
              </p:nvSpPr>
              <p:spPr bwMode="auto">
                <a:xfrm>
                  <a:off x="4147" y="234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9" name="Line 574"/>
                <p:cNvSpPr>
                  <a:spLocks noChangeShapeType="1"/>
                </p:cNvSpPr>
                <p:nvPr/>
              </p:nvSpPr>
              <p:spPr bwMode="auto">
                <a:xfrm>
                  <a:off x="4155" y="234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0" name="Line 575"/>
                <p:cNvSpPr>
                  <a:spLocks noChangeShapeType="1"/>
                </p:cNvSpPr>
                <p:nvPr/>
              </p:nvSpPr>
              <p:spPr bwMode="auto">
                <a:xfrm>
                  <a:off x="4160" y="234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1" name="Line 576"/>
                <p:cNvSpPr>
                  <a:spLocks noChangeShapeType="1"/>
                </p:cNvSpPr>
                <p:nvPr/>
              </p:nvSpPr>
              <p:spPr bwMode="auto">
                <a:xfrm>
                  <a:off x="4168" y="2349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2" name="Line 577"/>
                <p:cNvSpPr>
                  <a:spLocks noChangeShapeType="1"/>
                </p:cNvSpPr>
                <p:nvPr/>
              </p:nvSpPr>
              <p:spPr bwMode="auto">
                <a:xfrm>
                  <a:off x="4176" y="2351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3" name="Line 578"/>
                <p:cNvSpPr>
                  <a:spLocks noChangeShapeType="1"/>
                </p:cNvSpPr>
                <p:nvPr/>
              </p:nvSpPr>
              <p:spPr bwMode="auto">
                <a:xfrm>
                  <a:off x="4181" y="235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4" name="Line 579"/>
                <p:cNvSpPr>
                  <a:spLocks noChangeShapeType="1"/>
                </p:cNvSpPr>
                <p:nvPr/>
              </p:nvSpPr>
              <p:spPr bwMode="auto">
                <a:xfrm>
                  <a:off x="4189" y="2352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5" name="Line 580"/>
                <p:cNvSpPr>
                  <a:spLocks noChangeShapeType="1"/>
                </p:cNvSpPr>
                <p:nvPr/>
              </p:nvSpPr>
              <p:spPr bwMode="auto">
                <a:xfrm>
                  <a:off x="4195" y="2352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6" name="Line 581"/>
                <p:cNvSpPr>
                  <a:spLocks noChangeShapeType="1"/>
                </p:cNvSpPr>
                <p:nvPr/>
              </p:nvSpPr>
              <p:spPr bwMode="auto">
                <a:xfrm>
                  <a:off x="4203" y="235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7" name="Line 582"/>
                <p:cNvSpPr>
                  <a:spLocks noChangeShapeType="1"/>
                </p:cNvSpPr>
                <p:nvPr/>
              </p:nvSpPr>
              <p:spPr bwMode="auto">
                <a:xfrm>
                  <a:off x="4211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8" name="Line 583"/>
                <p:cNvSpPr>
                  <a:spLocks noChangeShapeType="1"/>
                </p:cNvSpPr>
                <p:nvPr/>
              </p:nvSpPr>
              <p:spPr bwMode="auto">
                <a:xfrm>
                  <a:off x="4216" y="235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9" name="Line 584"/>
                <p:cNvSpPr>
                  <a:spLocks noChangeShapeType="1"/>
                </p:cNvSpPr>
                <p:nvPr/>
              </p:nvSpPr>
              <p:spPr bwMode="auto">
                <a:xfrm>
                  <a:off x="4224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2" name="Group 588"/>
              <p:cNvGrpSpPr>
                <a:grpSpLocks/>
              </p:cNvGrpSpPr>
              <p:nvPr/>
            </p:nvGrpSpPr>
            <p:grpSpPr bwMode="auto">
              <a:xfrm>
                <a:off x="1746969" y="3860801"/>
                <a:ext cx="1312863" cy="815975"/>
                <a:chOff x="3402" y="1841"/>
                <a:chExt cx="827" cy="514"/>
              </a:xfrm>
            </p:grpSpPr>
            <p:sp>
              <p:nvSpPr>
                <p:cNvPr id="28" name="Line 589"/>
                <p:cNvSpPr>
                  <a:spLocks noChangeShapeType="1"/>
                </p:cNvSpPr>
                <p:nvPr/>
              </p:nvSpPr>
              <p:spPr bwMode="auto">
                <a:xfrm>
                  <a:off x="3402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590"/>
                <p:cNvSpPr>
                  <a:spLocks noChangeShapeType="1"/>
                </p:cNvSpPr>
                <p:nvPr/>
              </p:nvSpPr>
              <p:spPr bwMode="auto">
                <a:xfrm>
                  <a:off x="3407" y="235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" name="Line 591"/>
                <p:cNvSpPr>
                  <a:spLocks noChangeShapeType="1"/>
                </p:cNvSpPr>
                <p:nvPr/>
              </p:nvSpPr>
              <p:spPr bwMode="auto">
                <a:xfrm>
                  <a:off x="3415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3420" y="235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" name="Line 593"/>
                <p:cNvSpPr>
                  <a:spLocks noChangeShapeType="1"/>
                </p:cNvSpPr>
                <p:nvPr/>
              </p:nvSpPr>
              <p:spPr bwMode="auto">
                <a:xfrm>
                  <a:off x="3428" y="2352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" name="Line 594"/>
                <p:cNvSpPr>
                  <a:spLocks noChangeShapeType="1"/>
                </p:cNvSpPr>
                <p:nvPr/>
              </p:nvSpPr>
              <p:spPr bwMode="auto">
                <a:xfrm>
                  <a:off x="3436" y="2352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3442" y="235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596"/>
                <p:cNvSpPr>
                  <a:spLocks noChangeShapeType="1"/>
                </p:cNvSpPr>
                <p:nvPr/>
              </p:nvSpPr>
              <p:spPr bwMode="auto">
                <a:xfrm>
                  <a:off x="3450" y="2351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597"/>
                <p:cNvSpPr>
                  <a:spLocks noChangeShapeType="1"/>
                </p:cNvSpPr>
                <p:nvPr/>
              </p:nvSpPr>
              <p:spPr bwMode="auto">
                <a:xfrm flipV="1">
                  <a:off x="3455" y="2349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3463" y="2347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599"/>
                <p:cNvSpPr>
                  <a:spLocks noChangeShapeType="1"/>
                </p:cNvSpPr>
                <p:nvPr/>
              </p:nvSpPr>
              <p:spPr bwMode="auto">
                <a:xfrm flipV="1">
                  <a:off x="3469" y="2346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600"/>
                <p:cNvSpPr>
                  <a:spLocks noChangeShapeType="1"/>
                </p:cNvSpPr>
                <p:nvPr/>
              </p:nvSpPr>
              <p:spPr bwMode="auto">
                <a:xfrm flipV="1">
                  <a:off x="3477" y="234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0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3485" y="234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" name="Line 602"/>
                <p:cNvSpPr>
                  <a:spLocks noChangeShapeType="1"/>
                </p:cNvSpPr>
                <p:nvPr/>
              </p:nvSpPr>
              <p:spPr bwMode="auto">
                <a:xfrm flipV="1">
                  <a:off x="3490" y="234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" name="Line 603"/>
                <p:cNvSpPr>
                  <a:spLocks noChangeShapeType="1"/>
                </p:cNvSpPr>
                <p:nvPr/>
              </p:nvSpPr>
              <p:spPr bwMode="auto">
                <a:xfrm flipV="1">
                  <a:off x="3498" y="2339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3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3503" y="233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4" name="Line 605"/>
                <p:cNvSpPr>
                  <a:spLocks noChangeShapeType="1"/>
                </p:cNvSpPr>
                <p:nvPr/>
              </p:nvSpPr>
              <p:spPr bwMode="auto">
                <a:xfrm flipV="1">
                  <a:off x="3511" y="2332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" name="Line 606"/>
                <p:cNvSpPr>
                  <a:spLocks noChangeShapeType="1"/>
                </p:cNvSpPr>
                <p:nvPr/>
              </p:nvSpPr>
              <p:spPr bwMode="auto">
                <a:xfrm flipV="1">
                  <a:off x="3519" y="2329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3525" y="232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608"/>
                <p:cNvSpPr>
                  <a:spLocks noChangeShapeType="1"/>
                </p:cNvSpPr>
                <p:nvPr/>
              </p:nvSpPr>
              <p:spPr bwMode="auto">
                <a:xfrm flipV="1">
                  <a:off x="3533" y="2320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Line 609"/>
                <p:cNvSpPr>
                  <a:spLocks noChangeShapeType="1"/>
                </p:cNvSpPr>
                <p:nvPr/>
              </p:nvSpPr>
              <p:spPr bwMode="auto">
                <a:xfrm flipV="1">
                  <a:off x="3538" y="2315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3546" y="2310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0" name="Line 611"/>
                <p:cNvSpPr>
                  <a:spLocks noChangeShapeType="1"/>
                </p:cNvSpPr>
                <p:nvPr/>
              </p:nvSpPr>
              <p:spPr bwMode="auto">
                <a:xfrm flipV="1">
                  <a:off x="3554" y="2303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" name="Line 612"/>
                <p:cNvSpPr>
                  <a:spLocks noChangeShapeType="1"/>
                </p:cNvSpPr>
                <p:nvPr/>
              </p:nvSpPr>
              <p:spPr bwMode="auto">
                <a:xfrm flipV="1">
                  <a:off x="3559" y="2297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2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3567" y="2290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3" name="Line 614"/>
                <p:cNvSpPr>
                  <a:spLocks noChangeShapeType="1"/>
                </p:cNvSpPr>
                <p:nvPr/>
              </p:nvSpPr>
              <p:spPr bwMode="auto">
                <a:xfrm flipV="1">
                  <a:off x="3573" y="2281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4" name="Line 615"/>
                <p:cNvSpPr>
                  <a:spLocks noChangeShapeType="1"/>
                </p:cNvSpPr>
                <p:nvPr/>
              </p:nvSpPr>
              <p:spPr bwMode="auto">
                <a:xfrm flipV="1">
                  <a:off x="3581" y="2273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5" name="Line 616"/>
                <p:cNvSpPr>
                  <a:spLocks noChangeShapeType="1"/>
                </p:cNvSpPr>
                <p:nvPr/>
              </p:nvSpPr>
              <p:spPr bwMode="auto">
                <a:xfrm flipV="1">
                  <a:off x="3589" y="2263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Line 617"/>
                <p:cNvSpPr>
                  <a:spLocks noChangeShapeType="1"/>
                </p:cNvSpPr>
                <p:nvPr/>
              </p:nvSpPr>
              <p:spPr bwMode="auto">
                <a:xfrm flipV="1">
                  <a:off x="3594" y="225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618"/>
                <p:cNvSpPr>
                  <a:spLocks noChangeShapeType="1"/>
                </p:cNvSpPr>
                <p:nvPr/>
              </p:nvSpPr>
              <p:spPr bwMode="auto">
                <a:xfrm flipV="1">
                  <a:off x="3602" y="224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3607" y="2229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9" name="Line 620"/>
                <p:cNvSpPr>
                  <a:spLocks noChangeShapeType="1"/>
                </p:cNvSpPr>
                <p:nvPr/>
              </p:nvSpPr>
              <p:spPr bwMode="auto">
                <a:xfrm flipV="1">
                  <a:off x="3615" y="2217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" name="Line 621"/>
                <p:cNvSpPr>
                  <a:spLocks noChangeShapeType="1"/>
                </p:cNvSpPr>
                <p:nvPr/>
              </p:nvSpPr>
              <p:spPr bwMode="auto">
                <a:xfrm flipV="1">
                  <a:off x="3621" y="2203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1" name="Line 622"/>
                <p:cNvSpPr>
                  <a:spLocks noChangeShapeType="1"/>
                </p:cNvSpPr>
                <p:nvPr/>
              </p:nvSpPr>
              <p:spPr bwMode="auto">
                <a:xfrm flipV="1">
                  <a:off x="3629" y="2188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2" name="Line 623"/>
                <p:cNvSpPr>
                  <a:spLocks noChangeShapeType="1"/>
                </p:cNvSpPr>
                <p:nvPr/>
              </p:nvSpPr>
              <p:spPr bwMode="auto">
                <a:xfrm flipV="1">
                  <a:off x="3637" y="2175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3" name="Line 624"/>
                <p:cNvSpPr>
                  <a:spLocks noChangeShapeType="1"/>
                </p:cNvSpPr>
                <p:nvPr/>
              </p:nvSpPr>
              <p:spPr bwMode="auto">
                <a:xfrm flipV="1">
                  <a:off x="3642" y="215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" name="Line 625"/>
                <p:cNvSpPr>
                  <a:spLocks noChangeShapeType="1"/>
                </p:cNvSpPr>
                <p:nvPr/>
              </p:nvSpPr>
              <p:spPr bwMode="auto">
                <a:xfrm flipV="1">
                  <a:off x="3650" y="2142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" name="Line 626"/>
                <p:cNvSpPr>
                  <a:spLocks noChangeShapeType="1"/>
                </p:cNvSpPr>
                <p:nvPr/>
              </p:nvSpPr>
              <p:spPr bwMode="auto">
                <a:xfrm flipV="1">
                  <a:off x="3655" y="212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" name="Line 627"/>
                <p:cNvSpPr>
                  <a:spLocks noChangeShapeType="1"/>
                </p:cNvSpPr>
                <p:nvPr/>
              </p:nvSpPr>
              <p:spPr bwMode="auto">
                <a:xfrm flipV="1">
                  <a:off x="3663" y="210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" name="Line 628"/>
                <p:cNvSpPr>
                  <a:spLocks noChangeShapeType="1"/>
                </p:cNvSpPr>
                <p:nvPr/>
              </p:nvSpPr>
              <p:spPr bwMode="auto">
                <a:xfrm flipV="1">
                  <a:off x="3671" y="2092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Line 629"/>
                <p:cNvSpPr>
                  <a:spLocks noChangeShapeType="1"/>
                </p:cNvSpPr>
                <p:nvPr/>
              </p:nvSpPr>
              <p:spPr bwMode="auto">
                <a:xfrm flipV="1">
                  <a:off x="3677" y="2073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Line 630"/>
                <p:cNvSpPr>
                  <a:spLocks noChangeShapeType="1"/>
                </p:cNvSpPr>
                <p:nvPr/>
              </p:nvSpPr>
              <p:spPr bwMode="auto">
                <a:xfrm flipV="1">
                  <a:off x="3685" y="2056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" name="Line 631"/>
                <p:cNvSpPr>
                  <a:spLocks noChangeShapeType="1"/>
                </p:cNvSpPr>
                <p:nvPr/>
              </p:nvSpPr>
              <p:spPr bwMode="auto">
                <a:xfrm flipV="1">
                  <a:off x="3690" y="2037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" name="Line 632"/>
                <p:cNvSpPr>
                  <a:spLocks noChangeShapeType="1"/>
                </p:cNvSpPr>
                <p:nvPr/>
              </p:nvSpPr>
              <p:spPr bwMode="auto">
                <a:xfrm flipV="1">
                  <a:off x="3698" y="2020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" name="Line 633"/>
                <p:cNvSpPr>
                  <a:spLocks noChangeShapeType="1"/>
                </p:cNvSpPr>
                <p:nvPr/>
              </p:nvSpPr>
              <p:spPr bwMode="auto">
                <a:xfrm flipV="1">
                  <a:off x="3706" y="2002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" name="Line 634"/>
                <p:cNvSpPr>
                  <a:spLocks noChangeShapeType="1"/>
                </p:cNvSpPr>
                <p:nvPr/>
              </p:nvSpPr>
              <p:spPr bwMode="auto">
                <a:xfrm flipV="1">
                  <a:off x="3711" y="198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" name="Line 635"/>
                <p:cNvSpPr>
                  <a:spLocks noChangeShapeType="1"/>
                </p:cNvSpPr>
                <p:nvPr/>
              </p:nvSpPr>
              <p:spPr bwMode="auto">
                <a:xfrm flipV="1">
                  <a:off x="3719" y="1968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" name="Line 636"/>
                <p:cNvSpPr>
                  <a:spLocks noChangeShapeType="1"/>
                </p:cNvSpPr>
                <p:nvPr/>
              </p:nvSpPr>
              <p:spPr bwMode="auto">
                <a:xfrm flipV="1">
                  <a:off x="3725" y="1951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" name="Line 637"/>
                <p:cNvSpPr>
                  <a:spLocks noChangeShapeType="1"/>
                </p:cNvSpPr>
                <p:nvPr/>
              </p:nvSpPr>
              <p:spPr bwMode="auto">
                <a:xfrm flipV="1">
                  <a:off x="3733" y="1936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" name="Line 638"/>
                <p:cNvSpPr>
                  <a:spLocks noChangeShapeType="1"/>
                </p:cNvSpPr>
                <p:nvPr/>
              </p:nvSpPr>
              <p:spPr bwMode="auto">
                <a:xfrm flipV="1">
                  <a:off x="3741" y="1921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" name="Line 639"/>
                <p:cNvSpPr>
                  <a:spLocks noChangeShapeType="1"/>
                </p:cNvSpPr>
                <p:nvPr/>
              </p:nvSpPr>
              <p:spPr bwMode="auto">
                <a:xfrm flipV="1">
                  <a:off x="3746" y="1905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" name="Line 640"/>
                <p:cNvSpPr>
                  <a:spLocks noChangeShapeType="1"/>
                </p:cNvSpPr>
                <p:nvPr/>
              </p:nvSpPr>
              <p:spPr bwMode="auto">
                <a:xfrm flipV="1">
                  <a:off x="3754" y="1893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" name="Line 641"/>
                <p:cNvSpPr>
                  <a:spLocks noChangeShapeType="1"/>
                </p:cNvSpPr>
                <p:nvPr/>
              </p:nvSpPr>
              <p:spPr bwMode="auto">
                <a:xfrm flipV="1">
                  <a:off x="3759" y="1882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" name="Line 642"/>
                <p:cNvSpPr>
                  <a:spLocks noChangeShapeType="1"/>
                </p:cNvSpPr>
                <p:nvPr/>
              </p:nvSpPr>
              <p:spPr bwMode="auto">
                <a:xfrm flipV="1">
                  <a:off x="3768" y="187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" name="Line 643"/>
                <p:cNvSpPr>
                  <a:spLocks noChangeShapeType="1"/>
                </p:cNvSpPr>
                <p:nvPr/>
              </p:nvSpPr>
              <p:spPr bwMode="auto">
                <a:xfrm flipV="1">
                  <a:off x="3773" y="1861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" name="Line 644"/>
                <p:cNvSpPr>
                  <a:spLocks noChangeShapeType="1"/>
                </p:cNvSpPr>
                <p:nvPr/>
              </p:nvSpPr>
              <p:spPr bwMode="auto">
                <a:xfrm flipV="1">
                  <a:off x="3781" y="1855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" name="Line 645"/>
                <p:cNvSpPr>
                  <a:spLocks noChangeShapeType="1"/>
                </p:cNvSpPr>
                <p:nvPr/>
              </p:nvSpPr>
              <p:spPr bwMode="auto">
                <a:xfrm flipV="1">
                  <a:off x="3789" y="1849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Line 646"/>
                <p:cNvSpPr>
                  <a:spLocks noChangeShapeType="1"/>
                </p:cNvSpPr>
                <p:nvPr/>
              </p:nvSpPr>
              <p:spPr bwMode="auto">
                <a:xfrm flipV="1">
                  <a:off x="3794" y="1844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" name="Line 647"/>
                <p:cNvSpPr>
                  <a:spLocks noChangeShapeType="1"/>
                </p:cNvSpPr>
                <p:nvPr/>
              </p:nvSpPr>
              <p:spPr bwMode="auto">
                <a:xfrm flipV="1">
                  <a:off x="3802" y="1843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" name="Line 648"/>
                <p:cNvSpPr>
                  <a:spLocks noChangeShapeType="1"/>
                </p:cNvSpPr>
                <p:nvPr/>
              </p:nvSpPr>
              <p:spPr bwMode="auto">
                <a:xfrm flipV="1">
                  <a:off x="3808" y="1841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" name="Line 649"/>
                <p:cNvSpPr>
                  <a:spLocks noChangeShapeType="1"/>
                </p:cNvSpPr>
                <p:nvPr/>
              </p:nvSpPr>
              <p:spPr bwMode="auto">
                <a:xfrm>
                  <a:off x="3816" y="1841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" name="Line 650"/>
                <p:cNvSpPr>
                  <a:spLocks noChangeShapeType="1"/>
                </p:cNvSpPr>
                <p:nvPr/>
              </p:nvSpPr>
              <p:spPr bwMode="auto">
                <a:xfrm>
                  <a:off x="3824" y="1843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" name="Line 651"/>
                <p:cNvSpPr>
                  <a:spLocks noChangeShapeType="1"/>
                </p:cNvSpPr>
                <p:nvPr/>
              </p:nvSpPr>
              <p:spPr bwMode="auto">
                <a:xfrm>
                  <a:off x="3829" y="1844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" name="Line 652"/>
                <p:cNvSpPr>
                  <a:spLocks noChangeShapeType="1"/>
                </p:cNvSpPr>
                <p:nvPr/>
              </p:nvSpPr>
              <p:spPr bwMode="auto">
                <a:xfrm>
                  <a:off x="3837" y="1849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" name="Line 653"/>
                <p:cNvSpPr>
                  <a:spLocks noChangeShapeType="1"/>
                </p:cNvSpPr>
                <p:nvPr/>
              </p:nvSpPr>
              <p:spPr bwMode="auto">
                <a:xfrm>
                  <a:off x="3842" y="1855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" name="Line 654"/>
                <p:cNvSpPr>
                  <a:spLocks noChangeShapeType="1"/>
                </p:cNvSpPr>
                <p:nvPr/>
              </p:nvSpPr>
              <p:spPr bwMode="auto">
                <a:xfrm>
                  <a:off x="3850" y="1861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" name="Line 655"/>
                <p:cNvSpPr>
                  <a:spLocks noChangeShapeType="1"/>
                </p:cNvSpPr>
                <p:nvPr/>
              </p:nvSpPr>
              <p:spPr bwMode="auto">
                <a:xfrm>
                  <a:off x="3858" y="1871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Line 656"/>
                <p:cNvSpPr>
                  <a:spLocks noChangeShapeType="1"/>
                </p:cNvSpPr>
                <p:nvPr/>
              </p:nvSpPr>
              <p:spPr bwMode="auto">
                <a:xfrm>
                  <a:off x="3864" y="188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Line 657"/>
                <p:cNvSpPr>
                  <a:spLocks noChangeShapeType="1"/>
                </p:cNvSpPr>
                <p:nvPr/>
              </p:nvSpPr>
              <p:spPr bwMode="auto">
                <a:xfrm>
                  <a:off x="3872" y="1893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Line 658"/>
                <p:cNvSpPr>
                  <a:spLocks noChangeShapeType="1"/>
                </p:cNvSpPr>
                <p:nvPr/>
              </p:nvSpPr>
              <p:spPr bwMode="auto">
                <a:xfrm>
                  <a:off x="3877" y="1905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" name="Line 659"/>
                <p:cNvSpPr>
                  <a:spLocks noChangeShapeType="1"/>
                </p:cNvSpPr>
                <p:nvPr/>
              </p:nvSpPr>
              <p:spPr bwMode="auto">
                <a:xfrm>
                  <a:off x="3885" y="1921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" name="Line 660"/>
                <p:cNvSpPr>
                  <a:spLocks noChangeShapeType="1"/>
                </p:cNvSpPr>
                <p:nvPr/>
              </p:nvSpPr>
              <p:spPr bwMode="auto">
                <a:xfrm>
                  <a:off x="3890" y="1936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0" name="Line 661"/>
                <p:cNvSpPr>
                  <a:spLocks noChangeShapeType="1"/>
                </p:cNvSpPr>
                <p:nvPr/>
              </p:nvSpPr>
              <p:spPr bwMode="auto">
                <a:xfrm>
                  <a:off x="3898" y="1951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1" name="Line 662"/>
                <p:cNvSpPr>
                  <a:spLocks noChangeShapeType="1"/>
                </p:cNvSpPr>
                <p:nvPr/>
              </p:nvSpPr>
              <p:spPr bwMode="auto">
                <a:xfrm>
                  <a:off x="3906" y="1968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" name="Line 663"/>
                <p:cNvSpPr>
                  <a:spLocks noChangeShapeType="1"/>
                </p:cNvSpPr>
                <p:nvPr/>
              </p:nvSpPr>
              <p:spPr bwMode="auto">
                <a:xfrm>
                  <a:off x="3912" y="198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Line 664"/>
                <p:cNvSpPr>
                  <a:spLocks noChangeShapeType="1"/>
                </p:cNvSpPr>
                <p:nvPr/>
              </p:nvSpPr>
              <p:spPr bwMode="auto">
                <a:xfrm>
                  <a:off x="3920" y="2002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" name="Line 665"/>
                <p:cNvSpPr>
                  <a:spLocks noChangeShapeType="1"/>
                </p:cNvSpPr>
                <p:nvPr/>
              </p:nvSpPr>
              <p:spPr bwMode="auto">
                <a:xfrm>
                  <a:off x="3925" y="2020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Line 666"/>
                <p:cNvSpPr>
                  <a:spLocks noChangeShapeType="1"/>
                </p:cNvSpPr>
                <p:nvPr/>
              </p:nvSpPr>
              <p:spPr bwMode="auto">
                <a:xfrm>
                  <a:off x="3933" y="2037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Line 667"/>
                <p:cNvSpPr>
                  <a:spLocks noChangeShapeType="1"/>
                </p:cNvSpPr>
                <p:nvPr/>
              </p:nvSpPr>
              <p:spPr bwMode="auto">
                <a:xfrm>
                  <a:off x="3941" y="2056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Line 668"/>
                <p:cNvSpPr>
                  <a:spLocks noChangeShapeType="1"/>
                </p:cNvSpPr>
                <p:nvPr/>
              </p:nvSpPr>
              <p:spPr bwMode="auto">
                <a:xfrm>
                  <a:off x="3946" y="2073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" name="Line 669"/>
                <p:cNvSpPr>
                  <a:spLocks noChangeShapeType="1"/>
                </p:cNvSpPr>
                <p:nvPr/>
              </p:nvSpPr>
              <p:spPr bwMode="auto">
                <a:xfrm>
                  <a:off x="3954" y="2092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9" name="Line 670"/>
                <p:cNvSpPr>
                  <a:spLocks noChangeShapeType="1"/>
                </p:cNvSpPr>
                <p:nvPr/>
              </p:nvSpPr>
              <p:spPr bwMode="auto">
                <a:xfrm>
                  <a:off x="3960" y="210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0" name="Line 671"/>
                <p:cNvSpPr>
                  <a:spLocks noChangeShapeType="1"/>
                </p:cNvSpPr>
                <p:nvPr/>
              </p:nvSpPr>
              <p:spPr bwMode="auto">
                <a:xfrm>
                  <a:off x="3968" y="2125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1" name="Line 672"/>
                <p:cNvSpPr>
                  <a:spLocks noChangeShapeType="1"/>
                </p:cNvSpPr>
                <p:nvPr/>
              </p:nvSpPr>
              <p:spPr bwMode="auto">
                <a:xfrm>
                  <a:off x="3976" y="2142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" name="Line 673"/>
                <p:cNvSpPr>
                  <a:spLocks noChangeShapeType="1"/>
                </p:cNvSpPr>
                <p:nvPr/>
              </p:nvSpPr>
              <p:spPr bwMode="auto">
                <a:xfrm>
                  <a:off x="3981" y="2159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3" name="Line 674"/>
                <p:cNvSpPr>
                  <a:spLocks noChangeShapeType="1"/>
                </p:cNvSpPr>
                <p:nvPr/>
              </p:nvSpPr>
              <p:spPr bwMode="auto">
                <a:xfrm>
                  <a:off x="3989" y="2175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4" name="Line 675"/>
                <p:cNvSpPr>
                  <a:spLocks noChangeShapeType="1"/>
                </p:cNvSpPr>
                <p:nvPr/>
              </p:nvSpPr>
              <p:spPr bwMode="auto">
                <a:xfrm>
                  <a:off x="3994" y="2188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5" name="Line 676"/>
                <p:cNvSpPr>
                  <a:spLocks noChangeShapeType="1"/>
                </p:cNvSpPr>
                <p:nvPr/>
              </p:nvSpPr>
              <p:spPr bwMode="auto">
                <a:xfrm>
                  <a:off x="4002" y="2203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Line 677"/>
                <p:cNvSpPr>
                  <a:spLocks noChangeShapeType="1"/>
                </p:cNvSpPr>
                <p:nvPr/>
              </p:nvSpPr>
              <p:spPr bwMode="auto">
                <a:xfrm>
                  <a:off x="4010" y="2217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678"/>
                <p:cNvSpPr>
                  <a:spLocks noChangeShapeType="1"/>
                </p:cNvSpPr>
                <p:nvPr/>
              </p:nvSpPr>
              <p:spPr bwMode="auto">
                <a:xfrm>
                  <a:off x="4016" y="2229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679"/>
                <p:cNvSpPr>
                  <a:spLocks noChangeShapeType="1"/>
                </p:cNvSpPr>
                <p:nvPr/>
              </p:nvSpPr>
              <p:spPr bwMode="auto">
                <a:xfrm>
                  <a:off x="4024" y="2241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Line 680"/>
                <p:cNvSpPr>
                  <a:spLocks noChangeShapeType="1"/>
                </p:cNvSpPr>
                <p:nvPr/>
              </p:nvSpPr>
              <p:spPr bwMode="auto">
                <a:xfrm>
                  <a:off x="4029" y="2252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0" name="Line 681"/>
                <p:cNvSpPr>
                  <a:spLocks noChangeShapeType="1"/>
                </p:cNvSpPr>
                <p:nvPr/>
              </p:nvSpPr>
              <p:spPr bwMode="auto">
                <a:xfrm>
                  <a:off x="4037" y="2263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1" name="Line 682"/>
                <p:cNvSpPr>
                  <a:spLocks noChangeShapeType="1"/>
                </p:cNvSpPr>
                <p:nvPr/>
              </p:nvSpPr>
              <p:spPr bwMode="auto">
                <a:xfrm>
                  <a:off x="4042" y="2273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2" name="Line 683"/>
                <p:cNvSpPr>
                  <a:spLocks noChangeShapeType="1"/>
                </p:cNvSpPr>
                <p:nvPr/>
              </p:nvSpPr>
              <p:spPr bwMode="auto">
                <a:xfrm>
                  <a:off x="4050" y="2281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" name="Line 684"/>
                <p:cNvSpPr>
                  <a:spLocks noChangeShapeType="1"/>
                </p:cNvSpPr>
                <p:nvPr/>
              </p:nvSpPr>
              <p:spPr bwMode="auto">
                <a:xfrm>
                  <a:off x="4058" y="2290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4" name="Line 685"/>
                <p:cNvSpPr>
                  <a:spLocks noChangeShapeType="1"/>
                </p:cNvSpPr>
                <p:nvPr/>
              </p:nvSpPr>
              <p:spPr bwMode="auto">
                <a:xfrm>
                  <a:off x="4064" y="2297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5" name="Line 686"/>
                <p:cNvSpPr>
                  <a:spLocks noChangeShapeType="1"/>
                </p:cNvSpPr>
                <p:nvPr/>
              </p:nvSpPr>
              <p:spPr bwMode="auto">
                <a:xfrm>
                  <a:off x="4072" y="2303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6" name="Line 687"/>
                <p:cNvSpPr>
                  <a:spLocks noChangeShapeType="1"/>
                </p:cNvSpPr>
                <p:nvPr/>
              </p:nvSpPr>
              <p:spPr bwMode="auto">
                <a:xfrm>
                  <a:off x="4077" y="2310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7" name="Line 688"/>
                <p:cNvSpPr>
                  <a:spLocks noChangeShapeType="1"/>
                </p:cNvSpPr>
                <p:nvPr/>
              </p:nvSpPr>
              <p:spPr bwMode="auto">
                <a:xfrm>
                  <a:off x="4085" y="2315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8" name="Line 689"/>
                <p:cNvSpPr>
                  <a:spLocks noChangeShapeType="1"/>
                </p:cNvSpPr>
                <p:nvPr/>
              </p:nvSpPr>
              <p:spPr bwMode="auto">
                <a:xfrm>
                  <a:off x="4093" y="2320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9" name="Line 690"/>
                <p:cNvSpPr>
                  <a:spLocks noChangeShapeType="1"/>
                </p:cNvSpPr>
                <p:nvPr/>
              </p:nvSpPr>
              <p:spPr bwMode="auto">
                <a:xfrm>
                  <a:off x="4099" y="232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0" name="Line 691"/>
                <p:cNvSpPr>
                  <a:spLocks noChangeShapeType="1"/>
                </p:cNvSpPr>
                <p:nvPr/>
              </p:nvSpPr>
              <p:spPr bwMode="auto">
                <a:xfrm>
                  <a:off x="4107" y="2329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1" name="Line 692"/>
                <p:cNvSpPr>
                  <a:spLocks noChangeShapeType="1"/>
                </p:cNvSpPr>
                <p:nvPr/>
              </p:nvSpPr>
              <p:spPr bwMode="auto">
                <a:xfrm>
                  <a:off x="4112" y="2332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Line 693"/>
                <p:cNvSpPr>
                  <a:spLocks noChangeShapeType="1"/>
                </p:cNvSpPr>
                <p:nvPr/>
              </p:nvSpPr>
              <p:spPr bwMode="auto">
                <a:xfrm>
                  <a:off x="4120" y="2335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3" name="Line 694"/>
                <p:cNvSpPr>
                  <a:spLocks noChangeShapeType="1"/>
                </p:cNvSpPr>
                <p:nvPr/>
              </p:nvSpPr>
              <p:spPr bwMode="auto">
                <a:xfrm>
                  <a:off x="4128" y="2339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4" name="Line 695"/>
                <p:cNvSpPr>
                  <a:spLocks noChangeShapeType="1"/>
                </p:cNvSpPr>
                <p:nvPr/>
              </p:nvSpPr>
              <p:spPr bwMode="auto">
                <a:xfrm>
                  <a:off x="4133" y="234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" name="Line 696"/>
                <p:cNvSpPr>
                  <a:spLocks noChangeShapeType="1"/>
                </p:cNvSpPr>
                <p:nvPr/>
              </p:nvSpPr>
              <p:spPr bwMode="auto">
                <a:xfrm>
                  <a:off x="4141" y="2342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6" name="Line 697"/>
                <p:cNvSpPr>
                  <a:spLocks noChangeShapeType="1"/>
                </p:cNvSpPr>
                <p:nvPr/>
              </p:nvSpPr>
              <p:spPr bwMode="auto">
                <a:xfrm>
                  <a:off x="4147" y="234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7" name="Line 698"/>
                <p:cNvSpPr>
                  <a:spLocks noChangeShapeType="1"/>
                </p:cNvSpPr>
                <p:nvPr/>
              </p:nvSpPr>
              <p:spPr bwMode="auto">
                <a:xfrm>
                  <a:off x="4155" y="234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8" name="Line 699"/>
                <p:cNvSpPr>
                  <a:spLocks noChangeShapeType="1"/>
                </p:cNvSpPr>
                <p:nvPr/>
              </p:nvSpPr>
              <p:spPr bwMode="auto">
                <a:xfrm>
                  <a:off x="4160" y="234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9" name="Line 700"/>
                <p:cNvSpPr>
                  <a:spLocks noChangeShapeType="1"/>
                </p:cNvSpPr>
                <p:nvPr/>
              </p:nvSpPr>
              <p:spPr bwMode="auto">
                <a:xfrm>
                  <a:off x="4168" y="2349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Line 701"/>
                <p:cNvSpPr>
                  <a:spLocks noChangeShapeType="1"/>
                </p:cNvSpPr>
                <p:nvPr/>
              </p:nvSpPr>
              <p:spPr bwMode="auto">
                <a:xfrm>
                  <a:off x="4176" y="2351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Line 702"/>
                <p:cNvSpPr>
                  <a:spLocks noChangeShapeType="1"/>
                </p:cNvSpPr>
                <p:nvPr/>
              </p:nvSpPr>
              <p:spPr bwMode="auto">
                <a:xfrm>
                  <a:off x="4181" y="2351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2" name="Line 703"/>
                <p:cNvSpPr>
                  <a:spLocks noChangeShapeType="1"/>
                </p:cNvSpPr>
                <p:nvPr/>
              </p:nvSpPr>
              <p:spPr bwMode="auto">
                <a:xfrm>
                  <a:off x="4189" y="2352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" name="Line 704"/>
                <p:cNvSpPr>
                  <a:spLocks noChangeShapeType="1"/>
                </p:cNvSpPr>
                <p:nvPr/>
              </p:nvSpPr>
              <p:spPr bwMode="auto">
                <a:xfrm>
                  <a:off x="4195" y="2352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4" name="Line 705"/>
                <p:cNvSpPr>
                  <a:spLocks noChangeShapeType="1"/>
                </p:cNvSpPr>
                <p:nvPr/>
              </p:nvSpPr>
              <p:spPr bwMode="auto">
                <a:xfrm>
                  <a:off x="4203" y="235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" name="Line 706"/>
                <p:cNvSpPr>
                  <a:spLocks noChangeShapeType="1"/>
                </p:cNvSpPr>
                <p:nvPr/>
              </p:nvSpPr>
              <p:spPr bwMode="auto">
                <a:xfrm>
                  <a:off x="4211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Line 707"/>
                <p:cNvSpPr>
                  <a:spLocks noChangeShapeType="1"/>
                </p:cNvSpPr>
                <p:nvPr/>
              </p:nvSpPr>
              <p:spPr bwMode="auto">
                <a:xfrm>
                  <a:off x="4216" y="235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7" name="Line 708"/>
                <p:cNvSpPr>
                  <a:spLocks noChangeShapeType="1"/>
                </p:cNvSpPr>
                <p:nvPr/>
              </p:nvSpPr>
              <p:spPr bwMode="auto">
                <a:xfrm>
                  <a:off x="4224" y="235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4" name="Text Box 712"/>
              <p:cNvSpPr txBox="1">
                <a:spLocks noChangeArrowheads="1"/>
              </p:cNvSpPr>
              <p:nvPr/>
            </p:nvSpPr>
            <p:spPr bwMode="auto">
              <a:xfrm>
                <a:off x="1825079" y="4622801"/>
                <a:ext cx="3714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ym typeface="Symbol" pitchFamily="18" charset="2"/>
                  </a:rPr>
                  <a:t></a:t>
                </a:r>
                <a:r>
                  <a:rPr lang="pt-BR" altLang="pt-BR" sz="1600" baseline="-25000">
                    <a:latin typeface="Times New Roman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25" name="Text Box 713"/>
              <p:cNvSpPr txBox="1">
                <a:spLocks noChangeArrowheads="1"/>
              </p:cNvSpPr>
              <p:nvPr/>
            </p:nvSpPr>
            <p:spPr bwMode="auto">
              <a:xfrm>
                <a:off x="2210148" y="4622801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3</a:t>
                </a:r>
              </a:p>
            </p:txBody>
          </p:sp>
        </p:grpSp>
        <p:sp>
          <p:nvSpPr>
            <p:cNvPr id="1005" name="CaixaDeTexto 1004"/>
            <p:cNvSpPr txBox="1"/>
            <p:nvPr/>
          </p:nvSpPr>
          <p:spPr>
            <a:xfrm>
              <a:off x="429762" y="4412634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1008" name="Grupo 1007"/>
          <p:cNvGrpSpPr/>
          <p:nvPr/>
        </p:nvGrpSpPr>
        <p:grpSpPr>
          <a:xfrm>
            <a:off x="429762" y="5419180"/>
            <a:ext cx="2736312" cy="1128636"/>
            <a:chOff x="429762" y="5419180"/>
            <a:chExt cx="2736312" cy="1128636"/>
          </a:xfrm>
        </p:grpSpPr>
        <p:grpSp>
          <p:nvGrpSpPr>
            <p:cNvPr id="4" name="Grupo 3"/>
            <p:cNvGrpSpPr/>
            <p:nvPr/>
          </p:nvGrpSpPr>
          <p:grpSpPr>
            <a:xfrm>
              <a:off x="718074" y="5419180"/>
              <a:ext cx="2448000" cy="1128636"/>
              <a:chOff x="718074" y="5108676"/>
              <a:chExt cx="2448000" cy="1128636"/>
            </a:xfrm>
          </p:grpSpPr>
          <p:sp>
            <p:nvSpPr>
              <p:cNvPr id="393" name="Text Box 340"/>
              <p:cNvSpPr txBox="1">
                <a:spLocks noChangeArrowheads="1"/>
              </p:cNvSpPr>
              <p:nvPr/>
            </p:nvSpPr>
            <p:spPr bwMode="auto">
              <a:xfrm>
                <a:off x="1513225" y="5898758"/>
                <a:ext cx="3714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1</a:t>
                </a:r>
              </a:p>
            </p:txBody>
          </p:sp>
          <p:grpSp>
            <p:nvGrpSpPr>
              <p:cNvPr id="394" name="Group 342"/>
              <p:cNvGrpSpPr>
                <a:grpSpLocks/>
              </p:cNvGrpSpPr>
              <p:nvPr/>
            </p:nvGrpSpPr>
            <p:grpSpPr bwMode="auto">
              <a:xfrm>
                <a:off x="1494973" y="5114533"/>
                <a:ext cx="376240" cy="815975"/>
                <a:chOff x="2478" y="1834"/>
                <a:chExt cx="827" cy="514"/>
              </a:xfrm>
            </p:grpSpPr>
            <p:sp>
              <p:nvSpPr>
                <p:cNvPr id="640" name="Line 343"/>
                <p:cNvSpPr>
                  <a:spLocks noChangeShapeType="1"/>
                </p:cNvSpPr>
                <p:nvPr/>
              </p:nvSpPr>
              <p:spPr bwMode="auto">
                <a:xfrm>
                  <a:off x="2478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1" name="Line 344"/>
                <p:cNvSpPr>
                  <a:spLocks noChangeShapeType="1"/>
                </p:cNvSpPr>
                <p:nvPr/>
              </p:nvSpPr>
              <p:spPr bwMode="auto">
                <a:xfrm>
                  <a:off x="2483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2" name="Line 345"/>
                <p:cNvSpPr>
                  <a:spLocks noChangeShapeType="1"/>
                </p:cNvSpPr>
                <p:nvPr/>
              </p:nvSpPr>
              <p:spPr bwMode="auto">
                <a:xfrm>
                  <a:off x="2491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3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496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4" name="Line 347"/>
                <p:cNvSpPr>
                  <a:spLocks noChangeShapeType="1"/>
                </p:cNvSpPr>
                <p:nvPr/>
              </p:nvSpPr>
              <p:spPr bwMode="auto">
                <a:xfrm>
                  <a:off x="2504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5" name="Line 348"/>
                <p:cNvSpPr>
                  <a:spLocks noChangeShapeType="1"/>
                </p:cNvSpPr>
                <p:nvPr/>
              </p:nvSpPr>
              <p:spPr bwMode="auto">
                <a:xfrm>
                  <a:off x="2512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6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18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7" name="Line 350"/>
                <p:cNvSpPr>
                  <a:spLocks noChangeShapeType="1"/>
                </p:cNvSpPr>
                <p:nvPr/>
              </p:nvSpPr>
              <p:spPr bwMode="auto">
                <a:xfrm>
                  <a:off x="2526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8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531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9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539" y="2340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0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545" y="2339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1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55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2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561" y="2335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3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566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4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57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5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579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6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587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7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595" y="2322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8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601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9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609" y="2313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0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614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1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622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2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630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3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635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4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643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5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649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6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657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7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665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8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670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9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678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0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683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1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691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2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697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3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705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4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713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5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718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6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726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7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731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8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739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9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747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0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753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1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761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2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766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3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774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4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782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5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787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6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795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7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801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8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09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9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817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0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822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1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830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2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835" y="1875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3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844" y="186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4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9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5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857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6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65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7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870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8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78" y="1836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9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884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0" name="Line 403"/>
                <p:cNvSpPr>
                  <a:spLocks noChangeShapeType="1"/>
                </p:cNvSpPr>
                <p:nvPr/>
              </p:nvSpPr>
              <p:spPr bwMode="auto">
                <a:xfrm>
                  <a:off x="2892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1" name="Line 404"/>
                <p:cNvSpPr>
                  <a:spLocks noChangeShapeType="1"/>
                </p:cNvSpPr>
                <p:nvPr/>
              </p:nvSpPr>
              <p:spPr bwMode="auto">
                <a:xfrm>
                  <a:off x="2900" y="183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2" name="Line 405"/>
                <p:cNvSpPr>
                  <a:spLocks noChangeShapeType="1"/>
                </p:cNvSpPr>
                <p:nvPr/>
              </p:nvSpPr>
              <p:spPr bwMode="auto">
                <a:xfrm>
                  <a:off x="2905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3" name="Line 406"/>
                <p:cNvSpPr>
                  <a:spLocks noChangeShapeType="1"/>
                </p:cNvSpPr>
                <p:nvPr/>
              </p:nvSpPr>
              <p:spPr bwMode="auto">
                <a:xfrm>
                  <a:off x="2913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4" name="Line 407"/>
                <p:cNvSpPr>
                  <a:spLocks noChangeShapeType="1"/>
                </p:cNvSpPr>
                <p:nvPr/>
              </p:nvSpPr>
              <p:spPr bwMode="auto">
                <a:xfrm>
                  <a:off x="2918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5" name="Line 408"/>
                <p:cNvSpPr>
                  <a:spLocks noChangeShapeType="1"/>
                </p:cNvSpPr>
                <p:nvPr/>
              </p:nvSpPr>
              <p:spPr bwMode="auto">
                <a:xfrm>
                  <a:off x="2926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6" name="Line 409"/>
                <p:cNvSpPr>
                  <a:spLocks noChangeShapeType="1"/>
                </p:cNvSpPr>
                <p:nvPr/>
              </p:nvSpPr>
              <p:spPr bwMode="auto">
                <a:xfrm>
                  <a:off x="2934" y="1864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7" name="Line 410"/>
                <p:cNvSpPr>
                  <a:spLocks noChangeShapeType="1"/>
                </p:cNvSpPr>
                <p:nvPr/>
              </p:nvSpPr>
              <p:spPr bwMode="auto">
                <a:xfrm>
                  <a:off x="2940" y="187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8" name="Line 411"/>
                <p:cNvSpPr>
                  <a:spLocks noChangeShapeType="1"/>
                </p:cNvSpPr>
                <p:nvPr/>
              </p:nvSpPr>
              <p:spPr bwMode="auto">
                <a:xfrm>
                  <a:off x="2948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9" name="Line 412"/>
                <p:cNvSpPr>
                  <a:spLocks noChangeShapeType="1"/>
                </p:cNvSpPr>
                <p:nvPr/>
              </p:nvSpPr>
              <p:spPr bwMode="auto">
                <a:xfrm>
                  <a:off x="2953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0" name="Line 413"/>
                <p:cNvSpPr>
                  <a:spLocks noChangeShapeType="1"/>
                </p:cNvSpPr>
                <p:nvPr/>
              </p:nvSpPr>
              <p:spPr bwMode="auto">
                <a:xfrm>
                  <a:off x="2961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1" name="Line 414"/>
                <p:cNvSpPr>
                  <a:spLocks noChangeShapeType="1"/>
                </p:cNvSpPr>
                <p:nvPr/>
              </p:nvSpPr>
              <p:spPr bwMode="auto">
                <a:xfrm>
                  <a:off x="2966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2" name="Line 415"/>
                <p:cNvSpPr>
                  <a:spLocks noChangeShapeType="1"/>
                </p:cNvSpPr>
                <p:nvPr/>
              </p:nvSpPr>
              <p:spPr bwMode="auto">
                <a:xfrm>
                  <a:off x="2974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3" name="Line 416"/>
                <p:cNvSpPr>
                  <a:spLocks noChangeShapeType="1"/>
                </p:cNvSpPr>
                <p:nvPr/>
              </p:nvSpPr>
              <p:spPr bwMode="auto">
                <a:xfrm>
                  <a:off x="2982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4" name="Line 417"/>
                <p:cNvSpPr>
                  <a:spLocks noChangeShapeType="1"/>
                </p:cNvSpPr>
                <p:nvPr/>
              </p:nvSpPr>
              <p:spPr bwMode="auto">
                <a:xfrm>
                  <a:off x="2988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5" name="Line 418"/>
                <p:cNvSpPr>
                  <a:spLocks noChangeShapeType="1"/>
                </p:cNvSpPr>
                <p:nvPr/>
              </p:nvSpPr>
              <p:spPr bwMode="auto">
                <a:xfrm>
                  <a:off x="2996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6" name="Line 419"/>
                <p:cNvSpPr>
                  <a:spLocks noChangeShapeType="1"/>
                </p:cNvSpPr>
                <p:nvPr/>
              </p:nvSpPr>
              <p:spPr bwMode="auto">
                <a:xfrm>
                  <a:off x="3001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7" name="Line 420"/>
                <p:cNvSpPr>
                  <a:spLocks noChangeShapeType="1"/>
                </p:cNvSpPr>
                <p:nvPr/>
              </p:nvSpPr>
              <p:spPr bwMode="auto">
                <a:xfrm>
                  <a:off x="3009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8" name="Line 421"/>
                <p:cNvSpPr>
                  <a:spLocks noChangeShapeType="1"/>
                </p:cNvSpPr>
                <p:nvPr/>
              </p:nvSpPr>
              <p:spPr bwMode="auto">
                <a:xfrm>
                  <a:off x="3017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9" name="Line 422"/>
                <p:cNvSpPr>
                  <a:spLocks noChangeShapeType="1"/>
                </p:cNvSpPr>
                <p:nvPr/>
              </p:nvSpPr>
              <p:spPr bwMode="auto">
                <a:xfrm>
                  <a:off x="3022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0" name="Line 423"/>
                <p:cNvSpPr>
                  <a:spLocks noChangeShapeType="1"/>
                </p:cNvSpPr>
                <p:nvPr/>
              </p:nvSpPr>
              <p:spPr bwMode="auto">
                <a:xfrm>
                  <a:off x="3030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1" name="Line 424"/>
                <p:cNvSpPr>
                  <a:spLocks noChangeShapeType="1"/>
                </p:cNvSpPr>
                <p:nvPr/>
              </p:nvSpPr>
              <p:spPr bwMode="auto">
                <a:xfrm>
                  <a:off x="3036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2" name="Line 425"/>
                <p:cNvSpPr>
                  <a:spLocks noChangeShapeType="1"/>
                </p:cNvSpPr>
                <p:nvPr/>
              </p:nvSpPr>
              <p:spPr bwMode="auto">
                <a:xfrm>
                  <a:off x="3044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3" name="Line 426"/>
                <p:cNvSpPr>
                  <a:spLocks noChangeShapeType="1"/>
                </p:cNvSpPr>
                <p:nvPr/>
              </p:nvSpPr>
              <p:spPr bwMode="auto">
                <a:xfrm>
                  <a:off x="3052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4" name="Line 427"/>
                <p:cNvSpPr>
                  <a:spLocks noChangeShapeType="1"/>
                </p:cNvSpPr>
                <p:nvPr/>
              </p:nvSpPr>
              <p:spPr bwMode="auto">
                <a:xfrm>
                  <a:off x="3057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5" name="Line 428"/>
                <p:cNvSpPr>
                  <a:spLocks noChangeShapeType="1"/>
                </p:cNvSpPr>
                <p:nvPr/>
              </p:nvSpPr>
              <p:spPr bwMode="auto">
                <a:xfrm>
                  <a:off x="3065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6" name="Line 429"/>
                <p:cNvSpPr>
                  <a:spLocks noChangeShapeType="1"/>
                </p:cNvSpPr>
                <p:nvPr/>
              </p:nvSpPr>
              <p:spPr bwMode="auto">
                <a:xfrm>
                  <a:off x="3070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7" name="Line 430"/>
                <p:cNvSpPr>
                  <a:spLocks noChangeShapeType="1"/>
                </p:cNvSpPr>
                <p:nvPr/>
              </p:nvSpPr>
              <p:spPr bwMode="auto">
                <a:xfrm>
                  <a:off x="3078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8" name="Line 431"/>
                <p:cNvSpPr>
                  <a:spLocks noChangeShapeType="1"/>
                </p:cNvSpPr>
                <p:nvPr/>
              </p:nvSpPr>
              <p:spPr bwMode="auto">
                <a:xfrm>
                  <a:off x="3086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9" name="Line 432"/>
                <p:cNvSpPr>
                  <a:spLocks noChangeShapeType="1"/>
                </p:cNvSpPr>
                <p:nvPr/>
              </p:nvSpPr>
              <p:spPr bwMode="auto">
                <a:xfrm>
                  <a:off x="3092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0" name="Line 433"/>
                <p:cNvSpPr>
                  <a:spLocks noChangeShapeType="1"/>
                </p:cNvSpPr>
                <p:nvPr/>
              </p:nvSpPr>
              <p:spPr bwMode="auto">
                <a:xfrm>
                  <a:off x="3100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1" name="Line 434"/>
                <p:cNvSpPr>
                  <a:spLocks noChangeShapeType="1"/>
                </p:cNvSpPr>
                <p:nvPr/>
              </p:nvSpPr>
              <p:spPr bwMode="auto">
                <a:xfrm>
                  <a:off x="3105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2" name="Line 435"/>
                <p:cNvSpPr>
                  <a:spLocks noChangeShapeType="1"/>
                </p:cNvSpPr>
                <p:nvPr/>
              </p:nvSpPr>
              <p:spPr bwMode="auto">
                <a:xfrm>
                  <a:off x="3113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3" name="Line 436"/>
                <p:cNvSpPr>
                  <a:spLocks noChangeShapeType="1"/>
                </p:cNvSpPr>
                <p:nvPr/>
              </p:nvSpPr>
              <p:spPr bwMode="auto">
                <a:xfrm>
                  <a:off x="3118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4" name="Line 437"/>
                <p:cNvSpPr>
                  <a:spLocks noChangeShapeType="1"/>
                </p:cNvSpPr>
                <p:nvPr/>
              </p:nvSpPr>
              <p:spPr bwMode="auto">
                <a:xfrm>
                  <a:off x="3126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5" name="Line 438"/>
                <p:cNvSpPr>
                  <a:spLocks noChangeShapeType="1"/>
                </p:cNvSpPr>
                <p:nvPr/>
              </p:nvSpPr>
              <p:spPr bwMode="auto">
                <a:xfrm>
                  <a:off x="3134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6" name="Line 439"/>
                <p:cNvSpPr>
                  <a:spLocks noChangeShapeType="1"/>
                </p:cNvSpPr>
                <p:nvPr/>
              </p:nvSpPr>
              <p:spPr bwMode="auto">
                <a:xfrm>
                  <a:off x="3140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7" name="Line 440"/>
                <p:cNvSpPr>
                  <a:spLocks noChangeShapeType="1"/>
                </p:cNvSpPr>
                <p:nvPr/>
              </p:nvSpPr>
              <p:spPr bwMode="auto">
                <a:xfrm>
                  <a:off x="3148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8" name="Line 441"/>
                <p:cNvSpPr>
                  <a:spLocks noChangeShapeType="1"/>
                </p:cNvSpPr>
                <p:nvPr/>
              </p:nvSpPr>
              <p:spPr bwMode="auto">
                <a:xfrm>
                  <a:off x="3153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39" name="Line 442"/>
                <p:cNvSpPr>
                  <a:spLocks noChangeShapeType="1"/>
                </p:cNvSpPr>
                <p:nvPr/>
              </p:nvSpPr>
              <p:spPr bwMode="auto">
                <a:xfrm>
                  <a:off x="3161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0" name="Line 443"/>
                <p:cNvSpPr>
                  <a:spLocks noChangeShapeType="1"/>
                </p:cNvSpPr>
                <p:nvPr/>
              </p:nvSpPr>
              <p:spPr bwMode="auto">
                <a:xfrm>
                  <a:off x="3169" y="2313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1" name="Line 444"/>
                <p:cNvSpPr>
                  <a:spLocks noChangeShapeType="1"/>
                </p:cNvSpPr>
                <p:nvPr/>
              </p:nvSpPr>
              <p:spPr bwMode="auto">
                <a:xfrm>
                  <a:off x="3175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2" name="Line 445"/>
                <p:cNvSpPr>
                  <a:spLocks noChangeShapeType="1"/>
                </p:cNvSpPr>
                <p:nvPr/>
              </p:nvSpPr>
              <p:spPr bwMode="auto">
                <a:xfrm>
                  <a:off x="3183" y="2322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3" name="Line 446"/>
                <p:cNvSpPr>
                  <a:spLocks noChangeShapeType="1"/>
                </p:cNvSpPr>
                <p:nvPr/>
              </p:nvSpPr>
              <p:spPr bwMode="auto">
                <a:xfrm>
                  <a:off x="3188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4" name="Line 447"/>
                <p:cNvSpPr>
                  <a:spLocks noChangeShapeType="1"/>
                </p:cNvSpPr>
                <p:nvPr/>
              </p:nvSpPr>
              <p:spPr bwMode="auto">
                <a:xfrm>
                  <a:off x="3196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5" name="Line 448"/>
                <p:cNvSpPr>
                  <a:spLocks noChangeShapeType="1"/>
                </p:cNvSpPr>
                <p:nvPr/>
              </p:nvSpPr>
              <p:spPr bwMode="auto">
                <a:xfrm>
                  <a:off x="320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6" name="Line 449"/>
                <p:cNvSpPr>
                  <a:spLocks noChangeShapeType="1"/>
                </p:cNvSpPr>
                <p:nvPr/>
              </p:nvSpPr>
              <p:spPr bwMode="auto">
                <a:xfrm>
                  <a:off x="3209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7" name="Line 450"/>
                <p:cNvSpPr>
                  <a:spLocks noChangeShapeType="1"/>
                </p:cNvSpPr>
                <p:nvPr/>
              </p:nvSpPr>
              <p:spPr bwMode="auto">
                <a:xfrm>
                  <a:off x="3217" y="2335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8" name="Line 451"/>
                <p:cNvSpPr>
                  <a:spLocks noChangeShapeType="1"/>
                </p:cNvSpPr>
                <p:nvPr/>
              </p:nvSpPr>
              <p:spPr bwMode="auto">
                <a:xfrm>
                  <a:off x="322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49" name="Line 452"/>
                <p:cNvSpPr>
                  <a:spLocks noChangeShapeType="1"/>
                </p:cNvSpPr>
                <p:nvPr/>
              </p:nvSpPr>
              <p:spPr bwMode="auto">
                <a:xfrm>
                  <a:off x="3231" y="2339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0" name="Line 453"/>
                <p:cNvSpPr>
                  <a:spLocks noChangeShapeType="1"/>
                </p:cNvSpPr>
                <p:nvPr/>
              </p:nvSpPr>
              <p:spPr bwMode="auto">
                <a:xfrm>
                  <a:off x="3236" y="2340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1" name="Line 454"/>
                <p:cNvSpPr>
                  <a:spLocks noChangeShapeType="1"/>
                </p:cNvSpPr>
                <p:nvPr/>
              </p:nvSpPr>
              <p:spPr bwMode="auto">
                <a:xfrm>
                  <a:off x="3244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2" name="Line 455"/>
                <p:cNvSpPr>
                  <a:spLocks noChangeShapeType="1"/>
                </p:cNvSpPr>
                <p:nvPr/>
              </p:nvSpPr>
              <p:spPr bwMode="auto">
                <a:xfrm>
                  <a:off x="3252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3" name="Line 456"/>
                <p:cNvSpPr>
                  <a:spLocks noChangeShapeType="1"/>
                </p:cNvSpPr>
                <p:nvPr/>
              </p:nvSpPr>
              <p:spPr bwMode="auto">
                <a:xfrm>
                  <a:off x="3257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4" name="Line 457"/>
                <p:cNvSpPr>
                  <a:spLocks noChangeShapeType="1"/>
                </p:cNvSpPr>
                <p:nvPr/>
              </p:nvSpPr>
              <p:spPr bwMode="auto">
                <a:xfrm>
                  <a:off x="3265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5" name="Line 458"/>
                <p:cNvSpPr>
                  <a:spLocks noChangeShapeType="1"/>
                </p:cNvSpPr>
                <p:nvPr/>
              </p:nvSpPr>
              <p:spPr bwMode="auto">
                <a:xfrm>
                  <a:off x="3271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6" name="Line 459"/>
                <p:cNvSpPr>
                  <a:spLocks noChangeShapeType="1"/>
                </p:cNvSpPr>
                <p:nvPr/>
              </p:nvSpPr>
              <p:spPr bwMode="auto">
                <a:xfrm>
                  <a:off x="3279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7" name="Line 460"/>
                <p:cNvSpPr>
                  <a:spLocks noChangeShapeType="1"/>
                </p:cNvSpPr>
                <p:nvPr/>
              </p:nvSpPr>
              <p:spPr bwMode="auto">
                <a:xfrm>
                  <a:off x="3287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8" name="Line 461"/>
                <p:cNvSpPr>
                  <a:spLocks noChangeShapeType="1"/>
                </p:cNvSpPr>
                <p:nvPr/>
              </p:nvSpPr>
              <p:spPr bwMode="auto">
                <a:xfrm>
                  <a:off x="3292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59" name="Line 462"/>
                <p:cNvSpPr>
                  <a:spLocks noChangeShapeType="1"/>
                </p:cNvSpPr>
                <p:nvPr/>
              </p:nvSpPr>
              <p:spPr bwMode="auto">
                <a:xfrm>
                  <a:off x="3300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95" name="Line 463"/>
              <p:cNvSpPr>
                <a:spLocks noChangeShapeType="1"/>
              </p:cNvSpPr>
              <p:nvPr/>
            </p:nvSpPr>
            <p:spPr bwMode="auto">
              <a:xfrm>
                <a:off x="718074" y="5944796"/>
                <a:ext cx="2448000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8" name="Text Box 712"/>
              <p:cNvSpPr txBox="1">
                <a:spLocks noChangeArrowheads="1"/>
              </p:cNvSpPr>
              <p:nvPr/>
            </p:nvSpPr>
            <p:spPr bwMode="auto">
              <a:xfrm>
                <a:off x="1805516" y="5898758"/>
                <a:ext cx="3714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399" name="Text Box 713"/>
              <p:cNvSpPr txBox="1">
                <a:spLocks noChangeArrowheads="1"/>
              </p:cNvSpPr>
              <p:nvPr/>
            </p:nvSpPr>
            <p:spPr bwMode="auto">
              <a:xfrm>
                <a:off x="2041059" y="5898758"/>
                <a:ext cx="37221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 dirty="0">
                    <a:sym typeface="Symbol" pitchFamily="18" charset="2"/>
                  </a:rPr>
                  <a:t></a:t>
                </a:r>
                <a:r>
                  <a:rPr lang="pt-BR" altLang="pt-BR" sz="1600" baseline="-25000" dirty="0">
                    <a:latin typeface="Times New Roman" charset="0"/>
                    <a:sym typeface="Symbol" pitchFamily="18" charset="2"/>
                  </a:rPr>
                  <a:t>3</a:t>
                </a:r>
              </a:p>
            </p:txBody>
          </p:sp>
          <p:grpSp>
            <p:nvGrpSpPr>
              <p:cNvPr id="760" name="Group 342"/>
              <p:cNvGrpSpPr>
                <a:grpSpLocks/>
              </p:cNvGrpSpPr>
              <p:nvPr/>
            </p:nvGrpSpPr>
            <p:grpSpPr bwMode="auto">
              <a:xfrm>
                <a:off x="1803296" y="5114533"/>
                <a:ext cx="376240" cy="815975"/>
                <a:chOff x="2478" y="1834"/>
                <a:chExt cx="827" cy="514"/>
              </a:xfrm>
            </p:grpSpPr>
            <p:sp>
              <p:nvSpPr>
                <p:cNvPr id="761" name="Line 343"/>
                <p:cNvSpPr>
                  <a:spLocks noChangeShapeType="1"/>
                </p:cNvSpPr>
                <p:nvPr/>
              </p:nvSpPr>
              <p:spPr bwMode="auto">
                <a:xfrm>
                  <a:off x="2478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2" name="Line 344"/>
                <p:cNvSpPr>
                  <a:spLocks noChangeShapeType="1"/>
                </p:cNvSpPr>
                <p:nvPr/>
              </p:nvSpPr>
              <p:spPr bwMode="auto">
                <a:xfrm>
                  <a:off x="2483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3" name="Line 345"/>
                <p:cNvSpPr>
                  <a:spLocks noChangeShapeType="1"/>
                </p:cNvSpPr>
                <p:nvPr/>
              </p:nvSpPr>
              <p:spPr bwMode="auto">
                <a:xfrm>
                  <a:off x="2491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4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496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5" name="Line 347"/>
                <p:cNvSpPr>
                  <a:spLocks noChangeShapeType="1"/>
                </p:cNvSpPr>
                <p:nvPr/>
              </p:nvSpPr>
              <p:spPr bwMode="auto">
                <a:xfrm>
                  <a:off x="2504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6" name="Line 348"/>
                <p:cNvSpPr>
                  <a:spLocks noChangeShapeType="1"/>
                </p:cNvSpPr>
                <p:nvPr/>
              </p:nvSpPr>
              <p:spPr bwMode="auto">
                <a:xfrm>
                  <a:off x="2512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7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18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8" name="Line 350"/>
                <p:cNvSpPr>
                  <a:spLocks noChangeShapeType="1"/>
                </p:cNvSpPr>
                <p:nvPr/>
              </p:nvSpPr>
              <p:spPr bwMode="auto">
                <a:xfrm>
                  <a:off x="2526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9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531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0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539" y="2340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1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545" y="2339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2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55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3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561" y="2335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4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566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5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57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6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579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7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587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8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595" y="2322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9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601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0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609" y="2313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1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614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2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622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3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630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4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635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5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643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6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649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657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8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665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9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670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0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678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1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683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2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691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3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697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4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705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5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713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6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718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7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726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8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731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9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739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0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747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1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753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2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761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3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766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4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774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5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782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6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787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7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795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8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801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9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09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0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817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1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822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2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830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3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835" y="1875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4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844" y="186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5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9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6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857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7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65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8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870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9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78" y="1836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0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884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1" name="Line 403"/>
                <p:cNvSpPr>
                  <a:spLocks noChangeShapeType="1"/>
                </p:cNvSpPr>
                <p:nvPr/>
              </p:nvSpPr>
              <p:spPr bwMode="auto">
                <a:xfrm>
                  <a:off x="2892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2" name="Line 404"/>
                <p:cNvSpPr>
                  <a:spLocks noChangeShapeType="1"/>
                </p:cNvSpPr>
                <p:nvPr/>
              </p:nvSpPr>
              <p:spPr bwMode="auto">
                <a:xfrm>
                  <a:off x="2900" y="183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3" name="Line 405"/>
                <p:cNvSpPr>
                  <a:spLocks noChangeShapeType="1"/>
                </p:cNvSpPr>
                <p:nvPr/>
              </p:nvSpPr>
              <p:spPr bwMode="auto">
                <a:xfrm>
                  <a:off x="2905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4" name="Line 406"/>
                <p:cNvSpPr>
                  <a:spLocks noChangeShapeType="1"/>
                </p:cNvSpPr>
                <p:nvPr/>
              </p:nvSpPr>
              <p:spPr bwMode="auto">
                <a:xfrm>
                  <a:off x="2913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5" name="Line 407"/>
                <p:cNvSpPr>
                  <a:spLocks noChangeShapeType="1"/>
                </p:cNvSpPr>
                <p:nvPr/>
              </p:nvSpPr>
              <p:spPr bwMode="auto">
                <a:xfrm>
                  <a:off x="2918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6" name="Line 408"/>
                <p:cNvSpPr>
                  <a:spLocks noChangeShapeType="1"/>
                </p:cNvSpPr>
                <p:nvPr/>
              </p:nvSpPr>
              <p:spPr bwMode="auto">
                <a:xfrm>
                  <a:off x="2926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7" name="Line 409"/>
                <p:cNvSpPr>
                  <a:spLocks noChangeShapeType="1"/>
                </p:cNvSpPr>
                <p:nvPr/>
              </p:nvSpPr>
              <p:spPr bwMode="auto">
                <a:xfrm>
                  <a:off x="2934" y="1864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8" name="Line 410"/>
                <p:cNvSpPr>
                  <a:spLocks noChangeShapeType="1"/>
                </p:cNvSpPr>
                <p:nvPr/>
              </p:nvSpPr>
              <p:spPr bwMode="auto">
                <a:xfrm>
                  <a:off x="2940" y="187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9" name="Line 411"/>
                <p:cNvSpPr>
                  <a:spLocks noChangeShapeType="1"/>
                </p:cNvSpPr>
                <p:nvPr/>
              </p:nvSpPr>
              <p:spPr bwMode="auto">
                <a:xfrm>
                  <a:off x="2948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0" name="Line 412"/>
                <p:cNvSpPr>
                  <a:spLocks noChangeShapeType="1"/>
                </p:cNvSpPr>
                <p:nvPr/>
              </p:nvSpPr>
              <p:spPr bwMode="auto">
                <a:xfrm>
                  <a:off x="2953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1" name="Line 413"/>
                <p:cNvSpPr>
                  <a:spLocks noChangeShapeType="1"/>
                </p:cNvSpPr>
                <p:nvPr/>
              </p:nvSpPr>
              <p:spPr bwMode="auto">
                <a:xfrm>
                  <a:off x="2961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2" name="Line 414"/>
                <p:cNvSpPr>
                  <a:spLocks noChangeShapeType="1"/>
                </p:cNvSpPr>
                <p:nvPr/>
              </p:nvSpPr>
              <p:spPr bwMode="auto">
                <a:xfrm>
                  <a:off x="2966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3" name="Line 415"/>
                <p:cNvSpPr>
                  <a:spLocks noChangeShapeType="1"/>
                </p:cNvSpPr>
                <p:nvPr/>
              </p:nvSpPr>
              <p:spPr bwMode="auto">
                <a:xfrm>
                  <a:off x="2974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4" name="Line 416"/>
                <p:cNvSpPr>
                  <a:spLocks noChangeShapeType="1"/>
                </p:cNvSpPr>
                <p:nvPr/>
              </p:nvSpPr>
              <p:spPr bwMode="auto">
                <a:xfrm>
                  <a:off x="2982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5" name="Line 417"/>
                <p:cNvSpPr>
                  <a:spLocks noChangeShapeType="1"/>
                </p:cNvSpPr>
                <p:nvPr/>
              </p:nvSpPr>
              <p:spPr bwMode="auto">
                <a:xfrm>
                  <a:off x="2988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6" name="Line 418"/>
                <p:cNvSpPr>
                  <a:spLocks noChangeShapeType="1"/>
                </p:cNvSpPr>
                <p:nvPr/>
              </p:nvSpPr>
              <p:spPr bwMode="auto">
                <a:xfrm>
                  <a:off x="2996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7" name="Line 419"/>
                <p:cNvSpPr>
                  <a:spLocks noChangeShapeType="1"/>
                </p:cNvSpPr>
                <p:nvPr/>
              </p:nvSpPr>
              <p:spPr bwMode="auto">
                <a:xfrm>
                  <a:off x="3001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8" name="Line 420"/>
                <p:cNvSpPr>
                  <a:spLocks noChangeShapeType="1"/>
                </p:cNvSpPr>
                <p:nvPr/>
              </p:nvSpPr>
              <p:spPr bwMode="auto">
                <a:xfrm>
                  <a:off x="3009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9" name="Line 421"/>
                <p:cNvSpPr>
                  <a:spLocks noChangeShapeType="1"/>
                </p:cNvSpPr>
                <p:nvPr/>
              </p:nvSpPr>
              <p:spPr bwMode="auto">
                <a:xfrm>
                  <a:off x="3017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0" name="Line 422"/>
                <p:cNvSpPr>
                  <a:spLocks noChangeShapeType="1"/>
                </p:cNvSpPr>
                <p:nvPr/>
              </p:nvSpPr>
              <p:spPr bwMode="auto">
                <a:xfrm>
                  <a:off x="3022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1" name="Line 423"/>
                <p:cNvSpPr>
                  <a:spLocks noChangeShapeType="1"/>
                </p:cNvSpPr>
                <p:nvPr/>
              </p:nvSpPr>
              <p:spPr bwMode="auto">
                <a:xfrm>
                  <a:off x="3030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2" name="Line 424"/>
                <p:cNvSpPr>
                  <a:spLocks noChangeShapeType="1"/>
                </p:cNvSpPr>
                <p:nvPr/>
              </p:nvSpPr>
              <p:spPr bwMode="auto">
                <a:xfrm>
                  <a:off x="3036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3" name="Line 425"/>
                <p:cNvSpPr>
                  <a:spLocks noChangeShapeType="1"/>
                </p:cNvSpPr>
                <p:nvPr/>
              </p:nvSpPr>
              <p:spPr bwMode="auto">
                <a:xfrm>
                  <a:off x="3044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4" name="Line 426"/>
                <p:cNvSpPr>
                  <a:spLocks noChangeShapeType="1"/>
                </p:cNvSpPr>
                <p:nvPr/>
              </p:nvSpPr>
              <p:spPr bwMode="auto">
                <a:xfrm>
                  <a:off x="3052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5" name="Line 427"/>
                <p:cNvSpPr>
                  <a:spLocks noChangeShapeType="1"/>
                </p:cNvSpPr>
                <p:nvPr/>
              </p:nvSpPr>
              <p:spPr bwMode="auto">
                <a:xfrm>
                  <a:off x="3057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6" name="Line 428"/>
                <p:cNvSpPr>
                  <a:spLocks noChangeShapeType="1"/>
                </p:cNvSpPr>
                <p:nvPr/>
              </p:nvSpPr>
              <p:spPr bwMode="auto">
                <a:xfrm>
                  <a:off x="3065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7" name="Line 429"/>
                <p:cNvSpPr>
                  <a:spLocks noChangeShapeType="1"/>
                </p:cNvSpPr>
                <p:nvPr/>
              </p:nvSpPr>
              <p:spPr bwMode="auto">
                <a:xfrm>
                  <a:off x="3070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8" name="Line 430"/>
                <p:cNvSpPr>
                  <a:spLocks noChangeShapeType="1"/>
                </p:cNvSpPr>
                <p:nvPr/>
              </p:nvSpPr>
              <p:spPr bwMode="auto">
                <a:xfrm>
                  <a:off x="3078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9" name="Line 431"/>
                <p:cNvSpPr>
                  <a:spLocks noChangeShapeType="1"/>
                </p:cNvSpPr>
                <p:nvPr/>
              </p:nvSpPr>
              <p:spPr bwMode="auto">
                <a:xfrm>
                  <a:off x="3086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0" name="Line 432"/>
                <p:cNvSpPr>
                  <a:spLocks noChangeShapeType="1"/>
                </p:cNvSpPr>
                <p:nvPr/>
              </p:nvSpPr>
              <p:spPr bwMode="auto">
                <a:xfrm>
                  <a:off x="3092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1" name="Line 433"/>
                <p:cNvSpPr>
                  <a:spLocks noChangeShapeType="1"/>
                </p:cNvSpPr>
                <p:nvPr/>
              </p:nvSpPr>
              <p:spPr bwMode="auto">
                <a:xfrm>
                  <a:off x="3100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2" name="Line 434"/>
                <p:cNvSpPr>
                  <a:spLocks noChangeShapeType="1"/>
                </p:cNvSpPr>
                <p:nvPr/>
              </p:nvSpPr>
              <p:spPr bwMode="auto">
                <a:xfrm>
                  <a:off x="3105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3" name="Line 435"/>
                <p:cNvSpPr>
                  <a:spLocks noChangeShapeType="1"/>
                </p:cNvSpPr>
                <p:nvPr/>
              </p:nvSpPr>
              <p:spPr bwMode="auto">
                <a:xfrm>
                  <a:off x="3113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4" name="Line 436"/>
                <p:cNvSpPr>
                  <a:spLocks noChangeShapeType="1"/>
                </p:cNvSpPr>
                <p:nvPr/>
              </p:nvSpPr>
              <p:spPr bwMode="auto">
                <a:xfrm>
                  <a:off x="3118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5" name="Line 437"/>
                <p:cNvSpPr>
                  <a:spLocks noChangeShapeType="1"/>
                </p:cNvSpPr>
                <p:nvPr/>
              </p:nvSpPr>
              <p:spPr bwMode="auto">
                <a:xfrm>
                  <a:off x="3126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6" name="Line 438"/>
                <p:cNvSpPr>
                  <a:spLocks noChangeShapeType="1"/>
                </p:cNvSpPr>
                <p:nvPr/>
              </p:nvSpPr>
              <p:spPr bwMode="auto">
                <a:xfrm>
                  <a:off x="3134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7" name="Line 439"/>
                <p:cNvSpPr>
                  <a:spLocks noChangeShapeType="1"/>
                </p:cNvSpPr>
                <p:nvPr/>
              </p:nvSpPr>
              <p:spPr bwMode="auto">
                <a:xfrm>
                  <a:off x="3140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8" name="Line 440"/>
                <p:cNvSpPr>
                  <a:spLocks noChangeShapeType="1"/>
                </p:cNvSpPr>
                <p:nvPr/>
              </p:nvSpPr>
              <p:spPr bwMode="auto">
                <a:xfrm>
                  <a:off x="3148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9" name="Line 441"/>
                <p:cNvSpPr>
                  <a:spLocks noChangeShapeType="1"/>
                </p:cNvSpPr>
                <p:nvPr/>
              </p:nvSpPr>
              <p:spPr bwMode="auto">
                <a:xfrm>
                  <a:off x="3153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0" name="Line 442"/>
                <p:cNvSpPr>
                  <a:spLocks noChangeShapeType="1"/>
                </p:cNvSpPr>
                <p:nvPr/>
              </p:nvSpPr>
              <p:spPr bwMode="auto">
                <a:xfrm>
                  <a:off x="3161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1" name="Line 443"/>
                <p:cNvSpPr>
                  <a:spLocks noChangeShapeType="1"/>
                </p:cNvSpPr>
                <p:nvPr/>
              </p:nvSpPr>
              <p:spPr bwMode="auto">
                <a:xfrm>
                  <a:off x="3169" y="2313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2" name="Line 444"/>
                <p:cNvSpPr>
                  <a:spLocks noChangeShapeType="1"/>
                </p:cNvSpPr>
                <p:nvPr/>
              </p:nvSpPr>
              <p:spPr bwMode="auto">
                <a:xfrm>
                  <a:off x="3175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3" name="Line 445"/>
                <p:cNvSpPr>
                  <a:spLocks noChangeShapeType="1"/>
                </p:cNvSpPr>
                <p:nvPr/>
              </p:nvSpPr>
              <p:spPr bwMode="auto">
                <a:xfrm>
                  <a:off x="3183" y="2322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4" name="Line 446"/>
                <p:cNvSpPr>
                  <a:spLocks noChangeShapeType="1"/>
                </p:cNvSpPr>
                <p:nvPr/>
              </p:nvSpPr>
              <p:spPr bwMode="auto">
                <a:xfrm>
                  <a:off x="3188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5" name="Line 447"/>
                <p:cNvSpPr>
                  <a:spLocks noChangeShapeType="1"/>
                </p:cNvSpPr>
                <p:nvPr/>
              </p:nvSpPr>
              <p:spPr bwMode="auto">
                <a:xfrm>
                  <a:off x="3196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6" name="Line 448"/>
                <p:cNvSpPr>
                  <a:spLocks noChangeShapeType="1"/>
                </p:cNvSpPr>
                <p:nvPr/>
              </p:nvSpPr>
              <p:spPr bwMode="auto">
                <a:xfrm>
                  <a:off x="320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7" name="Line 449"/>
                <p:cNvSpPr>
                  <a:spLocks noChangeShapeType="1"/>
                </p:cNvSpPr>
                <p:nvPr/>
              </p:nvSpPr>
              <p:spPr bwMode="auto">
                <a:xfrm>
                  <a:off x="3209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8" name="Line 450"/>
                <p:cNvSpPr>
                  <a:spLocks noChangeShapeType="1"/>
                </p:cNvSpPr>
                <p:nvPr/>
              </p:nvSpPr>
              <p:spPr bwMode="auto">
                <a:xfrm>
                  <a:off x="3217" y="2335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9" name="Line 451"/>
                <p:cNvSpPr>
                  <a:spLocks noChangeShapeType="1"/>
                </p:cNvSpPr>
                <p:nvPr/>
              </p:nvSpPr>
              <p:spPr bwMode="auto">
                <a:xfrm>
                  <a:off x="322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0" name="Line 452"/>
                <p:cNvSpPr>
                  <a:spLocks noChangeShapeType="1"/>
                </p:cNvSpPr>
                <p:nvPr/>
              </p:nvSpPr>
              <p:spPr bwMode="auto">
                <a:xfrm>
                  <a:off x="3231" y="2339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1" name="Line 453"/>
                <p:cNvSpPr>
                  <a:spLocks noChangeShapeType="1"/>
                </p:cNvSpPr>
                <p:nvPr/>
              </p:nvSpPr>
              <p:spPr bwMode="auto">
                <a:xfrm>
                  <a:off x="3236" y="2340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2" name="Line 454"/>
                <p:cNvSpPr>
                  <a:spLocks noChangeShapeType="1"/>
                </p:cNvSpPr>
                <p:nvPr/>
              </p:nvSpPr>
              <p:spPr bwMode="auto">
                <a:xfrm>
                  <a:off x="3244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3" name="Line 455"/>
                <p:cNvSpPr>
                  <a:spLocks noChangeShapeType="1"/>
                </p:cNvSpPr>
                <p:nvPr/>
              </p:nvSpPr>
              <p:spPr bwMode="auto">
                <a:xfrm>
                  <a:off x="3252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4" name="Line 456"/>
                <p:cNvSpPr>
                  <a:spLocks noChangeShapeType="1"/>
                </p:cNvSpPr>
                <p:nvPr/>
              </p:nvSpPr>
              <p:spPr bwMode="auto">
                <a:xfrm>
                  <a:off x="3257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5" name="Line 457"/>
                <p:cNvSpPr>
                  <a:spLocks noChangeShapeType="1"/>
                </p:cNvSpPr>
                <p:nvPr/>
              </p:nvSpPr>
              <p:spPr bwMode="auto">
                <a:xfrm>
                  <a:off x="3265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6" name="Line 458"/>
                <p:cNvSpPr>
                  <a:spLocks noChangeShapeType="1"/>
                </p:cNvSpPr>
                <p:nvPr/>
              </p:nvSpPr>
              <p:spPr bwMode="auto">
                <a:xfrm>
                  <a:off x="3271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7" name="Line 459"/>
                <p:cNvSpPr>
                  <a:spLocks noChangeShapeType="1"/>
                </p:cNvSpPr>
                <p:nvPr/>
              </p:nvSpPr>
              <p:spPr bwMode="auto">
                <a:xfrm>
                  <a:off x="3279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8" name="Line 460"/>
                <p:cNvSpPr>
                  <a:spLocks noChangeShapeType="1"/>
                </p:cNvSpPr>
                <p:nvPr/>
              </p:nvSpPr>
              <p:spPr bwMode="auto">
                <a:xfrm>
                  <a:off x="3287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9" name="Line 461"/>
                <p:cNvSpPr>
                  <a:spLocks noChangeShapeType="1"/>
                </p:cNvSpPr>
                <p:nvPr/>
              </p:nvSpPr>
              <p:spPr bwMode="auto">
                <a:xfrm>
                  <a:off x="3292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0" name="Line 462"/>
                <p:cNvSpPr>
                  <a:spLocks noChangeShapeType="1"/>
                </p:cNvSpPr>
                <p:nvPr/>
              </p:nvSpPr>
              <p:spPr bwMode="auto">
                <a:xfrm>
                  <a:off x="3300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881" name="Group 342"/>
              <p:cNvGrpSpPr>
                <a:grpSpLocks/>
              </p:cNvGrpSpPr>
              <p:nvPr/>
            </p:nvGrpSpPr>
            <p:grpSpPr bwMode="auto">
              <a:xfrm>
                <a:off x="2035520" y="5108676"/>
                <a:ext cx="376240" cy="815975"/>
                <a:chOff x="2478" y="1834"/>
                <a:chExt cx="827" cy="514"/>
              </a:xfrm>
            </p:grpSpPr>
            <p:sp>
              <p:nvSpPr>
                <p:cNvPr id="882" name="Line 343"/>
                <p:cNvSpPr>
                  <a:spLocks noChangeShapeType="1"/>
                </p:cNvSpPr>
                <p:nvPr/>
              </p:nvSpPr>
              <p:spPr bwMode="auto">
                <a:xfrm>
                  <a:off x="2478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3" name="Line 344"/>
                <p:cNvSpPr>
                  <a:spLocks noChangeShapeType="1"/>
                </p:cNvSpPr>
                <p:nvPr/>
              </p:nvSpPr>
              <p:spPr bwMode="auto">
                <a:xfrm>
                  <a:off x="2483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4" name="Line 345"/>
                <p:cNvSpPr>
                  <a:spLocks noChangeShapeType="1"/>
                </p:cNvSpPr>
                <p:nvPr/>
              </p:nvSpPr>
              <p:spPr bwMode="auto">
                <a:xfrm>
                  <a:off x="2491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5" name="Line 346"/>
                <p:cNvSpPr>
                  <a:spLocks noChangeShapeType="1"/>
                </p:cNvSpPr>
                <p:nvPr/>
              </p:nvSpPr>
              <p:spPr bwMode="auto">
                <a:xfrm flipV="1">
                  <a:off x="2496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6" name="Line 347"/>
                <p:cNvSpPr>
                  <a:spLocks noChangeShapeType="1"/>
                </p:cNvSpPr>
                <p:nvPr/>
              </p:nvSpPr>
              <p:spPr bwMode="auto">
                <a:xfrm>
                  <a:off x="2504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7" name="Line 348"/>
                <p:cNvSpPr>
                  <a:spLocks noChangeShapeType="1"/>
                </p:cNvSpPr>
                <p:nvPr/>
              </p:nvSpPr>
              <p:spPr bwMode="auto">
                <a:xfrm>
                  <a:off x="2512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8" name="Line 349"/>
                <p:cNvSpPr>
                  <a:spLocks noChangeShapeType="1"/>
                </p:cNvSpPr>
                <p:nvPr/>
              </p:nvSpPr>
              <p:spPr bwMode="auto">
                <a:xfrm flipV="1">
                  <a:off x="2518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89" name="Line 350"/>
                <p:cNvSpPr>
                  <a:spLocks noChangeShapeType="1"/>
                </p:cNvSpPr>
                <p:nvPr/>
              </p:nvSpPr>
              <p:spPr bwMode="auto">
                <a:xfrm>
                  <a:off x="2526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0" name="Line 351"/>
                <p:cNvSpPr>
                  <a:spLocks noChangeShapeType="1"/>
                </p:cNvSpPr>
                <p:nvPr/>
              </p:nvSpPr>
              <p:spPr bwMode="auto">
                <a:xfrm flipV="1">
                  <a:off x="2531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1" name="Line 352"/>
                <p:cNvSpPr>
                  <a:spLocks noChangeShapeType="1"/>
                </p:cNvSpPr>
                <p:nvPr/>
              </p:nvSpPr>
              <p:spPr bwMode="auto">
                <a:xfrm flipV="1">
                  <a:off x="2539" y="2340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2" name="Line 353"/>
                <p:cNvSpPr>
                  <a:spLocks noChangeShapeType="1"/>
                </p:cNvSpPr>
                <p:nvPr/>
              </p:nvSpPr>
              <p:spPr bwMode="auto">
                <a:xfrm flipV="1">
                  <a:off x="2545" y="2339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3" name="Line 354"/>
                <p:cNvSpPr>
                  <a:spLocks noChangeShapeType="1"/>
                </p:cNvSpPr>
                <p:nvPr/>
              </p:nvSpPr>
              <p:spPr bwMode="auto">
                <a:xfrm flipV="1">
                  <a:off x="255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4" name="Line 355"/>
                <p:cNvSpPr>
                  <a:spLocks noChangeShapeType="1"/>
                </p:cNvSpPr>
                <p:nvPr/>
              </p:nvSpPr>
              <p:spPr bwMode="auto">
                <a:xfrm flipV="1">
                  <a:off x="2561" y="2335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5" name="Line 356"/>
                <p:cNvSpPr>
                  <a:spLocks noChangeShapeType="1"/>
                </p:cNvSpPr>
                <p:nvPr/>
              </p:nvSpPr>
              <p:spPr bwMode="auto">
                <a:xfrm flipV="1">
                  <a:off x="2566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6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57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7" name="Line 358"/>
                <p:cNvSpPr>
                  <a:spLocks noChangeShapeType="1"/>
                </p:cNvSpPr>
                <p:nvPr/>
              </p:nvSpPr>
              <p:spPr bwMode="auto">
                <a:xfrm flipV="1">
                  <a:off x="2579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8" name="Line 359"/>
                <p:cNvSpPr>
                  <a:spLocks noChangeShapeType="1"/>
                </p:cNvSpPr>
                <p:nvPr/>
              </p:nvSpPr>
              <p:spPr bwMode="auto">
                <a:xfrm flipV="1">
                  <a:off x="2587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99" name="Line 360"/>
                <p:cNvSpPr>
                  <a:spLocks noChangeShapeType="1"/>
                </p:cNvSpPr>
                <p:nvPr/>
              </p:nvSpPr>
              <p:spPr bwMode="auto">
                <a:xfrm flipV="1">
                  <a:off x="2595" y="2322"/>
                  <a:ext cx="6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0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601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1" name="Line 362"/>
                <p:cNvSpPr>
                  <a:spLocks noChangeShapeType="1"/>
                </p:cNvSpPr>
                <p:nvPr/>
              </p:nvSpPr>
              <p:spPr bwMode="auto">
                <a:xfrm flipV="1">
                  <a:off x="2609" y="2313"/>
                  <a:ext cx="5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2" name="Line 363"/>
                <p:cNvSpPr>
                  <a:spLocks noChangeShapeType="1"/>
                </p:cNvSpPr>
                <p:nvPr/>
              </p:nvSpPr>
              <p:spPr bwMode="auto">
                <a:xfrm flipV="1">
                  <a:off x="2614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3" name="Line 364"/>
                <p:cNvSpPr>
                  <a:spLocks noChangeShapeType="1"/>
                </p:cNvSpPr>
                <p:nvPr/>
              </p:nvSpPr>
              <p:spPr bwMode="auto">
                <a:xfrm flipV="1">
                  <a:off x="2622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4" name="Line 365"/>
                <p:cNvSpPr>
                  <a:spLocks noChangeShapeType="1"/>
                </p:cNvSpPr>
                <p:nvPr/>
              </p:nvSpPr>
              <p:spPr bwMode="auto">
                <a:xfrm flipV="1">
                  <a:off x="2630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5" name="Line 366"/>
                <p:cNvSpPr>
                  <a:spLocks noChangeShapeType="1"/>
                </p:cNvSpPr>
                <p:nvPr/>
              </p:nvSpPr>
              <p:spPr bwMode="auto">
                <a:xfrm flipV="1">
                  <a:off x="2635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6" name="Line 367"/>
                <p:cNvSpPr>
                  <a:spLocks noChangeShapeType="1"/>
                </p:cNvSpPr>
                <p:nvPr/>
              </p:nvSpPr>
              <p:spPr bwMode="auto">
                <a:xfrm flipV="1">
                  <a:off x="2643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7" name="Line 368"/>
                <p:cNvSpPr>
                  <a:spLocks noChangeShapeType="1"/>
                </p:cNvSpPr>
                <p:nvPr/>
              </p:nvSpPr>
              <p:spPr bwMode="auto">
                <a:xfrm flipV="1">
                  <a:off x="2649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8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657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09" name="Line 370"/>
                <p:cNvSpPr>
                  <a:spLocks noChangeShapeType="1"/>
                </p:cNvSpPr>
                <p:nvPr/>
              </p:nvSpPr>
              <p:spPr bwMode="auto">
                <a:xfrm flipV="1">
                  <a:off x="2665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0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670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1" name="Line 372"/>
                <p:cNvSpPr>
                  <a:spLocks noChangeShapeType="1"/>
                </p:cNvSpPr>
                <p:nvPr/>
              </p:nvSpPr>
              <p:spPr bwMode="auto">
                <a:xfrm flipV="1">
                  <a:off x="2678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2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683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3" name="Line 374"/>
                <p:cNvSpPr>
                  <a:spLocks noChangeShapeType="1"/>
                </p:cNvSpPr>
                <p:nvPr/>
              </p:nvSpPr>
              <p:spPr bwMode="auto">
                <a:xfrm flipV="1">
                  <a:off x="2691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4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697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5" name="Line 376"/>
                <p:cNvSpPr>
                  <a:spLocks noChangeShapeType="1"/>
                </p:cNvSpPr>
                <p:nvPr/>
              </p:nvSpPr>
              <p:spPr bwMode="auto">
                <a:xfrm flipV="1">
                  <a:off x="2705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6" name="Line 377"/>
                <p:cNvSpPr>
                  <a:spLocks noChangeShapeType="1"/>
                </p:cNvSpPr>
                <p:nvPr/>
              </p:nvSpPr>
              <p:spPr bwMode="auto">
                <a:xfrm flipV="1">
                  <a:off x="2713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7" name="Line 378"/>
                <p:cNvSpPr>
                  <a:spLocks noChangeShapeType="1"/>
                </p:cNvSpPr>
                <p:nvPr/>
              </p:nvSpPr>
              <p:spPr bwMode="auto">
                <a:xfrm flipV="1">
                  <a:off x="2718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8" name="Line 379"/>
                <p:cNvSpPr>
                  <a:spLocks noChangeShapeType="1"/>
                </p:cNvSpPr>
                <p:nvPr/>
              </p:nvSpPr>
              <p:spPr bwMode="auto">
                <a:xfrm flipV="1">
                  <a:off x="2726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19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2731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0" name="Line 381"/>
                <p:cNvSpPr>
                  <a:spLocks noChangeShapeType="1"/>
                </p:cNvSpPr>
                <p:nvPr/>
              </p:nvSpPr>
              <p:spPr bwMode="auto">
                <a:xfrm flipV="1">
                  <a:off x="2739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1" name="Line 382"/>
                <p:cNvSpPr>
                  <a:spLocks noChangeShapeType="1"/>
                </p:cNvSpPr>
                <p:nvPr/>
              </p:nvSpPr>
              <p:spPr bwMode="auto">
                <a:xfrm flipV="1">
                  <a:off x="2747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2" name="Line 383"/>
                <p:cNvSpPr>
                  <a:spLocks noChangeShapeType="1"/>
                </p:cNvSpPr>
                <p:nvPr/>
              </p:nvSpPr>
              <p:spPr bwMode="auto">
                <a:xfrm flipV="1">
                  <a:off x="2753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3" name="Line 384"/>
                <p:cNvSpPr>
                  <a:spLocks noChangeShapeType="1"/>
                </p:cNvSpPr>
                <p:nvPr/>
              </p:nvSpPr>
              <p:spPr bwMode="auto">
                <a:xfrm flipV="1">
                  <a:off x="2761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4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766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5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2774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6" name="Line 387"/>
                <p:cNvSpPr>
                  <a:spLocks noChangeShapeType="1"/>
                </p:cNvSpPr>
                <p:nvPr/>
              </p:nvSpPr>
              <p:spPr bwMode="auto">
                <a:xfrm flipV="1">
                  <a:off x="2782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7" name="Line 388"/>
                <p:cNvSpPr>
                  <a:spLocks noChangeShapeType="1"/>
                </p:cNvSpPr>
                <p:nvPr/>
              </p:nvSpPr>
              <p:spPr bwMode="auto">
                <a:xfrm flipV="1">
                  <a:off x="2787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795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9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801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0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2809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" name="Line 392"/>
                <p:cNvSpPr>
                  <a:spLocks noChangeShapeType="1"/>
                </p:cNvSpPr>
                <p:nvPr/>
              </p:nvSpPr>
              <p:spPr bwMode="auto">
                <a:xfrm flipV="1">
                  <a:off x="2817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2" name="Line 393"/>
                <p:cNvSpPr>
                  <a:spLocks noChangeShapeType="1"/>
                </p:cNvSpPr>
                <p:nvPr/>
              </p:nvSpPr>
              <p:spPr bwMode="auto">
                <a:xfrm flipV="1">
                  <a:off x="2822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830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2835" y="1875"/>
                  <a:ext cx="9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2844" y="186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2849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2857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65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2870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2878" y="1836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1" name="Line 402"/>
                <p:cNvSpPr>
                  <a:spLocks noChangeShapeType="1"/>
                </p:cNvSpPr>
                <p:nvPr/>
              </p:nvSpPr>
              <p:spPr bwMode="auto">
                <a:xfrm flipV="1">
                  <a:off x="2884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2" name="Line 403"/>
                <p:cNvSpPr>
                  <a:spLocks noChangeShapeType="1"/>
                </p:cNvSpPr>
                <p:nvPr/>
              </p:nvSpPr>
              <p:spPr bwMode="auto">
                <a:xfrm>
                  <a:off x="2892" y="1834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3" name="Line 404"/>
                <p:cNvSpPr>
                  <a:spLocks noChangeShapeType="1"/>
                </p:cNvSpPr>
                <p:nvPr/>
              </p:nvSpPr>
              <p:spPr bwMode="auto">
                <a:xfrm>
                  <a:off x="2900" y="1836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4" name="Line 405"/>
                <p:cNvSpPr>
                  <a:spLocks noChangeShapeType="1"/>
                </p:cNvSpPr>
                <p:nvPr/>
              </p:nvSpPr>
              <p:spPr bwMode="auto">
                <a:xfrm>
                  <a:off x="2905" y="1837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5" name="Line 406"/>
                <p:cNvSpPr>
                  <a:spLocks noChangeShapeType="1"/>
                </p:cNvSpPr>
                <p:nvPr/>
              </p:nvSpPr>
              <p:spPr bwMode="auto">
                <a:xfrm>
                  <a:off x="2913" y="1842"/>
                  <a:ext cx="5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6" name="Line 407"/>
                <p:cNvSpPr>
                  <a:spLocks noChangeShapeType="1"/>
                </p:cNvSpPr>
                <p:nvPr/>
              </p:nvSpPr>
              <p:spPr bwMode="auto">
                <a:xfrm>
                  <a:off x="2918" y="1848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7" name="Line 408"/>
                <p:cNvSpPr>
                  <a:spLocks noChangeShapeType="1"/>
                </p:cNvSpPr>
                <p:nvPr/>
              </p:nvSpPr>
              <p:spPr bwMode="auto">
                <a:xfrm>
                  <a:off x="2926" y="1854"/>
                  <a:ext cx="8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8" name="Line 409"/>
                <p:cNvSpPr>
                  <a:spLocks noChangeShapeType="1"/>
                </p:cNvSpPr>
                <p:nvPr/>
              </p:nvSpPr>
              <p:spPr bwMode="auto">
                <a:xfrm>
                  <a:off x="2934" y="1864"/>
                  <a:ext cx="6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9" name="Line 410"/>
                <p:cNvSpPr>
                  <a:spLocks noChangeShapeType="1"/>
                </p:cNvSpPr>
                <p:nvPr/>
              </p:nvSpPr>
              <p:spPr bwMode="auto">
                <a:xfrm>
                  <a:off x="2940" y="187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0" name="Line 411"/>
                <p:cNvSpPr>
                  <a:spLocks noChangeShapeType="1"/>
                </p:cNvSpPr>
                <p:nvPr/>
              </p:nvSpPr>
              <p:spPr bwMode="auto">
                <a:xfrm>
                  <a:off x="2948" y="1886"/>
                  <a:ext cx="5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1" name="Line 412"/>
                <p:cNvSpPr>
                  <a:spLocks noChangeShapeType="1"/>
                </p:cNvSpPr>
                <p:nvPr/>
              </p:nvSpPr>
              <p:spPr bwMode="auto">
                <a:xfrm>
                  <a:off x="2953" y="1898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2" name="Line 413"/>
                <p:cNvSpPr>
                  <a:spLocks noChangeShapeType="1"/>
                </p:cNvSpPr>
                <p:nvPr/>
              </p:nvSpPr>
              <p:spPr bwMode="auto">
                <a:xfrm>
                  <a:off x="2961" y="1914"/>
                  <a:ext cx="5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3" name="Line 414"/>
                <p:cNvSpPr>
                  <a:spLocks noChangeShapeType="1"/>
                </p:cNvSpPr>
                <p:nvPr/>
              </p:nvSpPr>
              <p:spPr bwMode="auto">
                <a:xfrm>
                  <a:off x="2966" y="1929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4" name="Line 415"/>
                <p:cNvSpPr>
                  <a:spLocks noChangeShapeType="1"/>
                </p:cNvSpPr>
                <p:nvPr/>
              </p:nvSpPr>
              <p:spPr bwMode="auto">
                <a:xfrm>
                  <a:off x="2974" y="1944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5" name="Line 416"/>
                <p:cNvSpPr>
                  <a:spLocks noChangeShapeType="1"/>
                </p:cNvSpPr>
                <p:nvPr/>
              </p:nvSpPr>
              <p:spPr bwMode="auto">
                <a:xfrm>
                  <a:off x="2982" y="1961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6" name="Line 417"/>
                <p:cNvSpPr>
                  <a:spLocks noChangeShapeType="1"/>
                </p:cNvSpPr>
                <p:nvPr/>
              </p:nvSpPr>
              <p:spPr bwMode="auto">
                <a:xfrm>
                  <a:off x="2988" y="197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7" name="Line 418"/>
                <p:cNvSpPr>
                  <a:spLocks noChangeShapeType="1"/>
                </p:cNvSpPr>
                <p:nvPr/>
              </p:nvSpPr>
              <p:spPr bwMode="auto">
                <a:xfrm>
                  <a:off x="2996" y="1995"/>
                  <a:ext cx="5" cy="1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8" name="Line 419"/>
                <p:cNvSpPr>
                  <a:spLocks noChangeShapeType="1"/>
                </p:cNvSpPr>
                <p:nvPr/>
              </p:nvSpPr>
              <p:spPr bwMode="auto">
                <a:xfrm>
                  <a:off x="3001" y="2013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9" name="Line 420"/>
                <p:cNvSpPr>
                  <a:spLocks noChangeShapeType="1"/>
                </p:cNvSpPr>
                <p:nvPr/>
              </p:nvSpPr>
              <p:spPr bwMode="auto">
                <a:xfrm>
                  <a:off x="3009" y="2030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0" name="Line 421"/>
                <p:cNvSpPr>
                  <a:spLocks noChangeShapeType="1"/>
                </p:cNvSpPr>
                <p:nvPr/>
              </p:nvSpPr>
              <p:spPr bwMode="auto">
                <a:xfrm>
                  <a:off x="3017" y="2049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1" name="Line 422"/>
                <p:cNvSpPr>
                  <a:spLocks noChangeShapeType="1"/>
                </p:cNvSpPr>
                <p:nvPr/>
              </p:nvSpPr>
              <p:spPr bwMode="auto">
                <a:xfrm>
                  <a:off x="3022" y="2066"/>
                  <a:ext cx="8" cy="1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2" name="Line 423"/>
                <p:cNvSpPr>
                  <a:spLocks noChangeShapeType="1"/>
                </p:cNvSpPr>
                <p:nvPr/>
              </p:nvSpPr>
              <p:spPr bwMode="auto">
                <a:xfrm>
                  <a:off x="3030" y="2085"/>
                  <a:ext cx="6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3" name="Line 424"/>
                <p:cNvSpPr>
                  <a:spLocks noChangeShapeType="1"/>
                </p:cNvSpPr>
                <p:nvPr/>
              </p:nvSpPr>
              <p:spPr bwMode="auto">
                <a:xfrm>
                  <a:off x="3036" y="210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4" name="Line 425"/>
                <p:cNvSpPr>
                  <a:spLocks noChangeShapeType="1"/>
                </p:cNvSpPr>
                <p:nvPr/>
              </p:nvSpPr>
              <p:spPr bwMode="auto">
                <a:xfrm>
                  <a:off x="3044" y="2118"/>
                  <a:ext cx="8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5" name="Line 426"/>
                <p:cNvSpPr>
                  <a:spLocks noChangeShapeType="1"/>
                </p:cNvSpPr>
                <p:nvPr/>
              </p:nvSpPr>
              <p:spPr bwMode="auto">
                <a:xfrm>
                  <a:off x="3052" y="2135"/>
                  <a:ext cx="5" cy="1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6" name="Line 427"/>
                <p:cNvSpPr>
                  <a:spLocks noChangeShapeType="1"/>
                </p:cNvSpPr>
                <p:nvPr/>
              </p:nvSpPr>
              <p:spPr bwMode="auto">
                <a:xfrm>
                  <a:off x="3057" y="2152"/>
                  <a:ext cx="8" cy="1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7" name="Line 428"/>
                <p:cNvSpPr>
                  <a:spLocks noChangeShapeType="1"/>
                </p:cNvSpPr>
                <p:nvPr/>
              </p:nvSpPr>
              <p:spPr bwMode="auto">
                <a:xfrm>
                  <a:off x="3065" y="2168"/>
                  <a:ext cx="5" cy="1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8" name="Line 429"/>
                <p:cNvSpPr>
                  <a:spLocks noChangeShapeType="1"/>
                </p:cNvSpPr>
                <p:nvPr/>
              </p:nvSpPr>
              <p:spPr bwMode="auto">
                <a:xfrm>
                  <a:off x="3070" y="2181"/>
                  <a:ext cx="8" cy="1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9" name="Line 430"/>
                <p:cNvSpPr>
                  <a:spLocks noChangeShapeType="1"/>
                </p:cNvSpPr>
                <p:nvPr/>
              </p:nvSpPr>
              <p:spPr bwMode="auto">
                <a:xfrm>
                  <a:off x="3078" y="2196"/>
                  <a:ext cx="8" cy="1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0" name="Line 431"/>
                <p:cNvSpPr>
                  <a:spLocks noChangeShapeType="1"/>
                </p:cNvSpPr>
                <p:nvPr/>
              </p:nvSpPr>
              <p:spPr bwMode="auto">
                <a:xfrm>
                  <a:off x="3086" y="2210"/>
                  <a:ext cx="6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1" name="Line 432"/>
                <p:cNvSpPr>
                  <a:spLocks noChangeShapeType="1"/>
                </p:cNvSpPr>
                <p:nvPr/>
              </p:nvSpPr>
              <p:spPr bwMode="auto">
                <a:xfrm>
                  <a:off x="3092" y="2222"/>
                  <a:ext cx="8" cy="1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2" name="Line 433"/>
                <p:cNvSpPr>
                  <a:spLocks noChangeShapeType="1"/>
                </p:cNvSpPr>
                <p:nvPr/>
              </p:nvSpPr>
              <p:spPr bwMode="auto">
                <a:xfrm>
                  <a:off x="3100" y="2234"/>
                  <a:ext cx="5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3" name="Line 434"/>
                <p:cNvSpPr>
                  <a:spLocks noChangeShapeType="1"/>
                </p:cNvSpPr>
                <p:nvPr/>
              </p:nvSpPr>
              <p:spPr bwMode="auto">
                <a:xfrm>
                  <a:off x="3105" y="2245"/>
                  <a:ext cx="8" cy="1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4" name="Line 435"/>
                <p:cNvSpPr>
                  <a:spLocks noChangeShapeType="1"/>
                </p:cNvSpPr>
                <p:nvPr/>
              </p:nvSpPr>
              <p:spPr bwMode="auto">
                <a:xfrm>
                  <a:off x="3113" y="2256"/>
                  <a:ext cx="5" cy="10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5" name="Line 436"/>
                <p:cNvSpPr>
                  <a:spLocks noChangeShapeType="1"/>
                </p:cNvSpPr>
                <p:nvPr/>
              </p:nvSpPr>
              <p:spPr bwMode="auto">
                <a:xfrm>
                  <a:off x="3118" y="2266"/>
                  <a:ext cx="8" cy="8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6" name="Line 437"/>
                <p:cNvSpPr>
                  <a:spLocks noChangeShapeType="1"/>
                </p:cNvSpPr>
                <p:nvPr/>
              </p:nvSpPr>
              <p:spPr bwMode="auto">
                <a:xfrm>
                  <a:off x="3126" y="2274"/>
                  <a:ext cx="8" cy="9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7" name="Line 438"/>
                <p:cNvSpPr>
                  <a:spLocks noChangeShapeType="1"/>
                </p:cNvSpPr>
                <p:nvPr/>
              </p:nvSpPr>
              <p:spPr bwMode="auto">
                <a:xfrm>
                  <a:off x="3134" y="2283"/>
                  <a:ext cx="6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8" name="Line 439"/>
                <p:cNvSpPr>
                  <a:spLocks noChangeShapeType="1"/>
                </p:cNvSpPr>
                <p:nvPr/>
              </p:nvSpPr>
              <p:spPr bwMode="auto">
                <a:xfrm>
                  <a:off x="3140" y="2290"/>
                  <a:ext cx="8" cy="6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9" name="Line 440"/>
                <p:cNvSpPr>
                  <a:spLocks noChangeShapeType="1"/>
                </p:cNvSpPr>
                <p:nvPr/>
              </p:nvSpPr>
              <p:spPr bwMode="auto">
                <a:xfrm>
                  <a:off x="3148" y="2296"/>
                  <a:ext cx="5" cy="7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0" name="Line 441"/>
                <p:cNvSpPr>
                  <a:spLocks noChangeShapeType="1"/>
                </p:cNvSpPr>
                <p:nvPr/>
              </p:nvSpPr>
              <p:spPr bwMode="auto">
                <a:xfrm>
                  <a:off x="3153" y="2303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1" name="Line 442"/>
                <p:cNvSpPr>
                  <a:spLocks noChangeShapeType="1"/>
                </p:cNvSpPr>
                <p:nvPr/>
              </p:nvSpPr>
              <p:spPr bwMode="auto">
                <a:xfrm>
                  <a:off x="3161" y="2308"/>
                  <a:ext cx="8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2" name="Line 443"/>
                <p:cNvSpPr>
                  <a:spLocks noChangeShapeType="1"/>
                </p:cNvSpPr>
                <p:nvPr/>
              </p:nvSpPr>
              <p:spPr bwMode="auto">
                <a:xfrm>
                  <a:off x="3169" y="2313"/>
                  <a:ext cx="6" cy="5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3" name="Line 444"/>
                <p:cNvSpPr>
                  <a:spLocks noChangeShapeType="1"/>
                </p:cNvSpPr>
                <p:nvPr/>
              </p:nvSpPr>
              <p:spPr bwMode="auto">
                <a:xfrm>
                  <a:off x="3175" y="231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4" name="Line 445"/>
                <p:cNvSpPr>
                  <a:spLocks noChangeShapeType="1"/>
                </p:cNvSpPr>
                <p:nvPr/>
              </p:nvSpPr>
              <p:spPr bwMode="auto">
                <a:xfrm>
                  <a:off x="3183" y="2322"/>
                  <a:ext cx="5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5" name="Line 446"/>
                <p:cNvSpPr>
                  <a:spLocks noChangeShapeType="1"/>
                </p:cNvSpPr>
                <p:nvPr/>
              </p:nvSpPr>
              <p:spPr bwMode="auto">
                <a:xfrm>
                  <a:off x="3188" y="2325"/>
                  <a:ext cx="8" cy="3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6" name="Line 447"/>
                <p:cNvSpPr>
                  <a:spLocks noChangeShapeType="1"/>
                </p:cNvSpPr>
                <p:nvPr/>
              </p:nvSpPr>
              <p:spPr bwMode="auto">
                <a:xfrm>
                  <a:off x="3196" y="2328"/>
                  <a:ext cx="8" cy="4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7" name="Line 448"/>
                <p:cNvSpPr>
                  <a:spLocks noChangeShapeType="1"/>
                </p:cNvSpPr>
                <p:nvPr/>
              </p:nvSpPr>
              <p:spPr bwMode="auto">
                <a:xfrm>
                  <a:off x="3204" y="2332"/>
                  <a:ext cx="5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8" name="Line 449"/>
                <p:cNvSpPr>
                  <a:spLocks noChangeShapeType="1"/>
                </p:cNvSpPr>
                <p:nvPr/>
              </p:nvSpPr>
              <p:spPr bwMode="auto">
                <a:xfrm>
                  <a:off x="3209" y="233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9" name="Line 450"/>
                <p:cNvSpPr>
                  <a:spLocks noChangeShapeType="1"/>
                </p:cNvSpPr>
                <p:nvPr/>
              </p:nvSpPr>
              <p:spPr bwMode="auto">
                <a:xfrm>
                  <a:off x="3217" y="2335"/>
                  <a:ext cx="6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0" name="Line 451"/>
                <p:cNvSpPr>
                  <a:spLocks noChangeShapeType="1"/>
                </p:cNvSpPr>
                <p:nvPr/>
              </p:nvSpPr>
              <p:spPr bwMode="auto">
                <a:xfrm>
                  <a:off x="3223" y="2337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1" name="Line 452"/>
                <p:cNvSpPr>
                  <a:spLocks noChangeShapeType="1"/>
                </p:cNvSpPr>
                <p:nvPr/>
              </p:nvSpPr>
              <p:spPr bwMode="auto">
                <a:xfrm>
                  <a:off x="3231" y="2339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2" name="Line 453"/>
                <p:cNvSpPr>
                  <a:spLocks noChangeShapeType="1"/>
                </p:cNvSpPr>
                <p:nvPr/>
              </p:nvSpPr>
              <p:spPr bwMode="auto">
                <a:xfrm>
                  <a:off x="3236" y="2340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3" name="Line 454"/>
                <p:cNvSpPr>
                  <a:spLocks noChangeShapeType="1"/>
                </p:cNvSpPr>
                <p:nvPr/>
              </p:nvSpPr>
              <p:spPr bwMode="auto">
                <a:xfrm>
                  <a:off x="3244" y="2342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4" name="Line 455"/>
                <p:cNvSpPr>
                  <a:spLocks noChangeShapeType="1"/>
                </p:cNvSpPr>
                <p:nvPr/>
              </p:nvSpPr>
              <p:spPr bwMode="auto">
                <a:xfrm>
                  <a:off x="3252" y="2344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5" name="Line 456"/>
                <p:cNvSpPr>
                  <a:spLocks noChangeShapeType="1"/>
                </p:cNvSpPr>
                <p:nvPr/>
              </p:nvSpPr>
              <p:spPr bwMode="auto">
                <a:xfrm>
                  <a:off x="3257" y="2344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6" name="Line 457"/>
                <p:cNvSpPr>
                  <a:spLocks noChangeShapeType="1"/>
                </p:cNvSpPr>
                <p:nvPr/>
              </p:nvSpPr>
              <p:spPr bwMode="auto">
                <a:xfrm>
                  <a:off x="3265" y="2345"/>
                  <a:ext cx="6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7" name="Line 458"/>
                <p:cNvSpPr>
                  <a:spLocks noChangeShapeType="1"/>
                </p:cNvSpPr>
                <p:nvPr/>
              </p:nvSpPr>
              <p:spPr bwMode="auto">
                <a:xfrm>
                  <a:off x="3271" y="2345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8" name="Line 459"/>
                <p:cNvSpPr>
                  <a:spLocks noChangeShapeType="1"/>
                </p:cNvSpPr>
                <p:nvPr/>
              </p:nvSpPr>
              <p:spPr bwMode="auto">
                <a:xfrm>
                  <a:off x="3279" y="2345"/>
                  <a:ext cx="8" cy="2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9" name="Line 460"/>
                <p:cNvSpPr>
                  <a:spLocks noChangeShapeType="1"/>
                </p:cNvSpPr>
                <p:nvPr/>
              </p:nvSpPr>
              <p:spPr bwMode="auto">
                <a:xfrm>
                  <a:off x="3287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00" name="Line 461"/>
                <p:cNvSpPr>
                  <a:spLocks noChangeShapeType="1"/>
                </p:cNvSpPr>
                <p:nvPr/>
              </p:nvSpPr>
              <p:spPr bwMode="auto">
                <a:xfrm>
                  <a:off x="3292" y="2347"/>
                  <a:ext cx="8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01" name="Line 462"/>
                <p:cNvSpPr>
                  <a:spLocks noChangeShapeType="1"/>
                </p:cNvSpPr>
                <p:nvPr/>
              </p:nvSpPr>
              <p:spPr bwMode="auto">
                <a:xfrm>
                  <a:off x="3300" y="2347"/>
                  <a:ext cx="5" cy="1"/>
                </a:xfrm>
                <a:prstGeom prst="line">
                  <a:avLst/>
                </a:prstGeom>
                <a:noFill/>
                <a:ln w="4763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007" name="CaixaDeTexto 1006"/>
            <p:cNvSpPr txBox="1"/>
            <p:nvPr/>
          </p:nvSpPr>
          <p:spPr>
            <a:xfrm>
              <a:off x="429762" y="5682734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003" grpId="0"/>
      <p:bldP spid="100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 descr=" 2406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de Amostra para ANOVA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54" descr=" 54300"/>
              <p:cNvSpPr txBox="1">
                <a:spLocks noChangeArrowheads="1"/>
              </p:cNvSpPr>
              <p:nvPr/>
            </p:nvSpPr>
            <p:spPr bwMode="auto">
              <a:xfrm>
                <a:off x="187350" y="1412776"/>
                <a:ext cx="8417098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025525" indent="-1025525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85738" indent="-185738"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/>
                  <a:t>Determinar o tamanho da amostra conveniente evita o desperdício de tempo, força de trabalho, custos, etc. no processo de coleta e análise de dados.</a:t>
                </a:r>
              </a:p>
              <a:p>
                <a:pPr marL="185738" indent="-185738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 definição do tamanho de amostra apropriado depende do tipo de ANOVA, do número de tratamentos que estão sendo comparados e do nível de significância (</a:t>
                </a:r>
                <a:r>
                  <a:rPr lang="pt-BR" altLang="pt-BR" sz="1600" i="1" dirty="0">
                    <a:sym typeface="Symbol"/>
                  </a:rPr>
                  <a:t></a:t>
                </a:r>
                <a:r>
                  <a:rPr lang="pt-BR" altLang="pt-BR" sz="1600" dirty="0"/>
                  <a:t>) adotado. Também depende do poder do teste (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pt-BR" altLang="pt-BR" sz="1600" i="1" dirty="0">
                    <a:sym typeface="Symbol"/>
                  </a:rPr>
                  <a:t></a:t>
                </a:r>
                <a:r>
                  <a:rPr lang="pt-BR" altLang="pt-BR" sz="1600" dirty="0"/>
                  <a:t>) e do tamanho do efeito (</a:t>
                </a:r>
                <a:r>
                  <a:rPr lang="pt-BR" altLang="pt-BR" sz="1600" i="1" dirty="0" err="1"/>
                  <a:t>effect</a:t>
                </a:r>
                <a:r>
                  <a:rPr lang="pt-BR" altLang="pt-BR" sz="1600" i="1" dirty="0"/>
                  <a:t> </a:t>
                </a:r>
                <a:r>
                  <a:rPr lang="pt-BR" altLang="pt-BR" sz="1600" i="1" dirty="0" err="1"/>
                  <a:t>size</a:t>
                </a:r>
                <a:r>
                  <a:rPr lang="pt-BR" altLang="pt-BR" sz="1600" i="1" dirty="0"/>
                  <a:t> -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</a:rPr>
                      <m:t>𝑓</m:t>
                    </m:r>
                  </m:oMath>
                </a14:m>
                <a:r>
                  <a:rPr lang="pt-BR" altLang="pt-BR" sz="1600" dirty="0"/>
                  <a:t>) desejados.</a:t>
                </a:r>
              </a:p>
            </p:txBody>
          </p:sp>
        </mc:Choice>
        <mc:Fallback xmlns="">
          <p:sp>
            <p:nvSpPr>
              <p:cNvPr id="21" name="Text Box 154" descr=" 54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350" y="1412776"/>
                <a:ext cx="8417098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435" t="-778" r="-217" b="-46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156A521F-47FD-4D00-9C7B-935024AD2AD4}" type="slidenum">
              <a:rPr lang="pt-BR"/>
              <a:pPr>
                <a:defRPr/>
              </a:pPr>
              <a:t>55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740388"/>
                  </p:ext>
                </p:extLst>
              </p:nvPr>
            </p:nvGraphicFramePr>
            <p:xfrm>
              <a:off x="2267744" y="3997126"/>
              <a:ext cx="4032447" cy="2318770"/>
            </p:xfrm>
            <a:graphic>
              <a:graphicData uri="http://schemas.openxmlformats.org/drawingml/2006/table">
                <a:tbl>
                  <a:tblPr/>
                  <a:tblGrid>
                    <a:gridCol w="4645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19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1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919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919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31877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pt-BR" sz="12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187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Symbol"/>
                            </a:rPr>
                            <a:t>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0,10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0,40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148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748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431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331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322101"/>
                  </p:ext>
                </p:extLst>
              </p:nvPr>
            </p:nvGraphicFramePr>
            <p:xfrm>
              <a:off x="2267744" y="3997126"/>
              <a:ext cx="4032447" cy="2318770"/>
            </p:xfrm>
            <a:graphic>
              <a:graphicData uri="http://schemas.openxmlformats.org/drawingml/2006/table">
                <a:tbl>
                  <a:tblPr/>
                  <a:tblGrid>
                    <a:gridCol w="464567"/>
                    <a:gridCol w="891970"/>
                    <a:gridCol w="891970"/>
                    <a:gridCol w="891970"/>
                    <a:gridCol w="891970"/>
                  </a:tblGrid>
                  <a:tr h="231877"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pt-BR" sz="12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50569" t="-2632" r="-228" b="-9421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23187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</a:t>
                          </a:r>
                          <a:endParaRPr lang="pt-BR" sz="12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Symbol"/>
                            </a:rPr>
                            <a:t>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0,10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0,40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148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748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431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1877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1%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91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31877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5%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331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</a:rPr>
                            <a:t>22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2123728" y="3174067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Estimativas do tamanho de amostra por tratamento para ANOVA de 1 fator (amostras independentes)*</a:t>
            </a:r>
          </a:p>
        </p:txBody>
      </p:sp>
      <p:sp>
        <p:nvSpPr>
          <p:cNvPr id="15" name="CaixaDeTexto 5"/>
          <p:cNvSpPr txBox="1">
            <a:spLocks noChangeArrowheads="1"/>
          </p:cNvSpPr>
          <p:nvPr/>
        </p:nvSpPr>
        <p:spPr bwMode="auto">
          <a:xfrm>
            <a:off x="187350" y="6525344"/>
            <a:ext cx="8417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446088" indent="-17462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800" dirty="0"/>
              <a:t>*Fonte: </a:t>
            </a:r>
            <a:r>
              <a:rPr lang="en-US" altLang="pt-BR" sz="800" dirty="0" err="1"/>
              <a:t>Karadag</a:t>
            </a:r>
            <a:r>
              <a:rPr lang="en-US" altLang="pt-BR" sz="800" dirty="0"/>
              <a:t>, O.; </a:t>
            </a:r>
            <a:r>
              <a:rPr lang="en-US" altLang="pt-BR" sz="800" dirty="0" err="1"/>
              <a:t>Aktas</a:t>
            </a:r>
            <a:r>
              <a:rPr lang="en-US" altLang="pt-BR" sz="800" dirty="0"/>
              <a:t>, S. Optimal  sample size determination for the ANOVA designs. Int. J. Appl. Math. Stat., 25(1):127-134. 2011</a:t>
            </a:r>
          </a:p>
        </p:txBody>
      </p:sp>
    </p:spTree>
    <p:extLst>
      <p:ext uri="{BB962C8B-B14F-4D97-AF65-F5344CB8AC3E}">
        <p14:creationId xmlns:p14="http://schemas.microsoft.com/office/powerpoint/2010/main" val="26993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0243" name="Object 0"/>
          <p:cNvGraphicFramePr>
            <a:graphicFrameLocks noChangeAspect="1"/>
          </p:cNvGraphicFramePr>
          <p:nvPr/>
        </p:nvGraphicFramePr>
        <p:xfrm>
          <a:off x="1368425" y="4143375"/>
          <a:ext cx="1016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1024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3375"/>
                        <a:ext cx="10160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3459163" y="4143375"/>
          <a:ext cx="10715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1024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3375"/>
                        <a:ext cx="1071562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6781800" y="4176713"/>
          <a:ext cx="1052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102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76713"/>
                        <a:ext cx="1052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192"/>
          <p:cNvSpPr txBox="1">
            <a:spLocks noChangeArrowheads="1"/>
          </p:cNvSpPr>
          <p:nvPr/>
        </p:nvSpPr>
        <p:spPr bwMode="auto">
          <a:xfrm>
            <a:off x="5716588" y="253841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200">
                <a:sym typeface="Symbol" pitchFamily="18" charset="2"/>
              </a:rPr>
              <a:t></a:t>
            </a:r>
          </a:p>
        </p:txBody>
      </p:sp>
      <p:sp>
        <p:nvSpPr>
          <p:cNvPr id="10247" name="Text Box 717"/>
          <p:cNvSpPr txBox="1">
            <a:spLocks noChangeArrowheads="1"/>
          </p:cNvSpPr>
          <p:nvPr/>
        </p:nvSpPr>
        <p:spPr bwMode="auto">
          <a:xfrm>
            <a:off x="635000" y="1357313"/>
            <a:ext cx="5891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Comparando-se as médias de </a:t>
            </a:r>
            <a:r>
              <a:rPr lang="pt-BR" altLang="pt-BR" sz="1600" i="1"/>
              <a:t>r</a:t>
            </a:r>
            <a:r>
              <a:rPr lang="pt-BR" altLang="pt-BR" sz="1600"/>
              <a:t> populações ou </a:t>
            </a:r>
            <a:r>
              <a:rPr lang="pt-BR" altLang="pt-BR" sz="1600">
                <a:solidFill>
                  <a:srgbClr val="FF0000"/>
                </a:solidFill>
              </a:rPr>
              <a:t>tratamentos</a:t>
            </a:r>
            <a:r>
              <a:rPr lang="pt-BR" altLang="pt-BR" sz="1600"/>
              <a:t>...</a:t>
            </a:r>
          </a:p>
        </p:txBody>
      </p:sp>
      <p:grpSp>
        <p:nvGrpSpPr>
          <p:cNvPr id="10248" name="Group 335"/>
          <p:cNvGrpSpPr>
            <a:grpSpLocks/>
          </p:cNvGrpSpPr>
          <p:nvPr/>
        </p:nvGrpSpPr>
        <p:grpSpPr bwMode="auto">
          <a:xfrm>
            <a:off x="4572000" y="4500563"/>
            <a:ext cx="3810000" cy="1611312"/>
            <a:chOff x="2340" y="1525"/>
            <a:chExt cx="2400" cy="1015"/>
          </a:xfrm>
        </p:grpSpPr>
        <p:grpSp>
          <p:nvGrpSpPr>
            <p:cNvPr id="10274" name="Group 336"/>
            <p:cNvGrpSpPr>
              <a:grpSpLocks/>
            </p:cNvGrpSpPr>
            <p:nvPr/>
          </p:nvGrpSpPr>
          <p:grpSpPr bwMode="auto">
            <a:xfrm>
              <a:off x="2971" y="1604"/>
              <a:ext cx="585" cy="238"/>
              <a:chOff x="3407" y="1523"/>
              <a:chExt cx="585" cy="238"/>
            </a:xfrm>
          </p:grpSpPr>
          <p:sp>
            <p:nvSpPr>
              <p:cNvPr id="10650" name="Line 337"/>
              <p:cNvSpPr>
                <a:spLocks noChangeShapeType="1"/>
              </p:cNvSpPr>
              <p:nvPr/>
            </p:nvSpPr>
            <p:spPr bwMode="auto">
              <a:xfrm flipH="1">
                <a:off x="3407" y="1648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651" name="Object 5"/>
              <p:cNvGraphicFramePr>
                <a:graphicFrameLocks noChangeAspect="1"/>
              </p:cNvGraphicFramePr>
              <p:nvPr/>
            </p:nvGraphicFramePr>
            <p:xfrm>
              <a:off x="3534" y="1523"/>
              <a:ext cx="458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647700" imgH="241300" progId="Equation.DSMT4">
                      <p:embed/>
                    </p:oleObj>
                  </mc:Choice>
                  <mc:Fallback>
                    <p:oleObj name="Equation" r:id="rId9" imgW="647700" imgH="241300" progId="Equation.DSMT4">
                      <p:embed/>
                      <p:pic>
                        <p:nvPicPr>
                          <p:cNvPr id="10651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1523"/>
                            <a:ext cx="458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75" name="Text Box 339"/>
            <p:cNvSpPr txBox="1">
              <a:spLocks noChangeArrowheads="1"/>
            </p:cNvSpPr>
            <p:nvPr/>
          </p:nvSpPr>
          <p:spPr bwMode="auto">
            <a:xfrm>
              <a:off x="2340" y="2318"/>
              <a:ext cx="2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-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400">
                <a:latin typeface="Times New Roman" charset="0"/>
              </a:endParaRPr>
            </a:p>
          </p:txBody>
        </p:sp>
        <p:sp>
          <p:nvSpPr>
            <p:cNvPr id="10276" name="Text Box 340"/>
            <p:cNvSpPr txBox="1">
              <a:spLocks noChangeArrowheads="1"/>
            </p:cNvSpPr>
            <p:nvPr/>
          </p:nvSpPr>
          <p:spPr bwMode="auto">
            <a:xfrm>
              <a:off x="2785" y="2328"/>
              <a:ext cx="2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10277" name="Text Box 341"/>
            <p:cNvSpPr txBox="1">
              <a:spLocks noChangeArrowheads="1"/>
            </p:cNvSpPr>
            <p:nvPr/>
          </p:nvSpPr>
          <p:spPr bwMode="auto">
            <a:xfrm>
              <a:off x="4254" y="231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Times New Roman" charset="0"/>
                </a:rPr>
                <a:t>+</a:t>
              </a:r>
              <a:r>
                <a:rPr lang="pt-BR" altLang="pt-BR" sz="1400">
                  <a:latin typeface="Times New Roman" charset="0"/>
                  <a:sym typeface="Symbol" pitchFamily="18" charset="2"/>
                </a:rPr>
                <a:t></a:t>
              </a:r>
            </a:p>
          </p:txBody>
        </p:sp>
        <p:grpSp>
          <p:nvGrpSpPr>
            <p:cNvPr id="10278" name="Group 342"/>
            <p:cNvGrpSpPr>
              <a:grpSpLocks/>
            </p:cNvGrpSpPr>
            <p:nvPr/>
          </p:nvGrpSpPr>
          <p:grpSpPr bwMode="auto">
            <a:xfrm>
              <a:off x="2478" y="1834"/>
              <a:ext cx="827" cy="514"/>
              <a:chOff x="2478" y="1834"/>
              <a:chExt cx="827" cy="514"/>
            </a:xfrm>
          </p:grpSpPr>
          <p:sp>
            <p:nvSpPr>
              <p:cNvPr id="10530" name="Line 343"/>
              <p:cNvSpPr>
                <a:spLocks noChangeShapeType="1"/>
              </p:cNvSpPr>
              <p:nvPr/>
            </p:nvSpPr>
            <p:spPr bwMode="auto">
              <a:xfrm>
                <a:off x="2478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1" name="Line 344"/>
              <p:cNvSpPr>
                <a:spLocks noChangeShapeType="1"/>
              </p:cNvSpPr>
              <p:nvPr/>
            </p:nvSpPr>
            <p:spPr bwMode="auto">
              <a:xfrm>
                <a:off x="2483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2" name="Line 345"/>
              <p:cNvSpPr>
                <a:spLocks noChangeShapeType="1"/>
              </p:cNvSpPr>
              <p:nvPr/>
            </p:nvSpPr>
            <p:spPr bwMode="auto">
              <a:xfrm>
                <a:off x="2491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3" name="Line 346"/>
              <p:cNvSpPr>
                <a:spLocks noChangeShapeType="1"/>
              </p:cNvSpPr>
              <p:nvPr/>
            </p:nvSpPr>
            <p:spPr bwMode="auto">
              <a:xfrm flipV="1">
                <a:off x="2496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4" name="Line 347"/>
              <p:cNvSpPr>
                <a:spLocks noChangeShapeType="1"/>
              </p:cNvSpPr>
              <p:nvPr/>
            </p:nvSpPr>
            <p:spPr bwMode="auto">
              <a:xfrm>
                <a:off x="2504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5" name="Line 348"/>
              <p:cNvSpPr>
                <a:spLocks noChangeShapeType="1"/>
              </p:cNvSpPr>
              <p:nvPr/>
            </p:nvSpPr>
            <p:spPr bwMode="auto">
              <a:xfrm>
                <a:off x="2512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6" name="Line 349"/>
              <p:cNvSpPr>
                <a:spLocks noChangeShapeType="1"/>
              </p:cNvSpPr>
              <p:nvPr/>
            </p:nvSpPr>
            <p:spPr bwMode="auto">
              <a:xfrm flipV="1">
                <a:off x="2518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7" name="Line 350"/>
              <p:cNvSpPr>
                <a:spLocks noChangeShapeType="1"/>
              </p:cNvSpPr>
              <p:nvPr/>
            </p:nvSpPr>
            <p:spPr bwMode="auto">
              <a:xfrm>
                <a:off x="2526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8" name="Line 351"/>
              <p:cNvSpPr>
                <a:spLocks noChangeShapeType="1"/>
              </p:cNvSpPr>
              <p:nvPr/>
            </p:nvSpPr>
            <p:spPr bwMode="auto">
              <a:xfrm flipV="1">
                <a:off x="2531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39" name="Line 352"/>
              <p:cNvSpPr>
                <a:spLocks noChangeShapeType="1"/>
              </p:cNvSpPr>
              <p:nvPr/>
            </p:nvSpPr>
            <p:spPr bwMode="auto">
              <a:xfrm flipV="1">
                <a:off x="2539" y="2340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0" name="Line 353"/>
              <p:cNvSpPr>
                <a:spLocks noChangeShapeType="1"/>
              </p:cNvSpPr>
              <p:nvPr/>
            </p:nvSpPr>
            <p:spPr bwMode="auto">
              <a:xfrm flipV="1">
                <a:off x="2545" y="2339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1" name="Line 354"/>
              <p:cNvSpPr>
                <a:spLocks noChangeShapeType="1"/>
              </p:cNvSpPr>
              <p:nvPr/>
            </p:nvSpPr>
            <p:spPr bwMode="auto">
              <a:xfrm flipV="1">
                <a:off x="255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2" name="Line 355"/>
              <p:cNvSpPr>
                <a:spLocks noChangeShapeType="1"/>
              </p:cNvSpPr>
              <p:nvPr/>
            </p:nvSpPr>
            <p:spPr bwMode="auto">
              <a:xfrm flipV="1">
                <a:off x="2561" y="2335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3" name="Line 356"/>
              <p:cNvSpPr>
                <a:spLocks noChangeShapeType="1"/>
              </p:cNvSpPr>
              <p:nvPr/>
            </p:nvSpPr>
            <p:spPr bwMode="auto">
              <a:xfrm flipV="1">
                <a:off x="2566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4" name="Line 357"/>
              <p:cNvSpPr>
                <a:spLocks noChangeShapeType="1"/>
              </p:cNvSpPr>
              <p:nvPr/>
            </p:nvSpPr>
            <p:spPr bwMode="auto">
              <a:xfrm flipV="1">
                <a:off x="257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5" name="Line 358"/>
              <p:cNvSpPr>
                <a:spLocks noChangeShapeType="1"/>
              </p:cNvSpPr>
              <p:nvPr/>
            </p:nvSpPr>
            <p:spPr bwMode="auto">
              <a:xfrm flipV="1">
                <a:off x="2579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6" name="Line 359"/>
              <p:cNvSpPr>
                <a:spLocks noChangeShapeType="1"/>
              </p:cNvSpPr>
              <p:nvPr/>
            </p:nvSpPr>
            <p:spPr bwMode="auto">
              <a:xfrm flipV="1">
                <a:off x="2587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7" name="Line 360"/>
              <p:cNvSpPr>
                <a:spLocks noChangeShapeType="1"/>
              </p:cNvSpPr>
              <p:nvPr/>
            </p:nvSpPr>
            <p:spPr bwMode="auto">
              <a:xfrm flipV="1">
                <a:off x="2595" y="2322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8" name="Line 361"/>
              <p:cNvSpPr>
                <a:spLocks noChangeShapeType="1"/>
              </p:cNvSpPr>
              <p:nvPr/>
            </p:nvSpPr>
            <p:spPr bwMode="auto">
              <a:xfrm flipV="1">
                <a:off x="2601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49" name="Line 362"/>
              <p:cNvSpPr>
                <a:spLocks noChangeShapeType="1"/>
              </p:cNvSpPr>
              <p:nvPr/>
            </p:nvSpPr>
            <p:spPr bwMode="auto">
              <a:xfrm flipV="1">
                <a:off x="2609" y="2313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0" name="Line 363"/>
              <p:cNvSpPr>
                <a:spLocks noChangeShapeType="1"/>
              </p:cNvSpPr>
              <p:nvPr/>
            </p:nvSpPr>
            <p:spPr bwMode="auto">
              <a:xfrm flipV="1">
                <a:off x="2614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1" name="Line 364"/>
              <p:cNvSpPr>
                <a:spLocks noChangeShapeType="1"/>
              </p:cNvSpPr>
              <p:nvPr/>
            </p:nvSpPr>
            <p:spPr bwMode="auto">
              <a:xfrm flipV="1">
                <a:off x="2622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2" name="Line 365"/>
              <p:cNvSpPr>
                <a:spLocks noChangeShapeType="1"/>
              </p:cNvSpPr>
              <p:nvPr/>
            </p:nvSpPr>
            <p:spPr bwMode="auto">
              <a:xfrm flipV="1">
                <a:off x="2630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3" name="Line 366"/>
              <p:cNvSpPr>
                <a:spLocks noChangeShapeType="1"/>
              </p:cNvSpPr>
              <p:nvPr/>
            </p:nvSpPr>
            <p:spPr bwMode="auto">
              <a:xfrm flipV="1">
                <a:off x="2635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4" name="Line 367"/>
              <p:cNvSpPr>
                <a:spLocks noChangeShapeType="1"/>
              </p:cNvSpPr>
              <p:nvPr/>
            </p:nvSpPr>
            <p:spPr bwMode="auto">
              <a:xfrm flipV="1">
                <a:off x="2643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5" name="Line 368"/>
              <p:cNvSpPr>
                <a:spLocks noChangeShapeType="1"/>
              </p:cNvSpPr>
              <p:nvPr/>
            </p:nvSpPr>
            <p:spPr bwMode="auto">
              <a:xfrm flipV="1">
                <a:off x="2649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6" name="Line 369"/>
              <p:cNvSpPr>
                <a:spLocks noChangeShapeType="1"/>
              </p:cNvSpPr>
              <p:nvPr/>
            </p:nvSpPr>
            <p:spPr bwMode="auto">
              <a:xfrm flipV="1">
                <a:off x="2657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7" name="Line 370"/>
              <p:cNvSpPr>
                <a:spLocks noChangeShapeType="1"/>
              </p:cNvSpPr>
              <p:nvPr/>
            </p:nvSpPr>
            <p:spPr bwMode="auto">
              <a:xfrm flipV="1">
                <a:off x="2665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8" name="Line 371"/>
              <p:cNvSpPr>
                <a:spLocks noChangeShapeType="1"/>
              </p:cNvSpPr>
              <p:nvPr/>
            </p:nvSpPr>
            <p:spPr bwMode="auto">
              <a:xfrm flipV="1">
                <a:off x="2670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59" name="Line 372"/>
              <p:cNvSpPr>
                <a:spLocks noChangeShapeType="1"/>
              </p:cNvSpPr>
              <p:nvPr/>
            </p:nvSpPr>
            <p:spPr bwMode="auto">
              <a:xfrm flipV="1">
                <a:off x="2678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0" name="Line 373"/>
              <p:cNvSpPr>
                <a:spLocks noChangeShapeType="1"/>
              </p:cNvSpPr>
              <p:nvPr/>
            </p:nvSpPr>
            <p:spPr bwMode="auto">
              <a:xfrm flipV="1">
                <a:off x="2683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1" name="Line 374"/>
              <p:cNvSpPr>
                <a:spLocks noChangeShapeType="1"/>
              </p:cNvSpPr>
              <p:nvPr/>
            </p:nvSpPr>
            <p:spPr bwMode="auto">
              <a:xfrm flipV="1">
                <a:off x="2691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2" name="Line 375"/>
              <p:cNvSpPr>
                <a:spLocks noChangeShapeType="1"/>
              </p:cNvSpPr>
              <p:nvPr/>
            </p:nvSpPr>
            <p:spPr bwMode="auto">
              <a:xfrm flipV="1">
                <a:off x="2697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3" name="Line 376"/>
              <p:cNvSpPr>
                <a:spLocks noChangeShapeType="1"/>
              </p:cNvSpPr>
              <p:nvPr/>
            </p:nvSpPr>
            <p:spPr bwMode="auto">
              <a:xfrm flipV="1">
                <a:off x="2705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4" name="Line 377"/>
              <p:cNvSpPr>
                <a:spLocks noChangeShapeType="1"/>
              </p:cNvSpPr>
              <p:nvPr/>
            </p:nvSpPr>
            <p:spPr bwMode="auto">
              <a:xfrm flipV="1">
                <a:off x="2713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5" name="Line 378"/>
              <p:cNvSpPr>
                <a:spLocks noChangeShapeType="1"/>
              </p:cNvSpPr>
              <p:nvPr/>
            </p:nvSpPr>
            <p:spPr bwMode="auto">
              <a:xfrm flipV="1">
                <a:off x="2718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6" name="Line 379"/>
              <p:cNvSpPr>
                <a:spLocks noChangeShapeType="1"/>
              </p:cNvSpPr>
              <p:nvPr/>
            </p:nvSpPr>
            <p:spPr bwMode="auto">
              <a:xfrm flipV="1">
                <a:off x="2726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7" name="Line 380"/>
              <p:cNvSpPr>
                <a:spLocks noChangeShapeType="1"/>
              </p:cNvSpPr>
              <p:nvPr/>
            </p:nvSpPr>
            <p:spPr bwMode="auto">
              <a:xfrm flipV="1">
                <a:off x="2731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8" name="Line 381"/>
              <p:cNvSpPr>
                <a:spLocks noChangeShapeType="1"/>
              </p:cNvSpPr>
              <p:nvPr/>
            </p:nvSpPr>
            <p:spPr bwMode="auto">
              <a:xfrm flipV="1">
                <a:off x="2739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69" name="Line 382"/>
              <p:cNvSpPr>
                <a:spLocks noChangeShapeType="1"/>
              </p:cNvSpPr>
              <p:nvPr/>
            </p:nvSpPr>
            <p:spPr bwMode="auto">
              <a:xfrm flipV="1">
                <a:off x="2747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0" name="Line 383"/>
              <p:cNvSpPr>
                <a:spLocks noChangeShapeType="1"/>
              </p:cNvSpPr>
              <p:nvPr/>
            </p:nvSpPr>
            <p:spPr bwMode="auto">
              <a:xfrm flipV="1">
                <a:off x="2753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1" name="Line 384"/>
              <p:cNvSpPr>
                <a:spLocks noChangeShapeType="1"/>
              </p:cNvSpPr>
              <p:nvPr/>
            </p:nvSpPr>
            <p:spPr bwMode="auto">
              <a:xfrm flipV="1">
                <a:off x="2761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2" name="Line 385"/>
              <p:cNvSpPr>
                <a:spLocks noChangeShapeType="1"/>
              </p:cNvSpPr>
              <p:nvPr/>
            </p:nvSpPr>
            <p:spPr bwMode="auto">
              <a:xfrm flipV="1">
                <a:off x="2766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3" name="Line 386"/>
              <p:cNvSpPr>
                <a:spLocks noChangeShapeType="1"/>
              </p:cNvSpPr>
              <p:nvPr/>
            </p:nvSpPr>
            <p:spPr bwMode="auto">
              <a:xfrm flipV="1">
                <a:off x="2774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4" name="Line 387"/>
              <p:cNvSpPr>
                <a:spLocks noChangeShapeType="1"/>
              </p:cNvSpPr>
              <p:nvPr/>
            </p:nvSpPr>
            <p:spPr bwMode="auto">
              <a:xfrm flipV="1">
                <a:off x="2782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5" name="Line 388"/>
              <p:cNvSpPr>
                <a:spLocks noChangeShapeType="1"/>
              </p:cNvSpPr>
              <p:nvPr/>
            </p:nvSpPr>
            <p:spPr bwMode="auto">
              <a:xfrm flipV="1">
                <a:off x="2787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6" name="Line 389"/>
              <p:cNvSpPr>
                <a:spLocks noChangeShapeType="1"/>
              </p:cNvSpPr>
              <p:nvPr/>
            </p:nvSpPr>
            <p:spPr bwMode="auto">
              <a:xfrm flipV="1">
                <a:off x="2795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7" name="Line 390"/>
              <p:cNvSpPr>
                <a:spLocks noChangeShapeType="1"/>
              </p:cNvSpPr>
              <p:nvPr/>
            </p:nvSpPr>
            <p:spPr bwMode="auto">
              <a:xfrm flipV="1">
                <a:off x="2801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8" name="Line 391"/>
              <p:cNvSpPr>
                <a:spLocks noChangeShapeType="1"/>
              </p:cNvSpPr>
              <p:nvPr/>
            </p:nvSpPr>
            <p:spPr bwMode="auto">
              <a:xfrm flipV="1">
                <a:off x="2809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79" name="Line 392"/>
              <p:cNvSpPr>
                <a:spLocks noChangeShapeType="1"/>
              </p:cNvSpPr>
              <p:nvPr/>
            </p:nvSpPr>
            <p:spPr bwMode="auto">
              <a:xfrm flipV="1">
                <a:off x="2817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0" name="Line 393"/>
              <p:cNvSpPr>
                <a:spLocks noChangeShapeType="1"/>
              </p:cNvSpPr>
              <p:nvPr/>
            </p:nvSpPr>
            <p:spPr bwMode="auto">
              <a:xfrm flipV="1">
                <a:off x="2822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1" name="Line 394"/>
              <p:cNvSpPr>
                <a:spLocks noChangeShapeType="1"/>
              </p:cNvSpPr>
              <p:nvPr/>
            </p:nvSpPr>
            <p:spPr bwMode="auto">
              <a:xfrm flipV="1">
                <a:off x="2830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2" name="Line 395"/>
              <p:cNvSpPr>
                <a:spLocks noChangeShapeType="1"/>
              </p:cNvSpPr>
              <p:nvPr/>
            </p:nvSpPr>
            <p:spPr bwMode="auto">
              <a:xfrm flipV="1">
                <a:off x="2835" y="1875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3" name="Line 396"/>
              <p:cNvSpPr>
                <a:spLocks noChangeShapeType="1"/>
              </p:cNvSpPr>
              <p:nvPr/>
            </p:nvSpPr>
            <p:spPr bwMode="auto">
              <a:xfrm flipV="1">
                <a:off x="2844" y="186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4" name="Line 397"/>
              <p:cNvSpPr>
                <a:spLocks noChangeShapeType="1"/>
              </p:cNvSpPr>
              <p:nvPr/>
            </p:nvSpPr>
            <p:spPr bwMode="auto">
              <a:xfrm flipV="1">
                <a:off x="2849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5" name="Line 398"/>
              <p:cNvSpPr>
                <a:spLocks noChangeShapeType="1"/>
              </p:cNvSpPr>
              <p:nvPr/>
            </p:nvSpPr>
            <p:spPr bwMode="auto">
              <a:xfrm flipV="1">
                <a:off x="2857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6" name="Line 399"/>
              <p:cNvSpPr>
                <a:spLocks noChangeShapeType="1"/>
              </p:cNvSpPr>
              <p:nvPr/>
            </p:nvSpPr>
            <p:spPr bwMode="auto">
              <a:xfrm flipV="1">
                <a:off x="2865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7" name="Line 400"/>
              <p:cNvSpPr>
                <a:spLocks noChangeShapeType="1"/>
              </p:cNvSpPr>
              <p:nvPr/>
            </p:nvSpPr>
            <p:spPr bwMode="auto">
              <a:xfrm flipV="1">
                <a:off x="2870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8" name="Line 401"/>
              <p:cNvSpPr>
                <a:spLocks noChangeShapeType="1"/>
              </p:cNvSpPr>
              <p:nvPr/>
            </p:nvSpPr>
            <p:spPr bwMode="auto">
              <a:xfrm flipV="1">
                <a:off x="2878" y="1836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89" name="Line 402"/>
              <p:cNvSpPr>
                <a:spLocks noChangeShapeType="1"/>
              </p:cNvSpPr>
              <p:nvPr/>
            </p:nvSpPr>
            <p:spPr bwMode="auto">
              <a:xfrm flipV="1">
                <a:off x="2884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0" name="Line 403"/>
              <p:cNvSpPr>
                <a:spLocks noChangeShapeType="1"/>
              </p:cNvSpPr>
              <p:nvPr/>
            </p:nvSpPr>
            <p:spPr bwMode="auto">
              <a:xfrm>
                <a:off x="2892" y="183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1" name="Line 404"/>
              <p:cNvSpPr>
                <a:spLocks noChangeShapeType="1"/>
              </p:cNvSpPr>
              <p:nvPr/>
            </p:nvSpPr>
            <p:spPr bwMode="auto">
              <a:xfrm>
                <a:off x="2900" y="183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2" name="Line 405"/>
              <p:cNvSpPr>
                <a:spLocks noChangeShapeType="1"/>
              </p:cNvSpPr>
              <p:nvPr/>
            </p:nvSpPr>
            <p:spPr bwMode="auto">
              <a:xfrm>
                <a:off x="2905" y="1837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3" name="Line 406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4" name="Line 407"/>
              <p:cNvSpPr>
                <a:spLocks noChangeShapeType="1"/>
              </p:cNvSpPr>
              <p:nvPr/>
            </p:nvSpPr>
            <p:spPr bwMode="auto">
              <a:xfrm>
                <a:off x="2918" y="1848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5" name="Line 408"/>
              <p:cNvSpPr>
                <a:spLocks noChangeShapeType="1"/>
              </p:cNvSpPr>
              <p:nvPr/>
            </p:nvSpPr>
            <p:spPr bwMode="auto">
              <a:xfrm>
                <a:off x="2926" y="1854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6" name="Line 409"/>
              <p:cNvSpPr>
                <a:spLocks noChangeShapeType="1"/>
              </p:cNvSpPr>
              <p:nvPr/>
            </p:nvSpPr>
            <p:spPr bwMode="auto">
              <a:xfrm>
                <a:off x="2934" y="1864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7" name="Line 410"/>
              <p:cNvSpPr>
                <a:spLocks noChangeShapeType="1"/>
              </p:cNvSpPr>
              <p:nvPr/>
            </p:nvSpPr>
            <p:spPr bwMode="auto">
              <a:xfrm>
                <a:off x="2940" y="187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8" name="Line 411"/>
              <p:cNvSpPr>
                <a:spLocks noChangeShapeType="1"/>
              </p:cNvSpPr>
              <p:nvPr/>
            </p:nvSpPr>
            <p:spPr bwMode="auto">
              <a:xfrm>
                <a:off x="2948" y="1886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99" name="Line 412"/>
              <p:cNvSpPr>
                <a:spLocks noChangeShapeType="1"/>
              </p:cNvSpPr>
              <p:nvPr/>
            </p:nvSpPr>
            <p:spPr bwMode="auto">
              <a:xfrm>
                <a:off x="2953" y="1898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0" name="Line 413"/>
              <p:cNvSpPr>
                <a:spLocks noChangeShapeType="1"/>
              </p:cNvSpPr>
              <p:nvPr/>
            </p:nvSpPr>
            <p:spPr bwMode="auto">
              <a:xfrm>
                <a:off x="2961" y="1914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1" name="Line 414"/>
              <p:cNvSpPr>
                <a:spLocks noChangeShapeType="1"/>
              </p:cNvSpPr>
              <p:nvPr/>
            </p:nvSpPr>
            <p:spPr bwMode="auto">
              <a:xfrm>
                <a:off x="2966" y="1929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2" name="Line 415"/>
              <p:cNvSpPr>
                <a:spLocks noChangeShapeType="1"/>
              </p:cNvSpPr>
              <p:nvPr/>
            </p:nvSpPr>
            <p:spPr bwMode="auto">
              <a:xfrm>
                <a:off x="2974" y="1944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3" name="Line 416"/>
              <p:cNvSpPr>
                <a:spLocks noChangeShapeType="1"/>
              </p:cNvSpPr>
              <p:nvPr/>
            </p:nvSpPr>
            <p:spPr bwMode="auto">
              <a:xfrm>
                <a:off x="2982" y="1961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4" name="Line 417"/>
              <p:cNvSpPr>
                <a:spLocks noChangeShapeType="1"/>
              </p:cNvSpPr>
              <p:nvPr/>
            </p:nvSpPr>
            <p:spPr bwMode="auto">
              <a:xfrm>
                <a:off x="2988" y="197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5" name="Line 418"/>
              <p:cNvSpPr>
                <a:spLocks noChangeShapeType="1"/>
              </p:cNvSpPr>
              <p:nvPr/>
            </p:nvSpPr>
            <p:spPr bwMode="auto">
              <a:xfrm>
                <a:off x="2996" y="1995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6" name="Line 419"/>
              <p:cNvSpPr>
                <a:spLocks noChangeShapeType="1"/>
              </p:cNvSpPr>
              <p:nvPr/>
            </p:nvSpPr>
            <p:spPr bwMode="auto">
              <a:xfrm>
                <a:off x="3001" y="2013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7" name="Line 420"/>
              <p:cNvSpPr>
                <a:spLocks noChangeShapeType="1"/>
              </p:cNvSpPr>
              <p:nvPr/>
            </p:nvSpPr>
            <p:spPr bwMode="auto">
              <a:xfrm>
                <a:off x="3009" y="2030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8" name="Line 421"/>
              <p:cNvSpPr>
                <a:spLocks noChangeShapeType="1"/>
              </p:cNvSpPr>
              <p:nvPr/>
            </p:nvSpPr>
            <p:spPr bwMode="auto">
              <a:xfrm>
                <a:off x="3017" y="2049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09" name="Line 422"/>
              <p:cNvSpPr>
                <a:spLocks noChangeShapeType="1"/>
              </p:cNvSpPr>
              <p:nvPr/>
            </p:nvSpPr>
            <p:spPr bwMode="auto">
              <a:xfrm>
                <a:off x="3022" y="2066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0" name="Line 423"/>
              <p:cNvSpPr>
                <a:spLocks noChangeShapeType="1"/>
              </p:cNvSpPr>
              <p:nvPr/>
            </p:nvSpPr>
            <p:spPr bwMode="auto">
              <a:xfrm>
                <a:off x="3030" y="2085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1" name="Line 424"/>
              <p:cNvSpPr>
                <a:spLocks noChangeShapeType="1"/>
              </p:cNvSpPr>
              <p:nvPr/>
            </p:nvSpPr>
            <p:spPr bwMode="auto">
              <a:xfrm>
                <a:off x="3036" y="210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2" name="Line 425"/>
              <p:cNvSpPr>
                <a:spLocks noChangeShapeType="1"/>
              </p:cNvSpPr>
              <p:nvPr/>
            </p:nvSpPr>
            <p:spPr bwMode="auto">
              <a:xfrm>
                <a:off x="3044" y="2118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3" name="Line 426"/>
              <p:cNvSpPr>
                <a:spLocks noChangeShapeType="1"/>
              </p:cNvSpPr>
              <p:nvPr/>
            </p:nvSpPr>
            <p:spPr bwMode="auto">
              <a:xfrm>
                <a:off x="3052" y="2135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4" name="Line 427"/>
              <p:cNvSpPr>
                <a:spLocks noChangeShapeType="1"/>
              </p:cNvSpPr>
              <p:nvPr/>
            </p:nvSpPr>
            <p:spPr bwMode="auto">
              <a:xfrm>
                <a:off x="3057" y="2152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5" name="Line 428"/>
              <p:cNvSpPr>
                <a:spLocks noChangeShapeType="1"/>
              </p:cNvSpPr>
              <p:nvPr/>
            </p:nvSpPr>
            <p:spPr bwMode="auto">
              <a:xfrm>
                <a:off x="3065" y="2168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6" name="Line 429"/>
              <p:cNvSpPr>
                <a:spLocks noChangeShapeType="1"/>
              </p:cNvSpPr>
              <p:nvPr/>
            </p:nvSpPr>
            <p:spPr bwMode="auto">
              <a:xfrm>
                <a:off x="3070" y="2181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7" name="Line 430"/>
              <p:cNvSpPr>
                <a:spLocks noChangeShapeType="1"/>
              </p:cNvSpPr>
              <p:nvPr/>
            </p:nvSpPr>
            <p:spPr bwMode="auto">
              <a:xfrm>
                <a:off x="3078" y="2196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8" name="Line 431"/>
              <p:cNvSpPr>
                <a:spLocks noChangeShapeType="1"/>
              </p:cNvSpPr>
              <p:nvPr/>
            </p:nvSpPr>
            <p:spPr bwMode="auto">
              <a:xfrm>
                <a:off x="3086" y="2210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19" name="Line 432"/>
              <p:cNvSpPr>
                <a:spLocks noChangeShapeType="1"/>
              </p:cNvSpPr>
              <p:nvPr/>
            </p:nvSpPr>
            <p:spPr bwMode="auto">
              <a:xfrm>
                <a:off x="3092" y="2222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0" name="Line 433"/>
              <p:cNvSpPr>
                <a:spLocks noChangeShapeType="1"/>
              </p:cNvSpPr>
              <p:nvPr/>
            </p:nvSpPr>
            <p:spPr bwMode="auto">
              <a:xfrm>
                <a:off x="3100" y="2234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1" name="Line 434"/>
              <p:cNvSpPr>
                <a:spLocks noChangeShapeType="1"/>
              </p:cNvSpPr>
              <p:nvPr/>
            </p:nvSpPr>
            <p:spPr bwMode="auto">
              <a:xfrm>
                <a:off x="3105" y="2245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2" name="Line 435"/>
              <p:cNvSpPr>
                <a:spLocks noChangeShapeType="1"/>
              </p:cNvSpPr>
              <p:nvPr/>
            </p:nvSpPr>
            <p:spPr bwMode="auto">
              <a:xfrm>
                <a:off x="3113" y="2256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3" name="Line 436"/>
              <p:cNvSpPr>
                <a:spLocks noChangeShapeType="1"/>
              </p:cNvSpPr>
              <p:nvPr/>
            </p:nvSpPr>
            <p:spPr bwMode="auto">
              <a:xfrm>
                <a:off x="3118" y="2266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4" name="Line 437"/>
              <p:cNvSpPr>
                <a:spLocks noChangeShapeType="1"/>
              </p:cNvSpPr>
              <p:nvPr/>
            </p:nvSpPr>
            <p:spPr bwMode="auto">
              <a:xfrm>
                <a:off x="3126" y="2274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5" name="Line 438"/>
              <p:cNvSpPr>
                <a:spLocks noChangeShapeType="1"/>
              </p:cNvSpPr>
              <p:nvPr/>
            </p:nvSpPr>
            <p:spPr bwMode="auto">
              <a:xfrm>
                <a:off x="3134" y="2283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6" name="Line 439"/>
              <p:cNvSpPr>
                <a:spLocks noChangeShapeType="1"/>
              </p:cNvSpPr>
              <p:nvPr/>
            </p:nvSpPr>
            <p:spPr bwMode="auto">
              <a:xfrm>
                <a:off x="3140" y="2290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7" name="Line 440"/>
              <p:cNvSpPr>
                <a:spLocks noChangeShapeType="1"/>
              </p:cNvSpPr>
              <p:nvPr/>
            </p:nvSpPr>
            <p:spPr bwMode="auto">
              <a:xfrm>
                <a:off x="3148" y="2296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8" name="Line 441"/>
              <p:cNvSpPr>
                <a:spLocks noChangeShapeType="1"/>
              </p:cNvSpPr>
              <p:nvPr/>
            </p:nvSpPr>
            <p:spPr bwMode="auto">
              <a:xfrm>
                <a:off x="3153" y="2303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29" name="Line 442"/>
              <p:cNvSpPr>
                <a:spLocks noChangeShapeType="1"/>
              </p:cNvSpPr>
              <p:nvPr/>
            </p:nvSpPr>
            <p:spPr bwMode="auto">
              <a:xfrm>
                <a:off x="3161" y="2308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0" name="Line 443"/>
              <p:cNvSpPr>
                <a:spLocks noChangeShapeType="1"/>
              </p:cNvSpPr>
              <p:nvPr/>
            </p:nvSpPr>
            <p:spPr bwMode="auto">
              <a:xfrm>
                <a:off x="3169" y="2313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1" name="Line 444"/>
              <p:cNvSpPr>
                <a:spLocks noChangeShapeType="1"/>
              </p:cNvSpPr>
              <p:nvPr/>
            </p:nvSpPr>
            <p:spPr bwMode="auto">
              <a:xfrm>
                <a:off x="3175" y="231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2" name="Line 445"/>
              <p:cNvSpPr>
                <a:spLocks noChangeShapeType="1"/>
              </p:cNvSpPr>
              <p:nvPr/>
            </p:nvSpPr>
            <p:spPr bwMode="auto">
              <a:xfrm>
                <a:off x="3183" y="2322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3" name="Line 446"/>
              <p:cNvSpPr>
                <a:spLocks noChangeShapeType="1"/>
              </p:cNvSpPr>
              <p:nvPr/>
            </p:nvSpPr>
            <p:spPr bwMode="auto">
              <a:xfrm>
                <a:off x="3188" y="2325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4" name="Line 447"/>
              <p:cNvSpPr>
                <a:spLocks noChangeShapeType="1"/>
              </p:cNvSpPr>
              <p:nvPr/>
            </p:nvSpPr>
            <p:spPr bwMode="auto">
              <a:xfrm>
                <a:off x="3196" y="2328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5" name="Line 448"/>
              <p:cNvSpPr>
                <a:spLocks noChangeShapeType="1"/>
              </p:cNvSpPr>
              <p:nvPr/>
            </p:nvSpPr>
            <p:spPr bwMode="auto">
              <a:xfrm>
                <a:off x="3204" y="233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6" name="Line 449"/>
              <p:cNvSpPr>
                <a:spLocks noChangeShapeType="1"/>
              </p:cNvSpPr>
              <p:nvPr/>
            </p:nvSpPr>
            <p:spPr bwMode="auto">
              <a:xfrm>
                <a:off x="3209" y="233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7" name="Line 450"/>
              <p:cNvSpPr>
                <a:spLocks noChangeShapeType="1"/>
              </p:cNvSpPr>
              <p:nvPr/>
            </p:nvSpPr>
            <p:spPr bwMode="auto">
              <a:xfrm>
                <a:off x="3217" y="2335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8" name="Line 451"/>
              <p:cNvSpPr>
                <a:spLocks noChangeShapeType="1"/>
              </p:cNvSpPr>
              <p:nvPr/>
            </p:nvSpPr>
            <p:spPr bwMode="auto">
              <a:xfrm>
                <a:off x="3223" y="233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39" name="Line 452"/>
              <p:cNvSpPr>
                <a:spLocks noChangeShapeType="1"/>
              </p:cNvSpPr>
              <p:nvPr/>
            </p:nvSpPr>
            <p:spPr bwMode="auto">
              <a:xfrm>
                <a:off x="3231" y="2339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0" name="Line 453"/>
              <p:cNvSpPr>
                <a:spLocks noChangeShapeType="1"/>
              </p:cNvSpPr>
              <p:nvPr/>
            </p:nvSpPr>
            <p:spPr bwMode="auto">
              <a:xfrm>
                <a:off x="3236" y="2340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1" name="Line 454"/>
              <p:cNvSpPr>
                <a:spLocks noChangeShapeType="1"/>
              </p:cNvSpPr>
              <p:nvPr/>
            </p:nvSpPr>
            <p:spPr bwMode="auto">
              <a:xfrm>
                <a:off x="3244" y="234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2" name="Line 455"/>
              <p:cNvSpPr>
                <a:spLocks noChangeShapeType="1"/>
              </p:cNvSpPr>
              <p:nvPr/>
            </p:nvSpPr>
            <p:spPr bwMode="auto">
              <a:xfrm>
                <a:off x="3252" y="234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3" name="Line 456"/>
              <p:cNvSpPr>
                <a:spLocks noChangeShapeType="1"/>
              </p:cNvSpPr>
              <p:nvPr/>
            </p:nvSpPr>
            <p:spPr bwMode="auto">
              <a:xfrm>
                <a:off x="3257" y="234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4" name="Line 457"/>
              <p:cNvSpPr>
                <a:spLocks noChangeShapeType="1"/>
              </p:cNvSpPr>
              <p:nvPr/>
            </p:nvSpPr>
            <p:spPr bwMode="auto">
              <a:xfrm>
                <a:off x="3265" y="2345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5" name="Line 458"/>
              <p:cNvSpPr>
                <a:spLocks noChangeShapeType="1"/>
              </p:cNvSpPr>
              <p:nvPr/>
            </p:nvSpPr>
            <p:spPr bwMode="auto">
              <a:xfrm>
                <a:off x="3271" y="2345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6" name="Line 459"/>
              <p:cNvSpPr>
                <a:spLocks noChangeShapeType="1"/>
              </p:cNvSpPr>
              <p:nvPr/>
            </p:nvSpPr>
            <p:spPr bwMode="auto">
              <a:xfrm>
                <a:off x="3279" y="2345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7" name="Line 460"/>
              <p:cNvSpPr>
                <a:spLocks noChangeShapeType="1"/>
              </p:cNvSpPr>
              <p:nvPr/>
            </p:nvSpPr>
            <p:spPr bwMode="auto">
              <a:xfrm>
                <a:off x="3287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8" name="Line 461"/>
              <p:cNvSpPr>
                <a:spLocks noChangeShapeType="1"/>
              </p:cNvSpPr>
              <p:nvPr/>
            </p:nvSpPr>
            <p:spPr bwMode="auto">
              <a:xfrm>
                <a:off x="3292" y="2347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49" name="Line 462"/>
              <p:cNvSpPr>
                <a:spLocks noChangeShapeType="1"/>
              </p:cNvSpPr>
              <p:nvPr/>
            </p:nvSpPr>
            <p:spPr bwMode="auto">
              <a:xfrm>
                <a:off x="3300" y="2347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279" name="Line 463"/>
            <p:cNvSpPr>
              <a:spLocks noChangeShapeType="1"/>
            </p:cNvSpPr>
            <p:nvPr/>
          </p:nvSpPr>
          <p:spPr bwMode="auto">
            <a:xfrm>
              <a:off x="2426" y="2357"/>
              <a:ext cx="198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280" name="Group 464"/>
            <p:cNvGrpSpPr>
              <a:grpSpLocks/>
            </p:cNvGrpSpPr>
            <p:nvPr/>
          </p:nvGrpSpPr>
          <p:grpSpPr bwMode="auto">
            <a:xfrm>
              <a:off x="3402" y="1841"/>
              <a:ext cx="827" cy="514"/>
              <a:chOff x="3402" y="1841"/>
              <a:chExt cx="827" cy="514"/>
            </a:xfrm>
          </p:grpSpPr>
          <p:sp>
            <p:nvSpPr>
              <p:cNvPr id="10410" name="Line 465"/>
              <p:cNvSpPr>
                <a:spLocks noChangeShapeType="1"/>
              </p:cNvSpPr>
              <p:nvPr/>
            </p:nvSpPr>
            <p:spPr bwMode="auto">
              <a:xfrm>
                <a:off x="3402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1" name="Line 466"/>
              <p:cNvSpPr>
                <a:spLocks noChangeShapeType="1"/>
              </p:cNvSpPr>
              <p:nvPr/>
            </p:nvSpPr>
            <p:spPr bwMode="auto">
              <a:xfrm>
                <a:off x="3407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2" name="Line 467"/>
              <p:cNvSpPr>
                <a:spLocks noChangeShapeType="1"/>
              </p:cNvSpPr>
              <p:nvPr/>
            </p:nvSpPr>
            <p:spPr bwMode="auto">
              <a:xfrm>
                <a:off x="3415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3" name="Line 468"/>
              <p:cNvSpPr>
                <a:spLocks noChangeShapeType="1"/>
              </p:cNvSpPr>
              <p:nvPr/>
            </p:nvSpPr>
            <p:spPr bwMode="auto">
              <a:xfrm flipV="1">
                <a:off x="3420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4" name="Line 469"/>
              <p:cNvSpPr>
                <a:spLocks noChangeShapeType="1"/>
              </p:cNvSpPr>
              <p:nvPr/>
            </p:nvSpPr>
            <p:spPr bwMode="auto">
              <a:xfrm>
                <a:off x="3428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5" name="Line 470"/>
              <p:cNvSpPr>
                <a:spLocks noChangeShapeType="1"/>
              </p:cNvSpPr>
              <p:nvPr/>
            </p:nvSpPr>
            <p:spPr bwMode="auto">
              <a:xfrm>
                <a:off x="3436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6" name="Line 471"/>
              <p:cNvSpPr>
                <a:spLocks noChangeShapeType="1"/>
              </p:cNvSpPr>
              <p:nvPr/>
            </p:nvSpPr>
            <p:spPr bwMode="auto">
              <a:xfrm flipV="1">
                <a:off x="3442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7" name="Line 472"/>
              <p:cNvSpPr>
                <a:spLocks noChangeShapeType="1"/>
              </p:cNvSpPr>
              <p:nvPr/>
            </p:nvSpPr>
            <p:spPr bwMode="auto">
              <a:xfrm>
                <a:off x="3450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8" name="Line 473"/>
              <p:cNvSpPr>
                <a:spLocks noChangeShapeType="1"/>
              </p:cNvSpPr>
              <p:nvPr/>
            </p:nvSpPr>
            <p:spPr bwMode="auto">
              <a:xfrm flipV="1">
                <a:off x="3455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19" name="Line 474"/>
              <p:cNvSpPr>
                <a:spLocks noChangeShapeType="1"/>
              </p:cNvSpPr>
              <p:nvPr/>
            </p:nvSpPr>
            <p:spPr bwMode="auto">
              <a:xfrm flipV="1">
                <a:off x="3463" y="2347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0" name="Line 475"/>
              <p:cNvSpPr>
                <a:spLocks noChangeShapeType="1"/>
              </p:cNvSpPr>
              <p:nvPr/>
            </p:nvSpPr>
            <p:spPr bwMode="auto">
              <a:xfrm flipV="1">
                <a:off x="3469" y="2346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1" name="Line 476"/>
              <p:cNvSpPr>
                <a:spLocks noChangeShapeType="1"/>
              </p:cNvSpPr>
              <p:nvPr/>
            </p:nvSpPr>
            <p:spPr bwMode="auto">
              <a:xfrm flipV="1">
                <a:off x="347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2" name="Line 477"/>
              <p:cNvSpPr>
                <a:spLocks noChangeShapeType="1"/>
              </p:cNvSpPr>
              <p:nvPr/>
            </p:nvSpPr>
            <p:spPr bwMode="auto">
              <a:xfrm flipV="1">
                <a:off x="3485" y="234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3" name="Line 478"/>
              <p:cNvSpPr>
                <a:spLocks noChangeShapeType="1"/>
              </p:cNvSpPr>
              <p:nvPr/>
            </p:nvSpPr>
            <p:spPr bwMode="auto">
              <a:xfrm flipV="1">
                <a:off x="3490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4" name="Line 479"/>
              <p:cNvSpPr>
                <a:spLocks noChangeShapeType="1"/>
              </p:cNvSpPr>
              <p:nvPr/>
            </p:nvSpPr>
            <p:spPr bwMode="auto">
              <a:xfrm flipV="1">
                <a:off x="349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5" name="Line 480"/>
              <p:cNvSpPr>
                <a:spLocks noChangeShapeType="1"/>
              </p:cNvSpPr>
              <p:nvPr/>
            </p:nvSpPr>
            <p:spPr bwMode="auto">
              <a:xfrm flipV="1">
                <a:off x="3503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6" name="Line 481"/>
              <p:cNvSpPr>
                <a:spLocks noChangeShapeType="1"/>
              </p:cNvSpPr>
              <p:nvPr/>
            </p:nvSpPr>
            <p:spPr bwMode="auto">
              <a:xfrm flipV="1">
                <a:off x="3511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7" name="Line 482"/>
              <p:cNvSpPr>
                <a:spLocks noChangeShapeType="1"/>
              </p:cNvSpPr>
              <p:nvPr/>
            </p:nvSpPr>
            <p:spPr bwMode="auto">
              <a:xfrm flipV="1">
                <a:off x="3519" y="2329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8" name="Line 483"/>
              <p:cNvSpPr>
                <a:spLocks noChangeShapeType="1"/>
              </p:cNvSpPr>
              <p:nvPr/>
            </p:nvSpPr>
            <p:spPr bwMode="auto">
              <a:xfrm flipV="1">
                <a:off x="3525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29" name="Line 484"/>
              <p:cNvSpPr>
                <a:spLocks noChangeShapeType="1"/>
              </p:cNvSpPr>
              <p:nvPr/>
            </p:nvSpPr>
            <p:spPr bwMode="auto">
              <a:xfrm flipV="1">
                <a:off x="3533" y="2320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0" name="Line 485"/>
              <p:cNvSpPr>
                <a:spLocks noChangeShapeType="1"/>
              </p:cNvSpPr>
              <p:nvPr/>
            </p:nvSpPr>
            <p:spPr bwMode="auto">
              <a:xfrm flipV="1">
                <a:off x="3538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1" name="Line 486"/>
              <p:cNvSpPr>
                <a:spLocks noChangeShapeType="1"/>
              </p:cNvSpPr>
              <p:nvPr/>
            </p:nvSpPr>
            <p:spPr bwMode="auto">
              <a:xfrm flipV="1">
                <a:off x="3546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2" name="Line 487"/>
              <p:cNvSpPr>
                <a:spLocks noChangeShapeType="1"/>
              </p:cNvSpPr>
              <p:nvPr/>
            </p:nvSpPr>
            <p:spPr bwMode="auto">
              <a:xfrm flipV="1">
                <a:off x="3554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3" name="Line 488"/>
              <p:cNvSpPr>
                <a:spLocks noChangeShapeType="1"/>
              </p:cNvSpPr>
              <p:nvPr/>
            </p:nvSpPr>
            <p:spPr bwMode="auto">
              <a:xfrm flipV="1">
                <a:off x="3559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4" name="Line 489"/>
              <p:cNvSpPr>
                <a:spLocks noChangeShapeType="1"/>
              </p:cNvSpPr>
              <p:nvPr/>
            </p:nvSpPr>
            <p:spPr bwMode="auto">
              <a:xfrm flipV="1">
                <a:off x="3567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5" name="Line 490"/>
              <p:cNvSpPr>
                <a:spLocks noChangeShapeType="1"/>
              </p:cNvSpPr>
              <p:nvPr/>
            </p:nvSpPr>
            <p:spPr bwMode="auto">
              <a:xfrm flipV="1">
                <a:off x="3573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6" name="Line 491"/>
              <p:cNvSpPr>
                <a:spLocks noChangeShapeType="1"/>
              </p:cNvSpPr>
              <p:nvPr/>
            </p:nvSpPr>
            <p:spPr bwMode="auto">
              <a:xfrm flipV="1">
                <a:off x="3581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7" name="Line 492"/>
              <p:cNvSpPr>
                <a:spLocks noChangeShapeType="1"/>
              </p:cNvSpPr>
              <p:nvPr/>
            </p:nvSpPr>
            <p:spPr bwMode="auto">
              <a:xfrm flipV="1">
                <a:off x="3589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8" name="Line 493"/>
              <p:cNvSpPr>
                <a:spLocks noChangeShapeType="1"/>
              </p:cNvSpPr>
              <p:nvPr/>
            </p:nvSpPr>
            <p:spPr bwMode="auto">
              <a:xfrm flipV="1">
                <a:off x="3594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39" name="Line 494"/>
              <p:cNvSpPr>
                <a:spLocks noChangeShapeType="1"/>
              </p:cNvSpPr>
              <p:nvPr/>
            </p:nvSpPr>
            <p:spPr bwMode="auto">
              <a:xfrm flipV="1">
                <a:off x="3602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0" name="Line 495"/>
              <p:cNvSpPr>
                <a:spLocks noChangeShapeType="1"/>
              </p:cNvSpPr>
              <p:nvPr/>
            </p:nvSpPr>
            <p:spPr bwMode="auto">
              <a:xfrm flipV="1">
                <a:off x="3607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1" name="Line 496"/>
              <p:cNvSpPr>
                <a:spLocks noChangeShapeType="1"/>
              </p:cNvSpPr>
              <p:nvPr/>
            </p:nvSpPr>
            <p:spPr bwMode="auto">
              <a:xfrm flipV="1">
                <a:off x="3615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2" name="Line 497"/>
              <p:cNvSpPr>
                <a:spLocks noChangeShapeType="1"/>
              </p:cNvSpPr>
              <p:nvPr/>
            </p:nvSpPr>
            <p:spPr bwMode="auto">
              <a:xfrm flipV="1">
                <a:off x="3621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3" name="Line 498"/>
              <p:cNvSpPr>
                <a:spLocks noChangeShapeType="1"/>
              </p:cNvSpPr>
              <p:nvPr/>
            </p:nvSpPr>
            <p:spPr bwMode="auto">
              <a:xfrm flipV="1">
                <a:off x="3629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4" name="Line 499"/>
              <p:cNvSpPr>
                <a:spLocks noChangeShapeType="1"/>
              </p:cNvSpPr>
              <p:nvPr/>
            </p:nvSpPr>
            <p:spPr bwMode="auto">
              <a:xfrm flipV="1">
                <a:off x="3637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5" name="Line 500"/>
              <p:cNvSpPr>
                <a:spLocks noChangeShapeType="1"/>
              </p:cNvSpPr>
              <p:nvPr/>
            </p:nvSpPr>
            <p:spPr bwMode="auto">
              <a:xfrm flipV="1">
                <a:off x="3642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6" name="Line 501"/>
              <p:cNvSpPr>
                <a:spLocks noChangeShapeType="1"/>
              </p:cNvSpPr>
              <p:nvPr/>
            </p:nvSpPr>
            <p:spPr bwMode="auto">
              <a:xfrm flipV="1">
                <a:off x="3650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7" name="Line 502"/>
              <p:cNvSpPr>
                <a:spLocks noChangeShapeType="1"/>
              </p:cNvSpPr>
              <p:nvPr/>
            </p:nvSpPr>
            <p:spPr bwMode="auto">
              <a:xfrm flipV="1">
                <a:off x="3655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8" name="Line 503"/>
              <p:cNvSpPr>
                <a:spLocks noChangeShapeType="1"/>
              </p:cNvSpPr>
              <p:nvPr/>
            </p:nvSpPr>
            <p:spPr bwMode="auto">
              <a:xfrm flipV="1">
                <a:off x="3663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49" name="Line 504"/>
              <p:cNvSpPr>
                <a:spLocks noChangeShapeType="1"/>
              </p:cNvSpPr>
              <p:nvPr/>
            </p:nvSpPr>
            <p:spPr bwMode="auto">
              <a:xfrm flipV="1">
                <a:off x="3671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0" name="Line 505"/>
              <p:cNvSpPr>
                <a:spLocks noChangeShapeType="1"/>
              </p:cNvSpPr>
              <p:nvPr/>
            </p:nvSpPr>
            <p:spPr bwMode="auto">
              <a:xfrm flipV="1">
                <a:off x="3677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1" name="Line 506"/>
              <p:cNvSpPr>
                <a:spLocks noChangeShapeType="1"/>
              </p:cNvSpPr>
              <p:nvPr/>
            </p:nvSpPr>
            <p:spPr bwMode="auto">
              <a:xfrm flipV="1">
                <a:off x="3685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2" name="Line 507"/>
              <p:cNvSpPr>
                <a:spLocks noChangeShapeType="1"/>
              </p:cNvSpPr>
              <p:nvPr/>
            </p:nvSpPr>
            <p:spPr bwMode="auto">
              <a:xfrm flipV="1">
                <a:off x="3690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3" name="Line 508"/>
              <p:cNvSpPr>
                <a:spLocks noChangeShapeType="1"/>
              </p:cNvSpPr>
              <p:nvPr/>
            </p:nvSpPr>
            <p:spPr bwMode="auto">
              <a:xfrm flipV="1">
                <a:off x="3698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4" name="Line 509"/>
              <p:cNvSpPr>
                <a:spLocks noChangeShapeType="1"/>
              </p:cNvSpPr>
              <p:nvPr/>
            </p:nvSpPr>
            <p:spPr bwMode="auto">
              <a:xfrm flipV="1">
                <a:off x="3706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5" name="Line 510"/>
              <p:cNvSpPr>
                <a:spLocks noChangeShapeType="1"/>
              </p:cNvSpPr>
              <p:nvPr/>
            </p:nvSpPr>
            <p:spPr bwMode="auto">
              <a:xfrm flipV="1">
                <a:off x="3711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6" name="Line 511"/>
              <p:cNvSpPr>
                <a:spLocks noChangeShapeType="1"/>
              </p:cNvSpPr>
              <p:nvPr/>
            </p:nvSpPr>
            <p:spPr bwMode="auto">
              <a:xfrm flipV="1">
                <a:off x="3719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7" name="Line 512"/>
              <p:cNvSpPr>
                <a:spLocks noChangeShapeType="1"/>
              </p:cNvSpPr>
              <p:nvPr/>
            </p:nvSpPr>
            <p:spPr bwMode="auto">
              <a:xfrm flipV="1">
                <a:off x="3725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8" name="Line 513"/>
              <p:cNvSpPr>
                <a:spLocks noChangeShapeType="1"/>
              </p:cNvSpPr>
              <p:nvPr/>
            </p:nvSpPr>
            <p:spPr bwMode="auto">
              <a:xfrm flipV="1">
                <a:off x="3733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59" name="Line 514"/>
              <p:cNvSpPr>
                <a:spLocks noChangeShapeType="1"/>
              </p:cNvSpPr>
              <p:nvPr/>
            </p:nvSpPr>
            <p:spPr bwMode="auto">
              <a:xfrm flipV="1">
                <a:off x="3741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0" name="Line 515"/>
              <p:cNvSpPr>
                <a:spLocks noChangeShapeType="1"/>
              </p:cNvSpPr>
              <p:nvPr/>
            </p:nvSpPr>
            <p:spPr bwMode="auto">
              <a:xfrm flipV="1">
                <a:off x="3746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1" name="Line 516"/>
              <p:cNvSpPr>
                <a:spLocks noChangeShapeType="1"/>
              </p:cNvSpPr>
              <p:nvPr/>
            </p:nvSpPr>
            <p:spPr bwMode="auto">
              <a:xfrm flipV="1">
                <a:off x="3754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2" name="Line 517"/>
              <p:cNvSpPr>
                <a:spLocks noChangeShapeType="1"/>
              </p:cNvSpPr>
              <p:nvPr/>
            </p:nvSpPr>
            <p:spPr bwMode="auto">
              <a:xfrm flipV="1">
                <a:off x="3759" y="1882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3" name="Line 518"/>
              <p:cNvSpPr>
                <a:spLocks noChangeShapeType="1"/>
              </p:cNvSpPr>
              <p:nvPr/>
            </p:nvSpPr>
            <p:spPr bwMode="auto">
              <a:xfrm flipV="1">
                <a:off x="3768" y="187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4" name="Line 519"/>
              <p:cNvSpPr>
                <a:spLocks noChangeShapeType="1"/>
              </p:cNvSpPr>
              <p:nvPr/>
            </p:nvSpPr>
            <p:spPr bwMode="auto">
              <a:xfrm flipV="1">
                <a:off x="3773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5" name="Line 520"/>
              <p:cNvSpPr>
                <a:spLocks noChangeShapeType="1"/>
              </p:cNvSpPr>
              <p:nvPr/>
            </p:nvSpPr>
            <p:spPr bwMode="auto">
              <a:xfrm flipV="1">
                <a:off x="3781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6" name="Line 521"/>
              <p:cNvSpPr>
                <a:spLocks noChangeShapeType="1"/>
              </p:cNvSpPr>
              <p:nvPr/>
            </p:nvSpPr>
            <p:spPr bwMode="auto">
              <a:xfrm flipV="1">
                <a:off x="3789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7" name="Line 522"/>
              <p:cNvSpPr>
                <a:spLocks noChangeShapeType="1"/>
              </p:cNvSpPr>
              <p:nvPr/>
            </p:nvSpPr>
            <p:spPr bwMode="auto">
              <a:xfrm flipV="1">
                <a:off x="3794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8" name="Line 523"/>
              <p:cNvSpPr>
                <a:spLocks noChangeShapeType="1"/>
              </p:cNvSpPr>
              <p:nvPr/>
            </p:nvSpPr>
            <p:spPr bwMode="auto">
              <a:xfrm flipV="1">
                <a:off x="3802" y="1843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69" name="Line 524"/>
              <p:cNvSpPr>
                <a:spLocks noChangeShapeType="1"/>
              </p:cNvSpPr>
              <p:nvPr/>
            </p:nvSpPr>
            <p:spPr bwMode="auto">
              <a:xfrm flipV="1">
                <a:off x="3808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0" name="Line 525"/>
              <p:cNvSpPr>
                <a:spLocks noChangeShapeType="1"/>
              </p:cNvSpPr>
              <p:nvPr/>
            </p:nvSpPr>
            <p:spPr bwMode="auto">
              <a:xfrm>
                <a:off x="3816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1" name="Line 526"/>
              <p:cNvSpPr>
                <a:spLocks noChangeShapeType="1"/>
              </p:cNvSpPr>
              <p:nvPr/>
            </p:nvSpPr>
            <p:spPr bwMode="auto">
              <a:xfrm>
                <a:off x="3824" y="1843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2" name="Line 527"/>
              <p:cNvSpPr>
                <a:spLocks noChangeShapeType="1"/>
              </p:cNvSpPr>
              <p:nvPr/>
            </p:nvSpPr>
            <p:spPr bwMode="auto">
              <a:xfrm>
                <a:off x="3829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3" name="Line 528"/>
              <p:cNvSpPr>
                <a:spLocks noChangeShapeType="1"/>
              </p:cNvSpPr>
              <p:nvPr/>
            </p:nvSpPr>
            <p:spPr bwMode="auto">
              <a:xfrm>
                <a:off x="3837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4" name="Line 529"/>
              <p:cNvSpPr>
                <a:spLocks noChangeShapeType="1"/>
              </p:cNvSpPr>
              <p:nvPr/>
            </p:nvSpPr>
            <p:spPr bwMode="auto">
              <a:xfrm>
                <a:off x="3842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5" name="Line 530"/>
              <p:cNvSpPr>
                <a:spLocks noChangeShapeType="1"/>
              </p:cNvSpPr>
              <p:nvPr/>
            </p:nvSpPr>
            <p:spPr bwMode="auto">
              <a:xfrm>
                <a:off x="3850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6" name="Line 531"/>
              <p:cNvSpPr>
                <a:spLocks noChangeShapeType="1"/>
              </p:cNvSpPr>
              <p:nvPr/>
            </p:nvSpPr>
            <p:spPr bwMode="auto">
              <a:xfrm>
                <a:off x="3858" y="1871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7" name="Line 532"/>
              <p:cNvSpPr>
                <a:spLocks noChangeShapeType="1"/>
              </p:cNvSpPr>
              <p:nvPr/>
            </p:nvSpPr>
            <p:spPr bwMode="auto">
              <a:xfrm>
                <a:off x="3864" y="188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8" name="Line 533"/>
              <p:cNvSpPr>
                <a:spLocks noChangeShapeType="1"/>
              </p:cNvSpPr>
              <p:nvPr/>
            </p:nvSpPr>
            <p:spPr bwMode="auto">
              <a:xfrm>
                <a:off x="3872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79" name="Line 534"/>
              <p:cNvSpPr>
                <a:spLocks noChangeShapeType="1"/>
              </p:cNvSpPr>
              <p:nvPr/>
            </p:nvSpPr>
            <p:spPr bwMode="auto">
              <a:xfrm>
                <a:off x="3877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0" name="Line 535"/>
              <p:cNvSpPr>
                <a:spLocks noChangeShapeType="1"/>
              </p:cNvSpPr>
              <p:nvPr/>
            </p:nvSpPr>
            <p:spPr bwMode="auto">
              <a:xfrm>
                <a:off x="3885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1" name="Line 536"/>
              <p:cNvSpPr>
                <a:spLocks noChangeShapeType="1"/>
              </p:cNvSpPr>
              <p:nvPr/>
            </p:nvSpPr>
            <p:spPr bwMode="auto">
              <a:xfrm>
                <a:off x="3890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2" name="Line 537"/>
              <p:cNvSpPr>
                <a:spLocks noChangeShapeType="1"/>
              </p:cNvSpPr>
              <p:nvPr/>
            </p:nvSpPr>
            <p:spPr bwMode="auto">
              <a:xfrm>
                <a:off x="3898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3" name="Line 538"/>
              <p:cNvSpPr>
                <a:spLocks noChangeShapeType="1"/>
              </p:cNvSpPr>
              <p:nvPr/>
            </p:nvSpPr>
            <p:spPr bwMode="auto">
              <a:xfrm>
                <a:off x="3906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4" name="Line 539"/>
              <p:cNvSpPr>
                <a:spLocks noChangeShapeType="1"/>
              </p:cNvSpPr>
              <p:nvPr/>
            </p:nvSpPr>
            <p:spPr bwMode="auto">
              <a:xfrm>
                <a:off x="3912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5" name="Line 540"/>
              <p:cNvSpPr>
                <a:spLocks noChangeShapeType="1"/>
              </p:cNvSpPr>
              <p:nvPr/>
            </p:nvSpPr>
            <p:spPr bwMode="auto">
              <a:xfrm>
                <a:off x="3920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6" name="Line 541"/>
              <p:cNvSpPr>
                <a:spLocks noChangeShapeType="1"/>
              </p:cNvSpPr>
              <p:nvPr/>
            </p:nvSpPr>
            <p:spPr bwMode="auto">
              <a:xfrm>
                <a:off x="3925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7" name="Line 542"/>
              <p:cNvSpPr>
                <a:spLocks noChangeShapeType="1"/>
              </p:cNvSpPr>
              <p:nvPr/>
            </p:nvSpPr>
            <p:spPr bwMode="auto">
              <a:xfrm>
                <a:off x="3933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8" name="Line 543"/>
              <p:cNvSpPr>
                <a:spLocks noChangeShapeType="1"/>
              </p:cNvSpPr>
              <p:nvPr/>
            </p:nvSpPr>
            <p:spPr bwMode="auto">
              <a:xfrm>
                <a:off x="3941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89" name="Line 544"/>
              <p:cNvSpPr>
                <a:spLocks noChangeShapeType="1"/>
              </p:cNvSpPr>
              <p:nvPr/>
            </p:nvSpPr>
            <p:spPr bwMode="auto">
              <a:xfrm>
                <a:off x="3946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0" name="Line 545"/>
              <p:cNvSpPr>
                <a:spLocks noChangeShapeType="1"/>
              </p:cNvSpPr>
              <p:nvPr/>
            </p:nvSpPr>
            <p:spPr bwMode="auto">
              <a:xfrm>
                <a:off x="3954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1" name="Line 546"/>
              <p:cNvSpPr>
                <a:spLocks noChangeShapeType="1"/>
              </p:cNvSpPr>
              <p:nvPr/>
            </p:nvSpPr>
            <p:spPr bwMode="auto">
              <a:xfrm>
                <a:off x="3960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2" name="Line 547"/>
              <p:cNvSpPr>
                <a:spLocks noChangeShapeType="1"/>
              </p:cNvSpPr>
              <p:nvPr/>
            </p:nvSpPr>
            <p:spPr bwMode="auto">
              <a:xfrm>
                <a:off x="3968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3" name="Line 548"/>
              <p:cNvSpPr>
                <a:spLocks noChangeShapeType="1"/>
              </p:cNvSpPr>
              <p:nvPr/>
            </p:nvSpPr>
            <p:spPr bwMode="auto">
              <a:xfrm>
                <a:off x="3976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4" name="Line 549"/>
              <p:cNvSpPr>
                <a:spLocks noChangeShapeType="1"/>
              </p:cNvSpPr>
              <p:nvPr/>
            </p:nvSpPr>
            <p:spPr bwMode="auto">
              <a:xfrm>
                <a:off x="3981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5" name="Line 550"/>
              <p:cNvSpPr>
                <a:spLocks noChangeShapeType="1"/>
              </p:cNvSpPr>
              <p:nvPr/>
            </p:nvSpPr>
            <p:spPr bwMode="auto">
              <a:xfrm>
                <a:off x="3989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6" name="Line 551"/>
              <p:cNvSpPr>
                <a:spLocks noChangeShapeType="1"/>
              </p:cNvSpPr>
              <p:nvPr/>
            </p:nvSpPr>
            <p:spPr bwMode="auto">
              <a:xfrm>
                <a:off x="3994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7" name="Line 552"/>
              <p:cNvSpPr>
                <a:spLocks noChangeShapeType="1"/>
              </p:cNvSpPr>
              <p:nvPr/>
            </p:nvSpPr>
            <p:spPr bwMode="auto">
              <a:xfrm>
                <a:off x="4002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8" name="Line 553"/>
              <p:cNvSpPr>
                <a:spLocks noChangeShapeType="1"/>
              </p:cNvSpPr>
              <p:nvPr/>
            </p:nvSpPr>
            <p:spPr bwMode="auto">
              <a:xfrm>
                <a:off x="4010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99" name="Line 554"/>
              <p:cNvSpPr>
                <a:spLocks noChangeShapeType="1"/>
              </p:cNvSpPr>
              <p:nvPr/>
            </p:nvSpPr>
            <p:spPr bwMode="auto">
              <a:xfrm>
                <a:off x="4016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0" name="Line 555"/>
              <p:cNvSpPr>
                <a:spLocks noChangeShapeType="1"/>
              </p:cNvSpPr>
              <p:nvPr/>
            </p:nvSpPr>
            <p:spPr bwMode="auto">
              <a:xfrm>
                <a:off x="4024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1" name="Line 556"/>
              <p:cNvSpPr>
                <a:spLocks noChangeShapeType="1"/>
              </p:cNvSpPr>
              <p:nvPr/>
            </p:nvSpPr>
            <p:spPr bwMode="auto">
              <a:xfrm>
                <a:off x="4029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2" name="Line 557"/>
              <p:cNvSpPr>
                <a:spLocks noChangeShapeType="1"/>
              </p:cNvSpPr>
              <p:nvPr/>
            </p:nvSpPr>
            <p:spPr bwMode="auto">
              <a:xfrm>
                <a:off x="4037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3" name="Line 558"/>
              <p:cNvSpPr>
                <a:spLocks noChangeShapeType="1"/>
              </p:cNvSpPr>
              <p:nvPr/>
            </p:nvSpPr>
            <p:spPr bwMode="auto">
              <a:xfrm>
                <a:off x="4042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4" name="Line 559"/>
              <p:cNvSpPr>
                <a:spLocks noChangeShapeType="1"/>
              </p:cNvSpPr>
              <p:nvPr/>
            </p:nvSpPr>
            <p:spPr bwMode="auto">
              <a:xfrm>
                <a:off x="4050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5" name="Line 560"/>
              <p:cNvSpPr>
                <a:spLocks noChangeShapeType="1"/>
              </p:cNvSpPr>
              <p:nvPr/>
            </p:nvSpPr>
            <p:spPr bwMode="auto">
              <a:xfrm>
                <a:off x="4058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6" name="Line 561"/>
              <p:cNvSpPr>
                <a:spLocks noChangeShapeType="1"/>
              </p:cNvSpPr>
              <p:nvPr/>
            </p:nvSpPr>
            <p:spPr bwMode="auto">
              <a:xfrm>
                <a:off x="4064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7" name="Line 562"/>
              <p:cNvSpPr>
                <a:spLocks noChangeShapeType="1"/>
              </p:cNvSpPr>
              <p:nvPr/>
            </p:nvSpPr>
            <p:spPr bwMode="auto">
              <a:xfrm>
                <a:off x="4072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8" name="Line 563"/>
              <p:cNvSpPr>
                <a:spLocks noChangeShapeType="1"/>
              </p:cNvSpPr>
              <p:nvPr/>
            </p:nvSpPr>
            <p:spPr bwMode="auto">
              <a:xfrm>
                <a:off x="4077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09" name="Line 564"/>
              <p:cNvSpPr>
                <a:spLocks noChangeShapeType="1"/>
              </p:cNvSpPr>
              <p:nvPr/>
            </p:nvSpPr>
            <p:spPr bwMode="auto">
              <a:xfrm>
                <a:off x="4085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0" name="Line 565"/>
              <p:cNvSpPr>
                <a:spLocks noChangeShapeType="1"/>
              </p:cNvSpPr>
              <p:nvPr/>
            </p:nvSpPr>
            <p:spPr bwMode="auto">
              <a:xfrm>
                <a:off x="4093" y="2320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1" name="Line 566"/>
              <p:cNvSpPr>
                <a:spLocks noChangeShapeType="1"/>
              </p:cNvSpPr>
              <p:nvPr/>
            </p:nvSpPr>
            <p:spPr bwMode="auto">
              <a:xfrm>
                <a:off x="4099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2" name="Line 567"/>
              <p:cNvSpPr>
                <a:spLocks noChangeShapeType="1"/>
              </p:cNvSpPr>
              <p:nvPr/>
            </p:nvSpPr>
            <p:spPr bwMode="auto">
              <a:xfrm>
                <a:off x="4107" y="2329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3" name="Line 568"/>
              <p:cNvSpPr>
                <a:spLocks noChangeShapeType="1"/>
              </p:cNvSpPr>
              <p:nvPr/>
            </p:nvSpPr>
            <p:spPr bwMode="auto">
              <a:xfrm>
                <a:off x="4112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4" name="Line 569"/>
              <p:cNvSpPr>
                <a:spLocks noChangeShapeType="1"/>
              </p:cNvSpPr>
              <p:nvPr/>
            </p:nvSpPr>
            <p:spPr bwMode="auto">
              <a:xfrm>
                <a:off x="4120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5" name="Line 570"/>
              <p:cNvSpPr>
                <a:spLocks noChangeShapeType="1"/>
              </p:cNvSpPr>
              <p:nvPr/>
            </p:nvSpPr>
            <p:spPr bwMode="auto">
              <a:xfrm>
                <a:off x="412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6" name="Line 571"/>
              <p:cNvSpPr>
                <a:spLocks noChangeShapeType="1"/>
              </p:cNvSpPr>
              <p:nvPr/>
            </p:nvSpPr>
            <p:spPr bwMode="auto">
              <a:xfrm>
                <a:off x="4133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7" name="Line 572"/>
              <p:cNvSpPr>
                <a:spLocks noChangeShapeType="1"/>
              </p:cNvSpPr>
              <p:nvPr/>
            </p:nvSpPr>
            <p:spPr bwMode="auto">
              <a:xfrm>
                <a:off x="4141" y="2342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8" name="Line 573"/>
              <p:cNvSpPr>
                <a:spLocks noChangeShapeType="1"/>
              </p:cNvSpPr>
              <p:nvPr/>
            </p:nvSpPr>
            <p:spPr bwMode="auto">
              <a:xfrm>
                <a:off x="414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19" name="Line 574"/>
              <p:cNvSpPr>
                <a:spLocks noChangeShapeType="1"/>
              </p:cNvSpPr>
              <p:nvPr/>
            </p:nvSpPr>
            <p:spPr bwMode="auto">
              <a:xfrm>
                <a:off x="4155" y="234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0" name="Line 575"/>
              <p:cNvSpPr>
                <a:spLocks noChangeShapeType="1"/>
              </p:cNvSpPr>
              <p:nvPr/>
            </p:nvSpPr>
            <p:spPr bwMode="auto">
              <a:xfrm>
                <a:off x="4160" y="234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1" name="Line 576"/>
              <p:cNvSpPr>
                <a:spLocks noChangeShapeType="1"/>
              </p:cNvSpPr>
              <p:nvPr/>
            </p:nvSpPr>
            <p:spPr bwMode="auto">
              <a:xfrm>
                <a:off x="4168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2" name="Line 577"/>
              <p:cNvSpPr>
                <a:spLocks noChangeShapeType="1"/>
              </p:cNvSpPr>
              <p:nvPr/>
            </p:nvSpPr>
            <p:spPr bwMode="auto">
              <a:xfrm>
                <a:off x="4176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3" name="Line 578"/>
              <p:cNvSpPr>
                <a:spLocks noChangeShapeType="1"/>
              </p:cNvSpPr>
              <p:nvPr/>
            </p:nvSpPr>
            <p:spPr bwMode="auto">
              <a:xfrm>
                <a:off x="4181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4" name="Line 579"/>
              <p:cNvSpPr>
                <a:spLocks noChangeShapeType="1"/>
              </p:cNvSpPr>
              <p:nvPr/>
            </p:nvSpPr>
            <p:spPr bwMode="auto">
              <a:xfrm>
                <a:off x="4189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5" name="Line 580"/>
              <p:cNvSpPr>
                <a:spLocks noChangeShapeType="1"/>
              </p:cNvSpPr>
              <p:nvPr/>
            </p:nvSpPr>
            <p:spPr bwMode="auto">
              <a:xfrm>
                <a:off x="4195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6" name="Line 581"/>
              <p:cNvSpPr>
                <a:spLocks noChangeShapeType="1"/>
              </p:cNvSpPr>
              <p:nvPr/>
            </p:nvSpPr>
            <p:spPr bwMode="auto">
              <a:xfrm>
                <a:off x="4203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7" name="Line 582"/>
              <p:cNvSpPr>
                <a:spLocks noChangeShapeType="1"/>
              </p:cNvSpPr>
              <p:nvPr/>
            </p:nvSpPr>
            <p:spPr bwMode="auto">
              <a:xfrm>
                <a:off x="4211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8" name="Line 583"/>
              <p:cNvSpPr>
                <a:spLocks noChangeShapeType="1"/>
              </p:cNvSpPr>
              <p:nvPr/>
            </p:nvSpPr>
            <p:spPr bwMode="auto">
              <a:xfrm>
                <a:off x="4216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29" name="Line 584"/>
              <p:cNvSpPr>
                <a:spLocks noChangeShapeType="1"/>
              </p:cNvSpPr>
              <p:nvPr/>
            </p:nvSpPr>
            <p:spPr bwMode="auto">
              <a:xfrm>
                <a:off x="4224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281" name="Group 585"/>
            <p:cNvGrpSpPr>
              <a:grpSpLocks/>
            </p:cNvGrpSpPr>
            <p:nvPr/>
          </p:nvGrpSpPr>
          <p:grpSpPr bwMode="auto">
            <a:xfrm>
              <a:off x="3729" y="1525"/>
              <a:ext cx="467" cy="289"/>
              <a:chOff x="3729" y="1525"/>
              <a:chExt cx="467" cy="289"/>
            </a:xfrm>
          </p:grpSpPr>
          <p:sp>
            <p:nvSpPr>
              <p:cNvPr id="10408" name="Line 586"/>
              <p:cNvSpPr>
                <a:spLocks noChangeShapeType="1"/>
              </p:cNvSpPr>
              <p:nvPr/>
            </p:nvSpPr>
            <p:spPr bwMode="auto">
              <a:xfrm flipH="1">
                <a:off x="3809" y="1701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409" name="Object 4"/>
              <p:cNvGraphicFramePr>
                <a:graphicFrameLocks noChangeAspect="1"/>
              </p:cNvGraphicFramePr>
              <p:nvPr/>
            </p:nvGraphicFramePr>
            <p:xfrm>
              <a:off x="3729" y="1525"/>
              <a:ext cx="46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60113" imgH="241195" progId="Equation.DSMT4">
                      <p:embed/>
                    </p:oleObj>
                  </mc:Choice>
                  <mc:Fallback>
                    <p:oleObj name="Equation" r:id="rId11" imgW="660113" imgH="241195" progId="Equation.DSMT4">
                      <p:embed/>
                      <p:pic>
                        <p:nvPicPr>
                          <p:cNvPr id="1040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9" y="1525"/>
                            <a:ext cx="467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2" name="Group 588"/>
            <p:cNvGrpSpPr>
              <a:grpSpLocks/>
            </p:cNvGrpSpPr>
            <p:nvPr/>
          </p:nvGrpSpPr>
          <p:grpSpPr bwMode="auto">
            <a:xfrm>
              <a:off x="3594" y="1848"/>
              <a:ext cx="827" cy="514"/>
              <a:chOff x="3402" y="1841"/>
              <a:chExt cx="827" cy="514"/>
            </a:xfrm>
          </p:grpSpPr>
          <p:sp>
            <p:nvSpPr>
              <p:cNvPr id="10288" name="Line 589"/>
              <p:cNvSpPr>
                <a:spLocks noChangeShapeType="1"/>
              </p:cNvSpPr>
              <p:nvPr/>
            </p:nvSpPr>
            <p:spPr bwMode="auto">
              <a:xfrm>
                <a:off x="3402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89" name="Line 590"/>
              <p:cNvSpPr>
                <a:spLocks noChangeShapeType="1"/>
              </p:cNvSpPr>
              <p:nvPr/>
            </p:nvSpPr>
            <p:spPr bwMode="auto">
              <a:xfrm>
                <a:off x="3407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0" name="Line 591"/>
              <p:cNvSpPr>
                <a:spLocks noChangeShapeType="1"/>
              </p:cNvSpPr>
              <p:nvPr/>
            </p:nvSpPr>
            <p:spPr bwMode="auto">
              <a:xfrm>
                <a:off x="3415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1" name="Line 592"/>
              <p:cNvSpPr>
                <a:spLocks noChangeShapeType="1"/>
              </p:cNvSpPr>
              <p:nvPr/>
            </p:nvSpPr>
            <p:spPr bwMode="auto">
              <a:xfrm flipV="1">
                <a:off x="3420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2" name="Line 593"/>
              <p:cNvSpPr>
                <a:spLocks noChangeShapeType="1"/>
              </p:cNvSpPr>
              <p:nvPr/>
            </p:nvSpPr>
            <p:spPr bwMode="auto">
              <a:xfrm>
                <a:off x="3428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3" name="Line 594"/>
              <p:cNvSpPr>
                <a:spLocks noChangeShapeType="1"/>
              </p:cNvSpPr>
              <p:nvPr/>
            </p:nvSpPr>
            <p:spPr bwMode="auto">
              <a:xfrm>
                <a:off x="3436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4" name="Line 595"/>
              <p:cNvSpPr>
                <a:spLocks noChangeShapeType="1"/>
              </p:cNvSpPr>
              <p:nvPr/>
            </p:nvSpPr>
            <p:spPr bwMode="auto">
              <a:xfrm flipV="1">
                <a:off x="3442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5" name="Line 596"/>
              <p:cNvSpPr>
                <a:spLocks noChangeShapeType="1"/>
              </p:cNvSpPr>
              <p:nvPr/>
            </p:nvSpPr>
            <p:spPr bwMode="auto">
              <a:xfrm>
                <a:off x="3450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6" name="Line 597"/>
              <p:cNvSpPr>
                <a:spLocks noChangeShapeType="1"/>
              </p:cNvSpPr>
              <p:nvPr/>
            </p:nvSpPr>
            <p:spPr bwMode="auto">
              <a:xfrm flipV="1">
                <a:off x="3455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7" name="Line 598"/>
              <p:cNvSpPr>
                <a:spLocks noChangeShapeType="1"/>
              </p:cNvSpPr>
              <p:nvPr/>
            </p:nvSpPr>
            <p:spPr bwMode="auto">
              <a:xfrm flipV="1">
                <a:off x="3463" y="2347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8" name="Line 599"/>
              <p:cNvSpPr>
                <a:spLocks noChangeShapeType="1"/>
              </p:cNvSpPr>
              <p:nvPr/>
            </p:nvSpPr>
            <p:spPr bwMode="auto">
              <a:xfrm flipV="1">
                <a:off x="3469" y="2346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99" name="Line 600"/>
              <p:cNvSpPr>
                <a:spLocks noChangeShapeType="1"/>
              </p:cNvSpPr>
              <p:nvPr/>
            </p:nvSpPr>
            <p:spPr bwMode="auto">
              <a:xfrm flipV="1">
                <a:off x="347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0" name="Line 601"/>
              <p:cNvSpPr>
                <a:spLocks noChangeShapeType="1"/>
              </p:cNvSpPr>
              <p:nvPr/>
            </p:nvSpPr>
            <p:spPr bwMode="auto">
              <a:xfrm flipV="1">
                <a:off x="3485" y="2342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1" name="Line 602"/>
              <p:cNvSpPr>
                <a:spLocks noChangeShapeType="1"/>
              </p:cNvSpPr>
              <p:nvPr/>
            </p:nvSpPr>
            <p:spPr bwMode="auto">
              <a:xfrm flipV="1">
                <a:off x="3490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2" name="Line 603"/>
              <p:cNvSpPr>
                <a:spLocks noChangeShapeType="1"/>
              </p:cNvSpPr>
              <p:nvPr/>
            </p:nvSpPr>
            <p:spPr bwMode="auto">
              <a:xfrm flipV="1">
                <a:off x="349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3" name="Line 604"/>
              <p:cNvSpPr>
                <a:spLocks noChangeShapeType="1"/>
              </p:cNvSpPr>
              <p:nvPr/>
            </p:nvSpPr>
            <p:spPr bwMode="auto">
              <a:xfrm flipV="1">
                <a:off x="3503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4" name="Line 605"/>
              <p:cNvSpPr>
                <a:spLocks noChangeShapeType="1"/>
              </p:cNvSpPr>
              <p:nvPr/>
            </p:nvSpPr>
            <p:spPr bwMode="auto">
              <a:xfrm flipV="1">
                <a:off x="3511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5" name="Line 606"/>
              <p:cNvSpPr>
                <a:spLocks noChangeShapeType="1"/>
              </p:cNvSpPr>
              <p:nvPr/>
            </p:nvSpPr>
            <p:spPr bwMode="auto">
              <a:xfrm flipV="1">
                <a:off x="3519" y="2329"/>
                <a:ext cx="6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6" name="Line 607"/>
              <p:cNvSpPr>
                <a:spLocks noChangeShapeType="1"/>
              </p:cNvSpPr>
              <p:nvPr/>
            </p:nvSpPr>
            <p:spPr bwMode="auto">
              <a:xfrm flipV="1">
                <a:off x="3525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7" name="Line 608"/>
              <p:cNvSpPr>
                <a:spLocks noChangeShapeType="1"/>
              </p:cNvSpPr>
              <p:nvPr/>
            </p:nvSpPr>
            <p:spPr bwMode="auto">
              <a:xfrm flipV="1">
                <a:off x="3533" y="2320"/>
                <a:ext cx="5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8" name="Line 609"/>
              <p:cNvSpPr>
                <a:spLocks noChangeShapeType="1"/>
              </p:cNvSpPr>
              <p:nvPr/>
            </p:nvSpPr>
            <p:spPr bwMode="auto">
              <a:xfrm flipV="1">
                <a:off x="3538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09" name="Line 610"/>
              <p:cNvSpPr>
                <a:spLocks noChangeShapeType="1"/>
              </p:cNvSpPr>
              <p:nvPr/>
            </p:nvSpPr>
            <p:spPr bwMode="auto">
              <a:xfrm flipV="1">
                <a:off x="3546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0" name="Line 611"/>
              <p:cNvSpPr>
                <a:spLocks noChangeShapeType="1"/>
              </p:cNvSpPr>
              <p:nvPr/>
            </p:nvSpPr>
            <p:spPr bwMode="auto">
              <a:xfrm flipV="1">
                <a:off x="3554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1" name="Line 612"/>
              <p:cNvSpPr>
                <a:spLocks noChangeShapeType="1"/>
              </p:cNvSpPr>
              <p:nvPr/>
            </p:nvSpPr>
            <p:spPr bwMode="auto">
              <a:xfrm flipV="1">
                <a:off x="3559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2" name="Line 613"/>
              <p:cNvSpPr>
                <a:spLocks noChangeShapeType="1"/>
              </p:cNvSpPr>
              <p:nvPr/>
            </p:nvSpPr>
            <p:spPr bwMode="auto">
              <a:xfrm flipV="1">
                <a:off x="3567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3" name="Line 614"/>
              <p:cNvSpPr>
                <a:spLocks noChangeShapeType="1"/>
              </p:cNvSpPr>
              <p:nvPr/>
            </p:nvSpPr>
            <p:spPr bwMode="auto">
              <a:xfrm flipV="1">
                <a:off x="3573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4" name="Line 615"/>
              <p:cNvSpPr>
                <a:spLocks noChangeShapeType="1"/>
              </p:cNvSpPr>
              <p:nvPr/>
            </p:nvSpPr>
            <p:spPr bwMode="auto">
              <a:xfrm flipV="1">
                <a:off x="3581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5" name="Line 616"/>
              <p:cNvSpPr>
                <a:spLocks noChangeShapeType="1"/>
              </p:cNvSpPr>
              <p:nvPr/>
            </p:nvSpPr>
            <p:spPr bwMode="auto">
              <a:xfrm flipV="1">
                <a:off x="3589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6" name="Line 617"/>
              <p:cNvSpPr>
                <a:spLocks noChangeShapeType="1"/>
              </p:cNvSpPr>
              <p:nvPr/>
            </p:nvSpPr>
            <p:spPr bwMode="auto">
              <a:xfrm flipV="1">
                <a:off x="3594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7" name="Line 618"/>
              <p:cNvSpPr>
                <a:spLocks noChangeShapeType="1"/>
              </p:cNvSpPr>
              <p:nvPr/>
            </p:nvSpPr>
            <p:spPr bwMode="auto">
              <a:xfrm flipV="1">
                <a:off x="3602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8" name="Line 619"/>
              <p:cNvSpPr>
                <a:spLocks noChangeShapeType="1"/>
              </p:cNvSpPr>
              <p:nvPr/>
            </p:nvSpPr>
            <p:spPr bwMode="auto">
              <a:xfrm flipV="1">
                <a:off x="3607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19" name="Line 620"/>
              <p:cNvSpPr>
                <a:spLocks noChangeShapeType="1"/>
              </p:cNvSpPr>
              <p:nvPr/>
            </p:nvSpPr>
            <p:spPr bwMode="auto">
              <a:xfrm flipV="1">
                <a:off x="3615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0" name="Line 621"/>
              <p:cNvSpPr>
                <a:spLocks noChangeShapeType="1"/>
              </p:cNvSpPr>
              <p:nvPr/>
            </p:nvSpPr>
            <p:spPr bwMode="auto">
              <a:xfrm flipV="1">
                <a:off x="3621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1" name="Line 622"/>
              <p:cNvSpPr>
                <a:spLocks noChangeShapeType="1"/>
              </p:cNvSpPr>
              <p:nvPr/>
            </p:nvSpPr>
            <p:spPr bwMode="auto">
              <a:xfrm flipV="1">
                <a:off x="3629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2" name="Line 623"/>
              <p:cNvSpPr>
                <a:spLocks noChangeShapeType="1"/>
              </p:cNvSpPr>
              <p:nvPr/>
            </p:nvSpPr>
            <p:spPr bwMode="auto">
              <a:xfrm flipV="1">
                <a:off x="3637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3" name="Line 624"/>
              <p:cNvSpPr>
                <a:spLocks noChangeShapeType="1"/>
              </p:cNvSpPr>
              <p:nvPr/>
            </p:nvSpPr>
            <p:spPr bwMode="auto">
              <a:xfrm flipV="1">
                <a:off x="3642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4" name="Line 625"/>
              <p:cNvSpPr>
                <a:spLocks noChangeShapeType="1"/>
              </p:cNvSpPr>
              <p:nvPr/>
            </p:nvSpPr>
            <p:spPr bwMode="auto">
              <a:xfrm flipV="1">
                <a:off x="3650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5" name="Line 626"/>
              <p:cNvSpPr>
                <a:spLocks noChangeShapeType="1"/>
              </p:cNvSpPr>
              <p:nvPr/>
            </p:nvSpPr>
            <p:spPr bwMode="auto">
              <a:xfrm flipV="1">
                <a:off x="3655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6" name="Line 627"/>
              <p:cNvSpPr>
                <a:spLocks noChangeShapeType="1"/>
              </p:cNvSpPr>
              <p:nvPr/>
            </p:nvSpPr>
            <p:spPr bwMode="auto">
              <a:xfrm flipV="1">
                <a:off x="3663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7" name="Line 628"/>
              <p:cNvSpPr>
                <a:spLocks noChangeShapeType="1"/>
              </p:cNvSpPr>
              <p:nvPr/>
            </p:nvSpPr>
            <p:spPr bwMode="auto">
              <a:xfrm flipV="1">
                <a:off x="3671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8" name="Line 629"/>
              <p:cNvSpPr>
                <a:spLocks noChangeShapeType="1"/>
              </p:cNvSpPr>
              <p:nvPr/>
            </p:nvSpPr>
            <p:spPr bwMode="auto">
              <a:xfrm flipV="1">
                <a:off x="3677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29" name="Line 630"/>
              <p:cNvSpPr>
                <a:spLocks noChangeShapeType="1"/>
              </p:cNvSpPr>
              <p:nvPr/>
            </p:nvSpPr>
            <p:spPr bwMode="auto">
              <a:xfrm flipV="1">
                <a:off x="3685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0" name="Line 631"/>
              <p:cNvSpPr>
                <a:spLocks noChangeShapeType="1"/>
              </p:cNvSpPr>
              <p:nvPr/>
            </p:nvSpPr>
            <p:spPr bwMode="auto">
              <a:xfrm flipV="1">
                <a:off x="3690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1" name="Line 632"/>
              <p:cNvSpPr>
                <a:spLocks noChangeShapeType="1"/>
              </p:cNvSpPr>
              <p:nvPr/>
            </p:nvSpPr>
            <p:spPr bwMode="auto">
              <a:xfrm flipV="1">
                <a:off x="3698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2" name="Line 633"/>
              <p:cNvSpPr>
                <a:spLocks noChangeShapeType="1"/>
              </p:cNvSpPr>
              <p:nvPr/>
            </p:nvSpPr>
            <p:spPr bwMode="auto">
              <a:xfrm flipV="1">
                <a:off x="3706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3" name="Line 634"/>
              <p:cNvSpPr>
                <a:spLocks noChangeShapeType="1"/>
              </p:cNvSpPr>
              <p:nvPr/>
            </p:nvSpPr>
            <p:spPr bwMode="auto">
              <a:xfrm flipV="1">
                <a:off x="3711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4" name="Line 635"/>
              <p:cNvSpPr>
                <a:spLocks noChangeShapeType="1"/>
              </p:cNvSpPr>
              <p:nvPr/>
            </p:nvSpPr>
            <p:spPr bwMode="auto">
              <a:xfrm flipV="1">
                <a:off x="3719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5" name="Line 636"/>
              <p:cNvSpPr>
                <a:spLocks noChangeShapeType="1"/>
              </p:cNvSpPr>
              <p:nvPr/>
            </p:nvSpPr>
            <p:spPr bwMode="auto">
              <a:xfrm flipV="1">
                <a:off x="3725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6" name="Line 637"/>
              <p:cNvSpPr>
                <a:spLocks noChangeShapeType="1"/>
              </p:cNvSpPr>
              <p:nvPr/>
            </p:nvSpPr>
            <p:spPr bwMode="auto">
              <a:xfrm flipV="1">
                <a:off x="3733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7" name="Line 638"/>
              <p:cNvSpPr>
                <a:spLocks noChangeShapeType="1"/>
              </p:cNvSpPr>
              <p:nvPr/>
            </p:nvSpPr>
            <p:spPr bwMode="auto">
              <a:xfrm flipV="1">
                <a:off x="3741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8" name="Line 639"/>
              <p:cNvSpPr>
                <a:spLocks noChangeShapeType="1"/>
              </p:cNvSpPr>
              <p:nvPr/>
            </p:nvSpPr>
            <p:spPr bwMode="auto">
              <a:xfrm flipV="1">
                <a:off x="3746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39" name="Line 640"/>
              <p:cNvSpPr>
                <a:spLocks noChangeShapeType="1"/>
              </p:cNvSpPr>
              <p:nvPr/>
            </p:nvSpPr>
            <p:spPr bwMode="auto">
              <a:xfrm flipV="1">
                <a:off x="3754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0" name="Line 641"/>
              <p:cNvSpPr>
                <a:spLocks noChangeShapeType="1"/>
              </p:cNvSpPr>
              <p:nvPr/>
            </p:nvSpPr>
            <p:spPr bwMode="auto">
              <a:xfrm flipV="1">
                <a:off x="3759" y="1882"/>
                <a:ext cx="9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1" name="Line 642"/>
              <p:cNvSpPr>
                <a:spLocks noChangeShapeType="1"/>
              </p:cNvSpPr>
              <p:nvPr/>
            </p:nvSpPr>
            <p:spPr bwMode="auto">
              <a:xfrm flipV="1">
                <a:off x="3768" y="187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2" name="Line 643"/>
              <p:cNvSpPr>
                <a:spLocks noChangeShapeType="1"/>
              </p:cNvSpPr>
              <p:nvPr/>
            </p:nvSpPr>
            <p:spPr bwMode="auto">
              <a:xfrm flipV="1">
                <a:off x="3773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3" name="Line 644"/>
              <p:cNvSpPr>
                <a:spLocks noChangeShapeType="1"/>
              </p:cNvSpPr>
              <p:nvPr/>
            </p:nvSpPr>
            <p:spPr bwMode="auto">
              <a:xfrm flipV="1">
                <a:off x="3781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4" name="Line 645"/>
              <p:cNvSpPr>
                <a:spLocks noChangeShapeType="1"/>
              </p:cNvSpPr>
              <p:nvPr/>
            </p:nvSpPr>
            <p:spPr bwMode="auto">
              <a:xfrm flipV="1">
                <a:off x="3789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5" name="Line 646"/>
              <p:cNvSpPr>
                <a:spLocks noChangeShapeType="1"/>
              </p:cNvSpPr>
              <p:nvPr/>
            </p:nvSpPr>
            <p:spPr bwMode="auto">
              <a:xfrm flipV="1">
                <a:off x="3794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6" name="Line 647"/>
              <p:cNvSpPr>
                <a:spLocks noChangeShapeType="1"/>
              </p:cNvSpPr>
              <p:nvPr/>
            </p:nvSpPr>
            <p:spPr bwMode="auto">
              <a:xfrm flipV="1">
                <a:off x="3802" y="1843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7" name="Line 648"/>
              <p:cNvSpPr>
                <a:spLocks noChangeShapeType="1"/>
              </p:cNvSpPr>
              <p:nvPr/>
            </p:nvSpPr>
            <p:spPr bwMode="auto">
              <a:xfrm flipV="1">
                <a:off x="3808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8" name="Line 649"/>
              <p:cNvSpPr>
                <a:spLocks noChangeShapeType="1"/>
              </p:cNvSpPr>
              <p:nvPr/>
            </p:nvSpPr>
            <p:spPr bwMode="auto">
              <a:xfrm>
                <a:off x="3816" y="1841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49" name="Line 650"/>
              <p:cNvSpPr>
                <a:spLocks noChangeShapeType="1"/>
              </p:cNvSpPr>
              <p:nvPr/>
            </p:nvSpPr>
            <p:spPr bwMode="auto">
              <a:xfrm>
                <a:off x="3824" y="1843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0" name="Line 651"/>
              <p:cNvSpPr>
                <a:spLocks noChangeShapeType="1"/>
              </p:cNvSpPr>
              <p:nvPr/>
            </p:nvSpPr>
            <p:spPr bwMode="auto">
              <a:xfrm>
                <a:off x="3829" y="1844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1" name="Line 652"/>
              <p:cNvSpPr>
                <a:spLocks noChangeShapeType="1"/>
              </p:cNvSpPr>
              <p:nvPr/>
            </p:nvSpPr>
            <p:spPr bwMode="auto">
              <a:xfrm>
                <a:off x="3837" y="1849"/>
                <a:ext cx="5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2" name="Line 653"/>
              <p:cNvSpPr>
                <a:spLocks noChangeShapeType="1"/>
              </p:cNvSpPr>
              <p:nvPr/>
            </p:nvSpPr>
            <p:spPr bwMode="auto">
              <a:xfrm>
                <a:off x="3842" y="1855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3" name="Line 654"/>
              <p:cNvSpPr>
                <a:spLocks noChangeShapeType="1"/>
              </p:cNvSpPr>
              <p:nvPr/>
            </p:nvSpPr>
            <p:spPr bwMode="auto">
              <a:xfrm>
                <a:off x="3850" y="1861"/>
                <a:ext cx="8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4" name="Line 655"/>
              <p:cNvSpPr>
                <a:spLocks noChangeShapeType="1"/>
              </p:cNvSpPr>
              <p:nvPr/>
            </p:nvSpPr>
            <p:spPr bwMode="auto">
              <a:xfrm>
                <a:off x="3858" y="1871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5" name="Line 656"/>
              <p:cNvSpPr>
                <a:spLocks noChangeShapeType="1"/>
              </p:cNvSpPr>
              <p:nvPr/>
            </p:nvSpPr>
            <p:spPr bwMode="auto">
              <a:xfrm>
                <a:off x="3864" y="188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6" name="Line 657"/>
              <p:cNvSpPr>
                <a:spLocks noChangeShapeType="1"/>
              </p:cNvSpPr>
              <p:nvPr/>
            </p:nvSpPr>
            <p:spPr bwMode="auto">
              <a:xfrm>
                <a:off x="3872" y="1893"/>
                <a:ext cx="5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7" name="Line 658"/>
              <p:cNvSpPr>
                <a:spLocks noChangeShapeType="1"/>
              </p:cNvSpPr>
              <p:nvPr/>
            </p:nvSpPr>
            <p:spPr bwMode="auto">
              <a:xfrm>
                <a:off x="3877" y="1905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8" name="Line 659"/>
              <p:cNvSpPr>
                <a:spLocks noChangeShapeType="1"/>
              </p:cNvSpPr>
              <p:nvPr/>
            </p:nvSpPr>
            <p:spPr bwMode="auto">
              <a:xfrm>
                <a:off x="3885" y="1921"/>
                <a:ext cx="5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59" name="Line 660"/>
              <p:cNvSpPr>
                <a:spLocks noChangeShapeType="1"/>
              </p:cNvSpPr>
              <p:nvPr/>
            </p:nvSpPr>
            <p:spPr bwMode="auto">
              <a:xfrm>
                <a:off x="3890" y="1936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0" name="Line 661"/>
              <p:cNvSpPr>
                <a:spLocks noChangeShapeType="1"/>
              </p:cNvSpPr>
              <p:nvPr/>
            </p:nvSpPr>
            <p:spPr bwMode="auto">
              <a:xfrm>
                <a:off x="3898" y="1951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1" name="Line 662"/>
              <p:cNvSpPr>
                <a:spLocks noChangeShapeType="1"/>
              </p:cNvSpPr>
              <p:nvPr/>
            </p:nvSpPr>
            <p:spPr bwMode="auto">
              <a:xfrm>
                <a:off x="3906" y="1968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2" name="Line 663"/>
              <p:cNvSpPr>
                <a:spLocks noChangeShapeType="1"/>
              </p:cNvSpPr>
              <p:nvPr/>
            </p:nvSpPr>
            <p:spPr bwMode="auto">
              <a:xfrm>
                <a:off x="3912" y="198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3" name="Line 664"/>
              <p:cNvSpPr>
                <a:spLocks noChangeShapeType="1"/>
              </p:cNvSpPr>
              <p:nvPr/>
            </p:nvSpPr>
            <p:spPr bwMode="auto">
              <a:xfrm>
                <a:off x="3920" y="2002"/>
                <a:ext cx="5" cy="1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4" name="Line 665"/>
              <p:cNvSpPr>
                <a:spLocks noChangeShapeType="1"/>
              </p:cNvSpPr>
              <p:nvPr/>
            </p:nvSpPr>
            <p:spPr bwMode="auto">
              <a:xfrm>
                <a:off x="3925" y="2020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5" name="Line 666"/>
              <p:cNvSpPr>
                <a:spLocks noChangeShapeType="1"/>
              </p:cNvSpPr>
              <p:nvPr/>
            </p:nvSpPr>
            <p:spPr bwMode="auto">
              <a:xfrm>
                <a:off x="3933" y="2037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6" name="Line 667"/>
              <p:cNvSpPr>
                <a:spLocks noChangeShapeType="1"/>
              </p:cNvSpPr>
              <p:nvPr/>
            </p:nvSpPr>
            <p:spPr bwMode="auto">
              <a:xfrm>
                <a:off x="3941" y="2056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7" name="Line 668"/>
              <p:cNvSpPr>
                <a:spLocks noChangeShapeType="1"/>
              </p:cNvSpPr>
              <p:nvPr/>
            </p:nvSpPr>
            <p:spPr bwMode="auto">
              <a:xfrm>
                <a:off x="3946" y="2073"/>
                <a:ext cx="8" cy="1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8" name="Line 669"/>
              <p:cNvSpPr>
                <a:spLocks noChangeShapeType="1"/>
              </p:cNvSpPr>
              <p:nvPr/>
            </p:nvSpPr>
            <p:spPr bwMode="auto">
              <a:xfrm>
                <a:off x="3954" y="2092"/>
                <a:ext cx="6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69" name="Line 670"/>
              <p:cNvSpPr>
                <a:spLocks noChangeShapeType="1"/>
              </p:cNvSpPr>
              <p:nvPr/>
            </p:nvSpPr>
            <p:spPr bwMode="auto">
              <a:xfrm>
                <a:off x="3960" y="210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0" name="Line 671"/>
              <p:cNvSpPr>
                <a:spLocks noChangeShapeType="1"/>
              </p:cNvSpPr>
              <p:nvPr/>
            </p:nvSpPr>
            <p:spPr bwMode="auto">
              <a:xfrm>
                <a:off x="3968" y="2125"/>
                <a:ext cx="8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1" name="Line 672"/>
              <p:cNvSpPr>
                <a:spLocks noChangeShapeType="1"/>
              </p:cNvSpPr>
              <p:nvPr/>
            </p:nvSpPr>
            <p:spPr bwMode="auto">
              <a:xfrm>
                <a:off x="3976" y="2142"/>
                <a:ext cx="5" cy="1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2" name="Line 673"/>
              <p:cNvSpPr>
                <a:spLocks noChangeShapeType="1"/>
              </p:cNvSpPr>
              <p:nvPr/>
            </p:nvSpPr>
            <p:spPr bwMode="auto">
              <a:xfrm>
                <a:off x="3981" y="2159"/>
                <a:ext cx="8" cy="1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3" name="Line 674"/>
              <p:cNvSpPr>
                <a:spLocks noChangeShapeType="1"/>
              </p:cNvSpPr>
              <p:nvPr/>
            </p:nvSpPr>
            <p:spPr bwMode="auto">
              <a:xfrm>
                <a:off x="3989" y="2175"/>
                <a:ext cx="5" cy="1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4" name="Line 675"/>
              <p:cNvSpPr>
                <a:spLocks noChangeShapeType="1"/>
              </p:cNvSpPr>
              <p:nvPr/>
            </p:nvSpPr>
            <p:spPr bwMode="auto">
              <a:xfrm>
                <a:off x="3994" y="2188"/>
                <a:ext cx="8" cy="1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5" name="Line 676"/>
              <p:cNvSpPr>
                <a:spLocks noChangeShapeType="1"/>
              </p:cNvSpPr>
              <p:nvPr/>
            </p:nvSpPr>
            <p:spPr bwMode="auto">
              <a:xfrm>
                <a:off x="4002" y="2203"/>
                <a:ext cx="8" cy="1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6" name="Line 677"/>
              <p:cNvSpPr>
                <a:spLocks noChangeShapeType="1"/>
              </p:cNvSpPr>
              <p:nvPr/>
            </p:nvSpPr>
            <p:spPr bwMode="auto">
              <a:xfrm>
                <a:off x="4010" y="2217"/>
                <a:ext cx="6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7" name="Line 678"/>
              <p:cNvSpPr>
                <a:spLocks noChangeShapeType="1"/>
              </p:cNvSpPr>
              <p:nvPr/>
            </p:nvSpPr>
            <p:spPr bwMode="auto">
              <a:xfrm>
                <a:off x="4016" y="2229"/>
                <a:ext cx="8" cy="1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8" name="Line 679"/>
              <p:cNvSpPr>
                <a:spLocks noChangeShapeType="1"/>
              </p:cNvSpPr>
              <p:nvPr/>
            </p:nvSpPr>
            <p:spPr bwMode="auto">
              <a:xfrm>
                <a:off x="4024" y="2241"/>
                <a:ext cx="5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79" name="Line 680"/>
              <p:cNvSpPr>
                <a:spLocks noChangeShapeType="1"/>
              </p:cNvSpPr>
              <p:nvPr/>
            </p:nvSpPr>
            <p:spPr bwMode="auto">
              <a:xfrm>
                <a:off x="4029" y="2252"/>
                <a:ext cx="8" cy="1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0" name="Line 681"/>
              <p:cNvSpPr>
                <a:spLocks noChangeShapeType="1"/>
              </p:cNvSpPr>
              <p:nvPr/>
            </p:nvSpPr>
            <p:spPr bwMode="auto">
              <a:xfrm>
                <a:off x="4037" y="2263"/>
                <a:ext cx="5" cy="10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1" name="Line 682"/>
              <p:cNvSpPr>
                <a:spLocks noChangeShapeType="1"/>
              </p:cNvSpPr>
              <p:nvPr/>
            </p:nvSpPr>
            <p:spPr bwMode="auto">
              <a:xfrm>
                <a:off x="4042" y="2273"/>
                <a:ext cx="8" cy="8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2" name="Line 683"/>
              <p:cNvSpPr>
                <a:spLocks noChangeShapeType="1"/>
              </p:cNvSpPr>
              <p:nvPr/>
            </p:nvSpPr>
            <p:spPr bwMode="auto">
              <a:xfrm>
                <a:off x="4050" y="2281"/>
                <a:ext cx="8" cy="9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3" name="Line 684"/>
              <p:cNvSpPr>
                <a:spLocks noChangeShapeType="1"/>
              </p:cNvSpPr>
              <p:nvPr/>
            </p:nvSpPr>
            <p:spPr bwMode="auto">
              <a:xfrm>
                <a:off x="4058" y="2290"/>
                <a:ext cx="6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4" name="Line 685"/>
              <p:cNvSpPr>
                <a:spLocks noChangeShapeType="1"/>
              </p:cNvSpPr>
              <p:nvPr/>
            </p:nvSpPr>
            <p:spPr bwMode="auto">
              <a:xfrm>
                <a:off x="4064" y="2297"/>
                <a:ext cx="8" cy="6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5" name="Line 686"/>
              <p:cNvSpPr>
                <a:spLocks noChangeShapeType="1"/>
              </p:cNvSpPr>
              <p:nvPr/>
            </p:nvSpPr>
            <p:spPr bwMode="auto">
              <a:xfrm>
                <a:off x="4072" y="2303"/>
                <a:ext cx="5" cy="7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6" name="Line 687"/>
              <p:cNvSpPr>
                <a:spLocks noChangeShapeType="1"/>
              </p:cNvSpPr>
              <p:nvPr/>
            </p:nvSpPr>
            <p:spPr bwMode="auto">
              <a:xfrm>
                <a:off x="4077" y="2310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7" name="Line 688"/>
              <p:cNvSpPr>
                <a:spLocks noChangeShapeType="1"/>
              </p:cNvSpPr>
              <p:nvPr/>
            </p:nvSpPr>
            <p:spPr bwMode="auto">
              <a:xfrm>
                <a:off x="4085" y="2315"/>
                <a:ext cx="8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8" name="Line 689"/>
              <p:cNvSpPr>
                <a:spLocks noChangeShapeType="1"/>
              </p:cNvSpPr>
              <p:nvPr/>
            </p:nvSpPr>
            <p:spPr bwMode="auto">
              <a:xfrm>
                <a:off x="4093" y="2320"/>
                <a:ext cx="6" cy="5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89" name="Line 690"/>
              <p:cNvSpPr>
                <a:spLocks noChangeShapeType="1"/>
              </p:cNvSpPr>
              <p:nvPr/>
            </p:nvSpPr>
            <p:spPr bwMode="auto">
              <a:xfrm>
                <a:off x="4099" y="232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0" name="Line 691"/>
              <p:cNvSpPr>
                <a:spLocks noChangeShapeType="1"/>
              </p:cNvSpPr>
              <p:nvPr/>
            </p:nvSpPr>
            <p:spPr bwMode="auto">
              <a:xfrm>
                <a:off x="4107" y="2329"/>
                <a:ext cx="5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1" name="Line 692"/>
              <p:cNvSpPr>
                <a:spLocks noChangeShapeType="1"/>
              </p:cNvSpPr>
              <p:nvPr/>
            </p:nvSpPr>
            <p:spPr bwMode="auto">
              <a:xfrm>
                <a:off x="4112" y="2332"/>
                <a:ext cx="8" cy="3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2" name="Line 693"/>
              <p:cNvSpPr>
                <a:spLocks noChangeShapeType="1"/>
              </p:cNvSpPr>
              <p:nvPr/>
            </p:nvSpPr>
            <p:spPr bwMode="auto">
              <a:xfrm>
                <a:off x="4120" y="2335"/>
                <a:ext cx="8" cy="4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3" name="Line 694"/>
              <p:cNvSpPr>
                <a:spLocks noChangeShapeType="1"/>
              </p:cNvSpPr>
              <p:nvPr/>
            </p:nvSpPr>
            <p:spPr bwMode="auto">
              <a:xfrm>
                <a:off x="4128" y="2339"/>
                <a:ext cx="5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4" name="Line 695"/>
              <p:cNvSpPr>
                <a:spLocks noChangeShapeType="1"/>
              </p:cNvSpPr>
              <p:nvPr/>
            </p:nvSpPr>
            <p:spPr bwMode="auto">
              <a:xfrm>
                <a:off x="4133" y="234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5" name="Line 696"/>
              <p:cNvSpPr>
                <a:spLocks noChangeShapeType="1"/>
              </p:cNvSpPr>
              <p:nvPr/>
            </p:nvSpPr>
            <p:spPr bwMode="auto">
              <a:xfrm>
                <a:off x="4141" y="2342"/>
                <a:ext cx="6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6" name="Line 697"/>
              <p:cNvSpPr>
                <a:spLocks noChangeShapeType="1"/>
              </p:cNvSpPr>
              <p:nvPr/>
            </p:nvSpPr>
            <p:spPr bwMode="auto">
              <a:xfrm>
                <a:off x="4147" y="2344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7" name="Line 698"/>
              <p:cNvSpPr>
                <a:spLocks noChangeShapeType="1"/>
              </p:cNvSpPr>
              <p:nvPr/>
            </p:nvSpPr>
            <p:spPr bwMode="auto">
              <a:xfrm>
                <a:off x="4155" y="2346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8" name="Line 699"/>
              <p:cNvSpPr>
                <a:spLocks noChangeShapeType="1"/>
              </p:cNvSpPr>
              <p:nvPr/>
            </p:nvSpPr>
            <p:spPr bwMode="auto">
              <a:xfrm>
                <a:off x="4160" y="2347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99" name="Line 700"/>
              <p:cNvSpPr>
                <a:spLocks noChangeShapeType="1"/>
              </p:cNvSpPr>
              <p:nvPr/>
            </p:nvSpPr>
            <p:spPr bwMode="auto">
              <a:xfrm>
                <a:off x="4168" y="2349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0" name="Line 701"/>
              <p:cNvSpPr>
                <a:spLocks noChangeShapeType="1"/>
              </p:cNvSpPr>
              <p:nvPr/>
            </p:nvSpPr>
            <p:spPr bwMode="auto">
              <a:xfrm>
                <a:off x="4176" y="2351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1" name="Line 702"/>
              <p:cNvSpPr>
                <a:spLocks noChangeShapeType="1"/>
              </p:cNvSpPr>
              <p:nvPr/>
            </p:nvSpPr>
            <p:spPr bwMode="auto">
              <a:xfrm>
                <a:off x="4181" y="2351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2" name="Line 703"/>
              <p:cNvSpPr>
                <a:spLocks noChangeShapeType="1"/>
              </p:cNvSpPr>
              <p:nvPr/>
            </p:nvSpPr>
            <p:spPr bwMode="auto">
              <a:xfrm>
                <a:off x="4189" y="2352"/>
                <a:ext cx="6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3" name="Line 704"/>
              <p:cNvSpPr>
                <a:spLocks noChangeShapeType="1"/>
              </p:cNvSpPr>
              <p:nvPr/>
            </p:nvSpPr>
            <p:spPr bwMode="auto">
              <a:xfrm>
                <a:off x="4195" y="2352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4" name="Line 705"/>
              <p:cNvSpPr>
                <a:spLocks noChangeShapeType="1"/>
              </p:cNvSpPr>
              <p:nvPr/>
            </p:nvSpPr>
            <p:spPr bwMode="auto">
              <a:xfrm>
                <a:off x="4203" y="2352"/>
                <a:ext cx="8" cy="2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5" name="Line 706"/>
              <p:cNvSpPr>
                <a:spLocks noChangeShapeType="1"/>
              </p:cNvSpPr>
              <p:nvPr/>
            </p:nvSpPr>
            <p:spPr bwMode="auto">
              <a:xfrm>
                <a:off x="4211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6" name="Line 707"/>
              <p:cNvSpPr>
                <a:spLocks noChangeShapeType="1"/>
              </p:cNvSpPr>
              <p:nvPr/>
            </p:nvSpPr>
            <p:spPr bwMode="auto">
              <a:xfrm>
                <a:off x="4216" y="2354"/>
                <a:ext cx="8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07" name="Line 708"/>
              <p:cNvSpPr>
                <a:spLocks noChangeShapeType="1"/>
              </p:cNvSpPr>
              <p:nvPr/>
            </p:nvSpPr>
            <p:spPr bwMode="auto">
              <a:xfrm>
                <a:off x="4224" y="2354"/>
                <a:ext cx="5" cy="1"/>
              </a:xfrm>
              <a:prstGeom prst="line">
                <a:avLst/>
              </a:prstGeom>
              <a:noFill/>
              <a:ln w="4763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283" name="Group 709"/>
            <p:cNvGrpSpPr>
              <a:grpSpLocks/>
            </p:cNvGrpSpPr>
            <p:nvPr/>
          </p:nvGrpSpPr>
          <p:grpSpPr bwMode="auto">
            <a:xfrm>
              <a:off x="4150" y="1797"/>
              <a:ext cx="590" cy="238"/>
              <a:chOff x="3407" y="1523"/>
              <a:chExt cx="590" cy="238"/>
            </a:xfrm>
          </p:grpSpPr>
          <p:sp>
            <p:nvSpPr>
              <p:cNvPr id="10286" name="Line 710"/>
              <p:cNvSpPr>
                <a:spLocks noChangeShapeType="1"/>
              </p:cNvSpPr>
              <p:nvPr/>
            </p:nvSpPr>
            <p:spPr bwMode="auto">
              <a:xfrm flipH="1">
                <a:off x="3407" y="1648"/>
                <a:ext cx="113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287" name="Object 3"/>
              <p:cNvGraphicFramePr>
                <a:graphicFrameLocks noChangeAspect="1"/>
              </p:cNvGraphicFramePr>
              <p:nvPr/>
            </p:nvGraphicFramePr>
            <p:xfrm>
              <a:off x="3530" y="1523"/>
              <a:ext cx="46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660113" imgH="241195" progId="Equation.DSMT4">
                      <p:embed/>
                    </p:oleObj>
                  </mc:Choice>
                  <mc:Fallback>
                    <p:oleObj name="Equation" r:id="rId13" imgW="660113" imgH="241195" progId="Equation.DSMT4">
                      <p:embed/>
                      <p:pic>
                        <p:nvPicPr>
                          <p:cNvPr id="10287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0" y="1523"/>
                            <a:ext cx="467" cy="1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84" name="Text Box 712"/>
            <p:cNvSpPr txBox="1">
              <a:spLocks noChangeArrowheads="1"/>
            </p:cNvSpPr>
            <p:nvPr/>
          </p:nvSpPr>
          <p:spPr bwMode="auto">
            <a:xfrm>
              <a:off x="3678" y="2328"/>
              <a:ext cx="2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0285" name="Text Box 713"/>
            <p:cNvSpPr txBox="1">
              <a:spLocks noChangeArrowheads="1"/>
            </p:cNvSpPr>
            <p:nvPr/>
          </p:nvSpPr>
          <p:spPr bwMode="auto">
            <a:xfrm>
              <a:off x="3891" y="2328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10249" name="Text Box 194"/>
          <p:cNvSpPr txBox="1">
            <a:spLocks noChangeArrowheads="1"/>
          </p:cNvSpPr>
          <p:nvPr/>
        </p:nvSpPr>
        <p:spPr bwMode="auto">
          <a:xfrm>
            <a:off x="1000125" y="4714875"/>
            <a:ext cx="1069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 i="1" baseline="-25000">
                <a:latin typeface="Times New Roman" charset="0"/>
              </a:rPr>
              <a:t>j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+ </a:t>
            </a:r>
            <a:r>
              <a:rPr lang="pt-BR" altLang="pt-BR" sz="1600" i="1">
                <a:sym typeface="Symbol" pitchFamily="18" charset="2"/>
              </a:rPr>
              <a:t></a:t>
            </a:r>
            <a:r>
              <a:rPr lang="pt-BR" altLang="pt-BR" sz="1600" i="1" baseline="-25000">
                <a:latin typeface="Times New Roman" charset="0"/>
              </a:rPr>
              <a:t>j</a:t>
            </a:r>
            <a:endParaRPr lang="pt-BR" altLang="pt-BR" sz="1600">
              <a:latin typeface="Times New Roman" charset="0"/>
              <a:sym typeface="Symbol" pitchFamily="18" charset="2"/>
            </a:endParaRPr>
          </a:p>
        </p:txBody>
      </p:sp>
      <p:sp>
        <p:nvSpPr>
          <p:cNvPr id="426" name="Text Box 334"/>
          <p:cNvSpPr txBox="1">
            <a:spLocks noChangeArrowheads="1"/>
          </p:cNvSpPr>
          <p:nvPr/>
        </p:nvSpPr>
        <p:spPr bwMode="auto">
          <a:xfrm>
            <a:off x="1000125" y="5151438"/>
            <a:ext cx="1093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T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+ </a:t>
            </a:r>
            <a:r>
              <a:rPr lang="pt-BR" altLang="pt-BR" sz="1600" i="1">
                <a:sym typeface="Symbol" pitchFamily="18" charset="2"/>
              </a:rPr>
              <a:t>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</a:p>
        </p:txBody>
      </p:sp>
      <p:sp>
        <p:nvSpPr>
          <p:cNvPr id="427" name="Text Box 334"/>
          <p:cNvSpPr txBox="1">
            <a:spLocks noChangeArrowheads="1"/>
          </p:cNvSpPr>
          <p:nvPr/>
        </p:nvSpPr>
        <p:spPr bwMode="auto">
          <a:xfrm>
            <a:off x="1000125" y="5583238"/>
            <a:ext cx="1446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X</a:t>
            </a:r>
            <a:r>
              <a:rPr lang="pt-BR" altLang="pt-BR" sz="1600" i="1" baseline="-25000">
                <a:latin typeface="Times New Roman" charset="0"/>
              </a:rPr>
              <a:t>j</a:t>
            </a:r>
            <a:r>
              <a:rPr lang="pt-BR" altLang="pt-BR" sz="1600">
                <a:latin typeface="Times New Roman" charset="0"/>
              </a:rPr>
              <a:t> =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T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+ </a:t>
            </a:r>
            <a:r>
              <a:rPr lang="pt-BR" altLang="pt-BR" sz="1600" i="1">
                <a:sym typeface="Symbol" pitchFamily="18" charset="2"/>
              </a:rPr>
              <a:t>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+ </a:t>
            </a:r>
            <a:r>
              <a:rPr lang="pt-BR" altLang="pt-BR" sz="1600" i="1">
                <a:sym typeface="Symbol" pitchFamily="18" charset="2"/>
              </a:rPr>
              <a:t></a:t>
            </a:r>
            <a:r>
              <a:rPr lang="pt-BR" altLang="pt-BR" sz="1600" i="1" baseline="-25000">
                <a:latin typeface="Times New Roman" charset="0"/>
              </a:rPr>
              <a:t>j</a:t>
            </a:r>
          </a:p>
        </p:txBody>
      </p:sp>
      <p:sp>
        <p:nvSpPr>
          <p:cNvPr id="428" name="Text Box 196"/>
          <p:cNvSpPr txBox="1">
            <a:spLocks noChangeArrowheads="1"/>
          </p:cNvSpPr>
          <p:nvPr/>
        </p:nvSpPr>
        <p:spPr bwMode="auto">
          <a:xfrm>
            <a:off x="1335088" y="5929313"/>
            <a:ext cx="1770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T</a:t>
            </a:r>
            <a:r>
              <a:rPr lang="pt-BR" altLang="pt-BR" sz="1600"/>
              <a:t> = média global</a:t>
            </a:r>
          </a:p>
        </p:txBody>
      </p:sp>
      <p:sp>
        <p:nvSpPr>
          <p:cNvPr id="429" name="Text Box 200"/>
          <p:cNvSpPr txBox="1">
            <a:spLocks noChangeArrowheads="1"/>
          </p:cNvSpPr>
          <p:nvPr/>
        </p:nvSpPr>
        <p:spPr bwMode="auto">
          <a:xfrm>
            <a:off x="1335088" y="6181725"/>
            <a:ext cx="2682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</a:t>
            </a:r>
            <a:r>
              <a:rPr lang="pt-BR" altLang="pt-BR" sz="1600" i="1" baseline="-25000">
                <a:latin typeface="Times New Roman" charset="0"/>
                <a:sym typeface="Symbol" pitchFamily="18" charset="2"/>
              </a:rPr>
              <a:t>j</a:t>
            </a:r>
            <a:r>
              <a:rPr lang="pt-BR" altLang="pt-BR" sz="1600"/>
              <a:t> = efeito do tratamento </a:t>
            </a:r>
            <a:r>
              <a:rPr lang="pt-BR" altLang="pt-BR" sz="1600" i="1">
                <a:latin typeface="Times New Roman" charset="0"/>
              </a:rPr>
              <a:t>j</a:t>
            </a:r>
          </a:p>
        </p:txBody>
      </p:sp>
      <p:sp>
        <p:nvSpPr>
          <p:cNvPr id="430" name="Text Box 203"/>
          <p:cNvSpPr txBox="1">
            <a:spLocks noChangeArrowheads="1"/>
          </p:cNvSpPr>
          <p:nvPr/>
        </p:nvSpPr>
        <p:spPr bwMode="auto">
          <a:xfrm>
            <a:off x="1335088" y="6435725"/>
            <a:ext cx="20113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</a:t>
            </a:r>
            <a:r>
              <a:rPr lang="pt-BR" altLang="pt-BR" sz="1600" i="1" baseline="-25000">
                <a:latin typeface="Times New Roman" charset="0"/>
              </a:rPr>
              <a:t>j </a:t>
            </a:r>
            <a:r>
              <a:rPr lang="pt-BR" altLang="pt-BR" sz="1600"/>
              <a:t>= efeito aleatório</a:t>
            </a:r>
            <a:endParaRPr lang="pt-BR" altLang="pt-BR" sz="1600" i="1">
              <a:latin typeface="Times New Roman" charset="0"/>
            </a:endParaRPr>
          </a:p>
        </p:txBody>
      </p:sp>
      <p:grpSp>
        <p:nvGrpSpPr>
          <p:cNvPr id="12" name="Group 714"/>
          <p:cNvGrpSpPr>
            <a:grpSpLocks/>
          </p:cNvGrpSpPr>
          <p:nvPr/>
        </p:nvGrpSpPr>
        <p:grpSpPr bwMode="auto">
          <a:xfrm>
            <a:off x="6424613" y="5857875"/>
            <a:ext cx="379412" cy="482600"/>
            <a:chOff x="2833" y="3022"/>
            <a:chExt cx="239" cy="304"/>
          </a:xfrm>
        </p:grpSpPr>
        <p:sp>
          <p:nvSpPr>
            <p:cNvPr id="10272" name="Text Box 715"/>
            <p:cNvSpPr txBox="1">
              <a:spLocks noChangeArrowheads="1"/>
            </p:cNvSpPr>
            <p:nvPr/>
          </p:nvSpPr>
          <p:spPr bwMode="auto">
            <a:xfrm>
              <a:off x="2833" y="3113"/>
              <a:ext cx="2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T</a:t>
              </a:r>
            </a:p>
          </p:txBody>
        </p:sp>
        <p:sp>
          <p:nvSpPr>
            <p:cNvPr id="10273" name="Line 716"/>
            <p:cNvSpPr>
              <a:spLocks noChangeShapeType="1"/>
            </p:cNvSpPr>
            <p:nvPr/>
          </p:nvSpPr>
          <p:spPr bwMode="auto">
            <a:xfrm flipV="1">
              <a:off x="2952" y="302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997075" y="4946650"/>
            <a:ext cx="2157413" cy="261938"/>
            <a:chOff x="1997467" y="4946263"/>
            <a:chExt cx="2156476" cy="261610"/>
          </a:xfrm>
        </p:grpSpPr>
        <p:sp>
          <p:nvSpPr>
            <p:cNvPr id="10270" name="Retângulo 1"/>
            <p:cNvSpPr>
              <a:spLocks noChangeArrowheads="1"/>
            </p:cNvSpPr>
            <p:nvPr/>
          </p:nvSpPr>
          <p:spPr bwMode="auto">
            <a:xfrm>
              <a:off x="2093764" y="4946263"/>
              <a:ext cx="2060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solidFill>
                    <a:srgbClr val="FF0000"/>
                  </a:solidFill>
                </a:rPr>
                <a:t>erro em torno de cada média</a:t>
              </a:r>
            </a:p>
          </p:txBody>
        </p:sp>
        <p:sp>
          <p:nvSpPr>
            <p:cNvPr id="10271" name="Line 184"/>
            <p:cNvSpPr>
              <a:spLocks noChangeShapeType="1"/>
            </p:cNvSpPr>
            <p:nvPr/>
          </p:nvSpPr>
          <p:spPr bwMode="auto">
            <a:xfrm flipH="1" flipV="1">
              <a:off x="1997467" y="4991100"/>
              <a:ext cx="150930" cy="69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1997075" y="5346700"/>
            <a:ext cx="3200400" cy="260350"/>
            <a:chOff x="1997467" y="5345907"/>
            <a:chExt cx="3200032" cy="261610"/>
          </a:xfrm>
        </p:grpSpPr>
        <p:sp>
          <p:nvSpPr>
            <p:cNvPr id="10268" name="Retângulo 405"/>
            <p:cNvSpPr>
              <a:spLocks noChangeArrowheads="1"/>
            </p:cNvSpPr>
            <p:nvPr/>
          </p:nvSpPr>
          <p:spPr bwMode="auto">
            <a:xfrm>
              <a:off x="2093764" y="5345907"/>
              <a:ext cx="310373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solidFill>
                    <a:srgbClr val="FF0000"/>
                  </a:solidFill>
                </a:rPr>
                <a:t>erro de cada média em torno da média global</a:t>
              </a:r>
            </a:p>
          </p:txBody>
        </p:sp>
        <p:sp>
          <p:nvSpPr>
            <p:cNvPr id="10269" name="Line 184"/>
            <p:cNvSpPr>
              <a:spLocks noChangeShapeType="1"/>
            </p:cNvSpPr>
            <p:nvPr/>
          </p:nvSpPr>
          <p:spPr bwMode="auto">
            <a:xfrm flipH="1" flipV="1">
              <a:off x="1997467" y="5399850"/>
              <a:ext cx="150930" cy="69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877A3-B0A8-40E3-9C4B-B0D510A1614F}" type="slidenum">
              <a:rPr lang="pt-BR"/>
              <a:pPr>
                <a:defRPr/>
              </a:pPr>
              <a:t>6</a:t>
            </a:fld>
            <a:endParaRPr lang="pt-BR"/>
          </a:p>
        </p:txBody>
      </p:sp>
      <p:grpSp>
        <p:nvGrpSpPr>
          <p:cNvPr id="10259" name="Group 162"/>
          <p:cNvGrpSpPr>
            <a:grpSpLocks/>
          </p:cNvGrpSpPr>
          <p:nvPr/>
        </p:nvGrpSpPr>
        <p:grpSpPr bwMode="auto">
          <a:xfrm>
            <a:off x="1085850" y="1857375"/>
            <a:ext cx="1631950" cy="2138363"/>
            <a:chOff x="576" y="1872"/>
            <a:chExt cx="1028" cy="1347"/>
          </a:xfrm>
        </p:grpSpPr>
        <p:sp>
          <p:nvSpPr>
            <p:cNvPr id="10266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7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0260" name="Group 165"/>
          <p:cNvGrpSpPr>
            <a:grpSpLocks/>
          </p:cNvGrpSpPr>
          <p:nvPr/>
        </p:nvGrpSpPr>
        <p:grpSpPr bwMode="auto">
          <a:xfrm>
            <a:off x="3203575" y="1857375"/>
            <a:ext cx="1603375" cy="2138363"/>
            <a:chOff x="576" y="1872"/>
            <a:chExt cx="1010" cy="1347"/>
          </a:xfrm>
        </p:grpSpPr>
        <p:sp>
          <p:nvSpPr>
            <p:cNvPr id="10264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5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0261" name="Group 182"/>
          <p:cNvGrpSpPr>
            <a:grpSpLocks/>
          </p:cNvGrpSpPr>
          <p:nvPr/>
        </p:nvGrpSpPr>
        <p:grpSpPr bwMode="auto">
          <a:xfrm>
            <a:off x="6516688" y="1890713"/>
            <a:ext cx="1579562" cy="2138362"/>
            <a:chOff x="576" y="1872"/>
            <a:chExt cx="995" cy="1347"/>
          </a:xfrm>
        </p:grpSpPr>
        <p:sp>
          <p:nvSpPr>
            <p:cNvPr id="10262" name="Rectangle 18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63" name="Text Box 184"/>
            <p:cNvSpPr txBox="1">
              <a:spLocks noChangeArrowheads="1"/>
            </p:cNvSpPr>
            <p:nvPr/>
          </p:nvSpPr>
          <p:spPr bwMode="auto">
            <a:xfrm>
              <a:off x="1256" y="2928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i="1" baseline="-25000">
                  <a:latin typeface="Times New Roman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" grpId="0"/>
      <p:bldP spid="427" grpId="0"/>
      <p:bldP spid="428" grpId="0"/>
      <p:bldP spid="429" grpId="0"/>
      <p:bldP spid="4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1267" name="Object 0"/>
          <p:cNvGraphicFramePr>
            <a:graphicFrameLocks noChangeAspect="1"/>
          </p:cNvGraphicFramePr>
          <p:nvPr/>
        </p:nvGraphicFramePr>
        <p:xfrm>
          <a:off x="1368425" y="4141788"/>
          <a:ext cx="10160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200" imgH="228600" progId="Equation.DSMT4">
                  <p:embed/>
                </p:oleObj>
              </mc:Choice>
              <mc:Fallback>
                <p:oleObj name="Equation" r:id="rId3" imgW="711200" imgH="228600" progId="Equation.DSMT4">
                  <p:embed/>
                  <p:pic>
                    <p:nvPicPr>
                      <p:cNvPr id="1126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141788"/>
                        <a:ext cx="10160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"/>
          <p:cNvGraphicFramePr>
            <a:graphicFrameLocks noChangeAspect="1"/>
          </p:cNvGraphicFramePr>
          <p:nvPr/>
        </p:nvGraphicFramePr>
        <p:xfrm>
          <a:off x="3459163" y="4141788"/>
          <a:ext cx="1071562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228600" progId="Equation.DSMT4">
                  <p:embed/>
                </p:oleObj>
              </mc:Choice>
              <mc:Fallback>
                <p:oleObj name="Equation" r:id="rId5" imgW="749300" imgH="228600" progId="Equation.DSMT4">
                  <p:embed/>
                  <p:pic>
                    <p:nvPicPr>
                      <p:cNvPr id="1126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4141788"/>
                        <a:ext cx="1071562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170" descr="Diagonal para cima clara"/>
          <p:cNvSpPr>
            <a:spLocks noChangeArrowheads="1"/>
          </p:cNvSpPr>
          <p:nvPr/>
        </p:nvSpPr>
        <p:spPr bwMode="auto">
          <a:xfrm>
            <a:off x="1238250" y="2008188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1270" name="Rectangle 171" descr="Diagonal para cima clara"/>
          <p:cNvSpPr>
            <a:spLocks noChangeArrowheads="1"/>
          </p:cNvSpPr>
          <p:nvPr/>
        </p:nvSpPr>
        <p:spPr bwMode="auto">
          <a:xfrm>
            <a:off x="4270375" y="2541588"/>
            <a:ext cx="304800" cy="3810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11271" name="Group 172"/>
          <p:cNvGrpSpPr>
            <a:grpSpLocks/>
          </p:cNvGrpSpPr>
          <p:nvPr/>
        </p:nvGrpSpPr>
        <p:grpSpPr bwMode="auto">
          <a:xfrm>
            <a:off x="323850" y="2120900"/>
            <a:ext cx="990600" cy="1296988"/>
            <a:chOff x="672" y="1127"/>
            <a:chExt cx="624" cy="817"/>
          </a:xfrm>
        </p:grpSpPr>
        <p:grpSp>
          <p:nvGrpSpPr>
            <p:cNvPr id="11299" name="Group 173"/>
            <p:cNvGrpSpPr>
              <a:grpSpLocks/>
            </p:cNvGrpSpPr>
            <p:nvPr/>
          </p:nvGrpSpPr>
          <p:grpSpPr bwMode="auto">
            <a:xfrm>
              <a:off x="672" y="1248"/>
              <a:ext cx="624" cy="696"/>
              <a:chOff x="672" y="1248"/>
              <a:chExt cx="624" cy="696"/>
            </a:xfrm>
          </p:grpSpPr>
          <p:sp>
            <p:nvSpPr>
              <p:cNvPr id="11301" name="Freeform 174"/>
              <p:cNvSpPr>
                <a:spLocks/>
              </p:cNvSpPr>
              <p:nvPr/>
            </p:nvSpPr>
            <p:spPr bwMode="auto">
              <a:xfrm>
                <a:off x="768" y="1248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1302" name="Object 9"/>
              <p:cNvGraphicFramePr>
                <a:graphicFrameLocks noChangeAspect="1"/>
              </p:cNvGraphicFramePr>
              <p:nvPr/>
            </p:nvGraphicFramePr>
            <p:xfrm>
              <a:off x="672" y="1728"/>
              <a:ext cx="18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03112" imgH="241195" progId="Equation.DSMT4">
                      <p:embed/>
                    </p:oleObj>
                  </mc:Choice>
                  <mc:Fallback>
                    <p:oleObj name="Equation" r:id="rId7" imgW="203112" imgH="241195" progId="Equation.DSMT4">
                      <p:embed/>
                      <p:pic>
                        <p:nvPicPr>
                          <p:cNvPr id="11302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728"/>
                            <a:ext cx="18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00" name="Text Box 176"/>
            <p:cNvSpPr txBox="1">
              <a:spLocks noChangeArrowheads="1"/>
            </p:cNvSpPr>
            <p:nvPr/>
          </p:nvSpPr>
          <p:spPr bwMode="auto">
            <a:xfrm>
              <a:off x="723" y="1127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1272" name="Group 177"/>
          <p:cNvGrpSpPr>
            <a:grpSpLocks/>
          </p:cNvGrpSpPr>
          <p:nvPr/>
        </p:nvGrpSpPr>
        <p:grpSpPr bwMode="auto">
          <a:xfrm>
            <a:off x="4532313" y="2570163"/>
            <a:ext cx="1000125" cy="1271587"/>
            <a:chOff x="4293" y="1410"/>
            <a:chExt cx="630" cy="801"/>
          </a:xfrm>
        </p:grpSpPr>
        <p:grpSp>
          <p:nvGrpSpPr>
            <p:cNvPr id="11295" name="Group 178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11297" name="Freeform 179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1298" name="Object 8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15713" imgH="241091" progId="Equation.DSMT4">
                      <p:embed/>
                    </p:oleObj>
                  </mc:Choice>
                  <mc:Fallback>
                    <p:oleObj name="Equation" r:id="rId9" imgW="215713" imgH="241091" progId="Equation.DSMT4">
                      <p:embed/>
                      <p:pic>
                        <p:nvPicPr>
                          <p:cNvPr id="1129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6" name="Text Box 181"/>
            <p:cNvSpPr txBox="1">
              <a:spLocks noChangeArrowheads="1"/>
            </p:cNvSpPr>
            <p:nvPr/>
          </p:nvSpPr>
          <p:spPr bwMode="auto">
            <a:xfrm>
              <a:off x="4661" y="1410"/>
              <a:ext cx="2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11273" name="Object 2"/>
          <p:cNvGraphicFramePr>
            <a:graphicFrameLocks noChangeAspect="1"/>
          </p:cNvGraphicFramePr>
          <p:nvPr/>
        </p:nvGraphicFramePr>
        <p:xfrm>
          <a:off x="6781800" y="4175125"/>
          <a:ext cx="10525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600" imgH="228600" progId="Equation.DSMT4">
                  <p:embed/>
                </p:oleObj>
              </mc:Choice>
              <mc:Fallback>
                <p:oleObj name="Equation" r:id="rId11" imgW="736600" imgH="228600" progId="Equation.DSMT4">
                  <p:embed/>
                  <p:pic>
                    <p:nvPicPr>
                      <p:cNvPr id="1127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75125"/>
                        <a:ext cx="105251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86" descr="Diagonal para cima clara"/>
          <p:cNvSpPr>
            <a:spLocks noChangeArrowheads="1"/>
          </p:cNvSpPr>
          <p:nvPr/>
        </p:nvSpPr>
        <p:spPr bwMode="auto">
          <a:xfrm>
            <a:off x="7451725" y="2176463"/>
            <a:ext cx="436563" cy="465137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11275" name="Group 187"/>
          <p:cNvGrpSpPr>
            <a:grpSpLocks/>
          </p:cNvGrpSpPr>
          <p:nvPr/>
        </p:nvGrpSpPr>
        <p:grpSpPr bwMode="auto">
          <a:xfrm>
            <a:off x="7845425" y="2205038"/>
            <a:ext cx="1000125" cy="1271587"/>
            <a:chOff x="4293" y="1410"/>
            <a:chExt cx="630" cy="801"/>
          </a:xfrm>
        </p:grpSpPr>
        <p:grpSp>
          <p:nvGrpSpPr>
            <p:cNvPr id="11291" name="Group 188"/>
            <p:cNvGrpSpPr>
              <a:grpSpLocks/>
            </p:cNvGrpSpPr>
            <p:nvPr/>
          </p:nvGrpSpPr>
          <p:grpSpPr bwMode="auto">
            <a:xfrm>
              <a:off x="4293" y="1515"/>
              <a:ext cx="630" cy="696"/>
              <a:chOff x="2544" y="3312"/>
              <a:chExt cx="630" cy="696"/>
            </a:xfrm>
          </p:grpSpPr>
          <p:sp>
            <p:nvSpPr>
              <p:cNvPr id="11293" name="Freeform 189"/>
              <p:cNvSpPr>
                <a:spLocks/>
              </p:cNvSpPr>
              <p:nvPr/>
            </p:nvSpPr>
            <p:spPr bwMode="auto">
              <a:xfrm flipH="1">
                <a:off x="2544" y="3312"/>
                <a:ext cx="528" cy="432"/>
              </a:xfrm>
              <a:custGeom>
                <a:avLst/>
                <a:gdLst>
                  <a:gd name="T0" fmla="*/ 528 w 528"/>
                  <a:gd name="T1" fmla="*/ 0 h 432"/>
                  <a:gd name="T2" fmla="*/ 96 w 528"/>
                  <a:gd name="T3" fmla="*/ 96 h 432"/>
                  <a:gd name="T4" fmla="*/ 0 w 52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432"/>
                  <a:gd name="T11" fmla="*/ 528 w 52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432">
                    <a:moveTo>
                      <a:pt x="528" y="0"/>
                    </a:moveTo>
                    <a:cubicBezTo>
                      <a:pt x="356" y="12"/>
                      <a:pt x="184" y="24"/>
                      <a:pt x="96" y="96"/>
                    </a:cubicBezTo>
                    <a:cubicBezTo>
                      <a:pt x="8" y="168"/>
                      <a:pt x="4" y="300"/>
                      <a:pt x="0" y="43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1294" name="Object 7"/>
              <p:cNvGraphicFramePr>
                <a:graphicFrameLocks noChangeAspect="1"/>
              </p:cNvGraphicFramePr>
              <p:nvPr/>
            </p:nvGraphicFramePr>
            <p:xfrm>
              <a:off x="2980" y="379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15713" imgH="241091" progId="Equation.DSMT4">
                      <p:embed/>
                    </p:oleObj>
                  </mc:Choice>
                  <mc:Fallback>
                    <p:oleObj name="Equation" r:id="rId13" imgW="215713" imgH="241091" progId="Equation.DSMT4">
                      <p:embed/>
                      <p:pic>
                        <p:nvPicPr>
                          <p:cNvPr id="11294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0" y="379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2" name="Text Box 191"/>
            <p:cNvSpPr txBox="1">
              <a:spLocks noChangeArrowheads="1"/>
            </p:cNvSpPr>
            <p:nvPr/>
          </p:nvSpPr>
          <p:spPr bwMode="auto">
            <a:xfrm>
              <a:off x="4661" y="1410"/>
              <a:ext cx="2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n</a:t>
              </a:r>
              <a:r>
                <a:rPr lang="pt-BR" altLang="pt-BR" sz="1600" i="1" baseline="-25000">
                  <a:latin typeface="Times New Roman" charset="0"/>
                </a:rPr>
                <a:t>r</a:t>
              </a:r>
            </a:p>
          </p:txBody>
        </p:sp>
      </p:grpSp>
      <p:sp>
        <p:nvSpPr>
          <p:cNvPr id="11276" name="Text Box 192"/>
          <p:cNvSpPr txBox="1">
            <a:spLocks noChangeArrowheads="1"/>
          </p:cNvSpPr>
          <p:nvPr/>
        </p:nvSpPr>
        <p:spPr bwMode="auto">
          <a:xfrm>
            <a:off x="5716588" y="2536825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3200">
                <a:sym typeface="Symbol" pitchFamily="18" charset="2"/>
              </a:rPr>
              <a:t></a:t>
            </a:r>
          </a:p>
        </p:txBody>
      </p:sp>
      <p:sp>
        <p:nvSpPr>
          <p:cNvPr id="11277" name="Text Box 717"/>
          <p:cNvSpPr txBox="1">
            <a:spLocks noChangeArrowheads="1"/>
          </p:cNvSpPr>
          <p:nvPr/>
        </p:nvSpPr>
        <p:spPr bwMode="auto">
          <a:xfrm>
            <a:off x="635000" y="1357313"/>
            <a:ext cx="5891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Comparando-se as médias de </a:t>
            </a:r>
            <a:r>
              <a:rPr lang="pt-BR" altLang="pt-BR" sz="1600" i="1"/>
              <a:t>r</a:t>
            </a:r>
            <a:r>
              <a:rPr lang="pt-BR" altLang="pt-BR" sz="1600"/>
              <a:t> populações ou </a:t>
            </a:r>
            <a:r>
              <a:rPr lang="pt-BR" altLang="pt-BR" sz="1600">
                <a:solidFill>
                  <a:srgbClr val="FF0000"/>
                </a:solidFill>
              </a:rPr>
              <a:t>tratamentos</a:t>
            </a:r>
            <a:r>
              <a:rPr lang="pt-BR" altLang="pt-BR" sz="1600"/>
              <a:t>...</a:t>
            </a:r>
          </a:p>
        </p:txBody>
      </p:sp>
      <p:grpSp>
        <p:nvGrpSpPr>
          <p:cNvPr id="11" name="Grupo 36"/>
          <p:cNvGrpSpPr>
            <a:grpSpLocks/>
          </p:cNvGrpSpPr>
          <p:nvPr/>
        </p:nvGrpSpPr>
        <p:grpSpPr bwMode="auto">
          <a:xfrm>
            <a:off x="1722438" y="4787900"/>
            <a:ext cx="5921375" cy="1570038"/>
            <a:chOff x="1722438" y="4787900"/>
            <a:chExt cx="5921375" cy="1570038"/>
          </a:xfrm>
        </p:grpSpPr>
        <p:sp>
          <p:nvSpPr>
            <p:cNvPr id="11289" name="Text Box 193"/>
            <p:cNvSpPr txBox="1">
              <a:spLocks noChangeArrowheads="1"/>
            </p:cNvSpPr>
            <p:nvPr/>
          </p:nvSpPr>
          <p:spPr bwMode="auto">
            <a:xfrm>
              <a:off x="1722438" y="4787900"/>
              <a:ext cx="5921375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i="1" baseline="-25000">
                  <a:latin typeface="Times New Roman" charset="0"/>
                </a:rPr>
                <a:t>ij</a:t>
              </a:r>
              <a:r>
                <a:rPr lang="pt-BR" altLang="pt-BR" sz="1600"/>
                <a:t> é o </a:t>
              </a:r>
              <a:r>
                <a:rPr lang="pt-BR" altLang="pt-BR" sz="1600" i="1">
                  <a:latin typeface="Times New Roman" charset="0"/>
                </a:rPr>
                <a:t>i</a:t>
              </a:r>
              <a:r>
                <a:rPr lang="pt-BR" altLang="pt-BR" sz="1600"/>
                <a:t>-ésimo elemento da amostra retirada do tratamento </a:t>
              </a:r>
              <a:r>
                <a:rPr lang="pt-BR" altLang="pt-BR" sz="1600" i="1">
                  <a:latin typeface="Times New Roman" charset="0"/>
                </a:rPr>
                <a:t>j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j</a:t>
              </a:r>
              <a:r>
                <a:rPr lang="pt-BR" altLang="pt-BR" sz="1600">
                  <a:sym typeface="Symbol" pitchFamily="18" charset="2"/>
                </a:rPr>
                <a:t> é a média populacional do tratamento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j</a:t>
              </a:r>
              <a:r>
                <a:rPr lang="pt-BR" altLang="pt-BR" sz="1600">
                  <a:sym typeface="Symbol" pitchFamily="18" charset="2"/>
                </a:rPr>
                <a:t>, estimado por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i</a:t>
              </a:r>
              <a:r>
                <a:rPr lang="pt-BR" altLang="pt-BR" sz="1600">
                  <a:sym typeface="Symbol" pitchFamily="18" charset="2"/>
                </a:rPr>
                <a:t> = 1, ...,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n</a:t>
              </a:r>
              <a:r>
                <a:rPr lang="pt-BR" altLang="pt-BR" sz="1600" i="1" baseline="-25000">
                  <a:latin typeface="Times New Roman" charset="0"/>
                  <a:sym typeface="Symbol" pitchFamily="18" charset="2"/>
                </a:rPr>
                <a:t>j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j</a:t>
              </a:r>
              <a:r>
                <a:rPr lang="pt-BR" altLang="pt-BR" sz="1600">
                  <a:sym typeface="Symbol" pitchFamily="18" charset="2"/>
                </a:rPr>
                <a:t> = 1, ...,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r</a:t>
              </a:r>
            </a:p>
          </p:txBody>
        </p:sp>
        <p:graphicFrame>
          <p:nvGraphicFramePr>
            <p:cNvPr id="11290" name="Object 36"/>
            <p:cNvGraphicFramePr>
              <a:graphicFrameLocks noChangeAspect="1"/>
            </p:cNvGraphicFramePr>
            <p:nvPr/>
          </p:nvGraphicFramePr>
          <p:xfrm>
            <a:off x="7022213" y="5247608"/>
            <a:ext cx="3079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713" imgH="253780" progId="Equation.DSMT4">
                    <p:embed/>
                  </p:oleObj>
                </mc:Choice>
                <mc:Fallback>
                  <p:oleObj name="Equation" r:id="rId15" imgW="215713" imgH="253780" progId="Equation.DSMT4">
                    <p:embed/>
                    <p:pic>
                      <p:nvPicPr>
                        <p:cNvPr id="1129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2213" y="5247608"/>
                          <a:ext cx="3079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C9B64-389C-43D2-A919-51CE5BAE9722}" type="slidenum">
              <a:rPr lang="pt-BR"/>
              <a:pPr>
                <a:defRPr/>
              </a:pPr>
              <a:t>7</a:t>
            </a:fld>
            <a:endParaRPr lang="pt-BR"/>
          </a:p>
        </p:txBody>
      </p:sp>
      <p:grpSp>
        <p:nvGrpSpPr>
          <p:cNvPr id="11280" name="Group 162"/>
          <p:cNvGrpSpPr>
            <a:grpSpLocks/>
          </p:cNvGrpSpPr>
          <p:nvPr/>
        </p:nvGrpSpPr>
        <p:grpSpPr bwMode="auto">
          <a:xfrm>
            <a:off x="1085850" y="1857375"/>
            <a:ext cx="1631950" cy="2138363"/>
            <a:chOff x="576" y="1872"/>
            <a:chExt cx="1028" cy="1347"/>
          </a:xfrm>
        </p:grpSpPr>
        <p:sp>
          <p:nvSpPr>
            <p:cNvPr id="11287" name="Rectangle 16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8" name="Text Box 164"/>
            <p:cNvSpPr txBox="1">
              <a:spLocks noChangeArrowheads="1"/>
            </p:cNvSpPr>
            <p:nvPr/>
          </p:nvSpPr>
          <p:spPr bwMode="auto">
            <a:xfrm>
              <a:off x="1275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11281" name="Group 165"/>
          <p:cNvGrpSpPr>
            <a:grpSpLocks/>
          </p:cNvGrpSpPr>
          <p:nvPr/>
        </p:nvGrpSpPr>
        <p:grpSpPr bwMode="auto">
          <a:xfrm>
            <a:off x="3203575" y="1857375"/>
            <a:ext cx="1603375" cy="2138363"/>
            <a:chOff x="576" y="1872"/>
            <a:chExt cx="1010" cy="1347"/>
          </a:xfrm>
        </p:grpSpPr>
        <p:sp>
          <p:nvSpPr>
            <p:cNvPr id="11285" name="Rectangle 166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6" name="Text Box 167"/>
            <p:cNvSpPr txBox="1">
              <a:spLocks noChangeArrowheads="1"/>
            </p:cNvSpPr>
            <p:nvPr/>
          </p:nvSpPr>
          <p:spPr bwMode="auto">
            <a:xfrm>
              <a:off x="1257" y="2928"/>
              <a:ext cx="3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baseline="-25000">
                  <a:latin typeface="Times New Roman" charset="0"/>
                </a:rPr>
                <a:t>2</a:t>
              </a:r>
            </a:p>
          </p:txBody>
        </p:sp>
      </p:grpSp>
      <p:grpSp>
        <p:nvGrpSpPr>
          <p:cNvPr id="11282" name="Group 182"/>
          <p:cNvGrpSpPr>
            <a:grpSpLocks/>
          </p:cNvGrpSpPr>
          <p:nvPr/>
        </p:nvGrpSpPr>
        <p:grpSpPr bwMode="auto">
          <a:xfrm>
            <a:off x="6516688" y="1890713"/>
            <a:ext cx="1579562" cy="2138362"/>
            <a:chOff x="576" y="1872"/>
            <a:chExt cx="995" cy="1347"/>
          </a:xfrm>
        </p:grpSpPr>
        <p:sp>
          <p:nvSpPr>
            <p:cNvPr id="11283" name="Rectangle 183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1284" name="Text Box 184"/>
            <p:cNvSpPr txBox="1">
              <a:spLocks noChangeArrowheads="1"/>
            </p:cNvSpPr>
            <p:nvPr/>
          </p:nvSpPr>
          <p:spPr bwMode="auto">
            <a:xfrm>
              <a:off x="1256" y="2928"/>
              <a:ext cx="3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latin typeface="Times New Roman" charset="0"/>
                  <a:sym typeface="Symbol" pitchFamily="18" charset="2"/>
                </a:rPr>
                <a:t></a:t>
              </a:r>
              <a:r>
                <a:rPr lang="pt-BR" altLang="pt-BR" sz="2400" i="1" baseline="-25000">
                  <a:latin typeface="Times New Roman" charset="0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27843"/>
              </p:ext>
            </p:extLst>
          </p:nvPr>
        </p:nvGraphicFramePr>
        <p:xfrm>
          <a:off x="3131840" y="1797688"/>
          <a:ext cx="2438400" cy="25050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42491"/>
              </p:ext>
            </p:extLst>
          </p:nvPr>
        </p:nvGraphicFramePr>
        <p:xfrm>
          <a:off x="2519028" y="1797688"/>
          <a:ext cx="3657600" cy="27184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Análise de Variância (ANOVA)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1E0A0-95CD-4C33-A7A2-4E6B951D811B}" type="slidenum">
              <a:rPr lang="pt-BR"/>
              <a:pPr>
                <a:defRPr/>
              </a:pPr>
              <a:t>8</a:t>
            </a:fld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39692"/>
              </p:ext>
            </p:extLst>
          </p:nvPr>
        </p:nvGraphicFramePr>
        <p:xfrm>
          <a:off x="2519028" y="1797688"/>
          <a:ext cx="3657600" cy="29089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29981"/>
              </p:ext>
            </p:extLst>
          </p:nvPr>
        </p:nvGraphicFramePr>
        <p:xfrm>
          <a:off x="2519028" y="1797688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683568" y="1587894"/>
                <a:ext cx="1508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𝑗</m:t>
                      </m:r>
                      <m:r>
                        <a:rPr lang="pt-BR" b="0" i="1" smtClean="0">
                          <a:latin typeface="Cambria Math"/>
                        </a:rPr>
                        <m:t>={1, 2, …, </m:t>
                      </m:r>
                      <m:r>
                        <a:rPr lang="pt-BR" b="0" i="1" smtClean="0">
                          <a:latin typeface="Cambria Math"/>
                        </a:rPr>
                        <m:t>𝑟</m:t>
                      </m:r>
                      <m:r>
                        <a:rPr lang="pt-B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87894"/>
                <a:ext cx="1508105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638139" y="3306074"/>
                <a:ext cx="1361078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3306074"/>
                <a:ext cx="1361078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683568" y="1995964"/>
                <a:ext cx="1572290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={1, 2, …,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95964"/>
                <a:ext cx="1572290" cy="358368"/>
              </a:xfrm>
              <a:prstGeom prst="rect">
                <a:avLst/>
              </a:prstGeom>
              <a:blipFill rotWithShape="1">
                <a:blip r:embed="rId5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upo 57"/>
          <p:cNvGrpSpPr/>
          <p:nvPr/>
        </p:nvGrpSpPr>
        <p:grpSpPr>
          <a:xfrm>
            <a:off x="4268330" y="2312458"/>
            <a:ext cx="2397536" cy="867896"/>
            <a:chOff x="4268330" y="1999554"/>
            <a:chExt cx="2397536" cy="867896"/>
          </a:xfrm>
        </p:grpSpPr>
        <p:grpSp>
          <p:nvGrpSpPr>
            <p:cNvPr id="63" name="Grupo 62"/>
            <p:cNvGrpSpPr/>
            <p:nvPr/>
          </p:nvGrpSpPr>
          <p:grpSpPr>
            <a:xfrm>
              <a:off x="4268330" y="2179619"/>
              <a:ext cx="1887846" cy="687831"/>
              <a:chOff x="4283968" y="3749281"/>
              <a:chExt cx="1887846" cy="687831"/>
            </a:xfrm>
          </p:grpSpPr>
          <p:sp>
            <p:nvSpPr>
              <p:cNvPr id="64" name="Elipse 63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65" name="Conector reto 64"/>
              <p:cNvCxnSpPr/>
              <p:nvPr/>
            </p:nvCxnSpPr>
            <p:spPr>
              <a:xfrm flipV="1">
                <a:off x="5018743" y="3749281"/>
                <a:ext cx="1153071" cy="5438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ixaDeTexto 69"/>
                <p:cNvSpPr txBox="1"/>
                <p:nvPr/>
              </p:nvSpPr>
              <p:spPr>
                <a:xfrm>
                  <a:off x="6084168" y="1999554"/>
                  <a:ext cx="581698" cy="349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6,3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70" name="CaixaDe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999554"/>
                  <a:ext cx="581698" cy="3493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upo 58"/>
          <p:cNvGrpSpPr/>
          <p:nvPr/>
        </p:nvGrpSpPr>
        <p:grpSpPr>
          <a:xfrm>
            <a:off x="4283968" y="4462016"/>
            <a:ext cx="2860656" cy="1013094"/>
            <a:chOff x="4283968" y="4149112"/>
            <a:chExt cx="2860656" cy="1013094"/>
          </a:xfrm>
        </p:grpSpPr>
        <p:grpSp>
          <p:nvGrpSpPr>
            <p:cNvPr id="52" name="Grupo 51"/>
            <p:cNvGrpSpPr/>
            <p:nvPr/>
          </p:nvGrpSpPr>
          <p:grpSpPr>
            <a:xfrm>
              <a:off x="4283968" y="4149112"/>
              <a:ext cx="2381898" cy="814789"/>
              <a:chOff x="4283968" y="4149112"/>
              <a:chExt cx="2381898" cy="814789"/>
            </a:xfrm>
          </p:grpSpPr>
          <p:sp>
            <p:nvSpPr>
              <p:cNvPr id="56" name="Elipse 55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50" name="Conector reto 49"/>
              <p:cNvCxnSpPr>
                <a:stCxn id="56" idx="6"/>
              </p:cNvCxnSpPr>
              <p:nvPr/>
            </p:nvCxnSpPr>
            <p:spPr>
              <a:xfrm>
                <a:off x="5003105" y="4293112"/>
                <a:ext cx="1662761" cy="67078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6607810" y="4823652"/>
                  <a:ext cx="536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∗3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7810" y="4823652"/>
                  <a:ext cx="536814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683568" y="4961879"/>
                <a:ext cx="98379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61879"/>
                <a:ext cx="983795" cy="62985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o 74"/>
          <p:cNvGrpSpPr/>
          <p:nvPr/>
        </p:nvGrpSpPr>
        <p:grpSpPr>
          <a:xfrm>
            <a:off x="4284530" y="4663526"/>
            <a:ext cx="2822953" cy="1163562"/>
            <a:chOff x="4283968" y="4149112"/>
            <a:chExt cx="2822953" cy="1163562"/>
          </a:xfrm>
        </p:grpSpPr>
        <p:grpSp>
          <p:nvGrpSpPr>
            <p:cNvPr id="76" name="Grupo 75"/>
            <p:cNvGrpSpPr/>
            <p:nvPr/>
          </p:nvGrpSpPr>
          <p:grpSpPr>
            <a:xfrm>
              <a:off x="4283968" y="4149112"/>
              <a:ext cx="2419244" cy="928205"/>
              <a:chOff x="4283968" y="4149112"/>
              <a:chExt cx="2419244" cy="928205"/>
            </a:xfrm>
          </p:grpSpPr>
          <p:sp>
            <p:nvSpPr>
              <p:cNvPr id="78" name="Elipse 77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79" name="Conector reto 78"/>
              <p:cNvCxnSpPr>
                <a:stCxn id="78" idx="6"/>
              </p:cNvCxnSpPr>
              <p:nvPr/>
            </p:nvCxnSpPr>
            <p:spPr>
              <a:xfrm>
                <a:off x="5003105" y="4293112"/>
                <a:ext cx="1700107" cy="78420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/>
                <p:cNvSpPr txBox="1"/>
                <p:nvPr/>
              </p:nvSpPr>
              <p:spPr>
                <a:xfrm>
                  <a:off x="6642242" y="4974120"/>
                  <a:ext cx="46467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77" name="CaixaDe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242" y="4974120"/>
                  <a:ext cx="464679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638139" y="4140095"/>
                <a:ext cx="1663724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∗∗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4140095"/>
                <a:ext cx="1663724" cy="79239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702964" y="2487121"/>
                <a:ext cx="1231427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64" y="2487121"/>
                <a:ext cx="1231427" cy="7923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/>
              <p:cNvSpPr txBox="1"/>
              <p:nvPr/>
            </p:nvSpPr>
            <p:spPr>
              <a:xfrm>
                <a:off x="683568" y="5661248"/>
                <a:ext cx="1029576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∗∗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83" name="CaixaDeTexto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661248"/>
                <a:ext cx="1029576" cy="62985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77" name="Grupo 12576"/>
          <p:cNvGrpSpPr/>
          <p:nvPr/>
        </p:nvGrpSpPr>
        <p:grpSpPr>
          <a:xfrm>
            <a:off x="3117597" y="1218238"/>
            <a:ext cx="2448000" cy="482546"/>
            <a:chOff x="3117597" y="1218238"/>
            <a:chExt cx="2448000" cy="482546"/>
          </a:xfrm>
        </p:grpSpPr>
        <p:sp>
          <p:nvSpPr>
            <p:cNvPr id="12576" name="Chave esquerda 12575"/>
            <p:cNvSpPr/>
            <p:nvPr/>
          </p:nvSpPr>
          <p:spPr>
            <a:xfrm rot="5400000">
              <a:off x="4233597" y="368784"/>
              <a:ext cx="216000" cy="24480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/>
                <p:cNvSpPr txBox="1"/>
                <p:nvPr/>
              </p:nvSpPr>
              <p:spPr>
                <a:xfrm>
                  <a:off x="4139952" y="1218238"/>
                  <a:ext cx="322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87" name="CaixaDe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1218238"/>
                  <a:ext cx="322844" cy="33855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78" name="Grupo 12577"/>
          <p:cNvGrpSpPr/>
          <p:nvPr/>
        </p:nvGrpSpPr>
        <p:grpSpPr>
          <a:xfrm>
            <a:off x="2592972" y="1983537"/>
            <a:ext cx="466860" cy="2304000"/>
            <a:chOff x="2592972" y="1983537"/>
            <a:chExt cx="466860" cy="2304000"/>
          </a:xfrm>
        </p:grpSpPr>
        <p:sp>
          <p:nvSpPr>
            <p:cNvPr id="86" name="Chave esquerda 85"/>
            <p:cNvSpPr/>
            <p:nvPr/>
          </p:nvSpPr>
          <p:spPr>
            <a:xfrm rot="10800000" flipH="1">
              <a:off x="2843832" y="1983537"/>
              <a:ext cx="216000" cy="23040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ixaDeTexto 87"/>
                <p:cNvSpPr txBox="1"/>
                <p:nvPr/>
              </p:nvSpPr>
              <p:spPr>
                <a:xfrm>
                  <a:off x="2592972" y="2970903"/>
                  <a:ext cx="3228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88" name="CaixaDeTexto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972" y="2970903"/>
                  <a:ext cx="322844" cy="33855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upo 90"/>
          <p:cNvGrpSpPr/>
          <p:nvPr/>
        </p:nvGrpSpPr>
        <p:grpSpPr>
          <a:xfrm>
            <a:off x="5534034" y="4091490"/>
            <a:ext cx="1677367" cy="482553"/>
            <a:chOff x="4268330" y="2384897"/>
            <a:chExt cx="1677367" cy="482553"/>
          </a:xfrm>
        </p:grpSpPr>
        <p:grpSp>
          <p:nvGrpSpPr>
            <p:cNvPr id="92" name="Grupo 91"/>
            <p:cNvGrpSpPr/>
            <p:nvPr/>
          </p:nvGrpSpPr>
          <p:grpSpPr>
            <a:xfrm>
              <a:off x="4268330" y="2579450"/>
              <a:ext cx="1198206" cy="288000"/>
              <a:chOff x="4283968" y="4149112"/>
              <a:chExt cx="1198206" cy="288000"/>
            </a:xfrm>
          </p:grpSpPr>
          <p:sp>
            <p:nvSpPr>
              <p:cNvPr id="94" name="Elipse 93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95" name="Conector reto 94"/>
              <p:cNvCxnSpPr/>
              <p:nvPr/>
            </p:nvCxnSpPr>
            <p:spPr>
              <a:xfrm flipV="1">
                <a:off x="5018743" y="4149112"/>
                <a:ext cx="463431" cy="14400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/>
                <p:cNvSpPr txBox="1"/>
                <p:nvPr/>
              </p:nvSpPr>
              <p:spPr>
                <a:xfrm>
                  <a:off x="5471336" y="2384897"/>
                  <a:ext cx="4743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93" name="CaixaDe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336" y="2384897"/>
                  <a:ext cx="474361" cy="33855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upo 98"/>
          <p:cNvGrpSpPr/>
          <p:nvPr/>
        </p:nvGrpSpPr>
        <p:grpSpPr>
          <a:xfrm>
            <a:off x="5505785" y="4462016"/>
            <a:ext cx="1705616" cy="566226"/>
            <a:chOff x="4283968" y="4149112"/>
            <a:chExt cx="1705616" cy="566226"/>
          </a:xfrm>
        </p:grpSpPr>
        <p:grpSp>
          <p:nvGrpSpPr>
            <p:cNvPr id="100" name="Grupo 99"/>
            <p:cNvGrpSpPr/>
            <p:nvPr/>
          </p:nvGrpSpPr>
          <p:grpSpPr>
            <a:xfrm>
              <a:off x="4283968" y="4149112"/>
              <a:ext cx="1231255" cy="345510"/>
              <a:chOff x="4283968" y="4149112"/>
              <a:chExt cx="1231255" cy="345510"/>
            </a:xfrm>
          </p:grpSpPr>
          <p:sp>
            <p:nvSpPr>
              <p:cNvPr id="102" name="Elipse 101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103" name="Conector reto 102"/>
              <p:cNvCxnSpPr>
                <a:stCxn id="102" idx="6"/>
              </p:cNvCxnSpPr>
              <p:nvPr/>
            </p:nvCxnSpPr>
            <p:spPr>
              <a:xfrm>
                <a:off x="5003105" y="4293112"/>
                <a:ext cx="512118" cy="20151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aixaDeTexto 100"/>
                <p:cNvSpPr txBox="1"/>
                <p:nvPr/>
              </p:nvSpPr>
              <p:spPr>
                <a:xfrm>
                  <a:off x="5452770" y="4376784"/>
                  <a:ext cx="5368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∗∗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101" name="CaixaDe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770" y="4376784"/>
                  <a:ext cx="536814" cy="33855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upo 106"/>
          <p:cNvGrpSpPr/>
          <p:nvPr/>
        </p:nvGrpSpPr>
        <p:grpSpPr>
          <a:xfrm>
            <a:off x="5505785" y="4663526"/>
            <a:ext cx="1650152" cy="566226"/>
            <a:chOff x="4283968" y="4149112"/>
            <a:chExt cx="1650152" cy="566226"/>
          </a:xfrm>
        </p:grpSpPr>
        <p:grpSp>
          <p:nvGrpSpPr>
            <p:cNvPr id="108" name="Grupo 107"/>
            <p:cNvGrpSpPr/>
            <p:nvPr/>
          </p:nvGrpSpPr>
          <p:grpSpPr>
            <a:xfrm>
              <a:off x="4283968" y="4149112"/>
              <a:ext cx="1231255" cy="345510"/>
              <a:chOff x="4283968" y="4149112"/>
              <a:chExt cx="1231255" cy="345510"/>
            </a:xfrm>
          </p:grpSpPr>
          <p:sp>
            <p:nvSpPr>
              <p:cNvPr id="110" name="Elipse 109"/>
              <p:cNvSpPr/>
              <p:nvPr/>
            </p:nvSpPr>
            <p:spPr bwMode="auto">
              <a:xfrm>
                <a:off x="4283968" y="4149112"/>
                <a:ext cx="719137" cy="288000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cxnSp>
            <p:nvCxnSpPr>
              <p:cNvPr id="111" name="Conector reto 110"/>
              <p:cNvCxnSpPr>
                <a:stCxn id="110" idx="6"/>
              </p:cNvCxnSpPr>
              <p:nvPr/>
            </p:nvCxnSpPr>
            <p:spPr>
              <a:xfrm>
                <a:off x="5003105" y="4293112"/>
                <a:ext cx="512118" cy="20151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ixaDeTexto 108"/>
                <p:cNvSpPr txBox="1"/>
                <p:nvPr/>
              </p:nvSpPr>
              <p:spPr>
                <a:xfrm>
                  <a:off x="5452770" y="4376784"/>
                  <a:ext cx="4813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109" name="CaixaDe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770" y="4376784"/>
                  <a:ext cx="481350" cy="33855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2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61" grpId="0"/>
      <p:bldP spid="73" grpId="0"/>
      <p:bldP spid="81" grpId="0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95" y="2607243"/>
            <a:ext cx="45783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16" name="Picture 2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95" y="2607243"/>
            <a:ext cx="457835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10068"/>
              </p:ext>
            </p:extLst>
          </p:nvPr>
        </p:nvGraphicFramePr>
        <p:xfrm>
          <a:off x="179512" y="2232011"/>
          <a:ext cx="3657600" cy="31089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pt-BR" sz="1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</a:t>
                      </a:r>
                      <a:endParaRPr kumimoji="0" lang="pt-BR" sz="1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128,0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174,6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580,4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err="1"/>
              <a:t>Particionamento</a:t>
            </a:r>
            <a:r>
              <a:rPr lang="pt-BR" dirty="0"/>
              <a:t> do Erro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2" name="Oval 221"/>
          <p:cNvSpPr>
            <a:spLocks noChangeArrowheads="1"/>
          </p:cNvSpPr>
          <p:nvPr/>
        </p:nvSpPr>
        <p:spPr bwMode="auto">
          <a:xfrm>
            <a:off x="3304884" y="5069000"/>
            <a:ext cx="433387" cy="360363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63" name="Text Box 196"/>
          <p:cNvSpPr txBox="1">
            <a:spLocks noChangeArrowheads="1"/>
          </p:cNvSpPr>
          <p:nvPr/>
        </p:nvSpPr>
        <p:spPr bwMode="auto">
          <a:xfrm>
            <a:off x="5431337" y="2052712"/>
            <a:ext cx="185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erro em relação 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média global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7C31-DDCE-482E-B3B5-F9FBFBD3732A}" type="slidenum">
              <a:rPr lang="pt-BR"/>
              <a:pPr>
                <a:defRPr/>
              </a:pPr>
              <a:t>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8445918" y="3682789"/>
                <a:ext cx="4813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18" y="3682789"/>
                <a:ext cx="481349" cy="338554"/>
              </a:xfrm>
              <a:prstGeom prst="rect">
                <a:avLst/>
              </a:prstGeom>
              <a:blipFill rotWithShape="1">
                <a:blip r:embed="rId5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/>
          <p:cNvGrpSpPr/>
          <p:nvPr/>
        </p:nvGrpSpPr>
        <p:grpSpPr>
          <a:xfrm>
            <a:off x="2093913" y="3857632"/>
            <a:ext cx="6948290" cy="947669"/>
            <a:chOff x="2093913" y="3857632"/>
            <a:chExt cx="6948290" cy="947669"/>
          </a:xfrm>
        </p:grpSpPr>
        <p:grpSp>
          <p:nvGrpSpPr>
            <p:cNvPr id="11" name="Group 222"/>
            <p:cNvGrpSpPr>
              <a:grpSpLocks/>
            </p:cNvGrpSpPr>
            <p:nvPr/>
          </p:nvGrpSpPr>
          <p:grpSpPr bwMode="auto">
            <a:xfrm>
              <a:off x="2093913" y="3857632"/>
              <a:ext cx="5118100" cy="593726"/>
              <a:chOff x="1319" y="2430"/>
              <a:chExt cx="3224" cy="374"/>
            </a:xfrm>
          </p:grpSpPr>
          <p:sp>
            <p:nvSpPr>
              <p:cNvPr id="13383" name="AutoShape 215"/>
              <p:cNvSpPr>
                <a:spLocks/>
              </p:cNvSpPr>
              <p:nvPr/>
            </p:nvSpPr>
            <p:spPr bwMode="auto">
              <a:xfrm>
                <a:off x="4468" y="2430"/>
                <a:ext cx="75" cy="227"/>
              </a:xfrm>
              <a:prstGeom prst="rightBrace">
                <a:avLst>
                  <a:gd name="adj1" fmla="val 38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13385" name="Oval 220"/>
              <p:cNvSpPr>
                <a:spLocks noChangeArrowheads="1"/>
              </p:cNvSpPr>
              <p:nvPr/>
            </p:nvSpPr>
            <p:spPr bwMode="auto">
              <a:xfrm>
                <a:off x="1319" y="2577"/>
                <a:ext cx="273" cy="227"/>
              </a:xfrm>
              <a:prstGeom prst="ellips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7092951" y="4451358"/>
                  <a:ext cx="1949252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10,3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=−3,80</m:t>
                        </m:r>
                      </m:oMath>
                    </m:oMathPara>
                  </a14:m>
                  <a:endParaRPr lang="pt-BR" i="1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951" y="4451358"/>
                  <a:ext cx="1949252" cy="3539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/>
            <p:cNvCxnSpPr/>
            <p:nvPr/>
          </p:nvCxnSpPr>
          <p:spPr>
            <a:xfrm>
              <a:off x="7285537" y="4090995"/>
              <a:ext cx="310799" cy="360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6096287" y="5589240"/>
                <a:ext cx="98751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287" y="5589240"/>
                <a:ext cx="987514" cy="362984"/>
              </a:xfrm>
              <a:prstGeom prst="rect">
                <a:avLst/>
              </a:prstGeom>
              <a:blipFill rotWithShape="1">
                <a:blip r:embed="rId7"/>
                <a:stretch>
                  <a:fillRect r="-8025" b="-67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6" grpId="0"/>
      <p:bldP spid="71" grpId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8000</Words>
  <Application>Microsoft Office PowerPoint</Application>
  <PresentationFormat>Apresentação na tela (4:3)</PresentationFormat>
  <Paragraphs>4481</Paragraphs>
  <Slides>55</Slides>
  <Notes>44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4" baseType="lpstr">
      <vt:lpstr>Arial</vt:lpstr>
      <vt:lpstr>Arial Unicode MS</vt:lpstr>
      <vt:lpstr>Calibri</vt:lpstr>
      <vt:lpstr>Cambria Math</vt:lpstr>
      <vt:lpstr>Comic Sans MS</vt:lpstr>
      <vt:lpstr>Symbol</vt:lpstr>
      <vt:lpstr>Times New Roman</vt:lpstr>
      <vt:lpstr>Estrutura padrão</vt:lpstr>
      <vt:lpstr>Equation</vt:lpstr>
      <vt:lpstr>Estatística: Aplicação ao Sensoriamento Remoto  SER 204 - ANO  2024  Análise de Variância (ANOVA)</vt:lpstr>
      <vt:lpstr>Comparando-se médias de duas populações</vt:lpstr>
      <vt:lpstr>Comparando-se médias de várias populações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Particionamento do Erro</vt:lpstr>
      <vt:lpstr>Particionamento do Erro</vt:lpstr>
      <vt:lpstr>Particionamento do Erro</vt:lpstr>
      <vt:lpstr>Particionamento do Erro</vt:lpstr>
      <vt:lpstr>Análise de Variância (ANOVA)</vt:lpstr>
      <vt:lpstr>Análise de Variância (ANOVA)</vt:lpstr>
      <vt:lpstr>Análise de Variância (ANOVA)</vt:lpstr>
      <vt:lpstr>Fórmulas Alternativas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Análise de Variância (ANOVA)</vt:lpstr>
      <vt:lpstr>Testes de Normalidade</vt:lpstr>
      <vt:lpstr>Testes de Igualdade de Variâncias</vt:lpstr>
      <vt:lpstr>Teste de Bartlett</vt:lpstr>
      <vt:lpstr>Teste de Bartlett</vt:lpstr>
      <vt:lpstr>Teste de Bartlett</vt:lpstr>
      <vt:lpstr>Teste de Bartlett</vt:lpstr>
      <vt:lpstr>Análise de Variância / EXCEL</vt:lpstr>
      <vt:lpstr>Análise de Variância / EXCEL</vt:lpstr>
      <vt:lpstr>Análise de Variância / R</vt:lpstr>
      <vt:lpstr>Teste de Shapiro-Wilk / R</vt:lpstr>
      <vt:lpstr>Teste de Bartlett / R</vt:lpstr>
      <vt:lpstr>Análise de Variância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Teste de Tukey / R</vt:lpstr>
      <vt:lpstr>Exemplos de Teste de Tukey</vt:lpstr>
      <vt:lpstr>ANOVA x testes t par a par</vt:lpstr>
      <vt:lpstr>ANOVA x testes t par a par</vt:lpstr>
      <vt:lpstr>Tamanho de Amostra para ANOVA</vt:lpstr>
      <vt:lpstr>Tamanho de Amostra para ANOVA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ANOVA</dc:title>
  <dc:creator>Camilo Daleles Rennó, DPI/INPE</dc:creator>
  <cp:lastModifiedBy>Camilo Daleles Rennó</cp:lastModifiedBy>
  <cp:revision>682</cp:revision>
  <dcterms:created xsi:type="dcterms:W3CDTF">2003-03-18T00:57:51Z</dcterms:created>
  <dcterms:modified xsi:type="dcterms:W3CDTF">2024-07-17T18:19:38Z</dcterms:modified>
</cp:coreProperties>
</file>