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419" r:id="rId2"/>
    <p:sldId id="479" r:id="rId3"/>
  </p:sldIdLst>
  <p:sldSz cx="9144000" cy="6858000" type="screen4x3"/>
  <p:notesSz cx="9926638" cy="6797675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Comic Sans MS" pitchFamily="66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Comic Sans MS" pitchFamily="66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Comic Sans MS" pitchFamily="66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Comic Sans MS" pitchFamily="66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Comic Sans MS" pitchFamily="66" charset="0"/>
        <a:ea typeface="+mn-ea"/>
        <a:cs typeface="Arial" charset="0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Comic Sans MS" pitchFamily="66" charset="0"/>
        <a:ea typeface="+mn-ea"/>
        <a:cs typeface="Arial" charset="0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Comic Sans MS" pitchFamily="66" charset="0"/>
        <a:ea typeface="+mn-ea"/>
        <a:cs typeface="Arial" charset="0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Comic Sans MS" pitchFamily="66" charset="0"/>
        <a:ea typeface="+mn-ea"/>
        <a:cs typeface="Arial" charset="0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Comic Sans MS" pitchFamily="66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5050"/>
    <a:srgbClr val="FF9999"/>
    <a:srgbClr val="3B3B3B"/>
    <a:srgbClr val="C0C0C0"/>
    <a:srgbClr val="00FF00"/>
    <a:srgbClr val="EAEAEA"/>
    <a:srgbClr val="00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77" autoAdjust="0"/>
    <p:restoredTop sz="94714" autoAdjust="0"/>
  </p:normalViewPr>
  <p:slideViewPr>
    <p:cSldViewPr>
      <p:cViewPr varScale="1">
        <p:scale>
          <a:sx n="108" d="100"/>
          <a:sy n="108" d="100"/>
        </p:scale>
        <p:origin x="322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1543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9558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2798" y="0"/>
            <a:ext cx="4301543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9558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56612"/>
            <a:ext cx="4301543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9558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2798" y="6456612"/>
            <a:ext cx="4301543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0EED6066-450E-4681-AC19-6384283F980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3397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1543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2798" y="0"/>
            <a:ext cx="4301543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66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664" y="3228895"/>
            <a:ext cx="7941310" cy="3058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1966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6612"/>
            <a:ext cx="4301543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966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798" y="6456612"/>
            <a:ext cx="4301543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FB19880D-50CC-47B0-843C-A461C105B3E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33279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AA8067-C26A-46F1-BB19-8372C1A6904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1319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7C671E-DFCB-4D1F-B539-2B718F3FCFB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8089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48450" y="609600"/>
            <a:ext cx="2114550" cy="5486400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04800" y="609600"/>
            <a:ext cx="6191250" cy="5486400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C5329C-72D2-474A-9924-C1842BF8ABE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8260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4800" y="609600"/>
            <a:ext cx="8458200" cy="685800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abela 2"/>
          <p:cNvSpPr>
            <a:spLocks noGrp="1"/>
          </p:cNvSpPr>
          <p:nvPr>
            <p:ph type="tbl" idx="1"/>
          </p:nvPr>
        </p:nvSpPr>
        <p:spPr>
          <a:xfrm>
            <a:off x="685800" y="1447800"/>
            <a:ext cx="7772400" cy="4648200"/>
          </a:xfrm>
        </p:spPr>
        <p:txBody>
          <a:bodyPr/>
          <a:lstStyle/>
          <a:p>
            <a:pPr lvl="0"/>
            <a:endParaRPr lang="pt-BR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5334DB-52E5-4B34-A6BB-58ABEB50DB6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8425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9000" y="6434138"/>
            <a:ext cx="1905000" cy="457200"/>
          </a:xfrm>
        </p:spPr>
        <p:txBody>
          <a:bodyPr anchor="b"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19068705-8CD4-4201-A137-3B41D5C6704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9962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C36DF8-CA86-4029-9A90-6C89F4053A3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0157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14478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AE15C8-DDA8-4396-9F1A-7E8ABA17575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2115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DAF273-BCCF-4EEB-861E-00EBAD858C0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2778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23C1A3-04ED-45E5-8B36-27B1680BD04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0496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0AB3F7-85E2-40D5-B369-7851739AD66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2663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AA85C0-A071-407B-B44B-3BA4B52EE68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2513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1823EC-FBAE-451F-A4A0-FD7CE4AA226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9941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609600"/>
            <a:ext cx="8458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os estilos do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CF10CBEA-BF6F-45DE-B6F6-B406F0A4407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762000" y="1219200"/>
            <a:ext cx="7620000" cy="76200"/>
          </a:xfrm>
          <a:prstGeom prst="rect">
            <a:avLst/>
          </a:prstGeom>
          <a:gradFill rotWithShape="0">
            <a:gsLst>
              <a:gs pos="0">
                <a:schemeClr val="accent2">
                  <a:gamma/>
                  <a:tint val="20392"/>
                  <a:invGamma/>
                </a:schemeClr>
              </a:gs>
              <a:gs pos="50000">
                <a:schemeClr val="accent2"/>
              </a:gs>
              <a:gs pos="100000">
                <a:schemeClr val="accent2">
                  <a:gamma/>
                  <a:tint val="20392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pt-BR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705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rgbClr val="FF3300"/>
          </a:solidFill>
          <a:effectLst>
            <a:outerShdw blurRad="38100" dist="38100" dir="2700000" algn="tl">
              <a:srgbClr val="C0C0C0"/>
            </a:outerShdw>
          </a:effectLst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895600"/>
            <a:ext cx="8458200" cy="685800"/>
          </a:xfrm>
        </p:spPr>
        <p:txBody>
          <a:bodyPr/>
          <a:lstStyle/>
          <a:p>
            <a:pPr eaLnBrk="1" hangingPunct="1">
              <a:defRPr/>
            </a:pPr>
            <a:r>
              <a:rPr lang="pt-BR" sz="2400" dirty="0"/>
              <a:t>Estatística: Aplicação ao Sensoriamento Remoto</a:t>
            </a:r>
            <a:br>
              <a:rPr lang="pt-BR" sz="2400" dirty="0"/>
            </a:br>
            <a:br>
              <a:rPr lang="pt-BR" sz="2400" dirty="0"/>
            </a:br>
            <a:r>
              <a:rPr lang="pt-BR" sz="2400" dirty="0"/>
              <a:t>SER 204 - </a:t>
            </a:r>
            <a:r>
              <a:rPr lang="pt-BR" sz="2400"/>
              <a:t>ANO  2024</a:t>
            </a:r>
            <a:br>
              <a:rPr lang="pt-BR" sz="2400" dirty="0"/>
            </a:br>
            <a:br>
              <a:rPr lang="pt-BR" sz="2400" dirty="0"/>
            </a:br>
            <a:r>
              <a:rPr lang="pt-BR" sz="2400" dirty="0"/>
              <a:t>Análise de Regressão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5500688" y="5903913"/>
            <a:ext cx="3414712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pt-BR" sz="1800" kern="0" dirty="0">
                <a:latin typeface="+mn-lt"/>
                <a:cs typeface="+mn-cs"/>
              </a:rPr>
              <a:t>Camilo </a:t>
            </a:r>
            <a:r>
              <a:rPr lang="pt-BR" sz="1800" kern="0" dirty="0" err="1">
                <a:latin typeface="+mn-lt"/>
                <a:cs typeface="+mn-cs"/>
              </a:rPr>
              <a:t>Daleles</a:t>
            </a:r>
            <a:r>
              <a:rPr lang="pt-BR" sz="1800" kern="0" dirty="0">
                <a:latin typeface="+mn-lt"/>
                <a:cs typeface="+mn-cs"/>
              </a:rPr>
              <a:t> </a:t>
            </a:r>
            <a:r>
              <a:rPr lang="pt-BR" sz="1800" kern="0" dirty="0" err="1">
                <a:latin typeface="+mn-lt"/>
                <a:cs typeface="+mn-cs"/>
              </a:rPr>
              <a:t>Rennó</a:t>
            </a:r>
            <a:endParaRPr lang="pt-BR" sz="1800" kern="0" dirty="0">
              <a:latin typeface="+mn-lt"/>
              <a:cs typeface="+mn-cs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pt-BR" sz="1200" kern="0" dirty="0">
                <a:latin typeface="Arial Unicode MS" pitchFamily="34" charset="-128"/>
              </a:rPr>
              <a:t>camilo.renno@inpe.br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defRPr/>
            </a:pPr>
            <a:r>
              <a:rPr lang="pt-BR" sz="1200" kern="0" dirty="0">
                <a:latin typeface="Arial Unicode MS" pitchFamily="34" charset="-128"/>
                <a:cs typeface="+mn-cs"/>
              </a:rPr>
              <a:t>http://www.dpi.inpe.br/~camilo/estatistica/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pt-BR" dirty="0">
                <a:cs typeface="Times New Roman" pitchFamily="18" charset="0"/>
              </a:rPr>
              <a:t>Roteiro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26" name="Text Box 64"/>
              <p:cNvSpPr txBox="1">
                <a:spLocks noChangeArrowheads="1"/>
              </p:cNvSpPr>
              <p:nvPr/>
            </p:nvSpPr>
            <p:spPr bwMode="auto">
              <a:xfrm>
                <a:off x="395536" y="1412776"/>
                <a:ext cx="8458200" cy="41141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444500" indent="-444500" eaLnBrk="0" hangingPunct="0"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pPr marL="177800" indent="-177800" eaLnBrk="1" hangingPunct="1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pt-BR" altLang="pt-BR" sz="1600" dirty="0"/>
                  <a:t>Covariância e correlação (slides 8 e 9)</a:t>
                </a:r>
              </a:p>
              <a:p>
                <a:pPr marL="177800" indent="-177800" eaLnBrk="1" hangingPunct="1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pt-BR" altLang="pt-BR" sz="1600" dirty="0"/>
                  <a:t>Interpretação do coeficiente de correlação (slides 12 e 13)</a:t>
                </a:r>
              </a:p>
              <a:p>
                <a:pPr marL="177800" indent="-177800" eaLnBrk="1" hangingPunct="1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pt-BR" altLang="pt-BR" sz="1600" dirty="0"/>
                  <a:t>Modelo de Regressão Linear Simples (slides 16 e 17)</a:t>
                </a:r>
              </a:p>
              <a:p>
                <a:pPr marL="177800" indent="-177800" eaLnBrk="1" hangingPunct="1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pt-BR" altLang="pt-BR" sz="1600" dirty="0"/>
                  <a:t>Estimadores b0 e b1 (slide 19)</a:t>
                </a:r>
              </a:p>
              <a:p>
                <a:pPr marL="177800" indent="-177800" eaLnBrk="1" hangingPunct="1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pt-BR" altLang="pt-BR" sz="1600" dirty="0"/>
                  <a:t>Inferência</a:t>
                </a:r>
              </a:p>
              <a:p>
                <a:pPr marL="177800" indent="-177800" eaLnBrk="1" hangingPunct="1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pt-BR" altLang="pt-BR" sz="1600" dirty="0"/>
                  <a:t>Testes de Hipótese para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pt-BR" sz="1600" b="0" i="1" smtClean="0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altLang="pt-BR" sz="16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pt-BR" sz="1600" i="1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pt-BR" sz="1600" i="1"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</m:oMath>
                </a14:m>
                <a:r>
                  <a:rPr lang="pt-BR" altLang="pt-BR" sz="1600" dirty="0"/>
                  <a:t>e E(Y)</a:t>
                </a:r>
              </a:p>
              <a:p>
                <a:pPr marL="177800" indent="-177800" eaLnBrk="1" hangingPunct="1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pt-BR" altLang="pt-BR" sz="1600" dirty="0"/>
                  <a:t>ANOVA x Análise de Regressão</a:t>
                </a:r>
              </a:p>
              <a:p>
                <a:pPr marL="177800" indent="-177800" eaLnBrk="1" hangingPunct="1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pt-BR" altLang="pt-BR" sz="1600" dirty="0"/>
                  <a:t>Coeficiente de Determinação</a:t>
                </a:r>
              </a:p>
              <a:p>
                <a:pPr marL="177800" indent="-177800" eaLnBrk="1" hangingPunct="1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pt-BR" altLang="pt-BR" sz="1600" dirty="0"/>
                  <a:t>Regressão no Excel e no R (slides 32 e 33)</a:t>
                </a:r>
              </a:p>
              <a:p>
                <a:pPr marL="177800" indent="-177800" eaLnBrk="1" hangingPunct="1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pt-BR" altLang="pt-BR" sz="1600" dirty="0"/>
                  <a:t>Modelos Linearizáveis</a:t>
                </a:r>
              </a:p>
              <a:p>
                <a:pPr marL="177800" indent="-177800" eaLnBrk="1" hangingPunct="1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pt-BR" altLang="pt-BR" sz="1600" dirty="0"/>
                  <a:t>Análise de Resíduos</a:t>
                </a:r>
              </a:p>
            </p:txBody>
          </p:sp>
        </mc:Choice>
        <mc:Fallback>
          <p:sp>
            <p:nvSpPr>
              <p:cNvPr id="5126" name="Text 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536" y="1412776"/>
                <a:ext cx="8458200" cy="4114140"/>
              </a:xfrm>
              <a:prstGeom prst="rect">
                <a:avLst/>
              </a:prstGeom>
              <a:blipFill>
                <a:blip r:embed="rId2"/>
                <a:stretch>
                  <a:fillRect l="-649" b="-163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652CC4-27B0-48CE-BE62-1E2281540BC2}" type="slidenum">
              <a:rPr lang="pt-BR"/>
              <a:pPr>
                <a:defRPr/>
              </a:pPr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49859742"/>
      </p:ext>
    </p:extLst>
  </p:cSld>
  <p:clrMapOvr>
    <a:masterClrMapping/>
  </p:clrMapOvr>
</p:sld>
</file>

<file path=ppt/theme/theme1.xml><?xml version="1.0" encoding="utf-8"?>
<a:theme xmlns:a="http://schemas.openxmlformats.org/drawingml/2006/main" name="Estrutura padrão">
  <a:themeElements>
    <a:clrScheme name="Estrutura padrão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trutura padrão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Estrutura padrão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trutura padrão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30769</TotalTime>
  <Words>121</Words>
  <Application>Microsoft Office PowerPoint</Application>
  <PresentationFormat>Apresentação na tela (4:3)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 Unicode MS</vt:lpstr>
      <vt:lpstr>Cambria Math</vt:lpstr>
      <vt:lpstr>Comic Sans MS</vt:lpstr>
      <vt:lpstr>Times New Roman</vt:lpstr>
      <vt:lpstr>Estrutura padrão</vt:lpstr>
      <vt:lpstr>Estatística: Aplicação ao Sensoriamento Remoto  SER 204 - ANO  2024  Análise de Regressão</vt:lpstr>
      <vt:lpstr>Roteiro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Teste de Hipótese</dc:title>
  <dc:creator>Camilo Daleles Rennó, DPI/INPE</dc:creator>
  <cp:lastModifiedBy>Camilo Daleles Rennó</cp:lastModifiedBy>
  <cp:revision>1286</cp:revision>
  <cp:lastPrinted>2016-04-28T12:00:01Z</cp:lastPrinted>
  <dcterms:created xsi:type="dcterms:W3CDTF">2003-03-18T00:57:51Z</dcterms:created>
  <dcterms:modified xsi:type="dcterms:W3CDTF">2024-07-22T11:37:06Z</dcterms:modified>
</cp:coreProperties>
</file>