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19" r:id="rId2"/>
    <p:sldId id="479" r:id="rId3"/>
  </p:sldIdLst>
  <p:sldSz cx="9144000" cy="6858000" type="screen4x3"/>
  <p:notesSz cx="9926638" cy="6797675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5050"/>
    <a:srgbClr val="FF9999"/>
    <a:srgbClr val="3B3B3B"/>
    <a:srgbClr val="C0C0C0"/>
    <a:srgbClr val="00FF00"/>
    <a:srgbClr val="EAEAEA"/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77" autoAdjust="0"/>
    <p:restoredTop sz="94714" autoAdjust="0"/>
  </p:normalViewPr>
  <p:slideViewPr>
    <p:cSldViewPr>
      <p:cViewPr varScale="1">
        <p:scale>
          <a:sx n="107" d="100"/>
          <a:sy n="107" d="100"/>
        </p:scale>
        <p:origin x="163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o Daleles Rennó" userId="eac9aab033b2f962" providerId="LiveId" clId="{FF99FCF5-1411-4083-9DDF-1202BE7AF242}"/>
    <pc:docChg chg="custSel modSld">
      <pc:chgData name="Camilo Daleles Rennó" userId="eac9aab033b2f962" providerId="LiveId" clId="{FF99FCF5-1411-4083-9DDF-1202BE7AF242}" dt="2024-07-24T11:55:34.694" v="476" actId="20577"/>
      <pc:docMkLst>
        <pc:docMk/>
      </pc:docMkLst>
      <pc:sldChg chg="modSp mod">
        <pc:chgData name="Camilo Daleles Rennó" userId="eac9aab033b2f962" providerId="LiveId" clId="{FF99FCF5-1411-4083-9DDF-1202BE7AF242}" dt="2024-07-24T11:55:34.694" v="476" actId="20577"/>
        <pc:sldMkLst>
          <pc:docMk/>
          <pc:sldMk cId="1249859742" sldId="479"/>
        </pc:sldMkLst>
        <pc:spChg chg="mod">
          <ac:chgData name="Camilo Daleles Rennó" userId="eac9aab033b2f962" providerId="LiveId" clId="{FF99FCF5-1411-4083-9DDF-1202BE7AF242}" dt="2024-07-24T11:55:34.694" v="476" actId="20577"/>
          <ac:spMkLst>
            <pc:docMk/>
            <pc:sldMk cId="1249859742" sldId="479"/>
            <ac:spMk id="512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558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798" y="0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558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612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558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798" y="6456612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0EED6066-450E-4681-AC19-6384283F980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397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798" y="0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6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664" y="3228895"/>
            <a:ext cx="7941310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196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612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6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798" y="6456612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FB19880D-50CC-47B0-843C-A461C105B3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3279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A8067-C26A-46F1-BB19-8372C1A690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31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C671E-DFCB-4D1F-B539-2B718F3FCF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08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48450" y="609600"/>
            <a:ext cx="2114550" cy="54864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609600"/>
            <a:ext cx="6191250" cy="54864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5329C-72D2-474A-9924-C1842BF8ABE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26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458200" cy="6858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334DB-52E5-4B34-A6BB-58ABEB50DB6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42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34138"/>
            <a:ext cx="1905000" cy="457200"/>
          </a:xfrm>
        </p:spPr>
        <p:txBody>
          <a:bodyPr anchor="b"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19068705-8CD4-4201-A137-3B41D5C6704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96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36DF8-CA86-4029-9A90-6C89F4053A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15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E15C8-DDA8-4396-9F1A-7E8ABA17575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11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AF273-BCCF-4EEB-861E-00EBAD858C0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2778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3C1A3-04ED-45E5-8B36-27B1680BD04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496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AB3F7-85E2-40D5-B369-7851739AD66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66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A85C0-A071-407B-B44B-3BA4B52EE68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51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823EC-FBAE-451F-A4A0-FD7CE4AA226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94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6096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CF10CBEA-BF6F-45DE-B6F6-B406F0A4407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762000" y="1219200"/>
            <a:ext cx="7620000" cy="76200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tint val="20392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tint val="20392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05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95600"/>
            <a:ext cx="8458200" cy="685800"/>
          </a:xfrm>
        </p:spPr>
        <p:txBody>
          <a:bodyPr/>
          <a:lstStyle/>
          <a:p>
            <a:pPr eaLnBrk="1" hangingPunct="1">
              <a:defRPr/>
            </a:pPr>
            <a:r>
              <a:rPr lang="pt-BR" sz="2400" dirty="0"/>
              <a:t>Estatística: Aplicação ao Sensoriamento Remoto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SER 204 - </a:t>
            </a:r>
            <a:r>
              <a:rPr lang="pt-BR" sz="2400"/>
              <a:t>ANO  2024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Análise de Regressão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5500688" y="5903913"/>
            <a:ext cx="341471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1800" kern="0" dirty="0">
                <a:latin typeface="+mn-lt"/>
                <a:cs typeface="+mn-cs"/>
              </a:rPr>
              <a:t>Camilo </a:t>
            </a:r>
            <a:r>
              <a:rPr lang="pt-BR" sz="1800" kern="0" dirty="0" err="1">
                <a:latin typeface="+mn-lt"/>
                <a:cs typeface="+mn-cs"/>
              </a:rPr>
              <a:t>Daleles</a:t>
            </a:r>
            <a:r>
              <a:rPr lang="pt-BR" sz="1800" kern="0" dirty="0">
                <a:latin typeface="+mn-lt"/>
                <a:cs typeface="+mn-cs"/>
              </a:rPr>
              <a:t> </a:t>
            </a:r>
            <a:r>
              <a:rPr lang="pt-BR" sz="1800" kern="0" dirty="0" err="1">
                <a:latin typeface="+mn-lt"/>
                <a:cs typeface="+mn-cs"/>
              </a:rPr>
              <a:t>Rennó</a:t>
            </a:r>
            <a:endParaRPr lang="pt-BR" sz="1800" kern="0" dirty="0">
              <a:latin typeface="+mn-lt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1200" kern="0" dirty="0">
                <a:latin typeface="Arial Unicode MS" pitchFamily="34" charset="-128"/>
              </a:rPr>
              <a:t>camilo.renno@inpe.br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1200" kern="0" dirty="0">
                <a:latin typeface="Arial Unicode MS" pitchFamily="34" charset="-128"/>
                <a:cs typeface="+mn-cs"/>
              </a:rPr>
              <a:t>http://www.dpi.inpe.br/~camilo/estatistica/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>
                <a:cs typeface="Times New Roman" pitchFamily="18" charset="0"/>
              </a:rPr>
              <a:t>Roteiro</a:t>
            </a:r>
            <a:endParaRPr lang="pt-BR" dirty="0"/>
          </a:p>
        </p:txBody>
      </p:sp>
      <p:sp>
        <p:nvSpPr>
          <p:cNvPr id="5126" name="Text Box 64"/>
          <p:cNvSpPr txBox="1">
            <a:spLocks noChangeArrowheads="1"/>
          </p:cNvSpPr>
          <p:nvPr/>
        </p:nvSpPr>
        <p:spPr bwMode="auto">
          <a:xfrm>
            <a:off x="395536" y="1412776"/>
            <a:ext cx="8458200" cy="4852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4500" indent="-4445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177800" indent="-177800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Modelo de Regressão Linear Múltipla (slide 38)</a:t>
            </a:r>
          </a:p>
          <a:p>
            <a:pPr marL="177800" indent="-177800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Notação Matricial (slide 42)</a:t>
            </a:r>
          </a:p>
          <a:p>
            <a:pPr marL="177800" indent="-177800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ANOVA (slide 43)</a:t>
            </a:r>
          </a:p>
          <a:p>
            <a:pPr marL="177800" indent="-177800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R2 ajustado (slide 45)</a:t>
            </a:r>
          </a:p>
          <a:p>
            <a:pPr marL="177800" indent="-177800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Testes para </a:t>
            </a:r>
            <a:r>
              <a:rPr lang="pt-BR" altLang="pt-BR" sz="1600" dirty="0" err="1"/>
              <a:t>Beta_i</a:t>
            </a:r>
            <a:r>
              <a:rPr lang="pt-BR" altLang="pt-BR" sz="1600" dirty="0"/>
              <a:t>, eliminação de </a:t>
            </a:r>
            <a:r>
              <a:rPr lang="pt-BR" altLang="pt-BR" sz="1600" dirty="0" err="1"/>
              <a:t>v.a.s</a:t>
            </a:r>
            <a:r>
              <a:rPr lang="pt-BR" altLang="pt-BR" sz="1600" dirty="0"/>
              <a:t> independentes e problema de </a:t>
            </a:r>
            <a:r>
              <a:rPr lang="pt-BR" altLang="pt-BR" sz="1600" dirty="0" err="1"/>
              <a:t>multicolinearidade</a:t>
            </a:r>
            <a:r>
              <a:rPr lang="pt-BR" altLang="pt-BR" sz="1600" dirty="0"/>
              <a:t> (slide 47)</a:t>
            </a:r>
          </a:p>
          <a:p>
            <a:pPr marL="177800" indent="-177800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 err="1"/>
              <a:t>Multicolinearidade</a:t>
            </a:r>
            <a:r>
              <a:rPr lang="pt-BR" altLang="pt-BR" sz="1600" dirty="0"/>
              <a:t> sempre é problema?</a:t>
            </a:r>
          </a:p>
          <a:p>
            <a:pPr marL="177800" indent="-177800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Como comparar funções de regressão? (slide 57)</a:t>
            </a:r>
          </a:p>
          <a:p>
            <a:pPr marL="177800" indent="-177800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Construção de Modelo (slide 69)</a:t>
            </a:r>
          </a:p>
          <a:p>
            <a:pPr marL="177800" indent="-177800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Seleção de Variáveis (slide 72)</a:t>
            </a:r>
          </a:p>
          <a:p>
            <a:pPr marL="177800" indent="-177800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Considerações Finais (slide 87)</a:t>
            </a:r>
          </a:p>
          <a:p>
            <a:pPr marL="177800" indent="-177800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Outras abordagens (slide 91)</a:t>
            </a:r>
          </a:p>
          <a:p>
            <a:pPr marL="177800" indent="-177800" eaLnBrk="1" hangingPunct="1">
              <a:lnSpc>
                <a:spcPct val="150000"/>
              </a:lnSpc>
              <a:spcBef>
                <a:spcPct val="0"/>
              </a:spcBef>
            </a:pPr>
            <a:endParaRPr lang="pt-BR" altLang="pt-BR" sz="16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652CC4-27B0-48CE-BE62-1E2281540BC2}" type="slidenum">
              <a:rPr lang="pt-BR"/>
              <a:pPr>
                <a:defRPr/>
              </a:pPr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9859742"/>
      </p:ext>
    </p:extLst>
  </p:cSld>
  <p:clrMapOvr>
    <a:masterClrMapping/>
  </p:clrMapOvr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30787</TotalTime>
  <Words>133</Words>
  <Application>Microsoft Office PowerPoint</Application>
  <PresentationFormat>Apresentação na tela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 Unicode MS</vt:lpstr>
      <vt:lpstr>Comic Sans MS</vt:lpstr>
      <vt:lpstr>Times New Roman</vt:lpstr>
      <vt:lpstr>Estrutura padrão</vt:lpstr>
      <vt:lpstr>Estatística: Aplicação ao Sensoriamento Remoto  SER 204 - ANO  2024  Análise de Regressão</vt:lpstr>
      <vt:lpstr>Roteiro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de Hipótese</dc:title>
  <dc:creator>Camilo Daleles Rennó, DPI/INPE</dc:creator>
  <cp:lastModifiedBy>Camilo Daleles Rennó</cp:lastModifiedBy>
  <cp:revision>1286</cp:revision>
  <cp:lastPrinted>2024-07-24T11:59:01Z</cp:lastPrinted>
  <dcterms:created xsi:type="dcterms:W3CDTF">2003-03-18T00:57:51Z</dcterms:created>
  <dcterms:modified xsi:type="dcterms:W3CDTF">2024-07-24T12:00:02Z</dcterms:modified>
</cp:coreProperties>
</file>