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80" r:id="rId2"/>
    <p:sldId id="328" r:id="rId3"/>
  </p:sldIdLst>
  <p:sldSz cx="9144000" cy="6858000" type="screen4x3"/>
  <p:notesSz cx="9926638" cy="679767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EAEAEA"/>
    <a:srgbClr val="000000"/>
    <a:srgbClr val="FFFF00"/>
    <a:srgbClr val="DDDDDD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94662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Rennó" userId="eac9aab033b2f962" providerId="LiveId" clId="{33EA9EDA-6E7E-44E3-8641-A82B182A5C74}"/>
    <pc:docChg chg="modSld">
      <pc:chgData name="Camilo Rennó" userId="eac9aab033b2f962" providerId="LiveId" clId="{33EA9EDA-6E7E-44E3-8641-A82B182A5C74}" dt="2023-08-16T01:52:02.985" v="6" actId="6549"/>
      <pc:docMkLst>
        <pc:docMk/>
      </pc:docMkLst>
      <pc:sldChg chg="modAnim">
        <pc:chgData name="Camilo Rennó" userId="eac9aab033b2f962" providerId="LiveId" clId="{33EA9EDA-6E7E-44E3-8641-A82B182A5C74}" dt="2023-08-16T01:33:18.096" v="5"/>
        <pc:sldMkLst>
          <pc:docMk/>
          <pc:sldMk cId="0" sldId="333"/>
        </pc:sldMkLst>
      </pc:sldChg>
      <pc:sldChg chg="modSp">
        <pc:chgData name="Camilo Rennó" userId="eac9aab033b2f962" providerId="LiveId" clId="{33EA9EDA-6E7E-44E3-8641-A82B182A5C74}" dt="2023-08-16T01:52:02.985" v="6" actId="6549"/>
        <pc:sldMkLst>
          <pc:docMk/>
          <pc:sldMk cId="0" sldId="373"/>
        </pc:sldMkLst>
        <pc:spChg chg="mod">
          <ac:chgData name="Camilo Rennó" userId="eac9aab033b2f962" providerId="LiveId" clId="{33EA9EDA-6E7E-44E3-8641-A82B182A5C74}" dt="2023-08-16T01:52:02.985" v="6" actId="6549"/>
          <ac:spMkLst>
            <pc:docMk/>
            <pc:sldMk cId="0" sldId="373"/>
            <ac:spMk id="5" creationId="{00000000-0000-0000-0000-000000000000}"/>
          </ac:spMkLst>
        </pc:spChg>
      </pc:sldChg>
      <pc:sldChg chg="modSp mod">
        <pc:chgData name="Camilo Rennó" userId="eac9aab033b2f962" providerId="LiveId" clId="{33EA9EDA-6E7E-44E3-8641-A82B182A5C74}" dt="2023-08-14T23:53:10.259" v="1" actId="20577"/>
        <pc:sldMkLst>
          <pc:docMk/>
          <pc:sldMk cId="2846906494" sldId="389"/>
        </pc:sldMkLst>
        <pc:spChg chg="mod">
          <ac:chgData name="Camilo Rennó" userId="eac9aab033b2f962" providerId="LiveId" clId="{33EA9EDA-6E7E-44E3-8641-A82B182A5C74}" dt="2023-08-14T23:53:10.259" v="1" actId="20577"/>
          <ac:spMkLst>
            <pc:docMk/>
            <pc:sldMk cId="2846906494" sldId="389"/>
            <ac:spMk id="3" creationId="{00000000-0000-0000-0000-000000000000}"/>
          </ac:spMkLst>
        </pc:spChg>
      </pc:sldChg>
      <pc:sldChg chg="modSp mod">
        <pc:chgData name="Camilo Rennó" userId="eac9aab033b2f962" providerId="LiveId" clId="{33EA9EDA-6E7E-44E3-8641-A82B182A5C74}" dt="2023-08-14T23:53:20.432" v="4" actId="20577"/>
        <pc:sldMkLst>
          <pc:docMk/>
          <pc:sldMk cId="940809044" sldId="390"/>
        </pc:sldMkLst>
        <pc:spChg chg="mod">
          <ac:chgData name="Camilo Rennó" userId="eac9aab033b2f962" providerId="LiveId" clId="{33EA9EDA-6E7E-44E3-8641-A82B182A5C74}" dt="2023-08-14T23:53:20.432" v="4" actId="20577"/>
          <ac:spMkLst>
            <pc:docMk/>
            <pc:sldMk cId="940809044" sldId="39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9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661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9" y="645661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04BC959-8B43-4BAC-BC7C-3077937B1E4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048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9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5" y="3228896"/>
            <a:ext cx="794131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9" y="645661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C346F87-425D-4488-8781-128BAD7D133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0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A1D8F24-E35A-4471-87C5-F1AA0F5CF4B6}" type="slidenum">
              <a:rPr lang="pt-BR" altLang="pt-BR" smtClean="0"/>
              <a:pPr eaLnBrk="1" hangingPunct="1">
                <a:spcBef>
                  <a:spcPct val="0"/>
                </a:spcBef>
              </a:pPr>
              <a:t>2</a:t>
            </a:fld>
            <a:endParaRPr lang="pt-BR" altLang="pt-B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94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C1A2D-1331-4F5A-A878-3C7F59AAA7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50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83F28-8A7F-484C-B8F8-BD0E049C22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0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880FF-8D7B-4C28-B05E-F0ED715C47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33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685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B145D38D-ECB6-4E7F-A4A8-516474F867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58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0E4EA-90D7-444E-B155-E7878FEDFF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64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6EAF6-CB7D-4662-B8DA-2E5446E818B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41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B30EA9-87BA-43FB-A1D8-675433CC94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94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DE1C1-C0D8-4989-BEF4-CB5DF3D864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74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CCD425-A3D0-4D23-9620-9225C60F44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00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FE0E6-B83E-4EE3-A4E5-70D92A29097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7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7AFFE2-3009-461E-977F-3CBAE6135C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91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99BDD-E7F1-407A-A810-55A4B3B182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30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7F0B0EB4-DFEB-4319-9981-D065C8DD70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Estatística Não Paramétrica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</a:rPr>
              <a:t>Camilo </a:t>
            </a:r>
            <a:r>
              <a:rPr lang="pt-BR" sz="1800" kern="0" dirty="0" err="1">
                <a:latin typeface="+mn-lt"/>
              </a:rPr>
              <a:t>Daleles</a:t>
            </a:r>
            <a:r>
              <a:rPr lang="pt-BR" sz="1800" kern="0" dirty="0">
                <a:latin typeface="+mn-lt"/>
              </a:rPr>
              <a:t> </a:t>
            </a:r>
            <a:r>
              <a:rPr lang="pt-BR" sz="1800" kern="0" dirty="0" err="1">
                <a:latin typeface="+mn-lt"/>
              </a:rPr>
              <a:t>Rennó</a:t>
            </a:r>
            <a:endParaRPr lang="pt-BR" sz="1800" kern="0" dirty="0">
              <a:latin typeface="+mn-lt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 Unicode MS" pitchFamily="34" charset="-128"/>
              </a:rPr>
              <a:t>http://www.dpi.inpe.br/~camilo/estatistica/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58" name="Rectangle 8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/>
              <a:t>Roteiro</a:t>
            </a:r>
            <a:endParaRPr lang="pt-BR" i="1" baseline="-250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1B837-4871-4297-9099-96DCA5B1AC5D}" type="slidenum">
              <a:rPr lang="pt-BR"/>
              <a:pPr>
                <a:defRPr/>
              </a:pPr>
              <a:t>2</a:t>
            </a:fld>
            <a:endParaRPr lang="pt-BR"/>
          </a:p>
        </p:txBody>
      </p:sp>
      <p:sp>
        <p:nvSpPr>
          <p:cNvPr id="20" name="CaixaDeTexto 19" descr=" 16"/>
          <p:cNvSpPr txBox="1"/>
          <p:nvPr/>
        </p:nvSpPr>
        <p:spPr>
          <a:xfrm>
            <a:off x="530658" y="1666543"/>
            <a:ext cx="836182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5560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Análises clássicas exigem muitos pré-requisitos</a:t>
            </a:r>
          </a:p>
          <a:p>
            <a:pPr marL="812800" lvl="1" indent="-35560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Amostras pequenas não garantem certas propriedades</a:t>
            </a:r>
          </a:p>
          <a:p>
            <a:pPr marL="355600" indent="-35560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Parâmetros tem significado para variável estudada?</a:t>
            </a:r>
          </a:p>
          <a:p>
            <a:pPr marL="355600" indent="-35560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Os valores observados tem credibilidade ou estão sujeitos a ruídos?</a:t>
            </a:r>
          </a:p>
          <a:p>
            <a:pPr marL="355600" indent="-355600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Consideram a ordem (posto ou </a:t>
            </a:r>
            <a:r>
              <a:rPr lang="pt-BR" altLang="pt-BR" i="1" dirty="0"/>
              <a:t>rank</a:t>
            </a:r>
            <a:r>
              <a:rPr lang="pt-BR" altLang="pt-BR" dirty="0"/>
              <a:t>) dos  e podem trabalhar diretamente com dados categóricos (classes)</a:t>
            </a:r>
          </a:p>
          <a:p>
            <a:pPr marL="355600" indent="-355600">
              <a:buFont typeface="Arial" panose="020B0604020202020204" pitchFamily="34" charset="0"/>
              <a:buChar char="•"/>
              <a:defRPr/>
            </a:pPr>
            <a:endParaRPr lang="pt-BR" altLang="pt-BR" dirty="0"/>
          </a:p>
          <a:p>
            <a:pPr marL="355600" indent="-355600">
              <a:buFont typeface="Arial" panose="020B0604020202020204" pitchFamily="34" charset="0"/>
              <a:buChar char="•"/>
              <a:defRPr/>
            </a:pPr>
            <a:r>
              <a:rPr lang="pt-BR" altLang="pt-BR" dirty="0"/>
              <a:t>quando as pressuposições são consideradas válidas, os testes paramétricos são sempre mais poderosos que seus correspondentes não paramétricos</a:t>
            </a:r>
          </a:p>
          <a:p>
            <a:pPr marL="355600" indent="-35560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chemeClr val="tx1">
                  <a:lumMod val="100000"/>
                </a:schemeClr>
              </a:solidFill>
              <a:latin typeface="Comic Sans MS"/>
            </a:endParaRPr>
          </a:p>
          <a:p>
            <a:pPr marL="355600" indent="-35560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Tipos de mensuração: nominal ou ordinal</a:t>
            </a:r>
          </a:p>
          <a:p>
            <a:pPr marL="355600" indent="-355600">
              <a:buFont typeface="Arial" panose="020B0604020202020204" pitchFamily="34" charset="0"/>
              <a:buChar char="•"/>
              <a:defRPr/>
            </a:pPr>
            <a:endParaRPr lang="pt-BR" dirty="0">
              <a:solidFill>
                <a:schemeClr val="tx1">
                  <a:lumMod val="100000"/>
                </a:schemeClr>
              </a:solidFill>
              <a:latin typeface="Comic Sans MS"/>
            </a:endParaRPr>
          </a:p>
          <a:p>
            <a:pPr marL="355600" indent="-35560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Teste de aderência: </a:t>
            </a:r>
            <a:r>
              <a:rPr lang="pt-BR" dirty="0" err="1">
                <a:solidFill>
                  <a:schemeClr val="tx1">
                    <a:lumMod val="100000"/>
                  </a:schemeClr>
                </a:solidFill>
                <a:latin typeface="Comic Sans MS"/>
              </a:rPr>
              <a:t>Qui</a:t>
            </a:r>
            <a:r>
              <a:rPr lang="pt-BR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 e KS</a:t>
            </a:r>
          </a:p>
          <a:p>
            <a:pPr marL="355600" indent="-35560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Teste de sinais e </a:t>
            </a:r>
            <a:r>
              <a:rPr lang="pt-BR" dirty="0" err="1">
                <a:solidFill>
                  <a:schemeClr val="tx1">
                    <a:lumMod val="100000"/>
                  </a:schemeClr>
                </a:solidFill>
                <a:latin typeface="Comic Sans MS"/>
              </a:rPr>
              <a:t>Wilcoxon</a:t>
            </a:r>
            <a:r>
              <a:rPr lang="pt-BR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 – pareados</a:t>
            </a:r>
          </a:p>
          <a:p>
            <a:pPr marL="355600" indent="-35560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Teste de independência </a:t>
            </a:r>
            <a:r>
              <a:rPr lang="pt-BR" dirty="0" err="1">
                <a:solidFill>
                  <a:schemeClr val="tx1">
                    <a:lumMod val="100000"/>
                  </a:schemeClr>
                </a:solidFill>
                <a:latin typeface="Comic Sans MS"/>
              </a:rPr>
              <a:t>Qui</a:t>
            </a:r>
            <a:r>
              <a:rPr lang="pt-BR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, Mann-Whitney, KS – duas amostras independentes</a:t>
            </a:r>
          </a:p>
          <a:p>
            <a:pPr marL="355600" indent="-355600">
              <a:buFont typeface="Arial" panose="020B0604020202020204" pitchFamily="34" charset="0"/>
              <a:buChar char="•"/>
              <a:defRPr/>
            </a:pPr>
            <a:r>
              <a:rPr lang="pt-BR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Teste </a:t>
            </a:r>
            <a:r>
              <a:rPr lang="pt-BR" dirty="0" err="1">
                <a:solidFill>
                  <a:schemeClr val="tx1">
                    <a:lumMod val="100000"/>
                  </a:schemeClr>
                </a:solidFill>
                <a:latin typeface="Comic Sans MS"/>
              </a:rPr>
              <a:t>Kruskal</a:t>
            </a:r>
            <a:r>
              <a:rPr lang="pt-BR" dirty="0">
                <a:solidFill>
                  <a:schemeClr val="tx1">
                    <a:lumMod val="100000"/>
                  </a:schemeClr>
                </a:solidFill>
                <a:latin typeface="Comic Sans MS"/>
              </a:rPr>
              <a:t>-Wallis e Dunn – ANOVA e </a:t>
            </a:r>
            <a:r>
              <a:rPr lang="pt-BR" dirty="0" err="1">
                <a:solidFill>
                  <a:schemeClr val="tx1">
                    <a:lumMod val="100000"/>
                  </a:schemeClr>
                </a:solidFill>
                <a:latin typeface="Comic Sans MS"/>
              </a:rPr>
              <a:t>Tukey</a:t>
            </a:r>
            <a:endParaRPr lang="pt-BR" dirty="0">
              <a:solidFill>
                <a:schemeClr val="tx1">
                  <a:lumMod val="100000"/>
                </a:schemeClr>
              </a:solidFill>
              <a:latin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10100</TotalTime>
  <Words>153</Words>
  <Application>Microsoft Office PowerPoint</Application>
  <PresentationFormat>Apresentação na tela (4:3)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 Unicode MS</vt:lpstr>
      <vt:lpstr>Comic Sans MS</vt:lpstr>
      <vt:lpstr>Times New Roman</vt:lpstr>
      <vt:lpstr>Estrutura padrão</vt:lpstr>
      <vt:lpstr>Estatística: Aplicação ao Sensoriamento Remoto  SER 204 - ANO  2024  Estatística Não Paramétrica</vt:lpstr>
      <vt:lpstr>Roteiro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não paramétrica</dc:title>
  <dc:creator>Camilo Daleles Rennó, DPI/INPE</dc:creator>
  <cp:lastModifiedBy>Camilo Daleles Rennó</cp:lastModifiedBy>
  <cp:revision>733</cp:revision>
  <cp:lastPrinted>2016-05-24T13:15:31Z</cp:lastPrinted>
  <dcterms:created xsi:type="dcterms:W3CDTF">2003-03-18T00:57:51Z</dcterms:created>
  <dcterms:modified xsi:type="dcterms:W3CDTF">2024-08-19T13:52:26Z</dcterms:modified>
</cp:coreProperties>
</file>