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53" r:id="rId2"/>
    <p:sldId id="311" r:id="rId3"/>
    <p:sldId id="359" r:id="rId4"/>
    <p:sldId id="357" r:id="rId5"/>
    <p:sldId id="358" r:id="rId6"/>
    <p:sldId id="350" r:id="rId7"/>
    <p:sldId id="351" r:id="rId8"/>
    <p:sldId id="355" r:id="rId9"/>
    <p:sldId id="354" r:id="rId10"/>
    <p:sldId id="266" r:id="rId11"/>
    <p:sldId id="315" r:id="rId12"/>
    <p:sldId id="317" r:id="rId13"/>
    <p:sldId id="316" r:id="rId14"/>
    <p:sldId id="267" r:id="rId15"/>
    <p:sldId id="319" r:id="rId16"/>
    <p:sldId id="320" r:id="rId17"/>
    <p:sldId id="321" r:id="rId18"/>
    <p:sldId id="322" r:id="rId19"/>
    <p:sldId id="318" r:id="rId20"/>
    <p:sldId id="324" r:id="rId21"/>
    <p:sldId id="323" r:id="rId22"/>
    <p:sldId id="314" r:id="rId23"/>
    <p:sldId id="325" r:id="rId24"/>
    <p:sldId id="326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327" r:id="rId35"/>
    <p:sldId id="328" r:id="rId36"/>
    <p:sldId id="329" r:id="rId37"/>
    <p:sldId id="299" r:id="rId38"/>
    <p:sldId id="360" r:id="rId39"/>
    <p:sldId id="330" r:id="rId40"/>
    <p:sldId id="309" r:id="rId41"/>
    <p:sldId id="310" r:id="rId42"/>
    <p:sldId id="331" r:id="rId4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14" autoAdjust="0"/>
  </p:normalViewPr>
  <p:slideViewPr>
    <p:cSldViewPr>
      <p:cViewPr varScale="1">
        <p:scale>
          <a:sx n="99" d="100"/>
          <a:sy n="99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5.wmf"/><Relationship Id="rId1" Type="http://schemas.openxmlformats.org/officeDocument/2006/relationships/image" Target="../media/image5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8.wmf"/><Relationship Id="rId7" Type="http://schemas.openxmlformats.org/officeDocument/2006/relationships/image" Target="../media/image33.wmf"/><Relationship Id="rId2" Type="http://schemas.openxmlformats.org/officeDocument/2006/relationships/image" Target="../media/image25.wmf"/><Relationship Id="rId1" Type="http://schemas.openxmlformats.org/officeDocument/2006/relationships/image" Target="../media/image5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5.wmf"/><Relationship Id="rId1" Type="http://schemas.openxmlformats.org/officeDocument/2006/relationships/image" Target="../media/image5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5.wmf"/><Relationship Id="rId1" Type="http://schemas.openxmlformats.org/officeDocument/2006/relationships/image" Target="../media/image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1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1.wmf"/><Relationship Id="rId7" Type="http://schemas.openxmlformats.org/officeDocument/2006/relationships/image" Target="../media/image49.wmf"/><Relationship Id="rId2" Type="http://schemas.openxmlformats.org/officeDocument/2006/relationships/image" Target="../media/image4.wmf"/><Relationship Id="rId1" Type="http://schemas.openxmlformats.org/officeDocument/2006/relationships/image" Target="../media/image20.wmf"/><Relationship Id="rId6" Type="http://schemas.openxmlformats.org/officeDocument/2006/relationships/image" Target="../media/image51.wmf"/><Relationship Id="rId5" Type="http://schemas.openxmlformats.org/officeDocument/2006/relationships/image" Target="../media/image5.wmf"/><Relationship Id="rId4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4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5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9E356D-DF07-4124-802A-1CDBE7B42B0E}" type="datetimeFigureOut">
              <a:rPr lang="pt-BR"/>
              <a:pPr>
                <a:defRPr/>
              </a:pPr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558D71-EF5B-45CC-9C60-F0354F214B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177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14C61-F010-4E62-A739-F2C0F53484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3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51AD4-37D7-4B04-98BD-F2AA05D8B4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1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F4D45-8065-46BF-9E5F-54E078F751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9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6D65DFD-0D68-44C0-B13E-732A3A1540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93F35-DA72-4B96-8477-7CC6FC79F9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00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EA1BB-A690-499D-91C3-85204C605A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76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37A4B-A7A1-43CA-A53C-245CD86F9C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F35A9-CFC3-4475-B02D-658D11B8B2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2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B49CB-8ABA-4833-8A05-37FAAAC017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04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C41FA-D915-4204-A8AB-207B95DA57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91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11DAB-ECBC-448B-A37C-BDB60432CF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18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9D3DA2A-4068-449A-B52B-4895E1CB52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2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2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35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3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4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9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7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7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7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8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2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8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2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94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3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9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4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0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smtClean="0">
                <a:latin typeface="Arial Unicode MS" pitchFamily="34" charset="-128"/>
              </a:rPr>
              <a:t>camilo.renno@inpe.br</a:t>
            </a:r>
            <a:endParaRPr lang="pt-BR" sz="1200" kern="0" dirty="0">
              <a:latin typeface="Arial Unicode MS" pitchFamily="34" charset="-128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  <a:cs typeface="+mn-cs"/>
              </a:rPr>
              <a:t>http://www.dpi.inpe.br/~camilo/estatistica/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2895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pt-BR" sz="2400" kern="0" dirty="0" smtClean="0"/>
              <a:t>Estatística: Aplicação ao Sensoriamento Remoto</a:t>
            </a:r>
            <a:br>
              <a:rPr lang="pt-BR" sz="2400" kern="0" dirty="0" smtClean="0"/>
            </a:br>
            <a:r>
              <a:rPr lang="pt-BR" sz="2400" kern="0" dirty="0" smtClean="0"/>
              <a:t/>
            </a:r>
            <a:br>
              <a:rPr lang="pt-BR" sz="2400" kern="0" dirty="0" smtClean="0"/>
            </a:br>
            <a:r>
              <a:rPr lang="pt-BR" sz="2400" kern="0" dirty="0" smtClean="0"/>
              <a:t>SER 204 - </a:t>
            </a:r>
            <a:r>
              <a:rPr lang="pt-BR" sz="2400" kern="0" smtClean="0"/>
              <a:t>ANO  </a:t>
            </a:r>
            <a:r>
              <a:rPr lang="pt-BR" sz="2400" kern="0" smtClean="0"/>
              <a:t>2024</a:t>
            </a:r>
            <a:r>
              <a:rPr lang="pt-BR" sz="2400" kern="0" dirty="0" smtClean="0"/>
              <a:t/>
            </a:r>
            <a:br>
              <a:rPr lang="pt-BR" sz="2400" kern="0" dirty="0" smtClean="0"/>
            </a:br>
            <a:r>
              <a:rPr lang="pt-BR" sz="2400" kern="0" dirty="0" smtClean="0"/>
              <a:t/>
            </a:r>
            <a:br>
              <a:rPr lang="pt-BR" sz="2400" kern="0" dirty="0" smtClean="0"/>
            </a:br>
            <a:r>
              <a:rPr lang="pt-BR" sz="2400" dirty="0" smtClean="0"/>
              <a:t>Probabilidade</a:t>
            </a:r>
            <a:endParaRPr lang="pt-BR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aphicFrame>
        <p:nvGraphicFramePr>
          <p:cNvPr id="12291" name="Object 43"/>
          <p:cNvGraphicFramePr>
            <a:graphicFrameLocks noChangeAspect="1"/>
          </p:cNvGraphicFramePr>
          <p:nvPr/>
        </p:nvGraphicFramePr>
        <p:xfrm>
          <a:off x="3505200" y="2895600"/>
          <a:ext cx="16002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850531" imgH="672808" progId="Equation.DSMT4">
                  <p:embed/>
                </p:oleObj>
              </mc:Choice>
              <mc:Fallback>
                <p:oleObj name="Equation" r:id="rId3" imgW="850531" imgH="672808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16002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DD299-0055-4CA7-942B-C474647BD367}" type="slidenum">
              <a:rPr lang="pt-BR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13315" name="Group 5"/>
          <p:cNvGrpSpPr>
            <a:grpSpLocks/>
          </p:cNvGrpSpPr>
          <p:nvPr/>
        </p:nvGrpSpPr>
        <p:grpSpPr bwMode="auto">
          <a:xfrm>
            <a:off x="914400" y="1447800"/>
            <a:ext cx="2743200" cy="1835150"/>
            <a:chOff x="2064" y="1488"/>
            <a:chExt cx="942" cy="630"/>
          </a:xfrm>
        </p:grpSpPr>
        <p:sp>
          <p:nvSpPr>
            <p:cNvPr id="13340" name="Rectangle 6"/>
            <p:cNvSpPr>
              <a:spLocks noChangeArrowheads="1"/>
            </p:cNvSpPr>
            <p:nvPr/>
          </p:nvSpPr>
          <p:spPr bwMode="auto">
            <a:xfrm>
              <a:off x="2064" y="1488"/>
              <a:ext cx="543" cy="6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41" name="Oval 7" descr="Diagonal para cima clara"/>
            <p:cNvSpPr>
              <a:spLocks noChangeArrowheads="1"/>
            </p:cNvSpPr>
            <p:nvPr/>
          </p:nvSpPr>
          <p:spPr bwMode="auto">
            <a:xfrm>
              <a:off x="2151" y="1575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42" name="Oval 8" descr="Diagonal para cima clara"/>
            <p:cNvSpPr>
              <a:spLocks noChangeArrowheads="1"/>
            </p:cNvSpPr>
            <p:nvPr/>
          </p:nvSpPr>
          <p:spPr bwMode="auto">
            <a:xfrm>
              <a:off x="2303" y="1727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43" name="Oval 9" descr="Diagonal para cima clara"/>
            <p:cNvSpPr>
              <a:spLocks noChangeArrowheads="1"/>
            </p:cNvSpPr>
            <p:nvPr/>
          </p:nvSpPr>
          <p:spPr bwMode="auto">
            <a:xfrm>
              <a:off x="2150" y="1574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3344" name="Object 10"/>
            <p:cNvGraphicFramePr>
              <a:graphicFrameLocks noChangeAspect="1"/>
            </p:cNvGraphicFramePr>
            <p:nvPr/>
          </p:nvGraphicFramePr>
          <p:xfrm>
            <a:off x="2640" y="1728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28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3975100" y="14605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Exemplo: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067175" y="2133600"/>
            <a:ext cx="1152525" cy="1582738"/>
            <a:chOff x="2562" y="1344"/>
            <a:chExt cx="726" cy="997"/>
          </a:xfrm>
        </p:grpSpPr>
        <p:sp>
          <p:nvSpPr>
            <p:cNvPr id="13330" name="Freeform 21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1" name="Oval 22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2" name="Oval 23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3" name="Oval 24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4" name="Oval 25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5" name="Rectangle 26"/>
            <p:cNvSpPr>
              <a:spLocks noChangeArrowheads="1"/>
            </p:cNvSpPr>
            <p:nvPr/>
          </p:nvSpPr>
          <p:spPr bwMode="auto">
            <a:xfrm>
              <a:off x="2608" y="2115"/>
              <a:ext cx="181" cy="181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6" name="Rectangle 27"/>
            <p:cNvSpPr>
              <a:spLocks noChangeArrowheads="1"/>
            </p:cNvSpPr>
            <p:nvPr/>
          </p:nvSpPr>
          <p:spPr bwMode="auto">
            <a:xfrm>
              <a:off x="3061" y="1616"/>
              <a:ext cx="181" cy="181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7" name="Rectangle 28"/>
            <p:cNvSpPr>
              <a:spLocks noChangeArrowheads="1"/>
            </p:cNvSpPr>
            <p:nvPr/>
          </p:nvSpPr>
          <p:spPr bwMode="auto">
            <a:xfrm>
              <a:off x="2789" y="1616"/>
              <a:ext cx="181" cy="1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8" name="Rectangle 29"/>
            <p:cNvSpPr>
              <a:spLocks noChangeArrowheads="1"/>
            </p:cNvSpPr>
            <p:nvPr/>
          </p:nvSpPr>
          <p:spPr bwMode="auto">
            <a:xfrm>
              <a:off x="2608" y="1842"/>
              <a:ext cx="181" cy="1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9" name="Rectangle 30"/>
            <p:cNvSpPr>
              <a:spLocks noChangeArrowheads="1"/>
            </p:cNvSpPr>
            <p:nvPr/>
          </p:nvSpPr>
          <p:spPr bwMode="auto">
            <a:xfrm>
              <a:off x="2835" y="2069"/>
              <a:ext cx="181" cy="1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643438" y="2060575"/>
            <a:ext cx="1800225" cy="1081088"/>
            <a:chOff x="2925" y="1298"/>
            <a:chExt cx="1134" cy="681"/>
          </a:xfrm>
        </p:grpSpPr>
        <p:cxnSp>
          <p:nvCxnSpPr>
            <p:cNvPr id="13328" name="AutoShape 32"/>
            <p:cNvCxnSpPr>
              <a:cxnSpLocks noChangeShapeType="1"/>
            </p:cNvCxnSpPr>
            <p:nvPr/>
          </p:nvCxnSpPr>
          <p:spPr bwMode="auto">
            <a:xfrm rot="5400000" flipV="1">
              <a:off x="3213" y="1010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9" name="Line 33"/>
            <p:cNvSpPr>
              <a:spLocks noChangeShapeType="1"/>
            </p:cNvSpPr>
            <p:nvPr/>
          </p:nvSpPr>
          <p:spPr bwMode="auto">
            <a:xfrm>
              <a:off x="3787" y="197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6640513" y="1676400"/>
            <a:ext cx="22526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Qual </a:t>
            </a:r>
            <a:r>
              <a:rPr lang="pt-BR" altLang="pt-BR" sz="1600" dirty="0"/>
              <a:t>a probabilidade do objeto selecionado ser quadrado ou ser vermelho?</a:t>
            </a:r>
          </a:p>
        </p:txBody>
      </p:sp>
      <p:graphicFrame>
        <p:nvGraphicFramePr>
          <p:cNvPr id="70693" name="Object 37"/>
          <p:cNvGraphicFramePr>
            <a:graphicFrameLocks noChangeAspect="1"/>
          </p:cNvGraphicFramePr>
          <p:nvPr/>
        </p:nvGraphicFramePr>
        <p:xfrm>
          <a:off x="5580063" y="3500438"/>
          <a:ext cx="2490787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5" imgW="1739900" imgH="203200" progId="Equation.DSMT4">
                  <p:embed/>
                </p:oleObj>
              </mc:Choice>
              <mc:Fallback>
                <p:oleObj name="Equation" r:id="rId5" imgW="1739900" imgH="203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00438"/>
                        <a:ext cx="2490787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4" name="Object 38"/>
          <p:cNvGraphicFramePr>
            <a:graphicFrameLocks noChangeAspect="1"/>
          </p:cNvGraphicFramePr>
          <p:nvPr/>
        </p:nvGraphicFramePr>
        <p:xfrm>
          <a:off x="7878763" y="3354388"/>
          <a:ext cx="381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7" imgW="266469" imgH="393359" progId="Equation.DSMT4">
                  <p:embed/>
                </p:oleObj>
              </mc:Choice>
              <mc:Fallback>
                <p:oleObj name="Equation" r:id="rId7" imgW="266469" imgH="393359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763" y="3354388"/>
                        <a:ext cx="3810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5" name="Object 39"/>
          <p:cNvGraphicFramePr>
            <a:graphicFrameLocks noChangeAspect="1"/>
          </p:cNvGraphicFramePr>
          <p:nvPr/>
        </p:nvGraphicFramePr>
        <p:xfrm>
          <a:off x="885825" y="4578350"/>
          <a:ext cx="50546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9" imgW="3530600" imgH="203200" progId="Equation.DSMT4">
                  <p:embed/>
                </p:oleObj>
              </mc:Choice>
              <mc:Fallback>
                <p:oleObj name="Equation" r:id="rId9" imgW="3530600" imgH="203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578350"/>
                        <a:ext cx="50546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6" name="Object 40"/>
          <p:cNvGraphicFramePr>
            <a:graphicFrameLocks noChangeAspect="1"/>
          </p:cNvGraphicFramePr>
          <p:nvPr/>
        </p:nvGraphicFramePr>
        <p:xfrm>
          <a:off x="3187700" y="5013325"/>
          <a:ext cx="15636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11" imgW="1091726" imgH="393529" progId="Equation.DSMT4">
                  <p:embed/>
                </p:oleObj>
              </mc:Choice>
              <mc:Fallback>
                <p:oleObj name="Equation" r:id="rId11" imgW="1091726" imgH="393529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013325"/>
                        <a:ext cx="15636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341688" y="5013325"/>
            <a:ext cx="1368425" cy="576263"/>
            <a:chOff x="2018" y="3158"/>
            <a:chExt cx="635" cy="363"/>
          </a:xfrm>
        </p:grpSpPr>
        <p:sp>
          <p:nvSpPr>
            <p:cNvPr id="13326" name="Line 41"/>
            <p:cNvSpPr>
              <a:spLocks noChangeShapeType="1"/>
            </p:cNvSpPr>
            <p:nvPr/>
          </p:nvSpPr>
          <p:spPr bwMode="auto">
            <a:xfrm>
              <a:off x="2018" y="3158"/>
              <a:ext cx="63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27" name="Line 42"/>
            <p:cNvSpPr>
              <a:spLocks noChangeShapeType="1"/>
            </p:cNvSpPr>
            <p:nvPr/>
          </p:nvSpPr>
          <p:spPr bwMode="auto">
            <a:xfrm flipH="1">
              <a:off x="2018" y="3158"/>
              <a:ext cx="63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A087A-A51B-4FF3-BD27-2E16AE5973D5}" type="slidenum">
              <a:rPr lang="pt-BR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/>
      <p:bldP spid="706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914400" y="1447800"/>
            <a:ext cx="2743200" cy="1835150"/>
            <a:chOff x="2064" y="1488"/>
            <a:chExt cx="942" cy="630"/>
          </a:xfrm>
        </p:grpSpPr>
        <p:sp>
          <p:nvSpPr>
            <p:cNvPr id="14362" name="Rectangle 4"/>
            <p:cNvSpPr>
              <a:spLocks noChangeArrowheads="1"/>
            </p:cNvSpPr>
            <p:nvPr/>
          </p:nvSpPr>
          <p:spPr bwMode="auto">
            <a:xfrm>
              <a:off x="2064" y="1488"/>
              <a:ext cx="543" cy="6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63" name="Oval 5" descr="Diagonal para cima clara"/>
            <p:cNvSpPr>
              <a:spLocks noChangeArrowheads="1"/>
            </p:cNvSpPr>
            <p:nvPr/>
          </p:nvSpPr>
          <p:spPr bwMode="auto">
            <a:xfrm>
              <a:off x="2151" y="1575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64" name="Oval 6" descr="Diagonal para cima clara"/>
            <p:cNvSpPr>
              <a:spLocks noChangeArrowheads="1"/>
            </p:cNvSpPr>
            <p:nvPr/>
          </p:nvSpPr>
          <p:spPr bwMode="auto">
            <a:xfrm>
              <a:off x="2303" y="1727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65" name="Oval 7" descr="Diagonal para cima clara"/>
            <p:cNvSpPr>
              <a:spLocks noChangeArrowheads="1"/>
            </p:cNvSpPr>
            <p:nvPr/>
          </p:nvSpPr>
          <p:spPr bwMode="auto">
            <a:xfrm>
              <a:off x="2150" y="1574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4366" name="Object 8"/>
            <p:cNvGraphicFramePr>
              <a:graphicFrameLocks noChangeAspect="1"/>
            </p:cNvGraphicFramePr>
            <p:nvPr/>
          </p:nvGraphicFramePr>
          <p:xfrm>
            <a:off x="2640" y="1728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9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28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3975100" y="14605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Exemplo:</a:t>
            </a:r>
          </a:p>
        </p:txBody>
      </p: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4067175" y="2133600"/>
            <a:ext cx="1152525" cy="1582738"/>
            <a:chOff x="2562" y="1344"/>
            <a:chExt cx="726" cy="997"/>
          </a:xfrm>
        </p:grpSpPr>
        <p:sp>
          <p:nvSpPr>
            <p:cNvPr id="14352" name="Freeform 11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53" name="Oval 12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4" name="Oval 13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5" name="Oval 14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6" name="Oval 15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7" name="Rectangle 16"/>
            <p:cNvSpPr>
              <a:spLocks noChangeArrowheads="1"/>
            </p:cNvSpPr>
            <p:nvPr/>
          </p:nvSpPr>
          <p:spPr bwMode="auto">
            <a:xfrm>
              <a:off x="2608" y="2115"/>
              <a:ext cx="181" cy="181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8" name="Rectangle 17"/>
            <p:cNvSpPr>
              <a:spLocks noChangeArrowheads="1"/>
            </p:cNvSpPr>
            <p:nvPr/>
          </p:nvSpPr>
          <p:spPr bwMode="auto">
            <a:xfrm>
              <a:off x="3061" y="1616"/>
              <a:ext cx="181" cy="181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9" name="Rectangle 18"/>
            <p:cNvSpPr>
              <a:spLocks noChangeArrowheads="1"/>
            </p:cNvSpPr>
            <p:nvPr/>
          </p:nvSpPr>
          <p:spPr bwMode="auto">
            <a:xfrm>
              <a:off x="2789" y="1616"/>
              <a:ext cx="181" cy="1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60" name="Rectangle 19"/>
            <p:cNvSpPr>
              <a:spLocks noChangeArrowheads="1"/>
            </p:cNvSpPr>
            <p:nvPr/>
          </p:nvSpPr>
          <p:spPr bwMode="auto">
            <a:xfrm>
              <a:off x="2608" y="1842"/>
              <a:ext cx="181" cy="1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61" name="Rectangle 20"/>
            <p:cNvSpPr>
              <a:spLocks noChangeArrowheads="1"/>
            </p:cNvSpPr>
            <p:nvPr/>
          </p:nvSpPr>
          <p:spPr bwMode="auto">
            <a:xfrm>
              <a:off x="2835" y="2069"/>
              <a:ext cx="181" cy="1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4342" name="Group 21"/>
          <p:cNvGrpSpPr>
            <a:grpSpLocks/>
          </p:cNvGrpSpPr>
          <p:nvPr/>
        </p:nvGrpSpPr>
        <p:grpSpPr bwMode="auto">
          <a:xfrm>
            <a:off x="4643438" y="2060575"/>
            <a:ext cx="1800225" cy="1081088"/>
            <a:chOff x="2925" y="1298"/>
            <a:chExt cx="1134" cy="681"/>
          </a:xfrm>
        </p:grpSpPr>
        <p:cxnSp>
          <p:nvCxnSpPr>
            <p:cNvPr id="14350" name="AutoShape 22"/>
            <p:cNvCxnSpPr>
              <a:cxnSpLocks noChangeShapeType="1"/>
            </p:cNvCxnSpPr>
            <p:nvPr/>
          </p:nvCxnSpPr>
          <p:spPr bwMode="auto">
            <a:xfrm rot="5400000" flipV="1">
              <a:off x="3213" y="1010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1" name="Line 23"/>
            <p:cNvSpPr>
              <a:spLocks noChangeShapeType="1"/>
            </p:cNvSpPr>
            <p:nvPr/>
          </p:nvSpPr>
          <p:spPr bwMode="auto">
            <a:xfrm>
              <a:off x="3787" y="197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43" name="Text Box 24"/>
          <p:cNvSpPr txBox="1">
            <a:spLocks noChangeArrowheads="1"/>
          </p:cNvSpPr>
          <p:nvPr/>
        </p:nvSpPr>
        <p:spPr bwMode="auto">
          <a:xfrm>
            <a:off x="6640513" y="1676400"/>
            <a:ext cx="22526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do objeto selecionado ser quadrado ou ser vermelho?</a:t>
            </a:r>
          </a:p>
        </p:txBody>
      </p:sp>
      <p:graphicFrame>
        <p:nvGraphicFramePr>
          <p:cNvPr id="14344" name="Object 25"/>
          <p:cNvGraphicFramePr>
            <a:graphicFrameLocks noChangeAspect="1"/>
          </p:cNvGraphicFramePr>
          <p:nvPr/>
        </p:nvGraphicFramePr>
        <p:xfrm>
          <a:off x="5580063" y="3500438"/>
          <a:ext cx="2490787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5" imgW="1739900" imgH="203200" progId="Equation.DSMT4">
                  <p:embed/>
                </p:oleObj>
              </mc:Choice>
              <mc:Fallback>
                <p:oleObj name="Equation" r:id="rId5" imgW="17399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00438"/>
                        <a:ext cx="2490787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26"/>
          <p:cNvGraphicFramePr>
            <a:graphicFrameLocks noChangeAspect="1"/>
          </p:cNvGraphicFramePr>
          <p:nvPr/>
        </p:nvGraphicFramePr>
        <p:xfrm>
          <a:off x="7878763" y="3354388"/>
          <a:ext cx="381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7" imgW="266469" imgH="393359" progId="Equation.DSMT4">
                  <p:embed/>
                </p:oleObj>
              </mc:Choice>
              <mc:Fallback>
                <p:oleObj name="Equation" r:id="rId7" imgW="266469" imgH="39335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763" y="3354388"/>
                        <a:ext cx="3810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27"/>
          <p:cNvGraphicFramePr>
            <a:graphicFrameLocks noChangeAspect="1"/>
          </p:cNvGraphicFramePr>
          <p:nvPr/>
        </p:nvGraphicFramePr>
        <p:xfrm>
          <a:off x="885825" y="4578350"/>
          <a:ext cx="50546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9" imgW="3530600" imgH="203200" progId="Equation.DSMT4">
                  <p:embed/>
                </p:oleObj>
              </mc:Choice>
              <mc:Fallback>
                <p:oleObj name="Equation" r:id="rId9" imgW="3530600" imgH="203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578350"/>
                        <a:ext cx="50546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2" name="Object 28"/>
          <p:cNvGraphicFramePr>
            <a:graphicFrameLocks noChangeAspect="1"/>
          </p:cNvGraphicFramePr>
          <p:nvPr/>
        </p:nvGraphicFramePr>
        <p:xfrm>
          <a:off x="3203575" y="5013325"/>
          <a:ext cx="14001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11" imgW="977476" imgH="393529" progId="Equation.DSMT4">
                  <p:embed/>
                </p:oleObj>
              </mc:Choice>
              <mc:Fallback>
                <p:oleObj name="Equation" r:id="rId11" imgW="977476" imgH="393529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13325"/>
                        <a:ext cx="14001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32"/>
          <p:cNvGraphicFramePr>
            <a:graphicFrameLocks noChangeAspect="1"/>
          </p:cNvGraphicFramePr>
          <p:nvPr/>
        </p:nvGraphicFramePr>
        <p:xfrm>
          <a:off x="5907088" y="4581525"/>
          <a:ext cx="24542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13" imgW="1714500" imgH="203200" progId="Equation.DSMT4">
                  <p:embed/>
                </p:oleObj>
              </mc:Choice>
              <mc:Fallback>
                <p:oleObj name="Equation" r:id="rId13" imgW="1714500" imgH="203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4581525"/>
                        <a:ext cx="24542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C7B0-9013-451E-A4FD-98B0028E4C73}" type="slidenum">
              <a:rPr lang="pt-BR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914400" y="1447800"/>
            <a:ext cx="2743200" cy="1835150"/>
            <a:chOff x="2064" y="1488"/>
            <a:chExt cx="942" cy="630"/>
          </a:xfrm>
        </p:grpSpPr>
        <p:sp>
          <p:nvSpPr>
            <p:cNvPr id="15379" name="Rectangle 5"/>
            <p:cNvSpPr>
              <a:spLocks noChangeArrowheads="1"/>
            </p:cNvSpPr>
            <p:nvPr/>
          </p:nvSpPr>
          <p:spPr bwMode="auto">
            <a:xfrm>
              <a:off x="2064" y="1488"/>
              <a:ext cx="543" cy="6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80" name="Oval 6" descr="Diagonal para cima clara"/>
            <p:cNvSpPr>
              <a:spLocks noChangeArrowheads="1"/>
            </p:cNvSpPr>
            <p:nvPr/>
          </p:nvSpPr>
          <p:spPr bwMode="auto">
            <a:xfrm>
              <a:off x="2151" y="1575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81" name="Oval 7" descr="Diagonal para cima clara"/>
            <p:cNvSpPr>
              <a:spLocks noChangeArrowheads="1"/>
            </p:cNvSpPr>
            <p:nvPr/>
          </p:nvSpPr>
          <p:spPr bwMode="auto">
            <a:xfrm>
              <a:off x="2303" y="1727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82" name="Oval 8" descr="Diagonal para cima clara"/>
            <p:cNvSpPr>
              <a:spLocks noChangeArrowheads="1"/>
            </p:cNvSpPr>
            <p:nvPr/>
          </p:nvSpPr>
          <p:spPr bwMode="auto">
            <a:xfrm>
              <a:off x="2150" y="1574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5383" name="Object 9"/>
            <p:cNvGraphicFramePr>
              <a:graphicFrameLocks noChangeAspect="1"/>
            </p:cNvGraphicFramePr>
            <p:nvPr/>
          </p:nvGraphicFramePr>
          <p:xfrm>
            <a:off x="2640" y="1728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28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4" name="Group 19"/>
          <p:cNvGrpSpPr>
            <a:grpSpLocks/>
          </p:cNvGrpSpPr>
          <p:nvPr/>
        </p:nvGrpSpPr>
        <p:grpSpPr bwMode="auto">
          <a:xfrm>
            <a:off x="2057400" y="3505200"/>
            <a:ext cx="4724400" cy="762000"/>
            <a:chOff x="1296" y="2208"/>
            <a:chExt cx="2976" cy="480"/>
          </a:xfrm>
        </p:grpSpPr>
        <p:graphicFrame>
          <p:nvGraphicFramePr>
            <p:cNvPr id="15376" name="Object 5"/>
            <p:cNvGraphicFramePr>
              <a:graphicFrameLocks noChangeAspect="1"/>
            </p:cNvGraphicFramePr>
            <p:nvPr/>
          </p:nvGraphicFramePr>
          <p:xfrm>
            <a:off x="1440" y="2352"/>
            <a:ext cx="185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7" name="Equation" r:id="rId5" imgW="1562100" imgH="203200" progId="Equation.DSMT4">
                    <p:embed/>
                  </p:oleObj>
                </mc:Choice>
                <mc:Fallback>
                  <p:oleObj name="Equation" r:id="rId5" imgW="1562100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352"/>
                          <a:ext cx="185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0"/>
            <p:cNvGraphicFramePr>
              <a:graphicFrameLocks noChangeAspect="1"/>
            </p:cNvGraphicFramePr>
            <p:nvPr/>
          </p:nvGraphicFramePr>
          <p:xfrm>
            <a:off x="3264" y="2352"/>
            <a:ext cx="85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8" name="Equation" r:id="rId7" imgW="723586" imgH="203112" progId="Equation.DSMT4">
                    <p:embed/>
                  </p:oleObj>
                </mc:Choice>
                <mc:Fallback>
                  <p:oleObj name="Equation" r:id="rId7" imgW="723586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352"/>
                          <a:ext cx="85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Rectangle 11"/>
            <p:cNvSpPr>
              <a:spLocks noChangeArrowheads="1"/>
            </p:cNvSpPr>
            <p:nvPr/>
          </p:nvSpPr>
          <p:spPr bwMode="auto">
            <a:xfrm>
              <a:off x="1296" y="2208"/>
              <a:ext cx="29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90600" y="4495800"/>
            <a:ext cx="6985000" cy="1835150"/>
            <a:chOff x="624" y="2832"/>
            <a:chExt cx="4400" cy="1156"/>
          </a:xfrm>
        </p:grpSpPr>
        <p:grpSp>
          <p:nvGrpSpPr>
            <p:cNvPr id="15370" name="Group 13"/>
            <p:cNvGrpSpPr>
              <a:grpSpLocks/>
            </p:cNvGrpSpPr>
            <p:nvPr/>
          </p:nvGrpSpPr>
          <p:grpSpPr bwMode="auto">
            <a:xfrm>
              <a:off x="624" y="2832"/>
              <a:ext cx="996" cy="1156"/>
              <a:chOff x="624" y="2832"/>
              <a:chExt cx="996" cy="1156"/>
            </a:xfrm>
          </p:grpSpPr>
          <p:sp>
            <p:nvSpPr>
              <p:cNvPr id="15373" name="Rectangle 14"/>
              <p:cNvSpPr>
                <a:spLocks noChangeArrowheads="1"/>
              </p:cNvSpPr>
              <p:nvPr/>
            </p:nvSpPr>
            <p:spPr bwMode="auto">
              <a:xfrm>
                <a:off x="624" y="2832"/>
                <a:ext cx="996" cy="11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5374" name="Oval 15" descr="Diagonal para cima clara"/>
              <p:cNvSpPr>
                <a:spLocks noChangeArrowheads="1"/>
              </p:cNvSpPr>
              <p:nvPr/>
            </p:nvSpPr>
            <p:spPr bwMode="auto">
              <a:xfrm>
                <a:off x="720" y="2928"/>
                <a:ext cx="478" cy="557"/>
              </a:xfrm>
              <a:prstGeom prst="ellipse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5375" name="Oval 16" descr="Diagonal para cima clara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479" cy="557"/>
              </a:xfrm>
              <a:prstGeom prst="ellipse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aphicFrame>
          <p:nvGraphicFramePr>
            <p:cNvPr id="15371" name="Object 17"/>
            <p:cNvGraphicFramePr>
              <a:graphicFrameLocks noChangeAspect="1"/>
            </p:cNvGraphicFramePr>
            <p:nvPr/>
          </p:nvGraphicFramePr>
          <p:xfrm>
            <a:off x="1728" y="3264"/>
            <a:ext cx="329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9" name="Equation" r:id="rId9" imgW="2781300" imgH="203200" progId="Equation.DSMT4">
                    <p:embed/>
                  </p:oleObj>
                </mc:Choice>
                <mc:Fallback>
                  <p:oleObj name="Equation" r:id="rId9" imgW="2781300" imgH="203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264"/>
                          <a:ext cx="329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Text Box 18"/>
            <p:cNvSpPr txBox="1">
              <a:spLocks noChangeArrowheads="1"/>
            </p:cNvSpPr>
            <p:nvPr/>
          </p:nvSpPr>
          <p:spPr bwMode="auto">
            <a:xfrm>
              <a:off x="1696" y="3582"/>
              <a:ext cx="20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(eventos mutuamente exclusivos)</a:t>
              </a:r>
            </a:p>
          </p:txBody>
        </p:sp>
      </p:grp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3770313" y="2643188"/>
          <a:ext cx="52308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11" imgW="2781300" imgH="228600" progId="Equation.DSMT4">
                  <p:embed/>
                </p:oleObj>
              </mc:Choice>
              <mc:Fallback>
                <p:oleObj name="Equation" r:id="rId11" imgW="2781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2643188"/>
                        <a:ext cx="52308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2500313" y="6096000"/>
            <a:ext cx="472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3786188" y="2143125"/>
          <a:ext cx="3606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13" imgW="1917700" imgH="228600" progId="Equation.DSMT4">
                  <p:embed/>
                </p:oleObj>
              </mc:Choice>
              <mc:Fallback>
                <p:oleObj name="Equation" r:id="rId13" imgW="19177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143125"/>
                        <a:ext cx="3606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03D1B-776C-4C91-B298-05E125730E15}" type="slidenum">
              <a:rPr lang="pt-BR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6" name="Text Box 80"/>
          <p:cNvSpPr txBox="1">
            <a:spLocks noChangeArrowheads="1"/>
          </p:cNvSpPr>
          <p:nvPr/>
        </p:nvSpPr>
        <p:spPr bwMode="auto">
          <a:xfrm>
            <a:off x="5895975" y="4557713"/>
            <a:ext cx="36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11</a:t>
            </a:r>
          </a:p>
        </p:txBody>
      </p:sp>
      <p:sp>
        <p:nvSpPr>
          <p:cNvPr id="14417" name="Text Box 81"/>
          <p:cNvSpPr txBox="1">
            <a:spLocks noChangeArrowheads="1"/>
          </p:cNvSpPr>
          <p:nvPr/>
        </p:nvSpPr>
        <p:spPr bwMode="auto">
          <a:xfrm>
            <a:off x="6388100" y="45593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10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16389" name="Group 20"/>
          <p:cNvGrpSpPr>
            <a:grpSpLocks/>
          </p:cNvGrpSpPr>
          <p:nvPr/>
        </p:nvGrpSpPr>
        <p:grpSpPr bwMode="auto">
          <a:xfrm>
            <a:off x="914400" y="1465263"/>
            <a:ext cx="2667000" cy="1784350"/>
            <a:chOff x="2064" y="2256"/>
            <a:chExt cx="942" cy="630"/>
          </a:xfrm>
        </p:grpSpPr>
        <p:grpSp>
          <p:nvGrpSpPr>
            <p:cNvPr id="16432" name="Group 21"/>
            <p:cNvGrpSpPr>
              <a:grpSpLocks/>
            </p:cNvGrpSpPr>
            <p:nvPr/>
          </p:nvGrpSpPr>
          <p:grpSpPr bwMode="auto">
            <a:xfrm>
              <a:off x="2064" y="2256"/>
              <a:ext cx="543" cy="630"/>
              <a:chOff x="1968" y="2160"/>
              <a:chExt cx="543" cy="630"/>
            </a:xfrm>
          </p:grpSpPr>
          <p:sp>
            <p:nvSpPr>
              <p:cNvPr id="16435" name="Rectangle 22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6436" name="Oval 23"/>
              <p:cNvSpPr>
                <a:spLocks noChangeArrowheads="1"/>
              </p:cNvSpPr>
              <p:nvPr/>
            </p:nvSpPr>
            <p:spPr bwMode="auto">
              <a:xfrm>
                <a:off x="2055" y="2247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6437" name="Oval 24"/>
              <p:cNvSpPr>
                <a:spLocks noChangeArrowheads="1"/>
              </p:cNvSpPr>
              <p:nvPr/>
            </p:nvSpPr>
            <p:spPr bwMode="auto">
              <a:xfrm>
                <a:off x="2207" y="2399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16433" name="Freeform 25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6434" name="Object 26"/>
            <p:cNvGraphicFramePr>
              <a:graphicFrameLocks noChangeAspect="1"/>
            </p:cNvGraphicFramePr>
            <p:nvPr/>
          </p:nvGraphicFramePr>
          <p:xfrm>
            <a:off x="2640" y="2496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6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975100" y="14605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Exemplo: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6640513" y="1676400"/>
            <a:ext cx="2252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dois objetos vermelhos?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995738" y="2208213"/>
            <a:ext cx="1152525" cy="1582737"/>
            <a:chOff x="2562" y="1344"/>
            <a:chExt cx="726" cy="997"/>
          </a:xfrm>
        </p:grpSpPr>
        <p:sp>
          <p:nvSpPr>
            <p:cNvPr id="16420" name="Freeform 30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1" name="Oval 31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22" name="Oval 32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23" name="Oval 33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24" name="Oval 34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25" name="Oval 44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26" name="Oval 45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27" name="Oval 46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28" name="Oval 47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29" name="Oval 48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30" name="Oval 49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31" name="Oval 51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4356100" y="2133600"/>
            <a:ext cx="2376488" cy="938213"/>
            <a:chOff x="2608" y="1434"/>
            <a:chExt cx="1497" cy="591"/>
          </a:xfrm>
        </p:grpSpPr>
        <p:cxnSp>
          <p:nvCxnSpPr>
            <p:cNvPr id="16416" name="AutoShape 41"/>
            <p:cNvCxnSpPr>
              <a:cxnSpLocks noChangeShapeType="1"/>
            </p:cNvCxnSpPr>
            <p:nvPr/>
          </p:nvCxnSpPr>
          <p:spPr bwMode="auto">
            <a:xfrm rot="5400000" flipV="1">
              <a:off x="2896" y="114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7" name="Line 42"/>
            <p:cNvSpPr>
              <a:spLocks noChangeShapeType="1"/>
            </p:cNvSpPr>
            <p:nvPr/>
          </p:nvSpPr>
          <p:spPr bwMode="auto">
            <a:xfrm>
              <a:off x="3470" y="20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18" name="Line 53"/>
            <p:cNvSpPr>
              <a:spLocks noChangeShapeType="1"/>
            </p:cNvSpPr>
            <p:nvPr/>
          </p:nvSpPr>
          <p:spPr bwMode="auto">
            <a:xfrm>
              <a:off x="3833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cxnSp>
          <p:nvCxnSpPr>
            <p:cNvPr id="16419" name="AutoShape 54"/>
            <p:cNvCxnSpPr>
              <a:cxnSpLocks noChangeShapeType="1"/>
            </p:cNvCxnSpPr>
            <p:nvPr/>
          </p:nvCxnSpPr>
          <p:spPr bwMode="auto">
            <a:xfrm rot="5400000" flipV="1">
              <a:off x="3214" y="1146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4395" name="Object 59"/>
          <p:cNvGraphicFramePr>
            <a:graphicFrameLocks noChangeAspect="1"/>
          </p:cNvGraphicFramePr>
          <p:nvPr/>
        </p:nvGraphicFramePr>
        <p:xfrm>
          <a:off x="5545138" y="3482975"/>
          <a:ext cx="2562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5" imgW="1790700" imgH="228600" progId="Equation.DSMT4">
                  <p:embed/>
                </p:oleObj>
              </mc:Choice>
              <mc:Fallback>
                <p:oleObj name="Equation" r:id="rId5" imgW="179070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482975"/>
                        <a:ext cx="2562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41613"/>
              </p:ext>
            </p:extLst>
          </p:nvPr>
        </p:nvGraphicFramePr>
        <p:xfrm>
          <a:off x="7926388" y="3354388"/>
          <a:ext cx="3619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7" imgW="253890" imgH="393529" progId="Equation.DSMT4">
                  <p:embed/>
                </p:oleObj>
              </mc:Choice>
              <mc:Fallback>
                <p:oleObj name="Equation" r:id="rId7" imgW="253890" imgH="393529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8" y="3354388"/>
                        <a:ext cx="361950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5940425" y="4581525"/>
            <a:ext cx="792163" cy="288925"/>
            <a:chOff x="3696" y="2886"/>
            <a:chExt cx="499" cy="182"/>
          </a:xfrm>
        </p:grpSpPr>
        <p:sp>
          <p:nvSpPr>
            <p:cNvPr id="16414" name="Oval 63"/>
            <p:cNvSpPr>
              <a:spLocks noChangeArrowheads="1"/>
            </p:cNvSpPr>
            <p:nvPr/>
          </p:nvSpPr>
          <p:spPr bwMode="auto">
            <a:xfrm>
              <a:off x="3696" y="2886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15" name="Oval 75"/>
            <p:cNvSpPr>
              <a:spLocks noChangeArrowheads="1"/>
            </p:cNvSpPr>
            <p:nvPr/>
          </p:nvSpPr>
          <p:spPr bwMode="auto">
            <a:xfrm>
              <a:off x="4014" y="2886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948488" y="3662363"/>
            <a:ext cx="1352550" cy="846137"/>
            <a:chOff x="4377" y="2307"/>
            <a:chExt cx="852" cy="533"/>
          </a:xfrm>
        </p:grpSpPr>
        <p:sp>
          <p:nvSpPr>
            <p:cNvPr id="16412" name="Oval 76"/>
            <p:cNvSpPr>
              <a:spLocks noChangeArrowheads="1"/>
            </p:cNvSpPr>
            <p:nvPr/>
          </p:nvSpPr>
          <p:spPr bwMode="auto">
            <a:xfrm>
              <a:off x="5093" y="2307"/>
              <a:ext cx="136" cy="181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13" name="Line 77"/>
            <p:cNvSpPr>
              <a:spLocks noChangeShapeType="1"/>
            </p:cNvSpPr>
            <p:nvPr/>
          </p:nvSpPr>
          <p:spPr bwMode="auto">
            <a:xfrm flipH="1">
              <a:off x="4377" y="2432"/>
              <a:ext cx="726" cy="4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419" name="Oval 83"/>
          <p:cNvSpPr>
            <a:spLocks noChangeArrowheads="1"/>
          </p:cNvSpPr>
          <p:nvPr/>
        </p:nvSpPr>
        <p:spPr bwMode="auto">
          <a:xfrm>
            <a:off x="5940425" y="5661025"/>
            <a:ext cx="287338" cy="2889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6300788" y="4941888"/>
            <a:ext cx="1422400" cy="1582737"/>
            <a:chOff x="3969" y="3113"/>
            <a:chExt cx="896" cy="997"/>
          </a:xfrm>
        </p:grpSpPr>
        <p:sp>
          <p:nvSpPr>
            <p:cNvPr id="16402" name="Line 86"/>
            <p:cNvSpPr>
              <a:spLocks noChangeShapeType="1"/>
            </p:cNvSpPr>
            <p:nvPr/>
          </p:nvSpPr>
          <p:spPr bwMode="auto">
            <a:xfrm flipV="1">
              <a:off x="3969" y="3521"/>
              <a:ext cx="22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03" name="Line 87"/>
            <p:cNvSpPr>
              <a:spLocks noChangeShapeType="1"/>
            </p:cNvSpPr>
            <p:nvPr/>
          </p:nvSpPr>
          <p:spPr bwMode="auto">
            <a:xfrm>
              <a:off x="3969" y="3657"/>
              <a:ext cx="2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04" name="Line 88"/>
            <p:cNvSpPr>
              <a:spLocks noChangeShapeType="1"/>
            </p:cNvSpPr>
            <p:nvPr/>
          </p:nvSpPr>
          <p:spPr bwMode="auto">
            <a:xfrm flipV="1">
              <a:off x="3969" y="3339"/>
              <a:ext cx="22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6405" name="Group 92"/>
            <p:cNvGrpSpPr>
              <a:grpSpLocks/>
            </p:cNvGrpSpPr>
            <p:nvPr/>
          </p:nvGrpSpPr>
          <p:grpSpPr bwMode="auto">
            <a:xfrm>
              <a:off x="4241" y="3158"/>
              <a:ext cx="181" cy="908"/>
              <a:chOff x="4241" y="3158"/>
              <a:chExt cx="181" cy="908"/>
            </a:xfrm>
          </p:grpSpPr>
          <p:sp>
            <p:nvSpPr>
              <p:cNvPr id="16408" name="Oval 84"/>
              <p:cNvSpPr>
                <a:spLocks noChangeArrowheads="1"/>
              </p:cNvSpPr>
              <p:nvPr/>
            </p:nvSpPr>
            <p:spPr bwMode="auto">
              <a:xfrm>
                <a:off x="4241" y="3158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6409" name="Oval 89"/>
              <p:cNvSpPr>
                <a:spLocks noChangeArrowheads="1"/>
              </p:cNvSpPr>
              <p:nvPr/>
            </p:nvSpPr>
            <p:spPr bwMode="auto">
              <a:xfrm>
                <a:off x="4241" y="3385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6410" name="Text Box 90"/>
              <p:cNvSpPr txBox="1">
                <a:spLocks noChangeArrowheads="1"/>
              </p:cNvSpPr>
              <p:nvPr/>
            </p:nvSpPr>
            <p:spPr bwMode="auto">
              <a:xfrm>
                <a:off x="4260" y="3599"/>
                <a:ext cx="14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400"/>
                  <a:t>.</a:t>
                </a:r>
              </a:p>
            </p:txBody>
          </p:sp>
          <p:sp>
            <p:nvSpPr>
              <p:cNvPr id="16411" name="Oval 91"/>
              <p:cNvSpPr>
                <a:spLocks noChangeArrowheads="1"/>
              </p:cNvSpPr>
              <p:nvPr/>
            </p:nvSpPr>
            <p:spPr bwMode="auto">
              <a:xfrm>
                <a:off x="4241" y="3884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16406" name="AutoShape 93"/>
            <p:cNvSpPr>
              <a:spLocks/>
            </p:cNvSpPr>
            <p:nvPr/>
          </p:nvSpPr>
          <p:spPr bwMode="auto">
            <a:xfrm>
              <a:off x="4513" y="3113"/>
              <a:ext cx="136" cy="997"/>
            </a:xfrm>
            <a:prstGeom prst="rightBrace">
              <a:avLst>
                <a:gd name="adj1" fmla="val 610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07" name="Text Box 94"/>
            <p:cNvSpPr txBox="1">
              <a:spLocks noChangeArrowheads="1"/>
            </p:cNvSpPr>
            <p:nvPr/>
          </p:nvSpPr>
          <p:spPr bwMode="auto">
            <a:xfrm>
              <a:off x="4682" y="3506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sp>
        <p:nvSpPr>
          <p:cNvPr id="14433" name="Oval 97"/>
          <p:cNvSpPr>
            <a:spLocks noChangeArrowheads="1"/>
          </p:cNvSpPr>
          <p:nvPr/>
        </p:nvSpPr>
        <p:spPr bwMode="auto">
          <a:xfrm>
            <a:off x="4140200" y="2276475"/>
            <a:ext cx="287338" cy="288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2D00C-2358-431F-8C23-41967477D7E8}" type="slidenum">
              <a:rPr lang="pt-BR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6" grpId="0"/>
      <p:bldP spid="14417" grpId="0"/>
      <p:bldP spid="14364" grpId="0"/>
      <p:bldP spid="14379" grpId="0"/>
      <p:bldP spid="14419" grpId="0" animBg="1"/>
      <p:bldP spid="144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926138" y="45577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6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434138" y="45593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5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14400" y="1465263"/>
            <a:ext cx="2667000" cy="1784350"/>
            <a:chOff x="2064" y="2256"/>
            <a:chExt cx="942" cy="630"/>
          </a:xfrm>
        </p:grpSpPr>
        <p:grpSp>
          <p:nvGrpSpPr>
            <p:cNvPr id="17456" name="Group 6"/>
            <p:cNvGrpSpPr>
              <a:grpSpLocks/>
            </p:cNvGrpSpPr>
            <p:nvPr/>
          </p:nvGrpSpPr>
          <p:grpSpPr bwMode="auto">
            <a:xfrm>
              <a:off x="2064" y="2256"/>
              <a:ext cx="543" cy="630"/>
              <a:chOff x="1968" y="2160"/>
              <a:chExt cx="543" cy="630"/>
            </a:xfrm>
          </p:grpSpPr>
          <p:sp>
            <p:nvSpPr>
              <p:cNvPr id="17459" name="Rectangle 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7460" name="Oval 8"/>
              <p:cNvSpPr>
                <a:spLocks noChangeArrowheads="1"/>
              </p:cNvSpPr>
              <p:nvPr/>
            </p:nvSpPr>
            <p:spPr bwMode="auto">
              <a:xfrm>
                <a:off x="2055" y="2247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7461" name="Oval 9"/>
              <p:cNvSpPr>
                <a:spLocks noChangeArrowheads="1"/>
              </p:cNvSpPr>
              <p:nvPr/>
            </p:nvSpPr>
            <p:spPr bwMode="auto">
              <a:xfrm>
                <a:off x="2207" y="2399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17457" name="Freeform 10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7458" name="Object 11"/>
            <p:cNvGraphicFramePr>
              <a:graphicFrameLocks noChangeAspect="1"/>
            </p:cNvGraphicFramePr>
            <p:nvPr/>
          </p:nvGraphicFramePr>
          <p:xfrm>
            <a:off x="2640" y="2496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3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6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4" name="Text Box 12"/>
          <p:cNvSpPr txBox="1">
            <a:spLocks noChangeArrowheads="1"/>
          </p:cNvSpPr>
          <p:nvPr/>
        </p:nvSpPr>
        <p:spPr bwMode="auto">
          <a:xfrm>
            <a:off x="3975100" y="14605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Exemplo:</a:t>
            </a:r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6640513" y="1676400"/>
            <a:ext cx="2252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dois objetos vermelhos?</a:t>
            </a:r>
          </a:p>
        </p:txBody>
      </p:sp>
      <p:grpSp>
        <p:nvGrpSpPr>
          <p:cNvPr id="17416" name="Group 14"/>
          <p:cNvGrpSpPr>
            <a:grpSpLocks/>
          </p:cNvGrpSpPr>
          <p:nvPr/>
        </p:nvGrpSpPr>
        <p:grpSpPr bwMode="auto">
          <a:xfrm>
            <a:off x="3995738" y="2208213"/>
            <a:ext cx="1152525" cy="1582737"/>
            <a:chOff x="2562" y="1344"/>
            <a:chExt cx="726" cy="997"/>
          </a:xfrm>
        </p:grpSpPr>
        <p:sp>
          <p:nvSpPr>
            <p:cNvPr id="17444" name="Freeform 15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45" name="Oval 16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46" name="Oval 17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47" name="Oval 18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48" name="Oval 19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49" name="Oval 20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50" name="Oval 21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51" name="Oval 22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52" name="Oval 23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53" name="Oval 24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54" name="Oval 25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55" name="Oval 26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7417" name="Group 27"/>
          <p:cNvGrpSpPr>
            <a:grpSpLocks/>
          </p:cNvGrpSpPr>
          <p:nvPr/>
        </p:nvGrpSpPr>
        <p:grpSpPr bwMode="auto">
          <a:xfrm>
            <a:off x="4356100" y="2133600"/>
            <a:ext cx="2376488" cy="938213"/>
            <a:chOff x="2608" y="1434"/>
            <a:chExt cx="1497" cy="591"/>
          </a:xfrm>
        </p:grpSpPr>
        <p:cxnSp>
          <p:nvCxnSpPr>
            <p:cNvPr id="17440" name="AutoShape 28"/>
            <p:cNvCxnSpPr>
              <a:cxnSpLocks noChangeShapeType="1"/>
            </p:cNvCxnSpPr>
            <p:nvPr/>
          </p:nvCxnSpPr>
          <p:spPr bwMode="auto">
            <a:xfrm rot="5400000" flipV="1">
              <a:off x="2896" y="114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1" name="Line 29"/>
            <p:cNvSpPr>
              <a:spLocks noChangeShapeType="1"/>
            </p:cNvSpPr>
            <p:nvPr/>
          </p:nvSpPr>
          <p:spPr bwMode="auto">
            <a:xfrm>
              <a:off x="3470" y="20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42" name="Line 30"/>
            <p:cNvSpPr>
              <a:spLocks noChangeShapeType="1"/>
            </p:cNvSpPr>
            <p:nvPr/>
          </p:nvSpPr>
          <p:spPr bwMode="auto">
            <a:xfrm>
              <a:off x="3833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cxnSp>
          <p:nvCxnSpPr>
            <p:cNvPr id="17443" name="AutoShape 31"/>
            <p:cNvCxnSpPr>
              <a:cxnSpLocks noChangeShapeType="1"/>
            </p:cNvCxnSpPr>
            <p:nvPr/>
          </p:nvCxnSpPr>
          <p:spPr bwMode="auto">
            <a:xfrm rot="5400000" flipV="1">
              <a:off x="3214" y="1146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7418" name="Object 32"/>
          <p:cNvGraphicFramePr>
            <a:graphicFrameLocks noChangeAspect="1"/>
          </p:cNvGraphicFramePr>
          <p:nvPr/>
        </p:nvGraphicFramePr>
        <p:xfrm>
          <a:off x="5545138" y="3482975"/>
          <a:ext cx="2562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5" imgW="1790700" imgH="228600" progId="Equation.DSMT4">
                  <p:embed/>
                </p:oleObj>
              </mc:Choice>
              <mc:Fallback>
                <p:oleObj name="Equation" r:id="rId5" imgW="17907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482975"/>
                        <a:ext cx="2562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462928"/>
              </p:ext>
            </p:extLst>
          </p:nvPr>
        </p:nvGraphicFramePr>
        <p:xfrm>
          <a:off x="7915275" y="3354388"/>
          <a:ext cx="5794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7" imgW="406048" imgH="393359" progId="Equation.DSMT4">
                  <p:embed/>
                </p:oleObj>
              </mc:Choice>
              <mc:Fallback>
                <p:oleObj name="Equation" r:id="rId7" imgW="406048" imgH="39335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275" y="3354388"/>
                        <a:ext cx="579438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940425" y="4581525"/>
            <a:ext cx="792163" cy="288925"/>
            <a:chOff x="3696" y="2886"/>
            <a:chExt cx="499" cy="182"/>
          </a:xfrm>
        </p:grpSpPr>
        <p:sp>
          <p:nvSpPr>
            <p:cNvPr id="17438" name="Oval 35"/>
            <p:cNvSpPr>
              <a:spLocks noChangeArrowheads="1"/>
            </p:cNvSpPr>
            <p:nvPr/>
          </p:nvSpPr>
          <p:spPr bwMode="auto">
            <a:xfrm>
              <a:off x="3696" y="2886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39" name="Oval 36"/>
            <p:cNvSpPr>
              <a:spLocks noChangeArrowheads="1"/>
            </p:cNvSpPr>
            <p:nvPr/>
          </p:nvSpPr>
          <p:spPr bwMode="auto">
            <a:xfrm>
              <a:off x="4014" y="2886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959600" y="3341688"/>
            <a:ext cx="1428750" cy="1147762"/>
            <a:chOff x="4384" y="2105"/>
            <a:chExt cx="900" cy="723"/>
          </a:xfrm>
        </p:grpSpPr>
        <p:sp>
          <p:nvSpPr>
            <p:cNvPr id="17436" name="Oval 38"/>
            <p:cNvSpPr>
              <a:spLocks noChangeArrowheads="1"/>
            </p:cNvSpPr>
            <p:nvPr/>
          </p:nvSpPr>
          <p:spPr bwMode="auto">
            <a:xfrm>
              <a:off x="5148" y="2105"/>
              <a:ext cx="136" cy="181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37" name="Line 39"/>
            <p:cNvSpPr>
              <a:spLocks noChangeShapeType="1"/>
            </p:cNvSpPr>
            <p:nvPr/>
          </p:nvSpPr>
          <p:spPr bwMode="auto">
            <a:xfrm flipH="1">
              <a:off x="4384" y="2230"/>
              <a:ext cx="774" cy="5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4792" name="Oval 40"/>
          <p:cNvSpPr>
            <a:spLocks noChangeArrowheads="1"/>
          </p:cNvSpPr>
          <p:nvPr/>
        </p:nvSpPr>
        <p:spPr bwMode="auto">
          <a:xfrm>
            <a:off x="5940425" y="5661025"/>
            <a:ext cx="287338" cy="2889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6300788" y="4941888"/>
            <a:ext cx="1422400" cy="1582737"/>
            <a:chOff x="3969" y="3113"/>
            <a:chExt cx="896" cy="997"/>
          </a:xfrm>
        </p:grpSpPr>
        <p:sp>
          <p:nvSpPr>
            <p:cNvPr id="17426" name="Line 42"/>
            <p:cNvSpPr>
              <a:spLocks noChangeShapeType="1"/>
            </p:cNvSpPr>
            <p:nvPr/>
          </p:nvSpPr>
          <p:spPr bwMode="auto">
            <a:xfrm flipV="1">
              <a:off x="3969" y="3521"/>
              <a:ext cx="22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7" name="Line 43"/>
            <p:cNvSpPr>
              <a:spLocks noChangeShapeType="1"/>
            </p:cNvSpPr>
            <p:nvPr/>
          </p:nvSpPr>
          <p:spPr bwMode="auto">
            <a:xfrm>
              <a:off x="3969" y="3657"/>
              <a:ext cx="2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8" name="Line 44"/>
            <p:cNvSpPr>
              <a:spLocks noChangeShapeType="1"/>
            </p:cNvSpPr>
            <p:nvPr/>
          </p:nvSpPr>
          <p:spPr bwMode="auto">
            <a:xfrm flipV="1">
              <a:off x="3969" y="3339"/>
              <a:ext cx="22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29" name="Group 45"/>
            <p:cNvGrpSpPr>
              <a:grpSpLocks/>
            </p:cNvGrpSpPr>
            <p:nvPr/>
          </p:nvGrpSpPr>
          <p:grpSpPr bwMode="auto">
            <a:xfrm>
              <a:off x="4241" y="3158"/>
              <a:ext cx="181" cy="908"/>
              <a:chOff x="4241" y="3158"/>
              <a:chExt cx="181" cy="908"/>
            </a:xfrm>
          </p:grpSpPr>
          <p:sp>
            <p:nvSpPr>
              <p:cNvPr id="17432" name="Oval 46"/>
              <p:cNvSpPr>
                <a:spLocks noChangeArrowheads="1"/>
              </p:cNvSpPr>
              <p:nvPr/>
            </p:nvSpPr>
            <p:spPr bwMode="auto">
              <a:xfrm>
                <a:off x="4241" y="3158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7433" name="Oval 47"/>
              <p:cNvSpPr>
                <a:spLocks noChangeArrowheads="1"/>
              </p:cNvSpPr>
              <p:nvPr/>
            </p:nvSpPr>
            <p:spPr bwMode="auto">
              <a:xfrm>
                <a:off x="4241" y="3385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7434" name="Text Box 48"/>
              <p:cNvSpPr txBox="1">
                <a:spLocks noChangeArrowheads="1"/>
              </p:cNvSpPr>
              <p:nvPr/>
            </p:nvSpPr>
            <p:spPr bwMode="auto">
              <a:xfrm>
                <a:off x="4260" y="3599"/>
                <a:ext cx="14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400"/>
                  <a:t>.</a:t>
                </a:r>
              </a:p>
            </p:txBody>
          </p:sp>
          <p:sp>
            <p:nvSpPr>
              <p:cNvPr id="17435" name="Oval 49"/>
              <p:cNvSpPr>
                <a:spLocks noChangeArrowheads="1"/>
              </p:cNvSpPr>
              <p:nvPr/>
            </p:nvSpPr>
            <p:spPr bwMode="auto">
              <a:xfrm>
                <a:off x="4241" y="3884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17430" name="AutoShape 50"/>
            <p:cNvSpPr>
              <a:spLocks/>
            </p:cNvSpPr>
            <p:nvPr/>
          </p:nvSpPr>
          <p:spPr bwMode="auto">
            <a:xfrm>
              <a:off x="4513" y="3113"/>
              <a:ext cx="136" cy="997"/>
            </a:xfrm>
            <a:prstGeom prst="rightBrace">
              <a:avLst>
                <a:gd name="adj1" fmla="val 610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31" name="Text Box 51"/>
            <p:cNvSpPr txBox="1">
              <a:spLocks noChangeArrowheads="1"/>
            </p:cNvSpPr>
            <p:nvPr/>
          </p:nvSpPr>
          <p:spPr bwMode="auto">
            <a:xfrm>
              <a:off x="4682" y="3506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sp>
        <p:nvSpPr>
          <p:cNvPr id="74809" name="Oval 57"/>
          <p:cNvSpPr>
            <a:spLocks noChangeArrowheads="1"/>
          </p:cNvSpPr>
          <p:nvPr/>
        </p:nvSpPr>
        <p:spPr bwMode="auto">
          <a:xfrm>
            <a:off x="4140200" y="2276475"/>
            <a:ext cx="287338" cy="288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FFB6E-3173-4A9B-89E2-E6B3C325DF09}" type="slidenum">
              <a:rPr lang="pt-BR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/>
      <p:bldP spid="74792" grpId="0" animBg="1"/>
      <p:bldP spid="748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18435" name="Group 5"/>
          <p:cNvGrpSpPr>
            <a:grpSpLocks/>
          </p:cNvGrpSpPr>
          <p:nvPr/>
        </p:nvGrpSpPr>
        <p:grpSpPr bwMode="auto">
          <a:xfrm>
            <a:off x="914400" y="1465263"/>
            <a:ext cx="2667000" cy="1784350"/>
            <a:chOff x="2064" y="2256"/>
            <a:chExt cx="942" cy="630"/>
          </a:xfrm>
        </p:grpSpPr>
        <p:grpSp>
          <p:nvGrpSpPr>
            <p:cNvPr id="18469" name="Group 6"/>
            <p:cNvGrpSpPr>
              <a:grpSpLocks/>
            </p:cNvGrpSpPr>
            <p:nvPr/>
          </p:nvGrpSpPr>
          <p:grpSpPr bwMode="auto">
            <a:xfrm>
              <a:off x="2064" y="2256"/>
              <a:ext cx="543" cy="630"/>
              <a:chOff x="1968" y="2160"/>
              <a:chExt cx="543" cy="630"/>
            </a:xfrm>
          </p:grpSpPr>
          <p:sp>
            <p:nvSpPr>
              <p:cNvPr id="18472" name="Rectangle 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8473" name="Oval 8"/>
              <p:cNvSpPr>
                <a:spLocks noChangeArrowheads="1"/>
              </p:cNvSpPr>
              <p:nvPr/>
            </p:nvSpPr>
            <p:spPr bwMode="auto">
              <a:xfrm>
                <a:off x="2055" y="2247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8474" name="Oval 9"/>
              <p:cNvSpPr>
                <a:spLocks noChangeArrowheads="1"/>
              </p:cNvSpPr>
              <p:nvPr/>
            </p:nvSpPr>
            <p:spPr bwMode="auto">
              <a:xfrm>
                <a:off x="2207" y="2399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18470" name="Freeform 10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8471" name="Object 11"/>
            <p:cNvGraphicFramePr>
              <a:graphicFrameLocks noChangeAspect="1"/>
            </p:cNvGraphicFramePr>
            <p:nvPr/>
          </p:nvGraphicFramePr>
          <p:xfrm>
            <a:off x="2640" y="2496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4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6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6" name="Text Box 12"/>
          <p:cNvSpPr txBox="1">
            <a:spLocks noChangeArrowheads="1"/>
          </p:cNvSpPr>
          <p:nvPr/>
        </p:nvSpPr>
        <p:spPr bwMode="auto">
          <a:xfrm>
            <a:off x="3975100" y="14605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Exemplo:</a:t>
            </a:r>
          </a:p>
        </p:txBody>
      </p:sp>
      <p:sp>
        <p:nvSpPr>
          <p:cNvPr id="18437" name="Text Box 13"/>
          <p:cNvSpPr txBox="1">
            <a:spLocks noChangeArrowheads="1"/>
          </p:cNvSpPr>
          <p:nvPr/>
        </p:nvSpPr>
        <p:spPr bwMode="auto">
          <a:xfrm>
            <a:off x="6640513" y="1676400"/>
            <a:ext cx="2252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dois objetos vermelhos?</a:t>
            </a:r>
          </a:p>
        </p:txBody>
      </p:sp>
      <p:grpSp>
        <p:nvGrpSpPr>
          <p:cNvPr id="18438" name="Group 14"/>
          <p:cNvGrpSpPr>
            <a:grpSpLocks/>
          </p:cNvGrpSpPr>
          <p:nvPr/>
        </p:nvGrpSpPr>
        <p:grpSpPr bwMode="auto">
          <a:xfrm>
            <a:off x="3995738" y="2208213"/>
            <a:ext cx="1152525" cy="1582737"/>
            <a:chOff x="2562" y="1344"/>
            <a:chExt cx="726" cy="997"/>
          </a:xfrm>
        </p:grpSpPr>
        <p:sp>
          <p:nvSpPr>
            <p:cNvPr id="18457" name="Freeform 15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8" name="Oval 16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9" name="Oval 17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0" name="Oval 18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1" name="Oval 19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2" name="Oval 20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3" name="Oval 21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4" name="Oval 22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5" name="Oval 23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6" name="Oval 24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7" name="Oval 25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68" name="Oval 26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8439" name="Group 27"/>
          <p:cNvGrpSpPr>
            <a:grpSpLocks/>
          </p:cNvGrpSpPr>
          <p:nvPr/>
        </p:nvGrpSpPr>
        <p:grpSpPr bwMode="auto">
          <a:xfrm>
            <a:off x="4356100" y="2133600"/>
            <a:ext cx="2376488" cy="938213"/>
            <a:chOff x="2608" y="1434"/>
            <a:chExt cx="1497" cy="591"/>
          </a:xfrm>
        </p:grpSpPr>
        <p:cxnSp>
          <p:nvCxnSpPr>
            <p:cNvPr id="18453" name="AutoShape 28"/>
            <p:cNvCxnSpPr>
              <a:cxnSpLocks noChangeShapeType="1"/>
            </p:cNvCxnSpPr>
            <p:nvPr/>
          </p:nvCxnSpPr>
          <p:spPr bwMode="auto">
            <a:xfrm rot="5400000" flipV="1">
              <a:off x="2896" y="114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4" name="Line 29"/>
            <p:cNvSpPr>
              <a:spLocks noChangeShapeType="1"/>
            </p:cNvSpPr>
            <p:nvPr/>
          </p:nvSpPr>
          <p:spPr bwMode="auto">
            <a:xfrm>
              <a:off x="3470" y="20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5" name="Line 30"/>
            <p:cNvSpPr>
              <a:spLocks noChangeShapeType="1"/>
            </p:cNvSpPr>
            <p:nvPr/>
          </p:nvSpPr>
          <p:spPr bwMode="auto">
            <a:xfrm>
              <a:off x="3833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cxnSp>
          <p:nvCxnSpPr>
            <p:cNvPr id="18456" name="AutoShape 31"/>
            <p:cNvCxnSpPr>
              <a:cxnSpLocks noChangeShapeType="1"/>
            </p:cNvCxnSpPr>
            <p:nvPr/>
          </p:nvCxnSpPr>
          <p:spPr bwMode="auto">
            <a:xfrm rot="5400000" flipV="1">
              <a:off x="3214" y="1146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8440" name="Object 32"/>
          <p:cNvGraphicFramePr>
            <a:graphicFrameLocks noChangeAspect="1"/>
          </p:cNvGraphicFramePr>
          <p:nvPr/>
        </p:nvGraphicFramePr>
        <p:xfrm>
          <a:off x="5545138" y="3482975"/>
          <a:ext cx="2562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5" imgW="1790700" imgH="228600" progId="Equation.DSMT4">
                  <p:embed/>
                </p:oleObj>
              </mc:Choice>
              <mc:Fallback>
                <p:oleObj name="Equation" r:id="rId5" imgW="17907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482975"/>
                        <a:ext cx="2562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68870"/>
              </p:ext>
            </p:extLst>
          </p:nvPr>
        </p:nvGraphicFramePr>
        <p:xfrm>
          <a:off x="7915275" y="3354388"/>
          <a:ext cx="5794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7" imgW="406048" imgH="393359" progId="Equation.DSMT4">
                  <p:embed/>
                </p:oleObj>
              </mc:Choice>
              <mc:Fallback>
                <p:oleObj name="Equation" r:id="rId7" imgW="406048" imgH="39335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275" y="3354388"/>
                        <a:ext cx="579438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6850063" y="3325813"/>
            <a:ext cx="1635125" cy="1454150"/>
            <a:chOff x="4315" y="2095"/>
            <a:chExt cx="1030" cy="916"/>
          </a:xfrm>
        </p:grpSpPr>
        <p:sp>
          <p:nvSpPr>
            <p:cNvPr id="18451" name="Oval 54"/>
            <p:cNvSpPr>
              <a:spLocks noChangeArrowheads="1"/>
            </p:cNvSpPr>
            <p:nvPr/>
          </p:nvSpPr>
          <p:spPr bwMode="auto">
            <a:xfrm>
              <a:off x="5073" y="2095"/>
              <a:ext cx="272" cy="41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2" name="Line 55"/>
            <p:cNvSpPr>
              <a:spLocks noChangeShapeType="1"/>
            </p:cNvSpPr>
            <p:nvPr/>
          </p:nvSpPr>
          <p:spPr bwMode="auto">
            <a:xfrm flipH="1">
              <a:off x="4315" y="2413"/>
              <a:ext cx="774" cy="5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75832" name="Object 56"/>
          <p:cNvGraphicFramePr>
            <a:graphicFrameLocks noChangeAspect="1"/>
          </p:cNvGraphicFramePr>
          <p:nvPr/>
        </p:nvGraphicFramePr>
        <p:xfrm>
          <a:off x="6372225" y="4868863"/>
          <a:ext cx="561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9" imgW="393529" imgH="393529" progId="Equation.DSMT4">
                  <p:embed/>
                </p:oleObj>
              </mc:Choice>
              <mc:Fallback>
                <p:oleObj name="Equation" r:id="rId9" imgW="393529" imgH="393529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868863"/>
                        <a:ext cx="5619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3" name="Object 57"/>
          <p:cNvGraphicFramePr>
            <a:graphicFrameLocks noChangeAspect="1"/>
          </p:cNvGraphicFramePr>
          <p:nvPr/>
        </p:nvGraphicFramePr>
        <p:xfrm>
          <a:off x="5651500" y="4868863"/>
          <a:ext cx="7064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11" imgW="495085" imgH="393529" progId="Equation.DSMT4">
                  <p:embed/>
                </p:oleObj>
              </mc:Choice>
              <mc:Fallback>
                <p:oleObj name="Equation" r:id="rId11" imgW="495085" imgH="393529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868863"/>
                        <a:ext cx="7064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5557838" y="4835525"/>
            <a:ext cx="431800" cy="1022350"/>
            <a:chOff x="3491" y="3046"/>
            <a:chExt cx="272" cy="644"/>
          </a:xfrm>
        </p:grpSpPr>
        <p:sp>
          <p:nvSpPr>
            <p:cNvPr id="18449" name="Oval 58"/>
            <p:cNvSpPr>
              <a:spLocks noChangeArrowheads="1"/>
            </p:cNvSpPr>
            <p:nvPr/>
          </p:nvSpPr>
          <p:spPr bwMode="auto">
            <a:xfrm>
              <a:off x="3491" y="3046"/>
              <a:ext cx="272" cy="41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0" name="Line 59"/>
            <p:cNvSpPr>
              <a:spLocks noChangeShapeType="1"/>
            </p:cNvSpPr>
            <p:nvPr/>
          </p:nvSpPr>
          <p:spPr bwMode="auto">
            <a:xfrm flipH="1">
              <a:off x="3624" y="3463"/>
              <a:ext cx="3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75839" name="Object 63"/>
          <p:cNvGraphicFramePr>
            <a:graphicFrameLocks noChangeAspect="1"/>
          </p:cNvGraphicFramePr>
          <p:nvPr/>
        </p:nvGraphicFramePr>
        <p:xfrm>
          <a:off x="5548313" y="5919788"/>
          <a:ext cx="4540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13" imgW="317225" imgH="203024" progId="Equation.DSMT4">
                  <p:embed/>
                </p:oleObj>
              </mc:Choice>
              <mc:Fallback>
                <p:oleObj name="Equation" r:id="rId13" imgW="317225" imgH="203024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5919788"/>
                        <a:ext cx="45402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40" name="Object 64"/>
          <p:cNvGraphicFramePr>
            <a:graphicFrameLocks noChangeAspect="1"/>
          </p:cNvGraphicFramePr>
          <p:nvPr/>
        </p:nvGraphicFramePr>
        <p:xfrm>
          <a:off x="5148263" y="5910263"/>
          <a:ext cx="1254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15" imgW="876300" imgH="228600" progId="Equation.DSMT4">
                  <p:embed/>
                </p:oleObj>
              </mc:Choice>
              <mc:Fallback>
                <p:oleObj name="Equation" r:id="rId15" imgW="876300" imgH="2286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910263"/>
                        <a:ext cx="1254125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44920-66B9-4CBE-932A-816508230548}" type="slidenum">
              <a:rPr lang="pt-BR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914400" y="1465263"/>
            <a:ext cx="2667000" cy="1784350"/>
            <a:chOff x="2064" y="2256"/>
            <a:chExt cx="942" cy="630"/>
          </a:xfrm>
        </p:grpSpPr>
        <p:grpSp>
          <p:nvGrpSpPr>
            <p:cNvPr id="19494" name="Group 4"/>
            <p:cNvGrpSpPr>
              <a:grpSpLocks/>
            </p:cNvGrpSpPr>
            <p:nvPr/>
          </p:nvGrpSpPr>
          <p:grpSpPr bwMode="auto">
            <a:xfrm>
              <a:off x="2064" y="2256"/>
              <a:ext cx="543" cy="630"/>
              <a:chOff x="1968" y="2160"/>
              <a:chExt cx="543" cy="630"/>
            </a:xfrm>
          </p:grpSpPr>
          <p:sp>
            <p:nvSpPr>
              <p:cNvPr id="19497" name="Rectangle 5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9498" name="Oval 6"/>
              <p:cNvSpPr>
                <a:spLocks noChangeArrowheads="1"/>
              </p:cNvSpPr>
              <p:nvPr/>
            </p:nvSpPr>
            <p:spPr bwMode="auto">
              <a:xfrm>
                <a:off x="2055" y="2247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9499" name="Oval 7"/>
              <p:cNvSpPr>
                <a:spLocks noChangeArrowheads="1"/>
              </p:cNvSpPr>
              <p:nvPr/>
            </p:nvSpPr>
            <p:spPr bwMode="auto">
              <a:xfrm>
                <a:off x="2207" y="2399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19495" name="Freeform 8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9496" name="Object 9"/>
            <p:cNvGraphicFramePr>
              <a:graphicFrameLocks noChangeAspect="1"/>
            </p:cNvGraphicFramePr>
            <p:nvPr/>
          </p:nvGraphicFramePr>
          <p:xfrm>
            <a:off x="2640" y="2496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6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6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3975100" y="14605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Exemplo:</a:t>
            </a:r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6640513" y="1676400"/>
            <a:ext cx="2252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dois objetos vermelhos?</a:t>
            </a:r>
          </a:p>
        </p:txBody>
      </p: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3995738" y="2208213"/>
            <a:ext cx="1152525" cy="1582737"/>
            <a:chOff x="2562" y="1344"/>
            <a:chExt cx="726" cy="997"/>
          </a:xfrm>
        </p:grpSpPr>
        <p:sp>
          <p:nvSpPr>
            <p:cNvPr id="19482" name="Freeform 13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3" name="Oval 14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84" name="Oval 15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85" name="Oval 16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86" name="Oval 17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87" name="Oval 18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88" name="Oval 19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89" name="Oval 20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90" name="Oval 21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91" name="Oval 22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92" name="Oval 23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93" name="Oval 24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9463" name="Group 25"/>
          <p:cNvGrpSpPr>
            <a:grpSpLocks/>
          </p:cNvGrpSpPr>
          <p:nvPr/>
        </p:nvGrpSpPr>
        <p:grpSpPr bwMode="auto">
          <a:xfrm>
            <a:off x="4356100" y="2133600"/>
            <a:ext cx="2376488" cy="938213"/>
            <a:chOff x="2608" y="1434"/>
            <a:chExt cx="1497" cy="591"/>
          </a:xfrm>
        </p:grpSpPr>
        <p:cxnSp>
          <p:nvCxnSpPr>
            <p:cNvPr id="19478" name="AutoShape 26"/>
            <p:cNvCxnSpPr>
              <a:cxnSpLocks noChangeShapeType="1"/>
            </p:cNvCxnSpPr>
            <p:nvPr/>
          </p:nvCxnSpPr>
          <p:spPr bwMode="auto">
            <a:xfrm rot="5400000" flipV="1">
              <a:off x="2896" y="114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9" name="Line 27"/>
            <p:cNvSpPr>
              <a:spLocks noChangeShapeType="1"/>
            </p:cNvSpPr>
            <p:nvPr/>
          </p:nvSpPr>
          <p:spPr bwMode="auto">
            <a:xfrm>
              <a:off x="3470" y="20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0" name="Line 28"/>
            <p:cNvSpPr>
              <a:spLocks noChangeShapeType="1"/>
            </p:cNvSpPr>
            <p:nvPr/>
          </p:nvSpPr>
          <p:spPr bwMode="auto">
            <a:xfrm>
              <a:off x="3833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cxnSp>
          <p:nvCxnSpPr>
            <p:cNvPr id="19481" name="AutoShape 29"/>
            <p:cNvCxnSpPr>
              <a:cxnSpLocks noChangeShapeType="1"/>
            </p:cNvCxnSpPr>
            <p:nvPr/>
          </p:nvCxnSpPr>
          <p:spPr bwMode="auto">
            <a:xfrm rot="5400000" flipV="1">
              <a:off x="3214" y="1146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9464" name="Object 30"/>
          <p:cNvGraphicFramePr>
            <a:graphicFrameLocks noChangeAspect="1"/>
          </p:cNvGraphicFramePr>
          <p:nvPr/>
        </p:nvGraphicFramePr>
        <p:xfrm>
          <a:off x="5545138" y="3482975"/>
          <a:ext cx="2562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5" imgW="1790700" imgH="228600" progId="Equation.DSMT4">
                  <p:embed/>
                </p:oleObj>
              </mc:Choice>
              <mc:Fallback>
                <p:oleObj name="Equation" r:id="rId5" imgW="17907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482975"/>
                        <a:ext cx="2562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5308"/>
              </p:ext>
            </p:extLst>
          </p:nvPr>
        </p:nvGraphicFramePr>
        <p:xfrm>
          <a:off x="7915275" y="3354388"/>
          <a:ext cx="5794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Equation" r:id="rId7" imgW="406048" imgH="393359" progId="Equation.DSMT4">
                  <p:embed/>
                </p:oleObj>
              </mc:Choice>
              <mc:Fallback>
                <p:oleObj name="Equation" r:id="rId7" imgW="406048" imgH="39335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275" y="3354388"/>
                        <a:ext cx="579438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32"/>
          <p:cNvGrpSpPr>
            <a:grpSpLocks/>
          </p:cNvGrpSpPr>
          <p:nvPr/>
        </p:nvGrpSpPr>
        <p:grpSpPr bwMode="auto">
          <a:xfrm>
            <a:off x="6850063" y="3325813"/>
            <a:ext cx="1635125" cy="1454150"/>
            <a:chOff x="4315" y="2095"/>
            <a:chExt cx="1030" cy="916"/>
          </a:xfrm>
        </p:grpSpPr>
        <p:sp>
          <p:nvSpPr>
            <p:cNvPr id="19476" name="Oval 33"/>
            <p:cNvSpPr>
              <a:spLocks noChangeArrowheads="1"/>
            </p:cNvSpPr>
            <p:nvPr/>
          </p:nvSpPr>
          <p:spPr bwMode="auto">
            <a:xfrm>
              <a:off x="5073" y="2095"/>
              <a:ext cx="272" cy="41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77" name="Line 34"/>
            <p:cNvSpPr>
              <a:spLocks noChangeShapeType="1"/>
            </p:cNvSpPr>
            <p:nvPr/>
          </p:nvSpPr>
          <p:spPr bwMode="auto">
            <a:xfrm flipH="1">
              <a:off x="4315" y="2413"/>
              <a:ext cx="774" cy="5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19467" name="Object 35"/>
          <p:cNvGraphicFramePr>
            <a:graphicFrameLocks noChangeAspect="1"/>
          </p:cNvGraphicFramePr>
          <p:nvPr/>
        </p:nvGraphicFramePr>
        <p:xfrm>
          <a:off x="6372225" y="4868863"/>
          <a:ext cx="561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Equation" r:id="rId9" imgW="393529" imgH="393529" progId="Equation.DSMT4">
                  <p:embed/>
                </p:oleObj>
              </mc:Choice>
              <mc:Fallback>
                <p:oleObj name="Equation" r:id="rId9" imgW="393529" imgH="39352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868863"/>
                        <a:ext cx="5619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36"/>
          <p:cNvGraphicFramePr>
            <a:graphicFrameLocks noChangeAspect="1"/>
          </p:cNvGraphicFramePr>
          <p:nvPr/>
        </p:nvGraphicFramePr>
        <p:xfrm>
          <a:off x="5651500" y="4868863"/>
          <a:ext cx="7064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Equation" r:id="rId11" imgW="495085" imgH="393529" progId="Equation.DSMT4">
                  <p:embed/>
                </p:oleObj>
              </mc:Choice>
              <mc:Fallback>
                <p:oleObj name="Equation" r:id="rId11" imgW="495085" imgH="393529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868863"/>
                        <a:ext cx="7064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795963" y="4835525"/>
            <a:ext cx="431800" cy="1022350"/>
            <a:chOff x="3491" y="3046"/>
            <a:chExt cx="272" cy="644"/>
          </a:xfrm>
        </p:grpSpPr>
        <p:sp>
          <p:nvSpPr>
            <p:cNvPr id="19474" name="Oval 38"/>
            <p:cNvSpPr>
              <a:spLocks noChangeArrowheads="1"/>
            </p:cNvSpPr>
            <p:nvPr/>
          </p:nvSpPr>
          <p:spPr bwMode="auto">
            <a:xfrm>
              <a:off x="3491" y="3046"/>
              <a:ext cx="272" cy="41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75" name="Line 39"/>
            <p:cNvSpPr>
              <a:spLocks noChangeShapeType="1"/>
            </p:cNvSpPr>
            <p:nvPr/>
          </p:nvSpPr>
          <p:spPr bwMode="auto">
            <a:xfrm flipH="1">
              <a:off x="3624" y="3463"/>
              <a:ext cx="3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76840" name="Object 40"/>
          <p:cNvGraphicFramePr>
            <a:graphicFrameLocks noChangeAspect="1"/>
          </p:cNvGraphicFramePr>
          <p:nvPr/>
        </p:nvGraphicFramePr>
        <p:xfrm>
          <a:off x="5764213" y="5919788"/>
          <a:ext cx="4540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" name="Equation" r:id="rId13" imgW="317225" imgH="203024" progId="Equation.DSMT4">
                  <p:embed/>
                </p:oleObj>
              </mc:Choice>
              <mc:Fallback>
                <p:oleObj name="Equation" r:id="rId13" imgW="317225" imgH="203024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5919788"/>
                        <a:ext cx="45402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1" name="Object 41"/>
          <p:cNvGraphicFramePr>
            <a:graphicFrameLocks noChangeAspect="1"/>
          </p:cNvGraphicFramePr>
          <p:nvPr/>
        </p:nvGraphicFramePr>
        <p:xfrm>
          <a:off x="4311650" y="5910263"/>
          <a:ext cx="33813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Equation" r:id="rId15" imgW="2362200" imgH="228600" progId="Equation.DSMT4">
                  <p:embed/>
                </p:oleObj>
              </mc:Choice>
              <mc:Fallback>
                <p:oleObj name="Equation" r:id="rId15" imgW="23622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5910263"/>
                        <a:ext cx="3381375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2" name="Object 42"/>
          <p:cNvGraphicFramePr>
            <a:graphicFrameLocks noChangeAspect="1"/>
          </p:cNvGraphicFramePr>
          <p:nvPr/>
        </p:nvGraphicFramePr>
        <p:xfrm>
          <a:off x="4859338" y="6270625"/>
          <a:ext cx="22907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Equation" r:id="rId17" imgW="1600200" imgH="228600" progId="Equation.DSMT4">
                  <p:embed/>
                </p:oleObj>
              </mc:Choice>
              <mc:Fallback>
                <p:oleObj name="Equation" r:id="rId17" imgW="16002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6270625"/>
                        <a:ext cx="2290762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439E30-94D7-4CDE-866F-61C22E9B767C}" type="slidenum">
              <a:rPr lang="pt-BR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914400" y="1465263"/>
            <a:ext cx="2667000" cy="1784350"/>
            <a:chOff x="2064" y="2256"/>
            <a:chExt cx="942" cy="630"/>
          </a:xfrm>
        </p:grpSpPr>
        <p:grpSp>
          <p:nvGrpSpPr>
            <p:cNvPr id="20508" name="Group 4"/>
            <p:cNvGrpSpPr>
              <a:grpSpLocks/>
            </p:cNvGrpSpPr>
            <p:nvPr/>
          </p:nvGrpSpPr>
          <p:grpSpPr bwMode="auto">
            <a:xfrm>
              <a:off x="2064" y="2256"/>
              <a:ext cx="543" cy="630"/>
              <a:chOff x="1968" y="2160"/>
              <a:chExt cx="543" cy="630"/>
            </a:xfrm>
          </p:grpSpPr>
          <p:sp>
            <p:nvSpPr>
              <p:cNvPr id="20511" name="Rectangle 5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0512" name="Oval 6"/>
              <p:cNvSpPr>
                <a:spLocks noChangeArrowheads="1"/>
              </p:cNvSpPr>
              <p:nvPr/>
            </p:nvSpPr>
            <p:spPr bwMode="auto">
              <a:xfrm>
                <a:off x="2055" y="2247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0513" name="Oval 7"/>
              <p:cNvSpPr>
                <a:spLocks noChangeArrowheads="1"/>
              </p:cNvSpPr>
              <p:nvPr/>
            </p:nvSpPr>
            <p:spPr bwMode="auto">
              <a:xfrm>
                <a:off x="2207" y="2399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20509" name="Freeform 8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0510" name="Object 9"/>
            <p:cNvGraphicFramePr>
              <a:graphicFrameLocks noChangeAspect="1"/>
            </p:cNvGraphicFramePr>
            <p:nvPr/>
          </p:nvGraphicFramePr>
          <p:xfrm>
            <a:off x="2640" y="2496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2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6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3975100" y="14605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Exemplo:</a:t>
            </a:r>
          </a:p>
        </p:txBody>
      </p:sp>
      <p:sp>
        <p:nvSpPr>
          <p:cNvPr id="20485" name="Text Box 11"/>
          <p:cNvSpPr txBox="1">
            <a:spLocks noChangeArrowheads="1"/>
          </p:cNvSpPr>
          <p:nvPr/>
        </p:nvSpPr>
        <p:spPr bwMode="auto">
          <a:xfrm>
            <a:off x="6640513" y="1676400"/>
            <a:ext cx="2252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dois objetos vermelhos?</a:t>
            </a:r>
          </a:p>
        </p:txBody>
      </p: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3995738" y="2208213"/>
            <a:ext cx="1152525" cy="1582737"/>
            <a:chOff x="2562" y="1344"/>
            <a:chExt cx="726" cy="997"/>
          </a:xfrm>
        </p:grpSpPr>
        <p:sp>
          <p:nvSpPr>
            <p:cNvPr id="20496" name="Freeform 13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7" name="Oval 14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498" name="Oval 15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499" name="Oval 16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00" name="Oval 17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01" name="Oval 18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02" name="Oval 19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03" name="Oval 20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04" name="Oval 21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05" name="Oval 22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06" name="Oval 23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07" name="Oval 24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20487" name="Group 25"/>
          <p:cNvGrpSpPr>
            <a:grpSpLocks/>
          </p:cNvGrpSpPr>
          <p:nvPr/>
        </p:nvGrpSpPr>
        <p:grpSpPr bwMode="auto">
          <a:xfrm>
            <a:off x="4356100" y="2133600"/>
            <a:ext cx="2376488" cy="938213"/>
            <a:chOff x="2608" y="1434"/>
            <a:chExt cx="1497" cy="591"/>
          </a:xfrm>
        </p:grpSpPr>
        <p:cxnSp>
          <p:nvCxnSpPr>
            <p:cNvPr id="20492" name="AutoShape 26"/>
            <p:cNvCxnSpPr>
              <a:cxnSpLocks noChangeShapeType="1"/>
            </p:cNvCxnSpPr>
            <p:nvPr/>
          </p:nvCxnSpPr>
          <p:spPr bwMode="auto">
            <a:xfrm rot="5400000" flipV="1">
              <a:off x="2896" y="114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3" name="Line 27"/>
            <p:cNvSpPr>
              <a:spLocks noChangeShapeType="1"/>
            </p:cNvSpPr>
            <p:nvPr/>
          </p:nvSpPr>
          <p:spPr bwMode="auto">
            <a:xfrm>
              <a:off x="3470" y="20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4" name="Line 28"/>
            <p:cNvSpPr>
              <a:spLocks noChangeShapeType="1"/>
            </p:cNvSpPr>
            <p:nvPr/>
          </p:nvSpPr>
          <p:spPr bwMode="auto">
            <a:xfrm>
              <a:off x="3833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cxnSp>
          <p:nvCxnSpPr>
            <p:cNvPr id="20495" name="AutoShape 29"/>
            <p:cNvCxnSpPr>
              <a:cxnSpLocks noChangeShapeType="1"/>
            </p:cNvCxnSpPr>
            <p:nvPr/>
          </p:nvCxnSpPr>
          <p:spPr bwMode="auto">
            <a:xfrm rot="5400000" flipV="1">
              <a:off x="3214" y="1146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488" name="Object 30"/>
          <p:cNvGraphicFramePr>
            <a:graphicFrameLocks noChangeAspect="1"/>
          </p:cNvGraphicFramePr>
          <p:nvPr/>
        </p:nvGraphicFramePr>
        <p:xfrm>
          <a:off x="5545138" y="3482975"/>
          <a:ext cx="2562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5" imgW="1790700" imgH="228600" progId="Equation.DSMT4">
                  <p:embed/>
                </p:oleObj>
              </mc:Choice>
              <mc:Fallback>
                <p:oleObj name="Equation" r:id="rId5" imgW="17907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482975"/>
                        <a:ext cx="2562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201727"/>
              </p:ext>
            </p:extLst>
          </p:nvPr>
        </p:nvGraphicFramePr>
        <p:xfrm>
          <a:off x="7915275" y="3354388"/>
          <a:ext cx="5794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7" imgW="406048" imgH="393359" progId="Equation.DSMT4">
                  <p:embed/>
                </p:oleObj>
              </mc:Choice>
              <mc:Fallback>
                <p:oleObj name="Equation" r:id="rId7" imgW="406048" imgH="39335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275" y="3354388"/>
                        <a:ext cx="579438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43"/>
          <p:cNvGraphicFramePr>
            <a:graphicFrameLocks noChangeAspect="1"/>
          </p:cNvGraphicFramePr>
          <p:nvPr/>
        </p:nvGraphicFramePr>
        <p:xfrm>
          <a:off x="1671638" y="4606925"/>
          <a:ext cx="606901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9" imgW="4241800" imgH="635000" progId="Equation.DSMT4">
                  <p:embed/>
                </p:oleObj>
              </mc:Choice>
              <mc:Fallback>
                <p:oleObj name="Equation" r:id="rId9" imgW="4241800" imgH="6350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4606925"/>
                        <a:ext cx="606901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1BEBC-4832-42BD-8770-07F3D6CED571}" type="slidenum">
              <a:rPr lang="pt-BR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971800" y="3505200"/>
            <a:ext cx="3352800" cy="990600"/>
            <a:chOff x="1725" y="2151"/>
            <a:chExt cx="2112" cy="624"/>
          </a:xfrm>
        </p:grpSpPr>
        <p:graphicFrame>
          <p:nvGraphicFramePr>
            <p:cNvPr id="21516" name="Object 4"/>
            <p:cNvGraphicFramePr>
              <a:graphicFrameLocks noChangeAspect="1"/>
            </p:cNvGraphicFramePr>
            <p:nvPr/>
          </p:nvGraphicFramePr>
          <p:xfrm>
            <a:off x="1824" y="2208"/>
            <a:ext cx="194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2" name="Equation" r:id="rId3" imgW="1637589" imgH="431613" progId="Equation.DSMT4">
                    <p:embed/>
                  </p:oleObj>
                </mc:Choice>
                <mc:Fallback>
                  <p:oleObj name="Equation" r:id="rId3" imgW="1637589" imgH="43161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208"/>
                          <a:ext cx="1942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1725" y="2151"/>
              <a:ext cx="21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914400" y="1465263"/>
            <a:ext cx="2667000" cy="1784350"/>
            <a:chOff x="2064" y="2256"/>
            <a:chExt cx="942" cy="630"/>
          </a:xfrm>
        </p:grpSpPr>
        <p:grpSp>
          <p:nvGrpSpPr>
            <p:cNvPr id="21510" name="Group 9"/>
            <p:cNvGrpSpPr>
              <a:grpSpLocks/>
            </p:cNvGrpSpPr>
            <p:nvPr/>
          </p:nvGrpSpPr>
          <p:grpSpPr bwMode="auto">
            <a:xfrm>
              <a:off x="2064" y="2256"/>
              <a:ext cx="543" cy="630"/>
              <a:chOff x="1968" y="2160"/>
              <a:chExt cx="543" cy="630"/>
            </a:xfrm>
          </p:grpSpPr>
          <p:sp>
            <p:nvSpPr>
              <p:cNvPr id="21513" name="Rectangle 1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1514" name="Oval 11"/>
              <p:cNvSpPr>
                <a:spLocks noChangeArrowheads="1"/>
              </p:cNvSpPr>
              <p:nvPr/>
            </p:nvSpPr>
            <p:spPr bwMode="auto">
              <a:xfrm>
                <a:off x="2055" y="2247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1515" name="Oval 12"/>
              <p:cNvSpPr>
                <a:spLocks noChangeArrowheads="1"/>
              </p:cNvSpPr>
              <p:nvPr/>
            </p:nvSpPr>
            <p:spPr bwMode="auto">
              <a:xfrm>
                <a:off x="2207" y="2399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21511" name="Freeform 13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1512" name="Object 14"/>
            <p:cNvGraphicFramePr>
              <a:graphicFrameLocks noChangeAspect="1"/>
            </p:cNvGraphicFramePr>
            <p:nvPr/>
          </p:nvGraphicFramePr>
          <p:xfrm>
            <a:off x="2640" y="2496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3" name="Equation" r:id="rId5" imgW="418918" imgH="165028" progId="Equation.DSMT4">
                    <p:embed/>
                  </p:oleObj>
                </mc:Choice>
                <mc:Fallback>
                  <p:oleObj name="Equation" r:id="rId5" imgW="418918" imgH="165028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6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415A2-CA76-41C7-BAB8-4FFE1B87CD85}" type="slidenum">
              <a:rPr lang="pt-BR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Frequência Absoluta e Relativa</a:t>
            </a:r>
            <a:endParaRPr lang="pt-BR" dirty="0"/>
          </a:p>
        </p:txBody>
      </p:sp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395288" y="1571625"/>
            <a:ext cx="8353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Experimento: jogar um dado 100 vezes, observando-se os valores obtidos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6114F-68A1-40EF-95B2-81F6B59B226F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835150" y="2332931"/>
            <a:ext cx="1872754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365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53657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53657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53657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53657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Sequência obtida</a:t>
            </a:r>
            <a:r>
              <a:rPr lang="pt-BR" altLang="pt-BR" sz="1600" dirty="0" smtClean="0"/>
              <a:t>:</a:t>
            </a:r>
            <a:endParaRPr lang="pt-BR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Grupo 30"/>
          <p:cNvGrpSpPr>
            <a:grpSpLocks/>
          </p:cNvGrpSpPr>
          <p:nvPr/>
        </p:nvGrpSpPr>
        <p:grpSpPr bwMode="auto">
          <a:xfrm>
            <a:off x="912813" y="2141538"/>
            <a:ext cx="628650" cy="752475"/>
            <a:chOff x="2657139" y="2216075"/>
            <a:chExt cx="2624866" cy="3141233"/>
          </a:xfrm>
        </p:grpSpPr>
        <p:sp>
          <p:nvSpPr>
            <p:cNvPr id="32" name="Forma livre 31"/>
            <p:cNvSpPr/>
            <p:nvPr/>
          </p:nvSpPr>
          <p:spPr>
            <a:xfrm>
              <a:off x="2683653" y="2978186"/>
              <a:ext cx="1252775" cy="2259834"/>
            </a:xfrm>
            <a:custGeom>
              <a:avLst/>
              <a:gdLst>
                <a:gd name="connsiteX0" fmla="*/ 0 w 1249052"/>
                <a:gd name="connsiteY0" fmla="*/ 113122 h 2257720"/>
                <a:gd name="connsiteX1" fmla="*/ 23567 w 1249052"/>
                <a:gd name="connsiteY1" fmla="*/ 65988 h 2257720"/>
                <a:gd name="connsiteX2" fmla="*/ 65988 w 1249052"/>
                <a:gd name="connsiteY2" fmla="*/ 18854 h 2257720"/>
                <a:gd name="connsiteX3" fmla="*/ 117835 w 1249052"/>
                <a:gd name="connsiteY3" fmla="*/ 0 h 2257720"/>
                <a:gd name="connsiteX4" fmla="*/ 179109 w 1249052"/>
                <a:gd name="connsiteY4" fmla="*/ 4714 h 2257720"/>
                <a:gd name="connsiteX5" fmla="*/ 254524 w 1249052"/>
                <a:gd name="connsiteY5" fmla="*/ 37707 h 2257720"/>
                <a:gd name="connsiteX6" fmla="*/ 1046375 w 1249052"/>
                <a:gd name="connsiteY6" fmla="*/ 542041 h 2257720"/>
                <a:gd name="connsiteX7" fmla="*/ 1107650 w 1249052"/>
                <a:gd name="connsiteY7" fmla="*/ 608029 h 2257720"/>
                <a:gd name="connsiteX8" fmla="*/ 1159497 w 1249052"/>
                <a:gd name="connsiteY8" fmla="*/ 674017 h 2257720"/>
                <a:gd name="connsiteX9" fmla="*/ 1201918 w 1249052"/>
                <a:gd name="connsiteY9" fmla="*/ 768285 h 2257720"/>
                <a:gd name="connsiteX10" fmla="*/ 1220771 w 1249052"/>
                <a:gd name="connsiteY10" fmla="*/ 824845 h 2257720"/>
                <a:gd name="connsiteX11" fmla="*/ 1234912 w 1249052"/>
                <a:gd name="connsiteY11" fmla="*/ 895546 h 2257720"/>
                <a:gd name="connsiteX12" fmla="*/ 1249052 w 1249052"/>
                <a:gd name="connsiteY12" fmla="*/ 961534 h 2257720"/>
                <a:gd name="connsiteX13" fmla="*/ 1249052 w 1249052"/>
                <a:gd name="connsiteY13" fmla="*/ 2078610 h 2257720"/>
                <a:gd name="connsiteX14" fmla="*/ 1230198 w 1249052"/>
                <a:gd name="connsiteY14" fmla="*/ 2139885 h 2257720"/>
                <a:gd name="connsiteX15" fmla="*/ 1201918 w 1249052"/>
                <a:gd name="connsiteY15" fmla="*/ 2187019 h 2257720"/>
                <a:gd name="connsiteX16" fmla="*/ 1173637 w 1249052"/>
                <a:gd name="connsiteY16" fmla="*/ 2234153 h 2257720"/>
                <a:gd name="connsiteX17" fmla="*/ 1112363 w 1249052"/>
                <a:gd name="connsiteY17" fmla="*/ 2257720 h 2257720"/>
                <a:gd name="connsiteX18" fmla="*/ 1032235 w 1249052"/>
                <a:gd name="connsiteY18" fmla="*/ 2229439 h 2257720"/>
                <a:gd name="connsiteX19" fmla="*/ 188536 w 1249052"/>
                <a:gd name="connsiteY19" fmla="*/ 1692111 h 2257720"/>
                <a:gd name="connsiteX20" fmla="*/ 122549 w 1249052"/>
                <a:gd name="connsiteY20" fmla="*/ 1607270 h 2257720"/>
                <a:gd name="connsiteX21" fmla="*/ 98982 w 1249052"/>
                <a:gd name="connsiteY21" fmla="*/ 1583703 h 2257720"/>
                <a:gd name="connsiteX22" fmla="*/ 65988 w 1249052"/>
                <a:gd name="connsiteY22" fmla="*/ 1498862 h 2257720"/>
                <a:gd name="connsiteX23" fmla="*/ 28281 w 1249052"/>
                <a:gd name="connsiteY23" fmla="*/ 1428161 h 2257720"/>
                <a:gd name="connsiteX24" fmla="*/ 18854 w 1249052"/>
                <a:gd name="connsiteY24" fmla="*/ 1381027 h 2257720"/>
                <a:gd name="connsiteX25" fmla="*/ 0 w 1249052"/>
                <a:gd name="connsiteY25" fmla="*/ 113122 h 225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9052" h="2257720">
                  <a:moveTo>
                    <a:pt x="0" y="113122"/>
                  </a:moveTo>
                  <a:lnTo>
                    <a:pt x="23567" y="65988"/>
                  </a:lnTo>
                  <a:lnTo>
                    <a:pt x="65988" y="18854"/>
                  </a:lnTo>
                  <a:lnTo>
                    <a:pt x="117835" y="0"/>
                  </a:lnTo>
                  <a:lnTo>
                    <a:pt x="179109" y="4714"/>
                  </a:lnTo>
                  <a:lnTo>
                    <a:pt x="254524" y="37707"/>
                  </a:lnTo>
                  <a:lnTo>
                    <a:pt x="1046375" y="542041"/>
                  </a:lnTo>
                  <a:lnTo>
                    <a:pt x="1107650" y="608029"/>
                  </a:lnTo>
                  <a:lnTo>
                    <a:pt x="1159497" y="674017"/>
                  </a:lnTo>
                  <a:lnTo>
                    <a:pt x="1201918" y="768285"/>
                  </a:lnTo>
                  <a:lnTo>
                    <a:pt x="1220771" y="824845"/>
                  </a:lnTo>
                  <a:lnTo>
                    <a:pt x="1234912" y="895546"/>
                  </a:lnTo>
                  <a:lnTo>
                    <a:pt x="1249052" y="961534"/>
                  </a:lnTo>
                  <a:lnTo>
                    <a:pt x="1249052" y="2078610"/>
                  </a:lnTo>
                  <a:lnTo>
                    <a:pt x="1230198" y="2139885"/>
                  </a:lnTo>
                  <a:lnTo>
                    <a:pt x="1201918" y="2187019"/>
                  </a:lnTo>
                  <a:lnTo>
                    <a:pt x="1173637" y="2234153"/>
                  </a:lnTo>
                  <a:lnTo>
                    <a:pt x="1112363" y="2257720"/>
                  </a:lnTo>
                  <a:lnTo>
                    <a:pt x="1032235" y="2229439"/>
                  </a:lnTo>
                  <a:lnTo>
                    <a:pt x="188536" y="1692111"/>
                  </a:lnTo>
                  <a:lnTo>
                    <a:pt x="122549" y="1607270"/>
                  </a:lnTo>
                  <a:lnTo>
                    <a:pt x="98982" y="1583703"/>
                  </a:lnTo>
                  <a:lnTo>
                    <a:pt x="65988" y="1498862"/>
                  </a:lnTo>
                  <a:lnTo>
                    <a:pt x="28281" y="1428161"/>
                  </a:lnTo>
                  <a:lnTo>
                    <a:pt x="18854" y="1381027"/>
                  </a:lnTo>
                  <a:lnTo>
                    <a:pt x="0" y="1131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3" name="Forma livre 32"/>
            <p:cNvSpPr/>
            <p:nvPr/>
          </p:nvSpPr>
          <p:spPr>
            <a:xfrm flipH="1">
              <a:off x="3969572" y="2958307"/>
              <a:ext cx="1259405" cy="2292968"/>
            </a:xfrm>
            <a:custGeom>
              <a:avLst/>
              <a:gdLst>
                <a:gd name="connsiteX0" fmla="*/ 0 w 1249052"/>
                <a:gd name="connsiteY0" fmla="*/ 113122 h 2257720"/>
                <a:gd name="connsiteX1" fmla="*/ 23567 w 1249052"/>
                <a:gd name="connsiteY1" fmla="*/ 65988 h 2257720"/>
                <a:gd name="connsiteX2" fmla="*/ 65988 w 1249052"/>
                <a:gd name="connsiteY2" fmla="*/ 18854 h 2257720"/>
                <a:gd name="connsiteX3" fmla="*/ 117835 w 1249052"/>
                <a:gd name="connsiteY3" fmla="*/ 0 h 2257720"/>
                <a:gd name="connsiteX4" fmla="*/ 179109 w 1249052"/>
                <a:gd name="connsiteY4" fmla="*/ 4714 h 2257720"/>
                <a:gd name="connsiteX5" fmla="*/ 254524 w 1249052"/>
                <a:gd name="connsiteY5" fmla="*/ 37707 h 2257720"/>
                <a:gd name="connsiteX6" fmla="*/ 1046375 w 1249052"/>
                <a:gd name="connsiteY6" fmla="*/ 542041 h 2257720"/>
                <a:gd name="connsiteX7" fmla="*/ 1107650 w 1249052"/>
                <a:gd name="connsiteY7" fmla="*/ 608029 h 2257720"/>
                <a:gd name="connsiteX8" fmla="*/ 1159497 w 1249052"/>
                <a:gd name="connsiteY8" fmla="*/ 674017 h 2257720"/>
                <a:gd name="connsiteX9" fmla="*/ 1201918 w 1249052"/>
                <a:gd name="connsiteY9" fmla="*/ 768285 h 2257720"/>
                <a:gd name="connsiteX10" fmla="*/ 1220771 w 1249052"/>
                <a:gd name="connsiteY10" fmla="*/ 824845 h 2257720"/>
                <a:gd name="connsiteX11" fmla="*/ 1234912 w 1249052"/>
                <a:gd name="connsiteY11" fmla="*/ 895546 h 2257720"/>
                <a:gd name="connsiteX12" fmla="*/ 1249052 w 1249052"/>
                <a:gd name="connsiteY12" fmla="*/ 961534 h 2257720"/>
                <a:gd name="connsiteX13" fmla="*/ 1249052 w 1249052"/>
                <a:gd name="connsiteY13" fmla="*/ 2078610 h 2257720"/>
                <a:gd name="connsiteX14" fmla="*/ 1230198 w 1249052"/>
                <a:gd name="connsiteY14" fmla="*/ 2139885 h 2257720"/>
                <a:gd name="connsiteX15" fmla="*/ 1201918 w 1249052"/>
                <a:gd name="connsiteY15" fmla="*/ 2187019 h 2257720"/>
                <a:gd name="connsiteX16" fmla="*/ 1173637 w 1249052"/>
                <a:gd name="connsiteY16" fmla="*/ 2234153 h 2257720"/>
                <a:gd name="connsiteX17" fmla="*/ 1112363 w 1249052"/>
                <a:gd name="connsiteY17" fmla="*/ 2257720 h 2257720"/>
                <a:gd name="connsiteX18" fmla="*/ 1032235 w 1249052"/>
                <a:gd name="connsiteY18" fmla="*/ 2229439 h 2257720"/>
                <a:gd name="connsiteX19" fmla="*/ 188536 w 1249052"/>
                <a:gd name="connsiteY19" fmla="*/ 1692111 h 2257720"/>
                <a:gd name="connsiteX20" fmla="*/ 122549 w 1249052"/>
                <a:gd name="connsiteY20" fmla="*/ 1607270 h 2257720"/>
                <a:gd name="connsiteX21" fmla="*/ 98982 w 1249052"/>
                <a:gd name="connsiteY21" fmla="*/ 1583703 h 2257720"/>
                <a:gd name="connsiteX22" fmla="*/ 65988 w 1249052"/>
                <a:gd name="connsiteY22" fmla="*/ 1498862 h 2257720"/>
                <a:gd name="connsiteX23" fmla="*/ 28281 w 1249052"/>
                <a:gd name="connsiteY23" fmla="*/ 1428161 h 2257720"/>
                <a:gd name="connsiteX24" fmla="*/ 18854 w 1249052"/>
                <a:gd name="connsiteY24" fmla="*/ 1381027 h 2257720"/>
                <a:gd name="connsiteX25" fmla="*/ 0 w 1249052"/>
                <a:gd name="connsiteY25" fmla="*/ 113122 h 225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9052" h="2257720">
                  <a:moveTo>
                    <a:pt x="0" y="113122"/>
                  </a:moveTo>
                  <a:lnTo>
                    <a:pt x="23567" y="65988"/>
                  </a:lnTo>
                  <a:lnTo>
                    <a:pt x="65988" y="18854"/>
                  </a:lnTo>
                  <a:lnTo>
                    <a:pt x="117835" y="0"/>
                  </a:lnTo>
                  <a:lnTo>
                    <a:pt x="179109" y="4714"/>
                  </a:lnTo>
                  <a:lnTo>
                    <a:pt x="254524" y="37707"/>
                  </a:lnTo>
                  <a:lnTo>
                    <a:pt x="1046375" y="542041"/>
                  </a:lnTo>
                  <a:lnTo>
                    <a:pt x="1107650" y="608029"/>
                  </a:lnTo>
                  <a:lnTo>
                    <a:pt x="1159497" y="674017"/>
                  </a:lnTo>
                  <a:lnTo>
                    <a:pt x="1201918" y="768285"/>
                  </a:lnTo>
                  <a:lnTo>
                    <a:pt x="1220771" y="824845"/>
                  </a:lnTo>
                  <a:lnTo>
                    <a:pt x="1234912" y="895546"/>
                  </a:lnTo>
                  <a:lnTo>
                    <a:pt x="1249052" y="961534"/>
                  </a:lnTo>
                  <a:lnTo>
                    <a:pt x="1249052" y="2078610"/>
                  </a:lnTo>
                  <a:lnTo>
                    <a:pt x="1230198" y="2139885"/>
                  </a:lnTo>
                  <a:lnTo>
                    <a:pt x="1201918" y="2187019"/>
                  </a:lnTo>
                  <a:lnTo>
                    <a:pt x="1173637" y="2234153"/>
                  </a:lnTo>
                  <a:lnTo>
                    <a:pt x="1112363" y="2257720"/>
                  </a:lnTo>
                  <a:lnTo>
                    <a:pt x="1032235" y="2229439"/>
                  </a:lnTo>
                  <a:lnTo>
                    <a:pt x="188536" y="1692111"/>
                  </a:lnTo>
                  <a:lnTo>
                    <a:pt x="122549" y="1607270"/>
                  </a:lnTo>
                  <a:lnTo>
                    <a:pt x="98982" y="1583703"/>
                  </a:lnTo>
                  <a:lnTo>
                    <a:pt x="65988" y="1498862"/>
                  </a:lnTo>
                  <a:lnTo>
                    <a:pt x="28281" y="1428161"/>
                  </a:lnTo>
                  <a:lnTo>
                    <a:pt x="18854" y="1381027"/>
                  </a:lnTo>
                  <a:lnTo>
                    <a:pt x="0" y="1131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2657139" y="2216075"/>
              <a:ext cx="2624866" cy="3141233"/>
            </a:xfrm>
            <a:custGeom>
              <a:avLst/>
              <a:gdLst>
                <a:gd name="connsiteX0" fmla="*/ 1290917 w 2624866"/>
                <a:gd name="connsiteY0" fmla="*/ 3141233 h 3141233"/>
                <a:gd name="connsiteX1" fmla="*/ 1183341 w 2624866"/>
                <a:gd name="connsiteY1" fmla="*/ 3119718 h 3141233"/>
                <a:gd name="connsiteX2" fmla="*/ 1043492 w 2624866"/>
                <a:gd name="connsiteY2" fmla="*/ 3055172 h 3141233"/>
                <a:gd name="connsiteX3" fmla="*/ 817581 w 2624866"/>
                <a:gd name="connsiteY3" fmla="*/ 2904565 h 3141233"/>
                <a:gd name="connsiteX4" fmla="*/ 225910 w 2624866"/>
                <a:gd name="connsiteY4" fmla="*/ 2528047 h 3141233"/>
                <a:gd name="connsiteX5" fmla="*/ 139849 w 2624866"/>
                <a:gd name="connsiteY5" fmla="*/ 2420471 h 3141233"/>
                <a:gd name="connsiteX6" fmla="*/ 86061 w 2624866"/>
                <a:gd name="connsiteY6" fmla="*/ 2302137 h 3141233"/>
                <a:gd name="connsiteX7" fmla="*/ 43030 w 2624866"/>
                <a:gd name="connsiteY7" fmla="*/ 2205318 h 3141233"/>
                <a:gd name="connsiteX8" fmla="*/ 32273 w 2624866"/>
                <a:gd name="connsiteY8" fmla="*/ 2130014 h 3141233"/>
                <a:gd name="connsiteX9" fmla="*/ 0 w 2624866"/>
                <a:gd name="connsiteY9" fmla="*/ 871370 h 3141233"/>
                <a:gd name="connsiteX10" fmla="*/ 32273 w 2624866"/>
                <a:gd name="connsiteY10" fmla="*/ 742278 h 3141233"/>
                <a:gd name="connsiteX11" fmla="*/ 75303 w 2624866"/>
                <a:gd name="connsiteY11" fmla="*/ 634701 h 3141233"/>
                <a:gd name="connsiteX12" fmla="*/ 150607 w 2624866"/>
                <a:gd name="connsiteY12" fmla="*/ 570156 h 3141233"/>
                <a:gd name="connsiteX13" fmla="*/ 247426 w 2624866"/>
                <a:gd name="connsiteY13" fmla="*/ 505610 h 3141233"/>
                <a:gd name="connsiteX14" fmla="*/ 1151068 w 2624866"/>
                <a:gd name="connsiteY14" fmla="*/ 43031 h 3141233"/>
                <a:gd name="connsiteX15" fmla="*/ 1269402 w 2624866"/>
                <a:gd name="connsiteY15" fmla="*/ 10758 h 3141233"/>
                <a:gd name="connsiteX16" fmla="*/ 1387736 w 2624866"/>
                <a:gd name="connsiteY16" fmla="*/ 0 h 3141233"/>
                <a:gd name="connsiteX17" fmla="*/ 1495313 w 2624866"/>
                <a:gd name="connsiteY17" fmla="*/ 32273 h 3141233"/>
                <a:gd name="connsiteX18" fmla="*/ 1592132 w 2624866"/>
                <a:gd name="connsiteY18" fmla="*/ 75304 h 3141233"/>
                <a:gd name="connsiteX19" fmla="*/ 2441986 w 2624866"/>
                <a:gd name="connsiteY19" fmla="*/ 559398 h 3141233"/>
                <a:gd name="connsiteX20" fmla="*/ 2538805 w 2624866"/>
                <a:gd name="connsiteY20" fmla="*/ 634701 h 3141233"/>
                <a:gd name="connsiteX21" fmla="*/ 2581835 w 2624866"/>
                <a:gd name="connsiteY21" fmla="*/ 699247 h 3141233"/>
                <a:gd name="connsiteX22" fmla="*/ 2624866 w 2624866"/>
                <a:gd name="connsiteY22" fmla="*/ 796066 h 3141233"/>
                <a:gd name="connsiteX23" fmla="*/ 2624866 w 2624866"/>
                <a:gd name="connsiteY23" fmla="*/ 882127 h 3141233"/>
                <a:gd name="connsiteX24" fmla="*/ 2603350 w 2624866"/>
                <a:gd name="connsiteY24" fmla="*/ 2119257 h 3141233"/>
                <a:gd name="connsiteX25" fmla="*/ 2581835 w 2624866"/>
                <a:gd name="connsiteY25" fmla="*/ 2269864 h 3141233"/>
                <a:gd name="connsiteX26" fmla="*/ 2538805 w 2624866"/>
                <a:gd name="connsiteY26" fmla="*/ 2355925 h 3141233"/>
                <a:gd name="connsiteX27" fmla="*/ 2474259 w 2624866"/>
                <a:gd name="connsiteY27" fmla="*/ 2441986 h 3141233"/>
                <a:gd name="connsiteX28" fmla="*/ 2409713 w 2624866"/>
                <a:gd name="connsiteY28" fmla="*/ 2517290 h 3141233"/>
                <a:gd name="connsiteX29" fmla="*/ 1463040 w 2624866"/>
                <a:gd name="connsiteY29" fmla="*/ 3119718 h 3141233"/>
                <a:gd name="connsiteX30" fmla="*/ 1441525 w 2624866"/>
                <a:gd name="connsiteY30" fmla="*/ 3130476 h 3141233"/>
                <a:gd name="connsiteX0" fmla="*/ 1290917 w 2624866"/>
                <a:gd name="connsiteY0" fmla="*/ 3141233 h 3141233"/>
                <a:gd name="connsiteX1" fmla="*/ 1183341 w 2624866"/>
                <a:gd name="connsiteY1" fmla="*/ 3119718 h 3141233"/>
                <a:gd name="connsiteX2" fmla="*/ 1043492 w 2624866"/>
                <a:gd name="connsiteY2" fmla="*/ 3055172 h 3141233"/>
                <a:gd name="connsiteX3" fmla="*/ 817581 w 2624866"/>
                <a:gd name="connsiteY3" fmla="*/ 2904565 h 3141233"/>
                <a:gd name="connsiteX4" fmla="*/ 225910 w 2624866"/>
                <a:gd name="connsiteY4" fmla="*/ 2528047 h 3141233"/>
                <a:gd name="connsiteX5" fmla="*/ 139849 w 2624866"/>
                <a:gd name="connsiteY5" fmla="*/ 2420471 h 3141233"/>
                <a:gd name="connsiteX6" fmla="*/ 86061 w 2624866"/>
                <a:gd name="connsiteY6" fmla="*/ 2302137 h 3141233"/>
                <a:gd name="connsiteX7" fmla="*/ 43030 w 2624866"/>
                <a:gd name="connsiteY7" fmla="*/ 2205318 h 3141233"/>
                <a:gd name="connsiteX8" fmla="*/ 32273 w 2624866"/>
                <a:gd name="connsiteY8" fmla="*/ 2130014 h 3141233"/>
                <a:gd name="connsiteX9" fmla="*/ 0 w 2624866"/>
                <a:gd name="connsiteY9" fmla="*/ 871370 h 3141233"/>
                <a:gd name="connsiteX10" fmla="*/ 32273 w 2624866"/>
                <a:gd name="connsiteY10" fmla="*/ 742278 h 3141233"/>
                <a:gd name="connsiteX11" fmla="*/ 75303 w 2624866"/>
                <a:gd name="connsiteY11" fmla="*/ 634701 h 3141233"/>
                <a:gd name="connsiteX12" fmla="*/ 150607 w 2624866"/>
                <a:gd name="connsiteY12" fmla="*/ 570156 h 3141233"/>
                <a:gd name="connsiteX13" fmla="*/ 247426 w 2624866"/>
                <a:gd name="connsiteY13" fmla="*/ 505610 h 3141233"/>
                <a:gd name="connsiteX14" fmla="*/ 1151068 w 2624866"/>
                <a:gd name="connsiteY14" fmla="*/ 43031 h 3141233"/>
                <a:gd name="connsiteX15" fmla="*/ 1269402 w 2624866"/>
                <a:gd name="connsiteY15" fmla="*/ 10758 h 3141233"/>
                <a:gd name="connsiteX16" fmla="*/ 1387736 w 2624866"/>
                <a:gd name="connsiteY16" fmla="*/ 0 h 3141233"/>
                <a:gd name="connsiteX17" fmla="*/ 1495313 w 2624866"/>
                <a:gd name="connsiteY17" fmla="*/ 32273 h 3141233"/>
                <a:gd name="connsiteX18" fmla="*/ 1592132 w 2624866"/>
                <a:gd name="connsiteY18" fmla="*/ 75304 h 3141233"/>
                <a:gd name="connsiteX19" fmla="*/ 2441986 w 2624866"/>
                <a:gd name="connsiteY19" fmla="*/ 559398 h 3141233"/>
                <a:gd name="connsiteX20" fmla="*/ 2538805 w 2624866"/>
                <a:gd name="connsiteY20" fmla="*/ 634701 h 3141233"/>
                <a:gd name="connsiteX21" fmla="*/ 2581835 w 2624866"/>
                <a:gd name="connsiteY21" fmla="*/ 699247 h 3141233"/>
                <a:gd name="connsiteX22" fmla="*/ 2624866 w 2624866"/>
                <a:gd name="connsiteY22" fmla="*/ 796066 h 3141233"/>
                <a:gd name="connsiteX23" fmla="*/ 2624866 w 2624866"/>
                <a:gd name="connsiteY23" fmla="*/ 882127 h 3141233"/>
                <a:gd name="connsiteX24" fmla="*/ 2603350 w 2624866"/>
                <a:gd name="connsiteY24" fmla="*/ 2119257 h 3141233"/>
                <a:gd name="connsiteX25" fmla="*/ 2581835 w 2624866"/>
                <a:gd name="connsiteY25" fmla="*/ 2269864 h 3141233"/>
                <a:gd name="connsiteX26" fmla="*/ 2538805 w 2624866"/>
                <a:gd name="connsiteY26" fmla="*/ 2355925 h 3141233"/>
                <a:gd name="connsiteX27" fmla="*/ 2474259 w 2624866"/>
                <a:gd name="connsiteY27" fmla="*/ 2441986 h 3141233"/>
                <a:gd name="connsiteX28" fmla="*/ 2409713 w 2624866"/>
                <a:gd name="connsiteY28" fmla="*/ 2517290 h 3141233"/>
                <a:gd name="connsiteX29" fmla="*/ 1463040 w 2624866"/>
                <a:gd name="connsiteY29" fmla="*/ 3119718 h 3141233"/>
                <a:gd name="connsiteX30" fmla="*/ 1441525 w 2624866"/>
                <a:gd name="connsiteY30" fmla="*/ 3130476 h 3141233"/>
                <a:gd name="connsiteX0" fmla="*/ 1290917 w 2624866"/>
                <a:gd name="connsiteY0" fmla="*/ 3141233 h 3141233"/>
                <a:gd name="connsiteX1" fmla="*/ 1183341 w 2624866"/>
                <a:gd name="connsiteY1" fmla="*/ 3119718 h 3141233"/>
                <a:gd name="connsiteX2" fmla="*/ 1043492 w 2624866"/>
                <a:gd name="connsiteY2" fmla="*/ 3055172 h 3141233"/>
                <a:gd name="connsiteX3" fmla="*/ 817581 w 2624866"/>
                <a:gd name="connsiteY3" fmla="*/ 2904565 h 3141233"/>
                <a:gd name="connsiteX4" fmla="*/ 225910 w 2624866"/>
                <a:gd name="connsiteY4" fmla="*/ 2528047 h 3141233"/>
                <a:gd name="connsiteX5" fmla="*/ 139849 w 2624866"/>
                <a:gd name="connsiteY5" fmla="*/ 2420471 h 3141233"/>
                <a:gd name="connsiteX6" fmla="*/ 86061 w 2624866"/>
                <a:gd name="connsiteY6" fmla="*/ 2302137 h 3141233"/>
                <a:gd name="connsiteX7" fmla="*/ 43030 w 2624866"/>
                <a:gd name="connsiteY7" fmla="*/ 2205318 h 3141233"/>
                <a:gd name="connsiteX8" fmla="*/ 32273 w 2624866"/>
                <a:gd name="connsiteY8" fmla="*/ 2130014 h 3141233"/>
                <a:gd name="connsiteX9" fmla="*/ 0 w 2624866"/>
                <a:gd name="connsiteY9" fmla="*/ 871370 h 3141233"/>
                <a:gd name="connsiteX10" fmla="*/ 32273 w 2624866"/>
                <a:gd name="connsiteY10" fmla="*/ 742278 h 3141233"/>
                <a:gd name="connsiteX11" fmla="*/ 75303 w 2624866"/>
                <a:gd name="connsiteY11" fmla="*/ 634701 h 3141233"/>
                <a:gd name="connsiteX12" fmla="*/ 150607 w 2624866"/>
                <a:gd name="connsiteY12" fmla="*/ 570156 h 3141233"/>
                <a:gd name="connsiteX13" fmla="*/ 247426 w 2624866"/>
                <a:gd name="connsiteY13" fmla="*/ 505610 h 3141233"/>
                <a:gd name="connsiteX14" fmla="*/ 1151068 w 2624866"/>
                <a:gd name="connsiteY14" fmla="*/ 43031 h 3141233"/>
                <a:gd name="connsiteX15" fmla="*/ 1269402 w 2624866"/>
                <a:gd name="connsiteY15" fmla="*/ 10758 h 3141233"/>
                <a:gd name="connsiteX16" fmla="*/ 1387736 w 2624866"/>
                <a:gd name="connsiteY16" fmla="*/ 0 h 3141233"/>
                <a:gd name="connsiteX17" fmla="*/ 1495313 w 2624866"/>
                <a:gd name="connsiteY17" fmla="*/ 32273 h 3141233"/>
                <a:gd name="connsiteX18" fmla="*/ 1592132 w 2624866"/>
                <a:gd name="connsiteY18" fmla="*/ 75304 h 3141233"/>
                <a:gd name="connsiteX19" fmla="*/ 2441986 w 2624866"/>
                <a:gd name="connsiteY19" fmla="*/ 559398 h 3141233"/>
                <a:gd name="connsiteX20" fmla="*/ 2538805 w 2624866"/>
                <a:gd name="connsiteY20" fmla="*/ 634701 h 3141233"/>
                <a:gd name="connsiteX21" fmla="*/ 2581835 w 2624866"/>
                <a:gd name="connsiteY21" fmla="*/ 699247 h 3141233"/>
                <a:gd name="connsiteX22" fmla="*/ 2624866 w 2624866"/>
                <a:gd name="connsiteY22" fmla="*/ 796066 h 3141233"/>
                <a:gd name="connsiteX23" fmla="*/ 2624866 w 2624866"/>
                <a:gd name="connsiteY23" fmla="*/ 882127 h 3141233"/>
                <a:gd name="connsiteX24" fmla="*/ 2603350 w 2624866"/>
                <a:gd name="connsiteY24" fmla="*/ 2119257 h 3141233"/>
                <a:gd name="connsiteX25" fmla="*/ 2581835 w 2624866"/>
                <a:gd name="connsiteY25" fmla="*/ 2269864 h 3141233"/>
                <a:gd name="connsiteX26" fmla="*/ 2538805 w 2624866"/>
                <a:gd name="connsiteY26" fmla="*/ 2355925 h 3141233"/>
                <a:gd name="connsiteX27" fmla="*/ 2474259 w 2624866"/>
                <a:gd name="connsiteY27" fmla="*/ 2441986 h 3141233"/>
                <a:gd name="connsiteX28" fmla="*/ 2409713 w 2624866"/>
                <a:gd name="connsiteY28" fmla="*/ 2517290 h 3141233"/>
                <a:gd name="connsiteX29" fmla="*/ 1463040 w 2624866"/>
                <a:gd name="connsiteY29" fmla="*/ 3119718 h 3141233"/>
                <a:gd name="connsiteX30" fmla="*/ 1441525 w 2624866"/>
                <a:gd name="connsiteY30" fmla="*/ 3130476 h 3141233"/>
                <a:gd name="connsiteX31" fmla="*/ 1290917 w 2624866"/>
                <a:gd name="connsiteY31" fmla="*/ 3141233 h 3141233"/>
                <a:gd name="connsiteX0" fmla="*/ 1290917 w 2624866"/>
                <a:gd name="connsiteY0" fmla="*/ 3141233 h 3141233"/>
                <a:gd name="connsiteX1" fmla="*/ 1183341 w 2624866"/>
                <a:gd name="connsiteY1" fmla="*/ 3119718 h 3141233"/>
                <a:gd name="connsiteX2" fmla="*/ 1043492 w 2624866"/>
                <a:gd name="connsiteY2" fmla="*/ 3055172 h 3141233"/>
                <a:gd name="connsiteX3" fmla="*/ 817581 w 2624866"/>
                <a:gd name="connsiteY3" fmla="*/ 2904565 h 3141233"/>
                <a:gd name="connsiteX4" fmla="*/ 225910 w 2624866"/>
                <a:gd name="connsiteY4" fmla="*/ 2528047 h 3141233"/>
                <a:gd name="connsiteX5" fmla="*/ 139849 w 2624866"/>
                <a:gd name="connsiteY5" fmla="*/ 2420471 h 3141233"/>
                <a:gd name="connsiteX6" fmla="*/ 86061 w 2624866"/>
                <a:gd name="connsiteY6" fmla="*/ 2302137 h 3141233"/>
                <a:gd name="connsiteX7" fmla="*/ 43030 w 2624866"/>
                <a:gd name="connsiteY7" fmla="*/ 2205318 h 3141233"/>
                <a:gd name="connsiteX8" fmla="*/ 32273 w 2624866"/>
                <a:gd name="connsiteY8" fmla="*/ 2130014 h 3141233"/>
                <a:gd name="connsiteX9" fmla="*/ 0 w 2624866"/>
                <a:gd name="connsiteY9" fmla="*/ 871370 h 3141233"/>
                <a:gd name="connsiteX10" fmla="*/ 32273 w 2624866"/>
                <a:gd name="connsiteY10" fmla="*/ 742278 h 3141233"/>
                <a:gd name="connsiteX11" fmla="*/ 75303 w 2624866"/>
                <a:gd name="connsiteY11" fmla="*/ 634701 h 3141233"/>
                <a:gd name="connsiteX12" fmla="*/ 150607 w 2624866"/>
                <a:gd name="connsiteY12" fmla="*/ 570156 h 3141233"/>
                <a:gd name="connsiteX13" fmla="*/ 247426 w 2624866"/>
                <a:gd name="connsiteY13" fmla="*/ 505610 h 3141233"/>
                <a:gd name="connsiteX14" fmla="*/ 1151068 w 2624866"/>
                <a:gd name="connsiteY14" fmla="*/ 43031 h 3141233"/>
                <a:gd name="connsiteX15" fmla="*/ 1269402 w 2624866"/>
                <a:gd name="connsiteY15" fmla="*/ 10758 h 3141233"/>
                <a:gd name="connsiteX16" fmla="*/ 1387736 w 2624866"/>
                <a:gd name="connsiteY16" fmla="*/ 0 h 3141233"/>
                <a:gd name="connsiteX17" fmla="*/ 1495313 w 2624866"/>
                <a:gd name="connsiteY17" fmla="*/ 32273 h 3141233"/>
                <a:gd name="connsiteX18" fmla="*/ 1592132 w 2624866"/>
                <a:gd name="connsiteY18" fmla="*/ 75304 h 3141233"/>
                <a:gd name="connsiteX19" fmla="*/ 2441986 w 2624866"/>
                <a:gd name="connsiteY19" fmla="*/ 559398 h 3141233"/>
                <a:gd name="connsiteX20" fmla="*/ 2538805 w 2624866"/>
                <a:gd name="connsiteY20" fmla="*/ 634701 h 3141233"/>
                <a:gd name="connsiteX21" fmla="*/ 2581835 w 2624866"/>
                <a:gd name="connsiteY21" fmla="*/ 699247 h 3141233"/>
                <a:gd name="connsiteX22" fmla="*/ 2624866 w 2624866"/>
                <a:gd name="connsiteY22" fmla="*/ 796066 h 3141233"/>
                <a:gd name="connsiteX23" fmla="*/ 2624866 w 2624866"/>
                <a:gd name="connsiteY23" fmla="*/ 882127 h 3141233"/>
                <a:gd name="connsiteX24" fmla="*/ 2603350 w 2624866"/>
                <a:gd name="connsiteY24" fmla="*/ 2119257 h 3141233"/>
                <a:gd name="connsiteX25" fmla="*/ 2581835 w 2624866"/>
                <a:gd name="connsiteY25" fmla="*/ 2269864 h 3141233"/>
                <a:gd name="connsiteX26" fmla="*/ 2538805 w 2624866"/>
                <a:gd name="connsiteY26" fmla="*/ 2355925 h 3141233"/>
                <a:gd name="connsiteX27" fmla="*/ 2474259 w 2624866"/>
                <a:gd name="connsiteY27" fmla="*/ 2441986 h 3141233"/>
                <a:gd name="connsiteX28" fmla="*/ 2409713 w 2624866"/>
                <a:gd name="connsiteY28" fmla="*/ 2517290 h 3141233"/>
                <a:gd name="connsiteX29" fmla="*/ 1463040 w 2624866"/>
                <a:gd name="connsiteY29" fmla="*/ 3119718 h 3141233"/>
                <a:gd name="connsiteX30" fmla="*/ 1441525 w 2624866"/>
                <a:gd name="connsiteY30" fmla="*/ 3130476 h 3141233"/>
                <a:gd name="connsiteX31" fmla="*/ 1290917 w 2624866"/>
                <a:gd name="connsiteY31" fmla="*/ 3141233 h 3141233"/>
                <a:gd name="connsiteX0" fmla="*/ 1290917 w 2624866"/>
                <a:gd name="connsiteY0" fmla="*/ 3141233 h 3141233"/>
                <a:gd name="connsiteX1" fmla="*/ 1183341 w 2624866"/>
                <a:gd name="connsiteY1" fmla="*/ 3119718 h 3141233"/>
                <a:gd name="connsiteX2" fmla="*/ 1043492 w 2624866"/>
                <a:gd name="connsiteY2" fmla="*/ 3055172 h 3141233"/>
                <a:gd name="connsiteX3" fmla="*/ 225910 w 2624866"/>
                <a:gd name="connsiteY3" fmla="*/ 2528047 h 3141233"/>
                <a:gd name="connsiteX4" fmla="*/ 139849 w 2624866"/>
                <a:gd name="connsiteY4" fmla="*/ 2420471 h 3141233"/>
                <a:gd name="connsiteX5" fmla="*/ 86061 w 2624866"/>
                <a:gd name="connsiteY5" fmla="*/ 2302137 h 3141233"/>
                <a:gd name="connsiteX6" fmla="*/ 43030 w 2624866"/>
                <a:gd name="connsiteY6" fmla="*/ 2205318 h 3141233"/>
                <a:gd name="connsiteX7" fmla="*/ 32273 w 2624866"/>
                <a:gd name="connsiteY7" fmla="*/ 2130014 h 3141233"/>
                <a:gd name="connsiteX8" fmla="*/ 0 w 2624866"/>
                <a:gd name="connsiteY8" fmla="*/ 871370 h 3141233"/>
                <a:gd name="connsiteX9" fmla="*/ 32273 w 2624866"/>
                <a:gd name="connsiteY9" fmla="*/ 742278 h 3141233"/>
                <a:gd name="connsiteX10" fmla="*/ 75303 w 2624866"/>
                <a:gd name="connsiteY10" fmla="*/ 634701 h 3141233"/>
                <a:gd name="connsiteX11" fmla="*/ 150607 w 2624866"/>
                <a:gd name="connsiteY11" fmla="*/ 570156 h 3141233"/>
                <a:gd name="connsiteX12" fmla="*/ 247426 w 2624866"/>
                <a:gd name="connsiteY12" fmla="*/ 505610 h 3141233"/>
                <a:gd name="connsiteX13" fmla="*/ 1151068 w 2624866"/>
                <a:gd name="connsiteY13" fmla="*/ 43031 h 3141233"/>
                <a:gd name="connsiteX14" fmla="*/ 1269402 w 2624866"/>
                <a:gd name="connsiteY14" fmla="*/ 10758 h 3141233"/>
                <a:gd name="connsiteX15" fmla="*/ 1387736 w 2624866"/>
                <a:gd name="connsiteY15" fmla="*/ 0 h 3141233"/>
                <a:gd name="connsiteX16" fmla="*/ 1495313 w 2624866"/>
                <a:gd name="connsiteY16" fmla="*/ 32273 h 3141233"/>
                <a:gd name="connsiteX17" fmla="*/ 1592132 w 2624866"/>
                <a:gd name="connsiteY17" fmla="*/ 75304 h 3141233"/>
                <a:gd name="connsiteX18" fmla="*/ 2441986 w 2624866"/>
                <a:gd name="connsiteY18" fmla="*/ 559398 h 3141233"/>
                <a:gd name="connsiteX19" fmla="*/ 2538805 w 2624866"/>
                <a:gd name="connsiteY19" fmla="*/ 634701 h 3141233"/>
                <a:gd name="connsiteX20" fmla="*/ 2581835 w 2624866"/>
                <a:gd name="connsiteY20" fmla="*/ 699247 h 3141233"/>
                <a:gd name="connsiteX21" fmla="*/ 2624866 w 2624866"/>
                <a:gd name="connsiteY21" fmla="*/ 796066 h 3141233"/>
                <a:gd name="connsiteX22" fmla="*/ 2624866 w 2624866"/>
                <a:gd name="connsiteY22" fmla="*/ 882127 h 3141233"/>
                <a:gd name="connsiteX23" fmla="*/ 2603350 w 2624866"/>
                <a:gd name="connsiteY23" fmla="*/ 2119257 h 3141233"/>
                <a:gd name="connsiteX24" fmla="*/ 2581835 w 2624866"/>
                <a:gd name="connsiteY24" fmla="*/ 2269864 h 3141233"/>
                <a:gd name="connsiteX25" fmla="*/ 2538805 w 2624866"/>
                <a:gd name="connsiteY25" fmla="*/ 2355925 h 3141233"/>
                <a:gd name="connsiteX26" fmla="*/ 2474259 w 2624866"/>
                <a:gd name="connsiteY26" fmla="*/ 2441986 h 3141233"/>
                <a:gd name="connsiteX27" fmla="*/ 2409713 w 2624866"/>
                <a:gd name="connsiteY27" fmla="*/ 2517290 h 3141233"/>
                <a:gd name="connsiteX28" fmla="*/ 1463040 w 2624866"/>
                <a:gd name="connsiteY28" fmla="*/ 3119718 h 3141233"/>
                <a:gd name="connsiteX29" fmla="*/ 1441525 w 2624866"/>
                <a:gd name="connsiteY29" fmla="*/ 3130476 h 3141233"/>
                <a:gd name="connsiteX30" fmla="*/ 1290917 w 2624866"/>
                <a:gd name="connsiteY30" fmla="*/ 3141233 h 3141233"/>
                <a:gd name="connsiteX0" fmla="*/ 1290917 w 2624866"/>
                <a:gd name="connsiteY0" fmla="*/ 3141233 h 3141233"/>
                <a:gd name="connsiteX1" fmla="*/ 1183341 w 2624866"/>
                <a:gd name="connsiteY1" fmla="*/ 3119718 h 3141233"/>
                <a:gd name="connsiteX2" fmla="*/ 1043492 w 2624866"/>
                <a:gd name="connsiteY2" fmla="*/ 3055172 h 3141233"/>
                <a:gd name="connsiteX3" fmla="*/ 225910 w 2624866"/>
                <a:gd name="connsiteY3" fmla="*/ 2528047 h 3141233"/>
                <a:gd name="connsiteX4" fmla="*/ 139849 w 2624866"/>
                <a:gd name="connsiteY4" fmla="*/ 2420471 h 3141233"/>
                <a:gd name="connsiteX5" fmla="*/ 86061 w 2624866"/>
                <a:gd name="connsiteY5" fmla="*/ 2302137 h 3141233"/>
                <a:gd name="connsiteX6" fmla="*/ 43030 w 2624866"/>
                <a:gd name="connsiteY6" fmla="*/ 2205318 h 3141233"/>
                <a:gd name="connsiteX7" fmla="*/ 32273 w 2624866"/>
                <a:gd name="connsiteY7" fmla="*/ 2130014 h 3141233"/>
                <a:gd name="connsiteX8" fmla="*/ 0 w 2624866"/>
                <a:gd name="connsiteY8" fmla="*/ 871370 h 3141233"/>
                <a:gd name="connsiteX9" fmla="*/ 32273 w 2624866"/>
                <a:gd name="connsiteY9" fmla="*/ 742278 h 3141233"/>
                <a:gd name="connsiteX10" fmla="*/ 75303 w 2624866"/>
                <a:gd name="connsiteY10" fmla="*/ 634701 h 3141233"/>
                <a:gd name="connsiteX11" fmla="*/ 150607 w 2624866"/>
                <a:gd name="connsiteY11" fmla="*/ 570156 h 3141233"/>
                <a:gd name="connsiteX12" fmla="*/ 247426 w 2624866"/>
                <a:gd name="connsiteY12" fmla="*/ 505610 h 3141233"/>
                <a:gd name="connsiteX13" fmla="*/ 1151068 w 2624866"/>
                <a:gd name="connsiteY13" fmla="*/ 43031 h 3141233"/>
                <a:gd name="connsiteX14" fmla="*/ 1269402 w 2624866"/>
                <a:gd name="connsiteY14" fmla="*/ 10758 h 3141233"/>
                <a:gd name="connsiteX15" fmla="*/ 1387736 w 2624866"/>
                <a:gd name="connsiteY15" fmla="*/ 0 h 3141233"/>
                <a:gd name="connsiteX16" fmla="*/ 1495313 w 2624866"/>
                <a:gd name="connsiteY16" fmla="*/ 32273 h 3141233"/>
                <a:gd name="connsiteX17" fmla="*/ 1592132 w 2624866"/>
                <a:gd name="connsiteY17" fmla="*/ 75304 h 3141233"/>
                <a:gd name="connsiteX18" fmla="*/ 2441986 w 2624866"/>
                <a:gd name="connsiteY18" fmla="*/ 559398 h 3141233"/>
                <a:gd name="connsiteX19" fmla="*/ 2538805 w 2624866"/>
                <a:gd name="connsiteY19" fmla="*/ 634701 h 3141233"/>
                <a:gd name="connsiteX20" fmla="*/ 2581835 w 2624866"/>
                <a:gd name="connsiteY20" fmla="*/ 699247 h 3141233"/>
                <a:gd name="connsiteX21" fmla="*/ 2624866 w 2624866"/>
                <a:gd name="connsiteY21" fmla="*/ 796066 h 3141233"/>
                <a:gd name="connsiteX22" fmla="*/ 2624866 w 2624866"/>
                <a:gd name="connsiteY22" fmla="*/ 882127 h 3141233"/>
                <a:gd name="connsiteX23" fmla="*/ 2603350 w 2624866"/>
                <a:gd name="connsiteY23" fmla="*/ 2119257 h 3141233"/>
                <a:gd name="connsiteX24" fmla="*/ 2581835 w 2624866"/>
                <a:gd name="connsiteY24" fmla="*/ 2269864 h 3141233"/>
                <a:gd name="connsiteX25" fmla="*/ 2538805 w 2624866"/>
                <a:gd name="connsiteY25" fmla="*/ 2355925 h 3141233"/>
                <a:gd name="connsiteX26" fmla="*/ 2474259 w 2624866"/>
                <a:gd name="connsiteY26" fmla="*/ 2441986 h 3141233"/>
                <a:gd name="connsiteX27" fmla="*/ 2409713 w 2624866"/>
                <a:gd name="connsiteY27" fmla="*/ 2517290 h 3141233"/>
                <a:gd name="connsiteX28" fmla="*/ 1463040 w 2624866"/>
                <a:gd name="connsiteY28" fmla="*/ 3119718 h 3141233"/>
                <a:gd name="connsiteX29" fmla="*/ 1441525 w 2624866"/>
                <a:gd name="connsiteY29" fmla="*/ 3130476 h 3141233"/>
                <a:gd name="connsiteX30" fmla="*/ 1290917 w 2624866"/>
                <a:gd name="connsiteY30" fmla="*/ 3141233 h 314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24866" h="3141233">
                  <a:moveTo>
                    <a:pt x="1290917" y="3141233"/>
                  </a:moveTo>
                  <a:lnTo>
                    <a:pt x="1183341" y="3119718"/>
                  </a:lnTo>
                  <a:lnTo>
                    <a:pt x="1043492" y="3055172"/>
                  </a:lnTo>
                  <a:lnTo>
                    <a:pt x="225910" y="2528047"/>
                  </a:lnTo>
                  <a:lnTo>
                    <a:pt x="139849" y="2420471"/>
                  </a:lnTo>
                  <a:lnTo>
                    <a:pt x="86061" y="2302137"/>
                  </a:lnTo>
                  <a:lnTo>
                    <a:pt x="43030" y="2205318"/>
                  </a:lnTo>
                  <a:lnTo>
                    <a:pt x="32273" y="2130014"/>
                  </a:lnTo>
                  <a:lnTo>
                    <a:pt x="0" y="871370"/>
                  </a:lnTo>
                  <a:lnTo>
                    <a:pt x="32273" y="742278"/>
                  </a:lnTo>
                  <a:lnTo>
                    <a:pt x="75303" y="634701"/>
                  </a:lnTo>
                  <a:lnTo>
                    <a:pt x="150607" y="570156"/>
                  </a:lnTo>
                  <a:lnTo>
                    <a:pt x="247426" y="505610"/>
                  </a:lnTo>
                  <a:lnTo>
                    <a:pt x="1151068" y="43031"/>
                  </a:lnTo>
                  <a:lnTo>
                    <a:pt x="1269402" y="10758"/>
                  </a:lnTo>
                  <a:lnTo>
                    <a:pt x="1387736" y="0"/>
                  </a:lnTo>
                  <a:lnTo>
                    <a:pt x="1495313" y="32273"/>
                  </a:lnTo>
                  <a:lnTo>
                    <a:pt x="1592132" y="75304"/>
                  </a:lnTo>
                  <a:lnTo>
                    <a:pt x="2441986" y="559398"/>
                  </a:lnTo>
                  <a:lnTo>
                    <a:pt x="2538805" y="634701"/>
                  </a:lnTo>
                  <a:lnTo>
                    <a:pt x="2581835" y="699247"/>
                  </a:lnTo>
                  <a:lnTo>
                    <a:pt x="2624866" y="796066"/>
                  </a:lnTo>
                  <a:lnTo>
                    <a:pt x="2624866" y="882127"/>
                  </a:lnTo>
                  <a:lnTo>
                    <a:pt x="2603350" y="2119257"/>
                  </a:lnTo>
                  <a:lnTo>
                    <a:pt x="2581835" y="2269864"/>
                  </a:lnTo>
                  <a:lnTo>
                    <a:pt x="2538805" y="2355925"/>
                  </a:lnTo>
                  <a:lnTo>
                    <a:pt x="2474259" y="2441986"/>
                  </a:lnTo>
                  <a:lnTo>
                    <a:pt x="2409713" y="2517290"/>
                  </a:lnTo>
                  <a:lnTo>
                    <a:pt x="1463040" y="3119718"/>
                  </a:lnTo>
                  <a:lnTo>
                    <a:pt x="1441525" y="3130476"/>
                  </a:lnTo>
                  <a:lnTo>
                    <a:pt x="1290917" y="3141233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664663" y="2699849"/>
              <a:ext cx="570047" cy="311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2796334" y="3216761"/>
              <a:ext cx="318166" cy="5367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386268" y="4336739"/>
              <a:ext cx="318166" cy="5367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181682" y="3594506"/>
              <a:ext cx="318166" cy="5301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208196" y="4442772"/>
              <a:ext cx="318166" cy="5301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738472" y="3243269"/>
              <a:ext cx="318166" cy="5301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4784869" y="4104789"/>
              <a:ext cx="318166" cy="5367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95288" y="3141663"/>
            <a:ext cx="835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o interesse nesse experimento seja avaliar o quanto este dado é honesto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628106" y="4226151"/>
            <a:ext cx="38877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Neste caso, a ordem dos valores não é importante e podemos reorganizar os resultados na forma de uma tabela</a:t>
            </a:r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3707904" y="2329997"/>
            <a:ext cx="36004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365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53657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53657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53657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53657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3918360" y="2329997"/>
            <a:ext cx="4248472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365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53657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53657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53657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53657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latin typeface="Times New Roman" pitchFamily="18" charset="0"/>
                <a:cs typeface="Times New Roman" pitchFamily="18" charset="0"/>
              </a:rPr>
              <a:t>5  6  3  4  1  1  2  3  6  3  2  1  2  5  5  4  6...  4</a:t>
            </a:r>
            <a:endParaRPr lang="pt-BR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914400" y="1465263"/>
            <a:ext cx="2667000" cy="1784350"/>
            <a:chOff x="2064" y="2256"/>
            <a:chExt cx="942" cy="630"/>
          </a:xfrm>
        </p:grpSpPr>
        <p:grpSp>
          <p:nvGrpSpPr>
            <p:cNvPr id="22560" name="Group 4"/>
            <p:cNvGrpSpPr>
              <a:grpSpLocks/>
            </p:cNvGrpSpPr>
            <p:nvPr/>
          </p:nvGrpSpPr>
          <p:grpSpPr bwMode="auto">
            <a:xfrm>
              <a:off x="2064" y="2256"/>
              <a:ext cx="543" cy="630"/>
              <a:chOff x="1968" y="2160"/>
              <a:chExt cx="543" cy="630"/>
            </a:xfrm>
          </p:grpSpPr>
          <p:sp>
            <p:nvSpPr>
              <p:cNvPr id="22563" name="Rectangle 5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2564" name="Oval 6"/>
              <p:cNvSpPr>
                <a:spLocks noChangeArrowheads="1"/>
              </p:cNvSpPr>
              <p:nvPr/>
            </p:nvSpPr>
            <p:spPr bwMode="auto">
              <a:xfrm>
                <a:off x="2055" y="2247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2565" name="Oval 7"/>
              <p:cNvSpPr>
                <a:spLocks noChangeArrowheads="1"/>
              </p:cNvSpPr>
              <p:nvPr/>
            </p:nvSpPr>
            <p:spPr bwMode="auto">
              <a:xfrm>
                <a:off x="2207" y="2399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22561" name="Freeform 8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2562" name="Object 9"/>
            <p:cNvGraphicFramePr>
              <a:graphicFrameLocks noChangeAspect="1"/>
            </p:cNvGraphicFramePr>
            <p:nvPr/>
          </p:nvGraphicFramePr>
          <p:xfrm>
            <a:off x="2640" y="2496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8" name="Equation" r:id="rId3" imgW="418918" imgH="165028" progId="Equation.DSMT4">
                    <p:embed/>
                  </p:oleObj>
                </mc:Choice>
                <mc:Fallback>
                  <p:oleObj name="Equation" r:id="rId3" imgW="418918" imgH="16502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6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2" name="Text Box 10"/>
          <p:cNvSpPr txBox="1">
            <a:spLocks noChangeArrowheads="1"/>
          </p:cNvSpPr>
          <p:nvPr/>
        </p:nvSpPr>
        <p:spPr bwMode="auto">
          <a:xfrm>
            <a:off x="3975100" y="14605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Exemplo:</a:t>
            </a:r>
          </a:p>
        </p:txBody>
      </p:sp>
      <p:sp>
        <p:nvSpPr>
          <p:cNvPr id="22533" name="Text Box 11"/>
          <p:cNvSpPr txBox="1">
            <a:spLocks noChangeArrowheads="1"/>
          </p:cNvSpPr>
          <p:nvPr/>
        </p:nvSpPr>
        <p:spPr bwMode="auto">
          <a:xfrm>
            <a:off x="6640513" y="1676400"/>
            <a:ext cx="2252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dois objetos vermelhos?</a:t>
            </a:r>
          </a:p>
        </p:txBody>
      </p:sp>
      <p:grpSp>
        <p:nvGrpSpPr>
          <p:cNvPr id="22534" name="Group 12"/>
          <p:cNvGrpSpPr>
            <a:grpSpLocks/>
          </p:cNvGrpSpPr>
          <p:nvPr/>
        </p:nvGrpSpPr>
        <p:grpSpPr bwMode="auto">
          <a:xfrm>
            <a:off x="3995738" y="2208213"/>
            <a:ext cx="1152525" cy="1582737"/>
            <a:chOff x="2562" y="1344"/>
            <a:chExt cx="726" cy="997"/>
          </a:xfrm>
        </p:grpSpPr>
        <p:sp>
          <p:nvSpPr>
            <p:cNvPr id="22548" name="Freeform 13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9" name="Oval 14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0" name="Oval 15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1" name="Oval 16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2" name="Oval 17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3" name="Oval 18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4" name="Oval 19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5" name="Oval 20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6" name="Oval 21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7" name="Oval 22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8" name="Oval 23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59" name="Oval 24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22535" name="Group 41"/>
          <p:cNvGrpSpPr>
            <a:grpSpLocks/>
          </p:cNvGrpSpPr>
          <p:nvPr/>
        </p:nvGrpSpPr>
        <p:grpSpPr bwMode="auto">
          <a:xfrm>
            <a:off x="4356100" y="2133600"/>
            <a:ext cx="2376488" cy="938213"/>
            <a:chOff x="2744" y="1344"/>
            <a:chExt cx="1497" cy="591"/>
          </a:xfrm>
        </p:grpSpPr>
        <p:cxnSp>
          <p:nvCxnSpPr>
            <p:cNvPr id="22544" name="AutoShape 26"/>
            <p:cNvCxnSpPr>
              <a:cxnSpLocks noChangeShapeType="1"/>
            </p:cNvCxnSpPr>
            <p:nvPr/>
          </p:nvCxnSpPr>
          <p:spPr bwMode="auto">
            <a:xfrm rot="5400000" flipV="1">
              <a:off x="3032" y="105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5" name="Line 27"/>
            <p:cNvSpPr>
              <a:spLocks noChangeShapeType="1"/>
            </p:cNvSpPr>
            <p:nvPr/>
          </p:nvSpPr>
          <p:spPr bwMode="auto">
            <a:xfrm>
              <a:off x="3606" y="193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6" name="Line 28"/>
            <p:cNvSpPr>
              <a:spLocks noChangeShapeType="1"/>
            </p:cNvSpPr>
            <p:nvPr/>
          </p:nvSpPr>
          <p:spPr bwMode="auto">
            <a:xfrm>
              <a:off x="3969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cxnSp>
          <p:nvCxnSpPr>
            <p:cNvPr id="22547" name="AutoShape 29"/>
            <p:cNvCxnSpPr>
              <a:cxnSpLocks noChangeShapeType="1"/>
            </p:cNvCxnSpPr>
            <p:nvPr/>
          </p:nvCxnSpPr>
          <p:spPr bwMode="auto">
            <a:xfrm rot="5400000" flipV="1">
              <a:off x="3350" y="1056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2536" name="Object 30"/>
          <p:cNvGraphicFramePr>
            <a:graphicFrameLocks noChangeAspect="1"/>
          </p:cNvGraphicFramePr>
          <p:nvPr/>
        </p:nvGraphicFramePr>
        <p:xfrm>
          <a:off x="5545138" y="3482975"/>
          <a:ext cx="2562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5" imgW="1790700" imgH="228600" progId="Equation.DSMT4">
                  <p:embed/>
                </p:oleObj>
              </mc:Choice>
              <mc:Fallback>
                <p:oleObj name="Equation" r:id="rId5" imgW="17907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482975"/>
                        <a:ext cx="2562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15079"/>
              </p:ext>
            </p:extLst>
          </p:nvPr>
        </p:nvGraphicFramePr>
        <p:xfrm>
          <a:off x="7916863" y="3354388"/>
          <a:ext cx="3619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7" imgW="253890" imgH="393529" progId="Equation.DSMT4">
                  <p:embed/>
                </p:oleObj>
              </mc:Choice>
              <mc:Fallback>
                <p:oleObj name="Equation" r:id="rId7" imgW="253890" imgH="39352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863" y="3354388"/>
                        <a:ext cx="361950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538" name="AutoShape 34"/>
          <p:cNvCxnSpPr>
            <a:cxnSpLocks noChangeShapeType="1"/>
          </p:cNvCxnSpPr>
          <p:nvPr/>
        </p:nvCxnSpPr>
        <p:spPr bwMode="auto">
          <a:xfrm rot="5400000" flipV="1">
            <a:off x="4812506" y="1586707"/>
            <a:ext cx="712787" cy="1701800"/>
          </a:xfrm>
          <a:prstGeom prst="curvedConnector3">
            <a:avLst>
              <a:gd name="adj1" fmla="val -34616"/>
            </a:avLst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9909" name="Object 37"/>
          <p:cNvGraphicFramePr>
            <a:graphicFrameLocks noChangeAspect="1"/>
          </p:cNvGraphicFramePr>
          <p:nvPr/>
        </p:nvGraphicFramePr>
        <p:xfrm>
          <a:off x="2124075" y="4437063"/>
          <a:ext cx="31257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9" imgW="2184400" imgH="431800" progId="Equation.DSMT4">
                  <p:embed/>
                </p:oleObj>
              </mc:Choice>
              <mc:Fallback>
                <p:oleObj name="Equation" r:id="rId9" imgW="2184400" imgH="431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37063"/>
                        <a:ext cx="31257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0" name="Object 38"/>
          <p:cNvGraphicFramePr>
            <a:graphicFrameLocks noChangeAspect="1"/>
          </p:cNvGraphicFramePr>
          <p:nvPr/>
        </p:nvGraphicFramePr>
        <p:xfrm>
          <a:off x="2122488" y="4437063"/>
          <a:ext cx="31257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11" imgW="2184400" imgH="393700" progId="Equation.DSMT4">
                  <p:embed/>
                </p:oleObj>
              </mc:Choice>
              <mc:Fallback>
                <p:oleObj name="Equation" r:id="rId11" imgW="2184400" imgH="393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437063"/>
                        <a:ext cx="3125787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4" name="Object 32"/>
          <p:cNvGraphicFramePr>
            <a:graphicFrameLocks noChangeAspect="1"/>
          </p:cNvGraphicFramePr>
          <p:nvPr/>
        </p:nvGraphicFramePr>
        <p:xfrm>
          <a:off x="4492625" y="5118100"/>
          <a:ext cx="26717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13" imgW="1866900" imgH="228600" progId="Equation.DSMT4">
                  <p:embed/>
                </p:oleObj>
              </mc:Choice>
              <mc:Fallback>
                <p:oleObj name="Equation" r:id="rId13" imgW="18669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5118100"/>
                        <a:ext cx="26717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5403850" y="4554538"/>
            <a:ext cx="2481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(eventos independentes)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D1739-108E-4823-8942-6134326C5150}" type="slidenum">
              <a:rPr lang="pt-BR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971800" y="3505200"/>
            <a:ext cx="3352800" cy="990600"/>
            <a:chOff x="1725" y="2151"/>
            <a:chExt cx="2112" cy="624"/>
          </a:xfrm>
        </p:grpSpPr>
        <p:graphicFrame>
          <p:nvGraphicFramePr>
            <p:cNvPr id="23566" name="Object 4"/>
            <p:cNvGraphicFramePr>
              <a:graphicFrameLocks noChangeAspect="1"/>
            </p:cNvGraphicFramePr>
            <p:nvPr/>
          </p:nvGraphicFramePr>
          <p:xfrm>
            <a:off x="1824" y="2208"/>
            <a:ext cx="194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9" name="Equation" r:id="rId3" imgW="1637589" imgH="431613" progId="Equation.DSMT4">
                    <p:embed/>
                  </p:oleObj>
                </mc:Choice>
                <mc:Fallback>
                  <p:oleObj name="Equation" r:id="rId3" imgW="1637589" imgH="43161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208"/>
                          <a:ext cx="1942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Rectangle 5"/>
            <p:cNvSpPr>
              <a:spLocks noChangeArrowheads="1"/>
            </p:cNvSpPr>
            <p:nvPr/>
          </p:nvSpPr>
          <p:spPr bwMode="auto">
            <a:xfrm>
              <a:off x="1725" y="2151"/>
              <a:ext cx="21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844550" y="5494338"/>
          <a:ext cx="74564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5" imgW="3962400" imgH="203200" progId="Equation.DSMT4">
                  <p:embed/>
                </p:oleObj>
              </mc:Choice>
              <mc:Fallback>
                <p:oleObj name="Equation" r:id="rId5" imgW="39624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494338"/>
                        <a:ext cx="74564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844550" y="5013325"/>
            <a:ext cx="369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Se </a:t>
            </a:r>
            <a:r>
              <a:rPr lang="pt-BR" altLang="pt-BR" sz="16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pt-BR" sz="1600">
                <a:solidFill>
                  <a:srgbClr val="FF3300"/>
                </a:solidFill>
              </a:rPr>
              <a:t> e </a:t>
            </a:r>
            <a:r>
              <a:rPr lang="pt-BR" altLang="pt-BR" sz="16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altLang="pt-BR" sz="1600">
                <a:solidFill>
                  <a:srgbClr val="FF3300"/>
                </a:solidFill>
              </a:rPr>
              <a:t> são eventos independentes:</a:t>
            </a:r>
          </a:p>
        </p:txBody>
      </p:sp>
      <p:grpSp>
        <p:nvGrpSpPr>
          <p:cNvPr id="23558" name="Group 8"/>
          <p:cNvGrpSpPr>
            <a:grpSpLocks/>
          </p:cNvGrpSpPr>
          <p:nvPr/>
        </p:nvGrpSpPr>
        <p:grpSpPr bwMode="auto">
          <a:xfrm>
            <a:off x="914400" y="1465263"/>
            <a:ext cx="2667000" cy="1784350"/>
            <a:chOff x="2064" y="2256"/>
            <a:chExt cx="942" cy="630"/>
          </a:xfrm>
        </p:grpSpPr>
        <p:grpSp>
          <p:nvGrpSpPr>
            <p:cNvPr id="23560" name="Group 9"/>
            <p:cNvGrpSpPr>
              <a:grpSpLocks/>
            </p:cNvGrpSpPr>
            <p:nvPr/>
          </p:nvGrpSpPr>
          <p:grpSpPr bwMode="auto">
            <a:xfrm>
              <a:off x="2064" y="2256"/>
              <a:ext cx="543" cy="630"/>
              <a:chOff x="1968" y="2160"/>
              <a:chExt cx="543" cy="630"/>
            </a:xfrm>
          </p:grpSpPr>
          <p:sp>
            <p:nvSpPr>
              <p:cNvPr id="23563" name="Rectangle 1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3564" name="Oval 11"/>
              <p:cNvSpPr>
                <a:spLocks noChangeArrowheads="1"/>
              </p:cNvSpPr>
              <p:nvPr/>
            </p:nvSpPr>
            <p:spPr bwMode="auto">
              <a:xfrm>
                <a:off x="2055" y="2247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3565" name="Oval 12"/>
              <p:cNvSpPr>
                <a:spLocks noChangeArrowheads="1"/>
              </p:cNvSpPr>
              <p:nvPr/>
            </p:nvSpPr>
            <p:spPr bwMode="auto">
              <a:xfrm>
                <a:off x="2207" y="2399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23561" name="Freeform 13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3562" name="Object 14"/>
            <p:cNvGraphicFramePr>
              <a:graphicFrameLocks noChangeAspect="1"/>
            </p:cNvGraphicFramePr>
            <p:nvPr/>
          </p:nvGraphicFramePr>
          <p:xfrm>
            <a:off x="2640" y="2496"/>
            <a:ext cx="36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1" name="Equation" r:id="rId7" imgW="418918" imgH="165028" progId="Equation.DSMT4">
                    <p:embed/>
                  </p:oleObj>
                </mc:Choice>
                <mc:Fallback>
                  <p:oleObj name="Equation" r:id="rId7" imgW="418918" imgH="165028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96"/>
                          <a:ext cx="36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63E56-141A-4A4C-8185-A40393DD65D9}" type="slidenum">
              <a:rPr lang="pt-BR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24579" name="Group 48"/>
          <p:cNvGrpSpPr>
            <a:grpSpLocks/>
          </p:cNvGrpSpPr>
          <p:nvPr/>
        </p:nvGrpSpPr>
        <p:grpSpPr bwMode="auto">
          <a:xfrm>
            <a:off x="914400" y="1465263"/>
            <a:ext cx="2336800" cy="1784350"/>
            <a:chOff x="576" y="923"/>
            <a:chExt cx="1472" cy="1124"/>
          </a:xfrm>
        </p:grpSpPr>
        <p:sp>
          <p:nvSpPr>
            <p:cNvPr id="24607" name="Rectangle 10" descr="Diagonal para cima clara"/>
            <p:cNvSpPr>
              <a:spLocks noChangeArrowheads="1"/>
            </p:cNvSpPr>
            <p:nvPr/>
          </p:nvSpPr>
          <p:spPr bwMode="auto">
            <a:xfrm>
              <a:off x="576" y="923"/>
              <a:ext cx="968" cy="112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8" name="Oval 11"/>
            <p:cNvSpPr>
              <a:spLocks noChangeArrowheads="1"/>
            </p:cNvSpPr>
            <p:nvPr/>
          </p:nvSpPr>
          <p:spPr bwMode="auto">
            <a:xfrm>
              <a:off x="731" y="1078"/>
              <a:ext cx="465" cy="54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9" name="Oval 12"/>
            <p:cNvSpPr>
              <a:spLocks noChangeArrowheads="1"/>
            </p:cNvSpPr>
            <p:nvPr/>
          </p:nvSpPr>
          <p:spPr bwMode="auto">
            <a:xfrm>
              <a:off x="1002" y="1349"/>
              <a:ext cx="465" cy="5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10" name="Freeform 13"/>
            <p:cNvSpPr>
              <a:spLocks/>
            </p:cNvSpPr>
            <p:nvPr/>
          </p:nvSpPr>
          <p:spPr bwMode="auto">
            <a:xfrm>
              <a:off x="1004" y="1355"/>
              <a:ext cx="194" cy="258"/>
            </a:xfrm>
            <a:custGeom>
              <a:avLst/>
              <a:gdLst>
                <a:gd name="T0" fmla="*/ 0 w 109"/>
                <a:gd name="T1" fmla="*/ 1464100 h 145"/>
                <a:gd name="T2" fmla="*/ 28285 w 109"/>
                <a:gd name="T3" fmla="*/ 1062291 h 145"/>
                <a:gd name="T4" fmla="*/ 159472 w 109"/>
                <a:gd name="T5" fmla="*/ 736327 h 145"/>
                <a:gd name="T6" fmla="*/ 300577 w 109"/>
                <a:gd name="T7" fmla="*/ 494618 h 145"/>
                <a:gd name="T8" fmla="*/ 534972 w 109"/>
                <a:gd name="T9" fmla="*/ 248434 h 145"/>
                <a:gd name="T10" fmla="*/ 779949 w 109"/>
                <a:gd name="T11" fmla="*/ 89416 h 145"/>
                <a:gd name="T12" fmla="*/ 1001617 w 109"/>
                <a:gd name="T13" fmla="*/ 0 h 145"/>
                <a:gd name="T14" fmla="*/ 1104289 w 109"/>
                <a:gd name="T15" fmla="*/ 0 h 145"/>
                <a:gd name="T16" fmla="*/ 1075321 w 109"/>
                <a:gd name="T17" fmla="*/ 270980 h 145"/>
                <a:gd name="T18" fmla="*/ 1001617 w 109"/>
                <a:gd name="T19" fmla="*/ 568112 h 145"/>
                <a:gd name="T20" fmla="*/ 869882 w 109"/>
                <a:gd name="T21" fmla="*/ 806528 h 145"/>
                <a:gd name="T22" fmla="*/ 730859 w 109"/>
                <a:gd name="T23" fmla="*/ 1048080 h 145"/>
                <a:gd name="T24" fmla="*/ 518291 w 109"/>
                <a:gd name="T25" fmla="*/ 1252558 h 145"/>
                <a:gd name="T26" fmla="*/ 246216 w 109"/>
                <a:gd name="T27" fmla="*/ 1383617 h 145"/>
                <a:gd name="T28" fmla="*/ 140376 w 109"/>
                <a:gd name="T29" fmla="*/ 1453342 h 145"/>
                <a:gd name="T30" fmla="*/ 0 w 109"/>
                <a:gd name="T31" fmla="*/ 1464100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4611" name="Object 14"/>
            <p:cNvGraphicFramePr>
              <a:graphicFrameLocks noChangeAspect="1"/>
            </p:cNvGraphicFramePr>
            <p:nvPr/>
          </p:nvGraphicFramePr>
          <p:xfrm>
            <a:off x="1811" y="1332"/>
            <a:ext cx="2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8" name="Equation" r:id="rId3" imgW="152334" imgH="190417" progId="Equation.DSMT4">
                    <p:embed/>
                  </p:oleObj>
                </mc:Choice>
                <mc:Fallback>
                  <p:oleObj name="Equation" r:id="rId3" imgW="152334" imgH="190417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1332"/>
                          <a:ext cx="23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640513" y="1676400"/>
            <a:ext cx="22526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pelo menos 1 objeto vermelho?</a:t>
            </a:r>
          </a:p>
        </p:txBody>
      </p:sp>
      <p:grpSp>
        <p:nvGrpSpPr>
          <p:cNvPr id="24581" name="Group 23"/>
          <p:cNvGrpSpPr>
            <a:grpSpLocks/>
          </p:cNvGrpSpPr>
          <p:nvPr/>
        </p:nvGrpSpPr>
        <p:grpSpPr bwMode="auto">
          <a:xfrm>
            <a:off x="3995738" y="2208213"/>
            <a:ext cx="1152525" cy="1582737"/>
            <a:chOff x="2562" y="1344"/>
            <a:chExt cx="726" cy="997"/>
          </a:xfrm>
        </p:grpSpPr>
        <p:sp>
          <p:nvSpPr>
            <p:cNvPr id="24595" name="Freeform 24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6" name="Oval 25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7" name="Oval 26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8" name="Oval 27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9" name="Oval 28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0" name="Oval 29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1" name="Oval 30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2" name="Oval 31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3" name="Oval 32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4" name="Oval 33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5" name="Oval 34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606" name="Oval 35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356100" y="2135188"/>
            <a:ext cx="3667125" cy="935037"/>
            <a:chOff x="2744" y="1345"/>
            <a:chExt cx="2310" cy="589"/>
          </a:xfrm>
        </p:grpSpPr>
        <p:cxnSp>
          <p:nvCxnSpPr>
            <p:cNvPr id="24589" name="AutoShape 37"/>
            <p:cNvCxnSpPr>
              <a:cxnSpLocks noChangeShapeType="1"/>
            </p:cNvCxnSpPr>
            <p:nvPr/>
          </p:nvCxnSpPr>
          <p:spPr bwMode="auto">
            <a:xfrm rot="5400000" flipV="1">
              <a:off x="3032" y="105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0" name="Line 38"/>
            <p:cNvSpPr>
              <a:spLocks noChangeShapeType="1"/>
            </p:cNvSpPr>
            <p:nvPr/>
          </p:nvSpPr>
          <p:spPr bwMode="auto">
            <a:xfrm>
              <a:off x="3726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1" name="Line 39"/>
            <p:cNvSpPr>
              <a:spLocks noChangeShapeType="1"/>
            </p:cNvSpPr>
            <p:nvPr/>
          </p:nvSpPr>
          <p:spPr bwMode="auto">
            <a:xfrm>
              <a:off x="4078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2" name="Line 41"/>
            <p:cNvSpPr>
              <a:spLocks noChangeShapeType="1"/>
            </p:cNvSpPr>
            <p:nvPr/>
          </p:nvSpPr>
          <p:spPr bwMode="auto">
            <a:xfrm>
              <a:off x="4430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3" name="Line 42"/>
            <p:cNvSpPr>
              <a:spLocks noChangeShapeType="1"/>
            </p:cNvSpPr>
            <p:nvPr/>
          </p:nvSpPr>
          <p:spPr bwMode="auto">
            <a:xfrm>
              <a:off x="4782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4" name="Line 43"/>
            <p:cNvSpPr>
              <a:spLocks noChangeShapeType="1"/>
            </p:cNvSpPr>
            <p:nvPr/>
          </p:nvSpPr>
          <p:spPr bwMode="auto">
            <a:xfrm>
              <a:off x="3375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69676" name="Object 44"/>
          <p:cNvGraphicFramePr>
            <a:graphicFrameLocks noChangeAspect="1"/>
          </p:cNvGraphicFramePr>
          <p:nvPr/>
        </p:nvGraphicFramePr>
        <p:xfrm>
          <a:off x="539750" y="4292600"/>
          <a:ext cx="25987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5" imgW="1816100" imgH="203200" progId="Equation.DSMT4">
                  <p:embed/>
                </p:oleObj>
              </mc:Choice>
              <mc:Fallback>
                <p:oleObj name="Equation" r:id="rId5" imgW="1816100" imgH="203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92600"/>
                        <a:ext cx="2598738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70752"/>
              </p:ext>
            </p:extLst>
          </p:nvPr>
        </p:nvGraphicFramePr>
        <p:xfrm>
          <a:off x="3132138" y="4303713"/>
          <a:ext cx="465296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7" imgW="3251200" imgH="431800" progId="Equation.DSMT4">
                  <p:embed/>
                </p:oleObj>
              </mc:Choice>
              <mc:Fallback>
                <p:oleObj name="Equation" r:id="rId7" imgW="3251200" imgH="4318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303713"/>
                        <a:ext cx="465296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8951"/>
              </p:ext>
            </p:extLst>
          </p:nvPr>
        </p:nvGraphicFramePr>
        <p:xfrm>
          <a:off x="2940050" y="5675115"/>
          <a:ext cx="14541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9" imgW="1016000" imgH="203200" progId="Equation.DSMT4">
                  <p:embed/>
                </p:oleObj>
              </mc:Choice>
              <mc:Fallback>
                <p:oleObj name="Equation" r:id="rId9" imgW="1016000" imgH="203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675115"/>
                        <a:ext cx="145415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125302"/>
              </p:ext>
            </p:extLst>
          </p:nvPr>
        </p:nvGraphicFramePr>
        <p:xfrm>
          <a:off x="2940050" y="6033790"/>
          <a:ext cx="1711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11" imgW="1193800" imgH="393700" progId="Equation.DSMT4">
                  <p:embed/>
                </p:oleObj>
              </mc:Choice>
              <mc:Fallback>
                <p:oleObj name="Equation" r:id="rId11" imgW="1193800" imgH="3937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6033790"/>
                        <a:ext cx="17113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8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65383"/>
              </p:ext>
            </p:extLst>
          </p:nvPr>
        </p:nvGraphicFramePr>
        <p:xfrm>
          <a:off x="4788024" y="6141814"/>
          <a:ext cx="85566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13" imgW="596641" imgH="203112" progId="Equation.DSMT4">
                  <p:embed/>
                </p:oleObj>
              </mc:Choice>
              <mc:Fallback>
                <p:oleObj name="Equation" r:id="rId13" imgW="596641" imgH="203112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141814"/>
                        <a:ext cx="855663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85ED8-D2FE-46F4-B4CB-2A241FE0D7E0}" type="slidenum">
              <a:rPr lang="pt-BR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3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67127"/>
              </p:ext>
            </p:extLst>
          </p:nvPr>
        </p:nvGraphicFramePr>
        <p:xfrm>
          <a:off x="2941638" y="4989513"/>
          <a:ext cx="49641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Equation" r:id="rId15" imgW="3466800" imgH="431640" progId="Equation.DSMT4">
                  <p:embed/>
                </p:oleObj>
              </mc:Choice>
              <mc:Fallback>
                <p:oleObj name="Equation" r:id="rId15" imgW="346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989513"/>
                        <a:ext cx="49641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581400" y="3657600"/>
            <a:ext cx="2209800" cy="685800"/>
            <a:chOff x="2256" y="2304"/>
            <a:chExt cx="1392" cy="432"/>
          </a:xfrm>
        </p:grpSpPr>
        <p:graphicFrame>
          <p:nvGraphicFramePr>
            <p:cNvPr id="25611" name="Object 4"/>
            <p:cNvGraphicFramePr>
              <a:graphicFrameLocks noChangeAspect="1"/>
            </p:cNvGraphicFramePr>
            <p:nvPr/>
          </p:nvGraphicFramePr>
          <p:xfrm>
            <a:off x="2332" y="2385"/>
            <a:ext cx="121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name="Equation" r:id="rId3" imgW="1028700" imgH="228600" progId="Equation.DSMT4">
                    <p:embed/>
                  </p:oleObj>
                </mc:Choice>
                <mc:Fallback>
                  <p:oleObj name="Equation" r:id="rId3" imgW="10287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2385"/>
                          <a:ext cx="121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Rectangle 5"/>
            <p:cNvSpPr>
              <a:spLocks noChangeArrowheads="1"/>
            </p:cNvSpPr>
            <p:nvPr/>
          </p:nvSpPr>
          <p:spPr bwMode="auto">
            <a:xfrm>
              <a:off x="2256" y="2304"/>
              <a:ext cx="139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25604" name="Group 11"/>
          <p:cNvGrpSpPr>
            <a:grpSpLocks/>
          </p:cNvGrpSpPr>
          <p:nvPr/>
        </p:nvGrpSpPr>
        <p:grpSpPr bwMode="auto">
          <a:xfrm>
            <a:off x="914400" y="1465263"/>
            <a:ext cx="2336800" cy="1784350"/>
            <a:chOff x="576" y="923"/>
            <a:chExt cx="1472" cy="1124"/>
          </a:xfrm>
        </p:grpSpPr>
        <p:sp>
          <p:nvSpPr>
            <p:cNvPr id="25606" name="Rectangle 6" descr="Diagonal para cima clara"/>
            <p:cNvSpPr>
              <a:spLocks noChangeArrowheads="1"/>
            </p:cNvSpPr>
            <p:nvPr/>
          </p:nvSpPr>
          <p:spPr bwMode="auto">
            <a:xfrm>
              <a:off x="576" y="923"/>
              <a:ext cx="968" cy="112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731" y="1078"/>
              <a:ext cx="465" cy="54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002" y="1349"/>
              <a:ext cx="465" cy="5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1004" y="1355"/>
              <a:ext cx="194" cy="258"/>
            </a:xfrm>
            <a:custGeom>
              <a:avLst/>
              <a:gdLst>
                <a:gd name="T0" fmla="*/ 0 w 109"/>
                <a:gd name="T1" fmla="*/ 1464100 h 145"/>
                <a:gd name="T2" fmla="*/ 28285 w 109"/>
                <a:gd name="T3" fmla="*/ 1062291 h 145"/>
                <a:gd name="T4" fmla="*/ 159472 w 109"/>
                <a:gd name="T5" fmla="*/ 736327 h 145"/>
                <a:gd name="T6" fmla="*/ 300577 w 109"/>
                <a:gd name="T7" fmla="*/ 494618 h 145"/>
                <a:gd name="T8" fmla="*/ 534972 w 109"/>
                <a:gd name="T9" fmla="*/ 248434 h 145"/>
                <a:gd name="T10" fmla="*/ 779949 w 109"/>
                <a:gd name="T11" fmla="*/ 89416 h 145"/>
                <a:gd name="T12" fmla="*/ 1001617 w 109"/>
                <a:gd name="T13" fmla="*/ 0 h 145"/>
                <a:gd name="T14" fmla="*/ 1104289 w 109"/>
                <a:gd name="T15" fmla="*/ 0 h 145"/>
                <a:gd name="T16" fmla="*/ 1075321 w 109"/>
                <a:gd name="T17" fmla="*/ 270980 h 145"/>
                <a:gd name="T18" fmla="*/ 1001617 w 109"/>
                <a:gd name="T19" fmla="*/ 568112 h 145"/>
                <a:gd name="T20" fmla="*/ 869882 w 109"/>
                <a:gd name="T21" fmla="*/ 806528 h 145"/>
                <a:gd name="T22" fmla="*/ 730859 w 109"/>
                <a:gd name="T23" fmla="*/ 1048080 h 145"/>
                <a:gd name="T24" fmla="*/ 518291 w 109"/>
                <a:gd name="T25" fmla="*/ 1252558 h 145"/>
                <a:gd name="T26" fmla="*/ 246216 w 109"/>
                <a:gd name="T27" fmla="*/ 1383617 h 145"/>
                <a:gd name="T28" fmla="*/ 140376 w 109"/>
                <a:gd name="T29" fmla="*/ 1453342 h 145"/>
                <a:gd name="T30" fmla="*/ 0 w 109"/>
                <a:gd name="T31" fmla="*/ 1464100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5610" name="Object 10"/>
            <p:cNvGraphicFramePr>
              <a:graphicFrameLocks noChangeAspect="1"/>
            </p:cNvGraphicFramePr>
            <p:nvPr/>
          </p:nvGraphicFramePr>
          <p:xfrm>
            <a:off x="1811" y="1332"/>
            <a:ext cx="2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Equation" r:id="rId5" imgW="152334" imgH="190417" progId="Equation.DSMT4">
                    <p:embed/>
                  </p:oleObj>
                </mc:Choice>
                <mc:Fallback>
                  <p:oleObj name="Equation" r:id="rId5" imgW="152334" imgH="190417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1332"/>
                          <a:ext cx="23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C2C86-85DC-4BD9-BBE3-8224E7035BAE}" type="slidenum">
              <a:rPr lang="pt-BR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26627" name="Group 37"/>
          <p:cNvGrpSpPr>
            <a:grpSpLocks/>
          </p:cNvGrpSpPr>
          <p:nvPr/>
        </p:nvGrpSpPr>
        <p:grpSpPr bwMode="auto">
          <a:xfrm>
            <a:off x="519113" y="1341438"/>
            <a:ext cx="7661275" cy="1835150"/>
            <a:chOff x="576" y="845"/>
            <a:chExt cx="4826" cy="1156"/>
          </a:xfrm>
        </p:grpSpPr>
        <p:graphicFrame>
          <p:nvGraphicFramePr>
            <p:cNvPr id="26651" name="Object 3"/>
            <p:cNvGraphicFramePr>
              <a:graphicFrameLocks noChangeAspect="1"/>
            </p:cNvGraphicFramePr>
            <p:nvPr/>
          </p:nvGraphicFramePr>
          <p:xfrm>
            <a:off x="2570" y="1058"/>
            <a:ext cx="185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6" name="Equation" r:id="rId3" imgW="1562100" imgH="203200" progId="Equation.DSMT4">
                    <p:embed/>
                  </p:oleObj>
                </mc:Choice>
                <mc:Fallback>
                  <p:oleObj name="Equation" r:id="rId3" imgW="15621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1058"/>
                          <a:ext cx="185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52" name="Group 4"/>
            <p:cNvGrpSpPr>
              <a:grpSpLocks/>
            </p:cNvGrpSpPr>
            <p:nvPr/>
          </p:nvGrpSpPr>
          <p:grpSpPr bwMode="auto">
            <a:xfrm>
              <a:off x="576" y="845"/>
              <a:ext cx="1728" cy="1156"/>
              <a:chOff x="2064" y="1488"/>
              <a:chExt cx="942" cy="630"/>
            </a:xfrm>
          </p:grpSpPr>
          <p:sp>
            <p:nvSpPr>
              <p:cNvPr id="26658" name="Rectangle 5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54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6659" name="Oval 6" descr="Diagonal para cima clara"/>
              <p:cNvSpPr>
                <a:spLocks noChangeArrowheads="1"/>
              </p:cNvSpPr>
              <p:nvPr/>
            </p:nvSpPr>
            <p:spPr bwMode="auto">
              <a:xfrm>
                <a:off x="2151" y="1575"/>
                <a:ext cx="261" cy="304"/>
              </a:xfrm>
              <a:prstGeom prst="ellipse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6660" name="Oval 7" descr="Diagonal para cima clara"/>
              <p:cNvSpPr>
                <a:spLocks noChangeArrowheads="1"/>
              </p:cNvSpPr>
              <p:nvPr/>
            </p:nvSpPr>
            <p:spPr bwMode="auto">
              <a:xfrm>
                <a:off x="2303" y="1727"/>
                <a:ext cx="261" cy="304"/>
              </a:xfrm>
              <a:prstGeom prst="ellipse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6661" name="Oval 8" descr="Diagonal para cima clara"/>
              <p:cNvSpPr>
                <a:spLocks noChangeArrowheads="1"/>
              </p:cNvSpPr>
              <p:nvPr/>
            </p:nvSpPr>
            <p:spPr bwMode="auto">
              <a:xfrm>
                <a:off x="2150" y="1574"/>
                <a:ext cx="261" cy="3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graphicFrame>
            <p:nvGraphicFramePr>
              <p:cNvPr id="26662" name="Object 9"/>
              <p:cNvGraphicFramePr>
                <a:graphicFrameLocks noChangeAspect="1"/>
              </p:cNvGraphicFramePr>
              <p:nvPr/>
            </p:nvGraphicFramePr>
            <p:xfrm>
              <a:off x="2640" y="1728"/>
              <a:ext cx="36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17" name="Equation" r:id="rId5" imgW="418918" imgH="165028" progId="Equation.DSMT4">
                      <p:embed/>
                    </p:oleObj>
                  </mc:Choice>
                  <mc:Fallback>
                    <p:oleObj name="Equation" r:id="rId5" imgW="418918" imgH="165028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728"/>
                            <a:ext cx="36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53" name="Object 10"/>
            <p:cNvGraphicFramePr>
              <a:graphicFrameLocks noChangeAspect="1"/>
            </p:cNvGraphicFramePr>
            <p:nvPr/>
          </p:nvGraphicFramePr>
          <p:xfrm>
            <a:off x="4394" y="1058"/>
            <a:ext cx="85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8" name="Equation" r:id="rId7" imgW="723586" imgH="203112" progId="Equation.DSMT4">
                    <p:embed/>
                  </p:oleObj>
                </mc:Choice>
                <mc:Fallback>
                  <p:oleObj name="Equation" r:id="rId7" imgW="723586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1058"/>
                          <a:ext cx="85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4" name="Rectangle 11"/>
            <p:cNvSpPr>
              <a:spLocks noChangeArrowheads="1"/>
            </p:cNvSpPr>
            <p:nvPr/>
          </p:nvSpPr>
          <p:spPr bwMode="auto">
            <a:xfrm>
              <a:off x="2426" y="914"/>
              <a:ext cx="29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55" name="Text Box 18"/>
            <p:cNvSpPr txBox="1">
              <a:spLocks noChangeArrowheads="1"/>
            </p:cNvSpPr>
            <p:nvPr/>
          </p:nvSpPr>
          <p:spPr bwMode="auto">
            <a:xfrm>
              <a:off x="4513" y="1410"/>
              <a:ext cx="841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eventos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mutuamente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exclusivos</a:t>
              </a:r>
            </a:p>
          </p:txBody>
        </p:sp>
        <p:graphicFrame>
          <p:nvGraphicFramePr>
            <p:cNvPr id="26656" name="Object 19"/>
            <p:cNvGraphicFramePr>
              <a:graphicFrameLocks noChangeAspect="1"/>
            </p:cNvGraphicFramePr>
            <p:nvPr/>
          </p:nvGraphicFramePr>
          <p:xfrm>
            <a:off x="2562" y="1592"/>
            <a:ext cx="185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9" name="Equation" r:id="rId9" imgW="1562100" imgH="203200" progId="Equation.DSMT4">
                    <p:embed/>
                  </p:oleObj>
                </mc:Choice>
                <mc:Fallback>
                  <p:oleObj name="Equation" r:id="rId9" imgW="1562100" imgH="203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592"/>
                          <a:ext cx="185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7" name="Rectangle 21"/>
            <p:cNvSpPr>
              <a:spLocks noChangeArrowheads="1"/>
            </p:cNvSpPr>
            <p:nvPr/>
          </p:nvSpPr>
          <p:spPr bwMode="auto">
            <a:xfrm>
              <a:off x="2418" y="1448"/>
              <a:ext cx="205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26628" name="Group 40"/>
          <p:cNvGrpSpPr>
            <a:grpSpLocks/>
          </p:cNvGrpSpPr>
          <p:nvPr/>
        </p:nvGrpSpPr>
        <p:grpSpPr bwMode="auto">
          <a:xfrm>
            <a:off x="519113" y="3213100"/>
            <a:ext cx="8229600" cy="1784350"/>
            <a:chOff x="576" y="2024"/>
            <a:chExt cx="5184" cy="1124"/>
          </a:xfrm>
        </p:grpSpPr>
        <p:graphicFrame>
          <p:nvGraphicFramePr>
            <p:cNvPr id="26639" name="Object 24"/>
            <p:cNvGraphicFramePr>
              <a:graphicFrameLocks noChangeAspect="1"/>
            </p:cNvGraphicFramePr>
            <p:nvPr/>
          </p:nvGraphicFramePr>
          <p:xfrm>
            <a:off x="2574" y="2245"/>
            <a:ext cx="311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0" name="Equation" r:id="rId10" imgW="2628900" imgH="203200" progId="Equation.DSMT4">
                    <p:embed/>
                  </p:oleObj>
                </mc:Choice>
                <mc:Fallback>
                  <p:oleObj name="Equation" r:id="rId10" imgW="2628900" imgH="203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2245"/>
                          <a:ext cx="311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Rectangle 25"/>
            <p:cNvSpPr>
              <a:spLocks noChangeArrowheads="1"/>
            </p:cNvSpPr>
            <p:nvPr/>
          </p:nvSpPr>
          <p:spPr bwMode="auto">
            <a:xfrm>
              <a:off x="2426" y="2091"/>
              <a:ext cx="3334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41" name="Text Box 27"/>
            <p:cNvSpPr txBox="1">
              <a:spLocks noChangeArrowheads="1"/>
            </p:cNvSpPr>
            <p:nvPr/>
          </p:nvSpPr>
          <p:spPr bwMode="auto">
            <a:xfrm>
              <a:off x="4513" y="2704"/>
              <a:ext cx="97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eventos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independentes</a:t>
              </a:r>
            </a:p>
          </p:txBody>
        </p:sp>
        <p:grpSp>
          <p:nvGrpSpPr>
            <p:cNvPr id="26642" name="Group 36"/>
            <p:cNvGrpSpPr>
              <a:grpSpLocks/>
            </p:cNvGrpSpPr>
            <p:nvPr/>
          </p:nvGrpSpPr>
          <p:grpSpPr bwMode="auto">
            <a:xfrm>
              <a:off x="576" y="2024"/>
              <a:ext cx="1700" cy="1124"/>
              <a:chOff x="576" y="2024"/>
              <a:chExt cx="1700" cy="1124"/>
            </a:xfrm>
          </p:grpSpPr>
          <p:grpSp>
            <p:nvGrpSpPr>
              <p:cNvPr id="26645" name="Group 35"/>
              <p:cNvGrpSpPr>
                <a:grpSpLocks/>
              </p:cNvGrpSpPr>
              <p:nvPr/>
            </p:nvGrpSpPr>
            <p:grpSpPr bwMode="auto">
              <a:xfrm>
                <a:off x="576" y="2024"/>
                <a:ext cx="995" cy="1124"/>
                <a:chOff x="576" y="2024"/>
                <a:chExt cx="995" cy="1124"/>
              </a:xfrm>
            </p:grpSpPr>
            <p:sp>
              <p:nvSpPr>
                <p:cNvPr id="26648" name="Rectangle 30"/>
                <p:cNvSpPr>
                  <a:spLocks noChangeArrowheads="1"/>
                </p:cNvSpPr>
                <p:nvPr/>
              </p:nvSpPr>
              <p:spPr bwMode="auto">
                <a:xfrm>
                  <a:off x="576" y="2024"/>
                  <a:ext cx="995" cy="11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600"/>
                </a:p>
              </p:txBody>
            </p:sp>
            <p:sp>
              <p:nvSpPr>
                <p:cNvPr id="26649" name="Oval 31"/>
                <p:cNvSpPr>
                  <a:spLocks noChangeArrowheads="1"/>
                </p:cNvSpPr>
                <p:nvPr/>
              </p:nvSpPr>
              <p:spPr bwMode="auto">
                <a:xfrm>
                  <a:off x="751" y="2179"/>
                  <a:ext cx="465" cy="54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600"/>
                </a:p>
              </p:txBody>
            </p:sp>
            <p:sp>
              <p:nvSpPr>
                <p:cNvPr id="26650" name="Oval 32"/>
                <p:cNvSpPr>
                  <a:spLocks noChangeArrowheads="1"/>
                </p:cNvSpPr>
                <p:nvPr/>
              </p:nvSpPr>
              <p:spPr bwMode="auto">
                <a:xfrm>
                  <a:off x="1022" y="2450"/>
                  <a:ext cx="465" cy="54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600"/>
                </a:p>
              </p:txBody>
            </p:sp>
          </p:grpSp>
          <p:sp>
            <p:nvSpPr>
              <p:cNvPr id="26646" name="Freeform 33" descr="Diagonal para cima clara"/>
              <p:cNvSpPr>
                <a:spLocks/>
              </p:cNvSpPr>
              <p:nvPr/>
            </p:nvSpPr>
            <p:spPr bwMode="auto">
              <a:xfrm>
                <a:off x="1024" y="2456"/>
                <a:ext cx="194" cy="258"/>
              </a:xfrm>
              <a:custGeom>
                <a:avLst/>
                <a:gdLst>
                  <a:gd name="T0" fmla="*/ 0 w 109"/>
                  <a:gd name="T1" fmla="*/ 1464100 h 145"/>
                  <a:gd name="T2" fmla="*/ 28285 w 109"/>
                  <a:gd name="T3" fmla="*/ 1062291 h 145"/>
                  <a:gd name="T4" fmla="*/ 159472 w 109"/>
                  <a:gd name="T5" fmla="*/ 736327 h 145"/>
                  <a:gd name="T6" fmla="*/ 300577 w 109"/>
                  <a:gd name="T7" fmla="*/ 494618 h 145"/>
                  <a:gd name="T8" fmla="*/ 534972 w 109"/>
                  <a:gd name="T9" fmla="*/ 248434 h 145"/>
                  <a:gd name="T10" fmla="*/ 779949 w 109"/>
                  <a:gd name="T11" fmla="*/ 89416 h 145"/>
                  <a:gd name="T12" fmla="*/ 1001617 w 109"/>
                  <a:gd name="T13" fmla="*/ 0 h 145"/>
                  <a:gd name="T14" fmla="*/ 1104289 w 109"/>
                  <a:gd name="T15" fmla="*/ 0 h 145"/>
                  <a:gd name="T16" fmla="*/ 1075321 w 109"/>
                  <a:gd name="T17" fmla="*/ 270980 h 145"/>
                  <a:gd name="T18" fmla="*/ 1001617 w 109"/>
                  <a:gd name="T19" fmla="*/ 568112 h 145"/>
                  <a:gd name="T20" fmla="*/ 869882 w 109"/>
                  <a:gd name="T21" fmla="*/ 806528 h 145"/>
                  <a:gd name="T22" fmla="*/ 730859 w 109"/>
                  <a:gd name="T23" fmla="*/ 1048080 h 145"/>
                  <a:gd name="T24" fmla="*/ 518291 w 109"/>
                  <a:gd name="T25" fmla="*/ 1252558 h 145"/>
                  <a:gd name="T26" fmla="*/ 246216 w 109"/>
                  <a:gd name="T27" fmla="*/ 1383617 h 145"/>
                  <a:gd name="T28" fmla="*/ 140376 w 109"/>
                  <a:gd name="T29" fmla="*/ 1453342 h 145"/>
                  <a:gd name="T30" fmla="*/ 0 w 109"/>
                  <a:gd name="T31" fmla="*/ 1464100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5"/>
                  <a:gd name="T50" fmla="*/ 109 w 109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5">
                    <a:moveTo>
                      <a:pt x="0" y="145"/>
                    </a:moveTo>
                    <a:lnTo>
                      <a:pt x="3" y="105"/>
                    </a:lnTo>
                    <a:lnTo>
                      <a:pt x="16" y="73"/>
                    </a:lnTo>
                    <a:lnTo>
                      <a:pt x="30" y="49"/>
                    </a:lnTo>
                    <a:lnTo>
                      <a:pt x="53" y="25"/>
                    </a:lnTo>
                    <a:lnTo>
                      <a:pt x="77" y="9"/>
                    </a:lnTo>
                    <a:lnTo>
                      <a:pt x="99" y="0"/>
                    </a:lnTo>
                    <a:lnTo>
                      <a:pt x="109" y="0"/>
                    </a:lnTo>
                    <a:lnTo>
                      <a:pt x="106" y="27"/>
                    </a:lnTo>
                    <a:lnTo>
                      <a:pt x="99" y="56"/>
                    </a:lnTo>
                    <a:lnTo>
                      <a:pt x="86" y="80"/>
                    </a:lnTo>
                    <a:lnTo>
                      <a:pt x="72" y="104"/>
                    </a:lnTo>
                    <a:lnTo>
                      <a:pt x="51" y="124"/>
                    </a:lnTo>
                    <a:lnTo>
                      <a:pt x="24" y="137"/>
                    </a:lnTo>
                    <a:lnTo>
                      <a:pt x="14" y="144"/>
                    </a:lnTo>
                    <a:lnTo>
                      <a:pt x="0" y="145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6647" name="Object 34"/>
              <p:cNvGraphicFramePr>
                <a:graphicFrameLocks noChangeAspect="1"/>
              </p:cNvGraphicFramePr>
              <p:nvPr/>
            </p:nvGraphicFramePr>
            <p:xfrm>
              <a:off x="1623" y="2452"/>
              <a:ext cx="653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21" name="Equation" r:id="rId12" imgW="418918" imgH="165028" progId="Equation.DSMT4">
                      <p:embed/>
                    </p:oleObj>
                  </mc:Choice>
                  <mc:Fallback>
                    <p:oleObj name="Equation" r:id="rId12" imgW="418918" imgH="165028" progId="Equation.DSMT4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3" y="2452"/>
                            <a:ext cx="653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43" name="Object 38"/>
            <p:cNvGraphicFramePr>
              <a:graphicFrameLocks noChangeAspect="1"/>
            </p:cNvGraphicFramePr>
            <p:nvPr/>
          </p:nvGraphicFramePr>
          <p:xfrm>
            <a:off x="2573" y="2795"/>
            <a:ext cx="170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2" name="Equation" r:id="rId14" imgW="1435100" imgH="203200" progId="Equation.DSMT4">
                    <p:embed/>
                  </p:oleObj>
                </mc:Choice>
                <mc:Fallback>
                  <p:oleObj name="Equation" r:id="rId14" imgW="1435100" imgH="2032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3" y="2795"/>
                          <a:ext cx="170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Rectangle 39"/>
            <p:cNvSpPr>
              <a:spLocks noChangeArrowheads="1"/>
            </p:cNvSpPr>
            <p:nvPr/>
          </p:nvSpPr>
          <p:spPr bwMode="auto">
            <a:xfrm>
              <a:off x="2426" y="2641"/>
              <a:ext cx="2042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26629" name="Group 51"/>
          <p:cNvGrpSpPr>
            <a:grpSpLocks/>
          </p:cNvGrpSpPr>
          <p:nvPr/>
        </p:nvGrpSpPr>
        <p:grpSpPr bwMode="auto">
          <a:xfrm>
            <a:off x="3455988" y="5540375"/>
            <a:ext cx="2471737" cy="768350"/>
            <a:chOff x="2177" y="2638"/>
            <a:chExt cx="1557" cy="484"/>
          </a:xfrm>
        </p:grpSpPr>
        <p:graphicFrame>
          <p:nvGraphicFramePr>
            <p:cNvPr id="26637" name="Object 42"/>
            <p:cNvGraphicFramePr>
              <a:graphicFrameLocks noChangeAspect="1"/>
            </p:cNvGraphicFramePr>
            <p:nvPr/>
          </p:nvGraphicFramePr>
          <p:xfrm>
            <a:off x="2328" y="2764"/>
            <a:ext cx="121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3" name="Equation" r:id="rId16" imgW="1028700" imgH="228600" progId="Equation.DSMT4">
                    <p:embed/>
                  </p:oleObj>
                </mc:Choice>
                <mc:Fallback>
                  <p:oleObj name="Equation" r:id="rId16" imgW="102870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2764"/>
                          <a:ext cx="121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Rectangle 43"/>
            <p:cNvSpPr>
              <a:spLocks noChangeArrowheads="1"/>
            </p:cNvSpPr>
            <p:nvPr/>
          </p:nvSpPr>
          <p:spPr bwMode="auto">
            <a:xfrm>
              <a:off x="2177" y="2638"/>
              <a:ext cx="1557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26630" name="Group 50"/>
          <p:cNvGrpSpPr>
            <a:grpSpLocks/>
          </p:cNvGrpSpPr>
          <p:nvPr/>
        </p:nvGrpSpPr>
        <p:grpSpPr bwMode="auto">
          <a:xfrm>
            <a:off x="528638" y="5040313"/>
            <a:ext cx="2336800" cy="1784350"/>
            <a:chOff x="333" y="3175"/>
            <a:chExt cx="1472" cy="1124"/>
          </a:xfrm>
        </p:grpSpPr>
        <p:sp>
          <p:nvSpPr>
            <p:cNvPr id="26632" name="Rectangle 45" descr="Diagonal para cima clara"/>
            <p:cNvSpPr>
              <a:spLocks noChangeArrowheads="1"/>
            </p:cNvSpPr>
            <p:nvPr/>
          </p:nvSpPr>
          <p:spPr bwMode="auto">
            <a:xfrm>
              <a:off x="333" y="3175"/>
              <a:ext cx="984" cy="112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33" name="Oval 46"/>
            <p:cNvSpPr>
              <a:spLocks noChangeArrowheads="1"/>
            </p:cNvSpPr>
            <p:nvPr/>
          </p:nvSpPr>
          <p:spPr bwMode="auto">
            <a:xfrm>
              <a:off x="488" y="3330"/>
              <a:ext cx="465" cy="54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34" name="Oval 47"/>
            <p:cNvSpPr>
              <a:spLocks noChangeArrowheads="1"/>
            </p:cNvSpPr>
            <p:nvPr/>
          </p:nvSpPr>
          <p:spPr bwMode="auto">
            <a:xfrm>
              <a:off x="759" y="3601"/>
              <a:ext cx="465" cy="5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35" name="Freeform 48"/>
            <p:cNvSpPr>
              <a:spLocks/>
            </p:cNvSpPr>
            <p:nvPr/>
          </p:nvSpPr>
          <p:spPr bwMode="auto">
            <a:xfrm>
              <a:off x="761" y="3607"/>
              <a:ext cx="194" cy="258"/>
            </a:xfrm>
            <a:custGeom>
              <a:avLst/>
              <a:gdLst>
                <a:gd name="T0" fmla="*/ 0 w 109"/>
                <a:gd name="T1" fmla="*/ 1464100 h 145"/>
                <a:gd name="T2" fmla="*/ 28285 w 109"/>
                <a:gd name="T3" fmla="*/ 1062291 h 145"/>
                <a:gd name="T4" fmla="*/ 159472 w 109"/>
                <a:gd name="T5" fmla="*/ 736327 h 145"/>
                <a:gd name="T6" fmla="*/ 300577 w 109"/>
                <a:gd name="T7" fmla="*/ 494618 h 145"/>
                <a:gd name="T8" fmla="*/ 534972 w 109"/>
                <a:gd name="T9" fmla="*/ 248434 h 145"/>
                <a:gd name="T10" fmla="*/ 779949 w 109"/>
                <a:gd name="T11" fmla="*/ 89416 h 145"/>
                <a:gd name="T12" fmla="*/ 1001617 w 109"/>
                <a:gd name="T13" fmla="*/ 0 h 145"/>
                <a:gd name="T14" fmla="*/ 1104289 w 109"/>
                <a:gd name="T15" fmla="*/ 0 h 145"/>
                <a:gd name="T16" fmla="*/ 1075321 w 109"/>
                <a:gd name="T17" fmla="*/ 270980 h 145"/>
                <a:gd name="T18" fmla="*/ 1001617 w 109"/>
                <a:gd name="T19" fmla="*/ 568112 h 145"/>
                <a:gd name="T20" fmla="*/ 869882 w 109"/>
                <a:gd name="T21" fmla="*/ 806528 h 145"/>
                <a:gd name="T22" fmla="*/ 730859 w 109"/>
                <a:gd name="T23" fmla="*/ 1048080 h 145"/>
                <a:gd name="T24" fmla="*/ 518291 w 109"/>
                <a:gd name="T25" fmla="*/ 1252558 h 145"/>
                <a:gd name="T26" fmla="*/ 246216 w 109"/>
                <a:gd name="T27" fmla="*/ 1383617 h 145"/>
                <a:gd name="T28" fmla="*/ 140376 w 109"/>
                <a:gd name="T29" fmla="*/ 1453342 h 145"/>
                <a:gd name="T30" fmla="*/ 0 w 109"/>
                <a:gd name="T31" fmla="*/ 1464100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6636" name="Object 49"/>
            <p:cNvGraphicFramePr>
              <a:graphicFrameLocks noChangeAspect="1"/>
            </p:cNvGraphicFramePr>
            <p:nvPr/>
          </p:nvGraphicFramePr>
          <p:xfrm>
            <a:off x="1568" y="3584"/>
            <a:ext cx="2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4" name="Equation" r:id="rId18" imgW="152334" imgH="190417" progId="Equation.DSMT4">
                    <p:embed/>
                  </p:oleObj>
                </mc:Choice>
                <mc:Fallback>
                  <p:oleObj name="Equation" r:id="rId18" imgW="152334" imgH="190417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3584"/>
                          <a:ext cx="23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1131-54CD-41DA-979D-D873275BFED9}" type="slidenum">
              <a:rPr lang="pt-BR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5263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rabicParenR"/>
            </a:pPr>
            <a:r>
              <a:rPr lang="pt-BR" altLang="pt-BR" sz="1600"/>
              <a:t>Num estudo sobre ocorrência de queimadas, 600 pontos foram escolhidos aleatoriamente e divididos em 3 grupos (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) de acordo com sua classe de uso do solo, sendo 100 de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200 de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 e 300 de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. Suponha que a probabilidade de ocorrência de queimada em cada uma das classes seja respectivamente de 10%; 5% e 1%. Selecionando-se um ponto ao acaso, calcule a probabilidade de que esse ponto: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/>
            </a:pPr>
            <a:r>
              <a:rPr lang="pt-BR" altLang="pt-BR" sz="1600"/>
              <a:t>seja da classe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;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/>
            </a:pPr>
            <a:r>
              <a:rPr lang="pt-BR" altLang="pt-BR" sz="1600"/>
              <a:t>corresponda a uma queimada, sabendo que o ponto é da classe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;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/>
            </a:pPr>
            <a:r>
              <a:rPr lang="pt-BR" altLang="pt-BR" sz="1600"/>
              <a:t>corresponda a uma queimada; e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/>
            </a:pPr>
            <a:r>
              <a:rPr lang="pt-BR" altLang="pt-BR" sz="1600"/>
              <a:t>seja da classe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sabendo que o ponto corresponde a uma queimada.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ADDD8-622D-412D-906A-FD3C1FD707CC}" type="slidenum">
              <a:rPr lang="pt-BR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11843"/>
              </p:ext>
            </p:extLst>
          </p:nvPr>
        </p:nvGraphicFramePr>
        <p:xfrm>
          <a:off x="2945968" y="5010602"/>
          <a:ext cx="200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3" imgW="139680" imgH="393480" progId="Equation.DSMT4">
                  <p:embed/>
                </p:oleObj>
              </mc:Choice>
              <mc:Fallback>
                <p:oleObj name="Equation" r:id="rId3" imgW="1396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968" y="5010602"/>
                        <a:ext cx="2000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70554"/>
              </p:ext>
            </p:extLst>
          </p:nvPr>
        </p:nvGraphicFramePr>
        <p:xfrm>
          <a:off x="2642298" y="4012066"/>
          <a:ext cx="200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5" imgW="139680" imgH="393480" progId="Equation.DSMT4">
                  <p:embed/>
                </p:oleObj>
              </mc:Choice>
              <mc:Fallback>
                <p:oleObj name="Equation" r:id="rId5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298" y="4012066"/>
                        <a:ext cx="2000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526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rabicParenR"/>
            </a:pPr>
            <a:r>
              <a:rPr lang="pt-BR" altLang="pt-BR" sz="1600"/>
              <a:t>Num estudo sobre ocorrência de queimadas, 600 pontos foram escolhidos aleatoriamente e divididos em 3 grupos (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) de acordo com sua classe de uso do solo, sendo 100 de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200 de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 e 300 de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. Suponha que a probabilidade de ocorrência de queimada em cada uma das classes seja respectivamente de 10%; 5% e 1%. Selecionando-se um ponto ao acaso, calcule a probabilidade de que esse ponto: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/>
            </a:pPr>
            <a:r>
              <a:rPr lang="pt-BR" altLang="pt-BR" sz="1600"/>
              <a:t>seja da classe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;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960563" y="4137025"/>
          <a:ext cx="69056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7" imgW="482391" imgH="203112" progId="Equation.DSMT4">
                  <p:embed/>
                </p:oleObj>
              </mc:Choice>
              <mc:Fallback>
                <p:oleObj name="Equation" r:id="rId7" imgW="48239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4137025"/>
                        <a:ext cx="690562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97238"/>
              </p:ext>
            </p:extLst>
          </p:nvPr>
        </p:nvGraphicFramePr>
        <p:xfrm>
          <a:off x="2646363" y="4000500"/>
          <a:ext cx="7826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Equation" r:id="rId9" imgW="545863" imgH="393529" progId="Equation.DSMT4">
                  <p:embed/>
                </p:oleObj>
              </mc:Choice>
              <mc:Fallback>
                <p:oleObj name="Equation" r:id="rId9" imgW="545863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000500"/>
                        <a:ext cx="782637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66788" y="4610100"/>
            <a:ext cx="767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lphaLcParenR" startAt="2"/>
            </a:pPr>
            <a:r>
              <a:rPr lang="pt-BR" altLang="pt-BR" sz="1600"/>
              <a:t>corresponda a uma queimada, sabendo que o ponto é da classe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933575" y="5143500"/>
          <a:ext cx="9620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Equation" r:id="rId11" imgW="672808" imgH="203112" progId="Equation.DSMT4">
                  <p:embed/>
                </p:oleObj>
              </mc:Choice>
              <mc:Fallback>
                <p:oleObj name="Equation" r:id="rId11" imgW="67280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143500"/>
                        <a:ext cx="9620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45798"/>
              </p:ext>
            </p:extLst>
          </p:nvPr>
        </p:nvGraphicFramePr>
        <p:xfrm>
          <a:off x="2946400" y="5006975"/>
          <a:ext cx="400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13" imgW="279279" imgH="393529" progId="Equation.DSMT4">
                  <p:embed/>
                </p:oleObj>
              </mc:Choice>
              <mc:Fallback>
                <p:oleObj name="Equation" r:id="rId13" imgW="279279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5006975"/>
                        <a:ext cx="400050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90A93-6D5E-49B7-B70E-498479A3705C}" type="slidenum">
              <a:rPr lang="pt-BR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52426"/>
              </p:ext>
            </p:extLst>
          </p:nvPr>
        </p:nvGraphicFramePr>
        <p:xfrm>
          <a:off x="2685840" y="4192060"/>
          <a:ext cx="200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3" imgW="139639" imgH="393529" progId="Equation.DSMT4">
                  <p:embed/>
                </p:oleObj>
              </mc:Choice>
              <mc:Fallback>
                <p:oleObj name="Equation" r:id="rId3" imgW="139639" imgH="393529" progId="Equation.DSMT4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840" y="4192060"/>
                        <a:ext cx="2000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048000" y="5105400"/>
            <a:ext cx="2560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/>
              <a:t>Probabilidade Total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960563" y="4327525"/>
          <a:ext cx="69056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5" imgW="482391" imgH="203112" progId="Equation.DSMT4">
                  <p:embed/>
                </p:oleObj>
              </mc:Choice>
              <mc:Fallback>
                <p:oleObj name="Equation" r:id="rId5" imgW="482391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4327525"/>
                        <a:ext cx="690562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81805"/>
              </p:ext>
            </p:extLst>
          </p:nvPr>
        </p:nvGraphicFramePr>
        <p:xfrm>
          <a:off x="2684463" y="4191000"/>
          <a:ext cx="15827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7" imgW="1104900" imgH="393700" progId="Equation.DSMT4">
                  <p:embed/>
                </p:oleObj>
              </mc:Choice>
              <mc:Fallback>
                <p:oleObj name="Equation" r:id="rId7" imgW="11049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4191000"/>
                        <a:ext cx="1582737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526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rabicParenR"/>
            </a:pPr>
            <a:r>
              <a:rPr lang="pt-BR" altLang="pt-BR" sz="1600"/>
              <a:t>Num estudo sobre ocorrência de queimadas, 600 pontos foram escolhidos aleatoriamente e divididos em 3 grupos (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) de acordo com sua classe de uso do solo, sendo 100 de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200 de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 e 300 de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. Suponha que a probabilidade de ocorrência de queimada em cada uma das classes seja respectivamente de 10%; 5% e 1%. Selecionando-se um ponto ao acaso, calcule a probabilidade de que esse ponto: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lphaLcParenR" startAt="3"/>
            </a:pPr>
            <a:r>
              <a:rPr lang="pt-BR" altLang="pt-BR" sz="1600"/>
              <a:t>corresponda a uma queimada;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3E701-A611-4F0F-89C7-06A59232EA84}" type="slidenum">
              <a:rPr lang="pt-BR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635375" y="2852738"/>
            <a:ext cx="5184775" cy="869950"/>
            <a:chOff x="2290" y="1797"/>
            <a:chExt cx="3266" cy="548"/>
          </a:xfrm>
        </p:grpSpPr>
        <p:sp>
          <p:nvSpPr>
            <p:cNvPr id="30743" name="AutoShape 21"/>
            <p:cNvSpPr>
              <a:spLocks/>
            </p:cNvSpPr>
            <p:nvPr/>
          </p:nvSpPr>
          <p:spPr bwMode="auto">
            <a:xfrm rot="5400000">
              <a:off x="3855" y="232"/>
              <a:ext cx="136" cy="3266"/>
            </a:xfrm>
            <a:prstGeom prst="rightBrace">
              <a:avLst>
                <a:gd name="adj1" fmla="val 2001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4" name="Text Box 22"/>
            <p:cNvSpPr txBox="1">
              <a:spLocks noChangeArrowheads="1"/>
            </p:cNvSpPr>
            <p:nvPr/>
          </p:nvSpPr>
          <p:spPr bwMode="auto">
            <a:xfrm>
              <a:off x="2925" y="1979"/>
              <a:ext cx="19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conjuntos disjuntos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eventos mutuamente exclusivos</a:t>
              </a:r>
            </a:p>
          </p:txBody>
        </p:sp>
      </p:grp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 Total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1439863" y="2057400"/>
            <a:ext cx="1752600" cy="2441575"/>
            <a:chOff x="528" y="1296"/>
            <a:chExt cx="1104" cy="1538"/>
          </a:xfrm>
        </p:grpSpPr>
        <p:grpSp>
          <p:nvGrpSpPr>
            <p:cNvPr id="30732" name="Group 4"/>
            <p:cNvGrpSpPr>
              <a:grpSpLocks/>
            </p:cNvGrpSpPr>
            <p:nvPr/>
          </p:nvGrpSpPr>
          <p:grpSpPr bwMode="auto">
            <a:xfrm>
              <a:off x="528" y="1296"/>
              <a:ext cx="1104" cy="1538"/>
              <a:chOff x="528" y="1296"/>
              <a:chExt cx="1104" cy="1538"/>
            </a:xfrm>
          </p:grpSpPr>
          <p:sp>
            <p:nvSpPr>
              <p:cNvPr id="30738" name="Rectangle 5"/>
              <p:cNvSpPr>
                <a:spLocks noChangeArrowheads="1"/>
              </p:cNvSpPr>
              <p:nvPr/>
            </p:nvSpPr>
            <p:spPr bwMode="auto">
              <a:xfrm>
                <a:off x="528" y="1296"/>
                <a:ext cx="1104" cy="1536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0739" name="Freeform 6"/>
              <p:cNvSpPr>
                <a:spLocks/>
              </p:cNvSpPr>
              <p:nvPr/>
            </p:nvSpPr>
            <p:spPr bwMode="auto">
              <a:xfrm>
                <a:off x="530" y="1301"/>
                <a:ext cx="725" cy="669"/>
              </a:xfrm>
              <a:custGeom>
                <a:avLst/>
                <a:gdLst>
                  <a:gd name="T0" fmla="*/ 0 w 725"/>
                  <a:gd name="T1" fmla="*/ 669 h 669"/>
                  <a:gd name="T2" fmla="*/ 118 w 725"/>
                  <a:gd name="T3" fmla="*/ 617 h 669"/>
                  <a:gd name="T4" fmla="*/ 241 w 725"/>
                  <a:gd name="T5" fmla="*/ 545 h 669"/>
                  <a:gd name="T6" fmla="*/ 324 w 725"/>
                  <a:gd name="T7" fmla="*/ 458 h 669"/>
                  <a:gd name="T8" fmla="*/ 339 w 725"/>
                  <a:gd name="T9" fmla="*/ 417 h 669"/>
                  <a:gd name="T10" fmla="*/ 355 w 725"/>
                  <a:gd name="T11" fmla="*/ 345 h 669"/>
                  <a:gd name="T12" fmla="*/ 360 w 725"/>
                  <a:gd name="T13" fmla="*/ 309 h 669"/>
                  <a:gd name="T14" fmla="*/ 396 w 725"/>
                  <a:gd name="T15" fmla="*/ 273 h 669"/>
                  <a:gd name="T16" fmla="*/ 560 w 725"/>
                  <a:gd name="T17" fmla="*/ 211 h 669"/>
                  <a:gd name="T18" fmla="*/ 612 w 725"/>
                  <a:gd name="T19" fmla="*/ 185 h 669"/>
                  <a:gd name="T20" fmla="*/ 653 w 725"/>
                  <a:gd name="T21" fmla="*/ 165 h 669"/>
                  <a:gd name="T22" fmla="*/ 694 w 725"/>
                  <a:gd name="T23" fmla="*/ 124 h 669"/>
                  <a:gd name="T24" fmla="*/ 715 w 725"/>
                  <a:gd name="T25" fmla="*/ 82 h 669"/>
                  <a:gd name="T26" fmla="*/ 725 w 725"/>
                  <a:gd name="T27" fmla="*/ 0 h 66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25"/>
                  <a:gd name="T43" fmla="*/ 0 h 669"/>
                  <a:gd name="T44" fmla="*/ 725 w 725"/>
                  <a:gd name="T45" fmla="*/ 669 h 66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25" h="669">
                    <a:moveTo>
                      <a:pt x="0" y="669"/>
                    </a:moveTo>
                    <a:cubicBezTo>
                      <a:pt x="48" y="653"/>
                      <a:pt x="83" y="656"/>
                      <a:pt x="118" y="617"/>
                    </a:cubicBezTo>
                    <a:cubicBezTo>
                      <a:pt x="133" y="573"/>
                      <a:pt x="199" y="553"/>
                      <a:pt x="241" y="545"/>
                    </a:cubicBezTo>
                    <a:cubicBezTo>
                      <a:pt x="286" y="524"/>
                      <a:pt x="296" y="496"/>
                      <a:pt x="324" y="458"/>
                    </a:cubicBezTo>
                    <a:cubicBezTo>
                      <a:pt x="337" y="403"/>
                      <a:pt x="319" y="471"/>
                      <a:pt x="339" y="417"/>
                    </a:cubicBezTo>
                    <a:cubicBezTo>
                      <a:pt x="348" y="393"/>
                      <a:pt x="346" y="368"/>
                      <a:pt x="355" y="345"/>
                    </a:cubicBezTo>
                    <a:cubicBezTo>
                      <a:pt x="357" y="333"/>
                      <a:pt x="357" y="321"/>
                      <a:pt x="360" y="309"/>
                    </a:cubicBezTo>
                    <a:cubicBezTo>
                      <a:pt x="365" y="291"/>
                      <a:pt x="384" y="285"/>
                      <a:pt x="396" y="273"/>
                    </a:cubicBezTo>
                    <a:cubicBezTo>
                      <a:pt x="436" y="233"/>
                      <a:pt x="510" y="224"/>
                      <a:pt x="560" y="211"/>
                    </a:cubicBezTo>
                    <a:cubicBezTo>
                      <a:pt x="580" y="206"/>
                      <a:pt x="594" y="195"/>
                      <a:pt x="612" y="185"/>
                    </a:cubicBezTo>
                    <a:cubicBezTo>
                      <a:pt x="625" y="178"/>
                      <a:pt x="653" y="165"/>
                      <a:pt x="653" y="165"/>
                    </a:cubicBezTo>
                    <a:cubicBezTo>
                      <a:pt x="664" y="147"/>
                      <a:pt x="679" y="139"/>
                      <a:pt x="694" y="124"/>
                    </a:cubicBezTo>
                    <a:cubicBezTo>
                      <a:pt x="706" y="88"/>
                      <a:pt x="696" y="101"/>
                      <a:pt x="715" y="82"/>
                    </a:cubicBezTo>
                    <a:cubicBezTo>
                      <a:pt x="720" y="55"/>
                      <a:pt x="725" y="28"/>
                      <a:pt x="725" y="0"/>
                    </a:cubicBez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792" y="1836"/>
                <a:ext cx="494" cy="998"/>
              </a:xfrm>
              <a:custGeom>
                <a:avLst/>
                <a:gdLst>
                  <a:gd name="T0" fmla="*/ 0 w 494"/>
                  <a:gd name="T1" fmla="*/ 0 h 998"/>
                  <a:gd name="T2" fmla="*/ 87 w 494"/>
                  <a:gd name="T3" fmla="*/ 26 h 998"/>
                  <a:gd name="T4" fmla="*/ 154 w 494"/>
                  <a:gd name="T5" fmla="*/ 170 h 998"/>
                  <a:gd name="T6" fmla="*/ 134 w 494"/>
                  <a:gd name="T7" fmla="*/ 278 h 998"/>
                  <a:gd name="T8" fmla="*/ 108 w 494"/>
                  <a:gd name="T9" fmla="*/ 334 h 998"/>
                  <a:gd name="T10" fmla="*/ 87 w 494"/>
                  <a:gd name="T11" fmla="*/ 381 h 998"/>
                  <a:gd name="T12" fmla="*/ 67 w 494"/>
                  <a:gd name="T13" fmla="*/ 478 h 998"/>
                  <a:gd name="T14" fmla="*/ 72 w 494"/>
                  <a:gd name="T15" fmla="*/ 597 h 998"/>
                  <a:gd name="T16" fmla="*/ 93 w 494"/>
                  <a:gd name="T17" fmla="*/ 643 h 998"/>
                  <a:gd name="T18" fmla="*/ 108 w 494"/>
                  <a:gd name="T19" fmla="*/ 679 h 998"/>
                  <a:gd name="T20" fmla="*/ 154 w 494"/>
                  <a:gd name="T21" fmla="*/ 720 h 998"/>
                  <a:gd name="T22" fmla="*/ 257 w 494"/>
                  <a:gd name="T23" fmla="*/ 802 h 998"/>
                  <a:gd name="T24" fmla="*/ 422 w 494"/>
                  <a:gd name="T25" fmla="*/ 869 h 998"/>
                  <a:gd name="T26" fmla="*/ 483 w 494"/>
                  <a:gd name="T27" fmla="*/ 926 h 998"/>
                  <a:gd name="T28" fmla="*/ 494 w 494"/>
                  <a:gd name="T29" fmla="*/ 998 h 99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94"/>
                  <a:gd name="T46" fmla="*/ 0 h 998"/>
                  <a:gd name="T47" fmla="*/ 494 w 494"/>
                  <a:gd name="T48" fmla="*/ 998 h 99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94" h="998">
                    <a:moveTo>
                      <a:pt x="0" y="0"/>
                    </a:moveTo>
                    <a:cubicBezTo>
                      <a:pt x="37" y="7"/>
                      <a:pt x="55" y="15"/>
                      <a:pt x="87" y="26"/>
                    </a:cubicBezTo>
                    <a:cubicBezTo>
                      <a:pt x="129" y="67"/>
                      <a:pt x="137" y="115"/>
                      <a:pt x="154" y="170"/>
                    </a:cubicBezTo>
                    <a:cubicBezTo>
                      <a:pt x="150" y="224"/>
                      <a:pt x="158" y="240"/>
                      <a:pt x="134" y="278"/>
                    </a:cubicBezTo>
                    <a:cubicBezTo>
                      <a:pt x="129" y="300"/>
                      <a:pt x="120" y="316"/>
                      <a:pt x="108" y="334"/>
                    </a:cubicBezTo>
                    <a:cubicBezTo>
                      <a:pt x="102" y="353"/>
                      <a:pt x="101" y="367"/>
                      <a:pt x="87" y="381"/>
                    </a:cubicBezTo>
                    <a:cubicBezTo>
                      <a:pt x="79" y="413"/>
                      <a:pt x="74" y="445"/>
                      <a:pt x="67" y="478"/>
                    </a:cubicBezTo>
                    <a:cubicBezTo>
                      <a:pt x="69" y="518"/>
                      <a:pt x="68" y="557"/>
                      <a:pt x="72" y="597"/>
                    </a:cubicBezTo>
                    <a:cubicBezTo>
                      <a:pt x="75" y="624"/>
                      <a:pt x="82" y="624"/>
                      <a:pt x="93" y="643"/>
                    </a:cubicBezTo>
                    <a:cubicBezTo>
                      <a:pt x="100" y="654"/>
                      <a:pt x="100" y="669"/>
                      <a:pt x="108" y="679"/>
                    </a:cubicBezTo>
                    <a:cubicBezTo>
                      <a:pt x="139" y="721"/>
                      <a:pt x="125" y="691"/>
                      <a:pt x="154" y="720"/>
                    </a:cubicBezTo>
                    <a:cubicBezTo>
                      <a:pt x="185" y="751"/>
                      <a:pt x="214" y="788"/>
                      <a:pt x="257" y="802"/>
                    </a:cubicBezTo>
                    <a:cubicBezTo>
                      <a:pt x="303" y="848"/>
                      <a:pt x="358" y="862"/>
                      <a:pt x="422" y="869"/>
                    </a:cubicBezTo>
                    <a:cubicBezTo>
                      <a:pt x="439" y="893"/>
                      <a:pt x="463" y="904"/>
                      <a:pt x="483" y="926"/>
                    </a:cubicBezTo>
                    <a:cubicBezTo>
                      <a:pt x="494" y="954"/>
                      <a:pt x="494" y="965"/>
                      <a:pt x="494" y="998"/>
                    </a:cubicBez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741" name="Freeform 8"/>
              <p:cNvSpPr>
                <a:spLocks/>
              </p:cNvSpPr>
              <p:nvPr/>
            </p:nvSpPr>
            <p:spPr bwMode="auto">
              <a:xfrm>
                <a:off x="1075" y="2253"/>
                <a:ext cx="555" cy="406"/>
              </a:xfrm>
              <a:custGeom>
                <a:avLst/>
                <a:gdLst>
                  <a:gd name="T0" fmla="*/ 0 w 555"/>
                  <a:gd name="T1" fmla="*/ 406 h 406"/>
                  <a:gd name="T2" fmla="*/ 41 w 555"/>
                  <a:gd name="T3" fmla="*/ 375 h 406"/>
                  <a:gd name="T4" fmla="*/ 56 w 555"/>
                  <a:gd name="T5" fmla="*/ 360 h 406"/>
                  <a:gd name="T6" fmla="*/ 72 w 555"/>
                  <a:gd name="T7" fmla="*/ 303 h 406"/>
                  <a:gd name="T8" fmla="*/ 87 w 555"/>
                  <a:gd name="T9" fmla="*/ 200 h 406"/>
                  <a:gd name="T10" fmla="*/ 293 w 555"/>
                  <a:gd name="T11" fmla="*/ 138 h 406"/>
                  <a:gd name="T12" fmla="*/ 396 w 555"/>
                  <a:gd name="T13" fmla="*/ 36 h 406"/>
                  <a:gd name="T14" fmla="*/ 427 w 555"/>
                  <a:gd name="T15" fmla="*/ 25 h 406"/>
                  <a:gd name="T16" fmla="*/ 555 w 555"/>
                  <a:gd name="T17" fmla="*/ 0 h 4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5"/>
                  <a:gd name="T28" fmla="*/ 0 h 406"/>
                  <a:gd name="T29" fmla="*/ 555 w 555"/>
                  <a:gd name="T30" fmla="*/ 406 h 4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5" h="406">
                    <a:moveTo>
                      <a:pt x="0" y="406"/>
                    </a:moveTo>
                    <a:cubicBezTo>
                      <a:pt x="27" y="397"/>
                      <a:pt x="11" y="405"/>
                      <a:pt x="41" y="375"/>
                    </a:cubicBezTo>
                    <a:cubicBezTo>
                      <a:pt x="46" y="370"/>
                      <a:pt x="56" y="360"/>
                      <a:pt x="56" y="360"/>
                    </a:cubicBezTo>
                    <a:cubicBezTo>
                      <a:pt x="61" y="341"/>
                      <a:pt x="67" y="322"/>
                      <a:pt x="72" y="303"/>
                    </a:cubicBezTo>
                    <a:cubicBezTo>
                      <a:pt x="73" y="288"/>
                      <a:pt x="72" y="223"/>
                      <a:pt x="87" y="200"/>
                    </a:cubicBezTo>
                    <a:cubicBezTo>
                      <a:pt x="132" y="133"/>
                      <a:pt x="224" y="142"/>
                      <a:pt x="293" y="138"/>
                    </a:cubicBezTo>
                    <a:cubicBezTo>
                      <a:pt x="349" y="111"/>
                      <a:pt x="361" y="86"/>
                      <a:pt x="396" y="36"/>
                    </a:cubicBezTo>
                    <a:cubicBezTo>
                      <a:pt x="398" y="33"/>
                      <a:pt x="425" y="26"/>
                      <a:pt x="427" y="25"/>
                    </a:cubicBezTo>
                    <a:cubicBezTo>
                      <a:pt x="470" y="7"/>
                      <a:pt x="508" y="0"/>
                      <a:pt x="555" y="0"/>
                    </a:cubicBez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742" name="Freeform 9"/>
              <p:cNvSpPr>
                <a:spLocks/>
              </p:cNvSpPr>
              <p:nvPr/>
            </p:nvSpPr>
            <p:spPr bwMode="auto">
              <a:xfrm>
                <a:off x="1070" y="1645"/>
                <a:ext cx="429" cy="562"/>
              </a:xfrm>
              <a:custGeom>
                <a:avLst/>
                <a:gdLst>
                  <a:gd name="T0" fmla="*/ 97 w 429"/>
                  <a:gd name="T1" fmla="*/ 458 h 562"/>
                  <a:gd name="T2" fmla="*/ 61 w 429"/>
                  <a:gd name="T3" fmla="*/ 366 h 562"/>
                  <a:gd name="T4" fmla="*/ 20 w 429"/>
                  <a:gd name="T5" fmla="*/ 299 h 562"/>
                  <a:gd name="T6" fmla="*/ 0 w 429"/>
                  <a:gd name="T7" fmla="*/ 253 h 562"/>
                  <a:gd name="T8" fmla="*/ 5 w 429"/>
                  <a:gd name="T9" fmla="*/ 176 h 562"/>
                  <a:gd name="T10" fmla="*/ 154 w 429"/>
                  <a:gd name="T11" fmla="*/ 124 h 562"/>
                  <a:gd name="T12" fmla="*/ 190 w 429"/>
                  <a:gd name="T13" fmla="*/ 78 h 562"/>
                  <a:gd name="T14" fmla="*/ 211 w 429"/>
                  <a:gd name="T15" fmla="*/ 37 h 562"/>
                  <a:gd name="T16" fmla="*/ 216 w 429"/>
                  <a:gd name="T17" fmla="*/ 16 h 562"/>
                  <a:gd name="T18" fmla="*/ 252 w 429"/>
                  <a:gd name="T19" fmla="*/ 6 h 562"/>
                  <a:gd name="T20" fmla="*/ 344 w 429"/>
                  <a:gd name="T21" fmla="*/ 32 h 562"/>
                  <a:gd name="T22" fmla="*/ 365 w 429"/>
                  <a:gd name="T23" fmla="*/ 88 h 562"/>
                  <a:gd name="T24" fmla="*/ 375 w 429"/>
                  <a:gd name="T25" fmla="*/ 191 h 562"/>
                  <a:gd name="T26" fmla="*/ 406 w 429"/>
                  <a:gd name="T27" fmla="*/ 242 h 562"/>
                  <a:gd name="T28" fmla="*/ 370 w 429"/>
                  <a:gd name="T29" fmla="*/ 433 h 562"/>
                  <a:gd name="T30" fmla="*/ 308 w 429"/>
                  <a:gd name="T31" fmla="*/ 500 h 562"/>
                  <a:gd name="T32" fmla="*/ 277 w 429"/>
                  <a:gd name="T33" fmla="*/ 520 h 562"/>
                  <a:gd name="T34" fmla="*/ 200 w 429"/>
                  <a:gd name="T35" fmla="*/ 561 h 562"/>
                  <a:gd name="T36" fmla="*/ 103 w 429"/>
                  <a:gd name="T37" fmla="*/ 530 h 562"/>
                  <a:gd name="T38" fmla="*/ 97 w 429"/>
                  <a:gd name="T39" fmla="*/ 458 h 5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29"/>
                  <a:gd name="T61" fmla="*/ 0 h 562"/>
                  <a:gd name="T62" fmla="*/ 429 w 429"/>
                  <a:gd name="T63" fmla="*/ 562 h 5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29" h="562">
                    <a:moveTo>
                      <a:pt x="97" y="458"/>
                    </a:moveTo>
                    <a:cubicBezTo>
                      <a:pt x="90" y="423"/>
                      <a:pt x="83" y="394"/>
                      <a:pt x="61" y="366"/>
                    </a:cubicBezTo>
                    <a:cubicBezTo>
                      <a:pt x="51" y="340"/>
                      <a:pt x="41" y="318"/>
                      <a:pt x="20" y="299"/>
                    </a:cubicBezTo>
                    <a:cubicBezTo>
                      <a:pt x="8" y="262"/>
                      <a:pt x="16" y="277"/>
                      <a:pt x="0" y="253"/>
                    </a:cubicBezTo>
                    <a:cubicBezTo>
                      <a:pt x="2" y="227"/>
                      <a:pt x="2" y="202"/>
                      <a:pt x="5" y="176"/>
                    </a:cubicBezTo>
                    <a:cubicBezTo>
                      <a:pt x="12" y="113"/>
                      <a:pt x="125" y="125"/>
                      <a:pt x="154" y="124"/>
                    </a:cubicBezTo>
                    <a:cubicBezTo>
                      <a:pt x="173" y="111"/>
                      <a:pt x="180" y="99"/>
                      <a:pt x="190" y="78"/>
                    </a:cubicBezTo>
                    <a:cubicBezTo>
                      <a:pt x="202" y="26"/>
                      <a:pt x="184" y="90"/>
                      <a:pt x="211" y="37"/>
                    </a:cubicBezTo>
                    <a:cubicBezTo>
                      <a:pt x="214" y="31"/>
                      <a:pt x="212" y="22"/>
                      <a:pt x="216" y="16"/>
                    </a:cubicBezTo>
                    <a:cubicBezTo>
                      <a:pt x="224" y="6"/>
                      <a:pt x="240" y="9"/>
                      <a:pt x="252" y="6"/>
                    </a:cubicBezTo>
                    <a:cubicBezTo>
                      <a:pt x="305" y="10"/>
                      <a:pt x="315" y="0"/>
                      <a:pt x="344" y="32"/>
                    </a:cubicBezTo>
                    <a:cubicBezTo>
                      <a:pt x="349" y="52"/>
                      <a:pt x="358" y="68"/>
                      <a:pt x="365" y="88"/>
                    </a:cubicBezTo>
                    <a:cubicBezTo>
                      <a:pt x="367" y="126"/>
                      <a:pt x="361" y="158"/>
                      <a:pt x="375" y="191"/>
                    </a:cubicBezTo>
                    <a:cubicBezTo>
                      <a:pt x="383" y="209"/>
                      <a:pt x="406" y="242"/>
                      <a:pt x="406" y="242"/>
                    </a:cubicBezTo>
                    <a:cubicBezTo>
                      <a:pt x="418" y="305"/>
                      <a:pt x="429" y="390"/>
                      <a:pt x="370" y="433"/>
                    </a:cubicBezTo>
                    <a:cubicBezTo>
                      <a:pt x="351" y="461"/>
                      <a:pt x="335" y="480"/>
                      <a:pt x="308" y="500"/>
                    </a:cubicBezTo>
                    <a:cubicBezTo>
                      <a:pt x="298" y="507"/>
                      <a:pt x="277" y="520"/>
                      <a:pt x="277" y="520"/>
                    </a:cubicBezTo>
                    <a:cubicBezTo>
                      <a:pt x="260" y="547"/>
                      <a:pt x="231" y="555"/>
                      <a:pt x="200" y="561"/>
                    </a:cubicBezTo>
                    <a:cubicBezTo>
                      <a:pt x="189" y="560"/>
                      <a:pt x="109" y="562"/>
                      <a:pt x="103" y="530"/>
                    </a:cubicBezTo>
                    <a:cubicBezTo>
                      <a:pt x="98" y="506"/>
                      <a:pt x="99" y="482"/>
                      <a:pt x="97" y="458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0733" name="Text Box 10"/>
            <p:cNvSpPr txBox="1">
              <a:spLocks noChangeArrowheads="1"/>
            </p:cNvSpPr>
            <p:nvPr/>
          </p:nvSpPr>
          <p:spPr bwMode="auto">
            <a:xfrm>
              <a:off x="576" y="1344"/>
              <a:ext cx="2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  <a:r>
                <a:rPr lang="pt-BR" altLang="pt-BR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34" name="Text Box 11"/>
            <p:cNvSpPr txBox="1">
              <a:spLocks noChangeArrowheads="1"/>
            </p:cNvSpPr>
            <p:nvPr/>
          </p:nvSpPr>
          <p:spPr bwMode="auto">
            <a:xfrm>
              <a:off x="1344" y="1344"/>
              <a:ext cx="2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  <a:r>
                <a:rPr lang="pt-BR" altLang="pt-BR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200" y="1824"/>
              <a:ext cx="2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  <a:r>
                <a:rPr lang="pt-BR" altLang="pt-BR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576" y="2544"/>
              <a:ext cx="2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  <a:r>
                <a:rPr lang="pt-BR" altLang="pt-BR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37" name="Text Box 14"/>
            <p:cNvSpPr txBox="1">
              <a:spLocks noChangeArrowheads="1"/>
            </p:cNvSpPr>
            <p:nvPr/>
          </p:nvSpPr>
          <p:spPr bwMode="auto">
            <a:xfrm>
              <a:off x="1296" y="2496"/>
              <a:ext cx="2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  <a:r>
                <a:rPr lang="pt-BR" altLang="pt-BR" sz="1600" baseline="-25000">
                  <a:latin typeface="Times New Roman" pitchFamily="18" charset="0"/>
                </a:rPr>
                <a:t>5</a:t>
              </a:r>
            </a:p>
          </p:txBody>
        </p:sp>
      </p:grpSp>
      <p:graphicFrame>
        <p:nvGraphicFramePr>
          <p:cNvPr id="30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96774"/>
              </p:ext>
            </p:extLst>
          </p:nvPr>
        </p:nvGraphicFramePr>
        <p:xfrm>
          <a:off x="3632200" y="2438400"/>
          <a:ext cx="2451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3" imgW="1714320" imgH="228600" progId="Equation.DSMT4">
                  <p:embed/>
                </p:oleObj>
              </mc:Choice>
              <mc:Fallback>
                <p:oleObj name="Equation" r:id="rId3" imgW="171432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2438400"/>
                        <a:ext cx="24511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3649663" y="3971925"/>
          <a:ext cx="37417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Equation" r:id="rId5" imgW="2616200" imgH="228600" progId="Equation.DSMT4">
                  <p:embed/>
                </p:oleObj>
              </mc:Choice>
              <mc:Fallback>
                <p:oleObj name="Equation" r:id="rId5" imgW="26162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971925"/>
                        <a:ext cx="37417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878263" y="4810125"/>
            <a:ext cx="3352800" cy="1066800"/>
            <a:chOff x="2064" y="2448"/>
            <a:chExt cx="2112" cy="672"/>
          </a:xfrm>
        </p:grpSpPr>
        <p:graphicFrame>
          <p:nvGraphicFramePr>
            <p:cNvPr id="307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929957"/>
                </p:ext>
              </p:extLst>
            </p:nvPr>
          </p:nvGraphicFramePr>
          <p:xfrm>
            <a:off x="2298" y="2592"/>
            <a:ext cx="1705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9" name="Equation" r:id="rId7" imgW="1892160" imgH="431640" progId="Equation.DSMT4">
                    <p:embed/>
                  </p:oleObj>
                </mc:Choice>
                <mc:Fallback>
                  <p:oleObj name="Equation" r:id="rId7" imgW="1892160" imgH="4316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2592"/>
                          <a:ext cx="1705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Rectangle 19"/>
            <p:cNvSpPr>
              <a:spLocks noChangeArrowheads="1"/>
            </p:cNvSpPr>
            <p:nvPr/>
          </p:nvSpPr>
          <p:spPr bwMode="auto">
            <a:xfrm>
              <a:off x="2064" y="2448"/>
              <a:ext cx="211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6513513" y="2443163"/>
          <a:ext cx="23796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Equation" r:id="rId9" imgW="1663700" imgH="241300" progId="Equation.DSMT4">
                  <p:embed/>
                </p:oleObj>
              </mc:Choice>
              <mc:Fallback>
                <p:oleObj name="Equation" r:id="rId9" imgW="16637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2443163"/>
                        <a:ext cx="23796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29B4C-E4F3-4F57-A588-FFF1AC87BB80}" type="slidenum">
              <a:rPr lang="pt-BR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 Total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651250" y="2735263"/>
          <a:ext cx="3578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3" imgW="2501900" imgH="228600" progId="Equation.DSMT4">
                  <p:embed/>
                </p:oleObj>
              </mc:Choice>
              <mc:Fallback>
                <p:oleObj name="Equation" r:id="rId3" imgW="2501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735263"/>
                        <a:ext cx="3578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657600" y="3192463"/>
          <a:ext cx="187166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5" imgW="1307532" imgH="431613" progId="Equation.DSMT4">
                  <p:embed/>
                </p:oleObj>
              </mc:Choice>
              <mc:Fallback>
                <p:oleObj name="Equation" r:id="rId5" imgW="1307532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92463"/>
                        <a:ext cx="187166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1441450" y="2057400"/>
            <a:ext cx="1752600" cy="2441575"/>
            <a:chOff x="908" y="1296"/>
            <a:chExt cx="1104" cy="1538"/>
          </a:xfrm>
        </p:grpSpPr>
        <p:grpSp>
          <p:nvGrpSpPr>
            <p:cNvPr id="31752" name="Group 6"/>
            <p:cNvGrpSpPr>
              <a:grpSpLocks/>
            </p:cNvGrpSpPr>
            <p:nvPr/>
          </p:nvGrpSpPr>
          <p:grpSpPr bwMode="auto">
            <a:xfrm>
              <a:off x="908" y="1296"/>
              <a:ext cx="1104" cy="1538"/>
              <a:chOff x="528" y="1296"/>
              <a:chExt cx="1104" cy="1538"/>
            </a:xfrm>
          </p:grpSpPr>
          <p:grpSp>
            <p:nvGrpSpPr>
              <p:cNvPr id="31755" name="Group 7"/>
              <p:cNvGrpSpPr>
                <a:grpSpLocks/>
              </p:cNvGrpSpPr>
              <p:nvPr/>
            </p:nvGrpSpPr>
            <p:grpSpPr bwMode="auto">
              <a:xfrm>
                <a:off x="528" y="1296"/>
                <a:ext cx="1104" cy="1538"/>
                <a:chOff x="528" y="1296"/>
                <a:chExt cx="1104" cy="1538"/>
              </a:xfrm>
            </p:grpSpPr>
            <p:sp>
              <p:nvSpPr>
                <p:cNvPr id="31761" name="Rectangle 8"/>
                <p:cNvSpPr>
                  <a:spLocks noChangeArrowheads="1"/>
                </p:cNvSpPr>
                <p:nvPr/>
              </p:nvSpPr>
              <p:spPr bwMode="auto">
                <a:xfrm>
                  <a:off x="528" y="1296"/>
                  <a:ext cx="1104" cy="15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600"/>
                </a:p>
              </p:txBody>
            </p:sp>
            <p:sp>
              <p:nvSpPr>
                <p:cNvPr id="31762" name="Freeform 9"/>
                <p:cNvSpPr>
                  <a:spLocks/>
                </p:cNvSpPr>
                <p:nvPr/>
              </p:nvSpPr>
              <p:spPr bwMode="auto">
                <a:xfrm>
                  <a:off x="530" y="1301"/>
                  <a:ext cx="725" cy="669"/>
                </a:xfrm>
                <a:custGeom>
                  <a:avLst/>
                  <a:gdLst>
                    <a:gd name="T0" fmla="*/ 0 w 725"/>
                    <a:gd name="T1" fmla="*/ 669 h 669"/>
                    <a:gd name="T2" fmla="*/ 118 w 725"/>
                    <a:gd name="T3" fmla="*/ 617 h 669"/>
                    <a:gd name="T4" fmla="*/ 241 w 725"/>
                    <a:gd name="T5" fmla="*/ 545 h 669"/>
                    <a:gd name="T6" fmla="*/ 324 w 725"/>
                    <a:gd name="T7" fmla="*/ 458 h 669"/>
                    <a:gd name="T8" fmla="*/ 339 w 725"/>
                    <a:gd name="T9" fmla="*/ 417 h 669"/>
                    <a:gd name="T10" fmla="*/ 355 w 725"/>
                    <a:gd name="T11" fmla="*/ 345 h 669"/>
                    <a:gd name="T12" fmla="*/ 360 w 725"/>
                    <a:gd name="T13" fmla="*/ 309 h 669"/>
                    <a:gd name="T14" fmla="*/ 396 w 725"/>
                    <a:gd name="T15" fmla="*/ 273 h 669"/>
                    <a:gd name="T16" fmla="*/ 560 w 725"/>
                    <a:gd name="T17" fmla="*/ 211 h 669"/>
                    <a:gd name="T18" fmla="*/ 612 w 725"/>
                    <a:gd name="T19" fmla="*/ 185 h 669"/>
                    <a:gd name="T20" fmla="*/ 653 w 725"/>
                    <a:gd name="T21" fmla="*/ 165 h 669"/>
                    <a:gd name="T22" fmla="*/ 694 w 725"/>
                    <a:gd name="T23" fmla="*/ 124 h 669"/>
                    <a:gd name="T24" fmla="*/ 715 w 725"/>
                    <a:gd name="T25" fmla="*/ 82 h 669"/>
                    <a:gd name="T26" fmla="*/ 725 w 725"/>
                    <a:gd name="T27" fmla="*/ 0 h 66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5"/>
                    <a:gd name="T43" fmla="*/ 0 h 669"/>
                    <a:gd name="T44" fmla="*/ 725 w 725"/>
                    <a:gd name="T45" fmla="*/ 669 h 66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5" h="669">
                      <a:moveTo>
                        <a:pt x="0" y="669"/>
                      </a:moveTo>
                      <a:cubicBezTo>
                        <a:pt x="48" y="653"/>
                        <a:pt x="83" y="656"/>
                        <a:pt x="118" y="617"/>
                      </a:cubicBezTo>
                      <a:cubicBezTo>
                        <a:pt x="133" y="573"/>
                        <a:pt x="199" y="553"/>
                        <a:pt x="241" y="545"/>
                      </a:cubicBezTo>
                      <a:cubicBezTo>
                        <a:pt x="286" y="524"/>
                        <a:pt x="296" y="496"/>
                        <a:pt x="324" y="458"/>
                      </a:cubicBezTo>
                      <a:cubicBezTo>
                        <a:pt x="337" y="403"/>
                        <a:pt x="319" y="471"/>
                        <a:pt x="339" y="417"/>
                      </a:cubicBezTo>
                      <a:cubicBezTo>
                        <a:pt x="348" y="393"/>
                        <a:pt x="346" y="368"/>
                        <a:pt x="355" y="345"/>
                      </a:cubicBezTo>
                      <a:cubicBezTo>
                        <a:pt x="357" y="333"/>
                        <a:pt x="357" y="321"/>
                        <a:pt x="360" y="309"/>
                      </a:cubicBezTo>
                      <a:cubicBezTo>
                        <a:pt x="365" y="291"/>
                        <a:pt x="384" y="285"/>
                        <a:pt x="396" y="273"/>
                      </a:cubicBezTo>
                      <a:cubicBezTo>
                        <a:pt x="436" y="233"/>
                        <a:pt x="510" y="224"/>
                        <a:pt x="560" y="211"/>
                      </a:cubicBezTo>
                      <a:cubicBezTo>
                        <a:pt x="580" y="206"/>
                        <a:pt x="594" y="195"/>
                        <a:pt x="612" y="185"/>
                      </a:cubicBezTo>
                      <a:cubicBezTo>
                        <a:pt x="625" y="178"/>
                        <a:pt x="653" y="165"/>
                        <a:pt x="653" y="165"/>
                      </a:cubicBezTo>
                      <a:cubicBezTo>
                        <a:pt x="664" y="147"/>
                        <a:pt x="679" y="139"/>
                        <a:pt x="694" y="124"/>
                      </a:cubicBezTo>
                      <a:cubicBezTo>
                        <a:pt x="706" y="88"/>
                        <a:pt x="696" y="101"/>
                        <a:pt x="715" y="82"/>
                      </a:cubicBezTo>
                      <a:cubicBezTo>
                        <a:pt x="720" y="55"/>
                        <a:pt x="725" y="28"/>
                        <a:pt x="725" y="0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763" name="Freeform 10"/>
                <p:cNvSpPr>
                  <a:spLocks/>
                </p:cNvSpPr>
                <p:nvPr/>
              </p:nvSpPr>
              <p:spPr bwMode="auto">
                <a:xfrm>
                  <a:off x="792" y="1836"/>
                  <a:ext cx="494" cy="998"/>
                </a:xfrm>
                <a:custGeom>
                  <a:avLst/>
                  <a:gdLst>
                    <a:gd name="T0" fmla="*/ 0 w 494"/>
                    <a:gd name="T1" fmla="*/ 0 h 998"/>
                    <a:gd name="T2" fmla="*/ 87 w 494"/>
                    <a:gd name="T3" fmla="*/ 26 h 998"/>
                    <a:gd name="T4" fmla="*/ 154 w 494"/>
                    <a:gd name="T5" fmla="*/ 170 h 998"/>
                    <a:gd name="T6" fmla="*/ 134 w 494"/>
                    <a:gd name="T7" fmla="*/ 278 h 998"/>
                    <a:gd name="T8" fmla="*/ 108 w 494"/>
                    <a:gd name="T9" fmla="*/ 334 h 998"/>
                    <a:gd name="T10" fmla="*/ 87 w 494"/>
                    <a:gd name="T11" fmla="*/ 381 h 998"/>
                    <a:gd name="T12" fmla="*/ 67 w 494"/>
                    <a:gd name="T13" fmla="*/ 478 h 998"/>
                    <a:gd name="T14" fmla="*/ 72 w 494"/>
                    <a:gd name="T15" fmla="*/ 597 h 998"/>
                    <a:gd name="T16" fmla="*/ 93 w 494"/>
                    <a:gd name="T17" fmla="*/ 643 h 998"/>
                    <a:gd name="T18" fmla="*/ 108 w 494"/>
                    <a:gd name="T19" fmla="*/ 679 h 998"/>
                    <a:gd name="T20" fmla="*/ 154 w 494"/>
                    <a:gd name="T21" fmla="*/ 720 h 998"/>
                    <a:gd name="T22" fmla="*/ 257 w 494"/>
                    <a:gd name="T23" fmla="*/ 802 h 998"/>
                    <a:gd name="T24" fmla="*/ 422 w 494"/>
                    <a:gd name="T25" fmla="*/ 869 h 998"/>
                    <a:gd name="T26" fmla="*/ 483 w 494"/>
                    <a:gd name="T27" fmla="*/ 926 h 998"/>
                    <a:gd name="T28" fmla="*/ 494 w 494"/>
                    <a:gd name="T29" fmla="*/ 998 h 99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94"/>
                    <a:gd name="T46" fmla="*/ 0 h 998"/>
                    <a:gd name="T47" fmla="*/ 494 w 494"/>
                    <a:gd name="T48" fmla="*/ 998 h 99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94" h="998">
                      <a:moveTo>
                        <a:pt x="0" y="0"/>
                      </a:moveTo>
                      <a:cubicBezTo>
                        <a:pt x="37" y="7"/>
                        <a:pt x="55" y="15"/>
                        <a:pt x="87" y="26"/>
                      </a:cubicBezTo>
                      <a:cubicBezTo>
                        <a:pt x="129" y="67"/>
                        <a:pt x="137" y="115"/>
                        <a:pt x="154" y="170"/>
                      </a:cubicBezTo>
                      <a:cubicBezTo>
                        <a:pt x="150" y="224"/>
                        <a:pt x="158" y="240"/>
                        <a:pt x="134" y="278"/>
                      </a:cubicBezTo>
                      <a:cubicBezTo>
                        <a:pt x="129" y="300"/>
                        <a:pt x="120" y="316"/>
                        <a:pt x="108" y="334"/>
                      </a:cubicBezTo>
                      <a:cubicBezTo>
                        <a:pt x="102" y="353"/>
                        <a:pt x="101" y="367"/>
                        <a:pt x="87" y="381"/>
                      </a:cubicBezTo>
                      <a:cubicBezTo>
                        <a:pt x="79" y="413"/>
                        <a:pt x="74" y="445"/>
                        <a:pt x="67" y="478"/>
                      </a:cubicBezTo>
                      <a:cubicBezTo>
                        <a:pt x="69" y="518"/>
                        <a:pt x="68" y="557"/>
                        <a:pt x="72" y="597"/>
                      </a:cubicBezTo>
                      <a:cubicBezTo>
                        <a:pt x="75" y="624"/>
                        <a:pt x="82" y="624"/>
                        <a:pt x="93" y="643"/>
                      </a:cubicBezTo>
                      <a:cubicBezTo>
                        <a:pt x="100" y="654"/>
                        <a:pt x="100" y="669"/>
                        <a:pt x="108" y="679"/>
                      </a:cubicBezTo>
                      <a:cubicBezTo>
                        <a:pt x="139" y="721"/>
                        <a:pt x="125" y="691"/>
                        <a:pt x="154" y="720"/>
                      </a:cubicBezTo>
                      <a:cubicBezTo>
                        <a:pt x="185" y="751"/>
                        <a:pt x="214" y="788"/>
                        <a:pt x="257" y="802"/>
                      </a:cubicBezTo>
                      <a:cubicBezTo>
                        <a:pt x="303" y="848"/>
                        <a:pt x="358" y="862"/>
                        <a:pt x="422" y="869"/>
                      </a:cubicBezTo>
                      <a:cubicBezTo>
                        <a:pt x="439" y="893"/>
                        <a:pt x="463" y="904"/>
                        <a:pt x="483" y="926"/>
                      </a:cubicBezTo>
                      <a:cubicBezTo>
                        <a:pt x="494" y="954"/>
                        <a:pt x="494" y="965"/>
                        <a:pt x="494" y="998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" name="Freeform 11"/>
                <p:cNvSpPr>
                  <a:spLocks/>
                </p:cNvSpPr>
                <p:nvPr/>
              </p:nvSpPr>
              <p:spPr bwMode="auto">
                <a:xfrm>
                  <a:off x="1075" y="2253"/>
                  <a:ext cx="555" cy="406"/>
                </a:xfrm>
                <a:custGeom>
                  <a:avLst/>
                  <a:gdLst>
                    <a:gd name="T0" fmla="*/ 0 w 555"/>
                    <a:gd name="T1" fmla="*/ 406 h 406"/>
                    <a:gd name="T2" fmla="*/ 41 w 555"/>
                    <a:gd name="T3" fmla="*/ 375 h 406"/>
                    <a:gd name="T4" fmla="*/ 56 w 555"/>
                    <a:gd name="T5" fmla="*/ 360 h 406"/>
                    <a:gd name="T6" fmla="*/ 72 w 555"/>
                    <a:gd name="T7" fmla="*/ 303 h 406"/>
                    <a:gd name="T8" fmla="*/ 87 w 555"/>
                    <a:gd name="T9" fmla="*/ 200 h 406"/>
                    <a:gd name="T10" fmla="*/ 293 w 555"/>
                    <a:gd name="T11" fmla="*/ 138 h 406"/>
                    <a:gd name="T12" fmla="*/ 396 w 555"/>
                    <a:gd name="T13" fmla="*/ 36 h 406"/>
                    <a:gd name="T14" fmla="*/ 427 w 555"/>
                    <a:gd name="T15" fmla="*/ 25 h 406"/>
                    <a:gd name="T16" fmla="*/ 555 w 555"/>
                    <a:gd name="T17" fmla="*/ 0 h 4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55"/>
                    <a:gd name="T28" fmla="*/ 0 h 406"/>
                    <a:gd name="T29" fmla="*/ 555 w 555"/>
                    <a:gd name="T30" fmla="*/ 406 h 4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55" h="406">
                      <a:moveTo>
                        <a:pt x="0" y="406"/>
                      </a:moveTo>
                      <a:cubicBezTo>
                        <a:pt x="27" y="397"/>
                        <a:pt x="11" y="405"/>
                        <a:pt x="41" y="375"/>
                      </a:cubicBezTo>
                      <a:cubicBezTo>
                        <a:pt x="46" y="370"/>
                        <a:pt x="56" y="360"/>
                        <a:pt x="56" y="360"/>
                      </a:cubicBezTo>
                      <a:cubicBezTo>
                        <a:pt x="61" y="341"/>
                        <a:pt x="67" y="322"/>
                        <a:pt x="72" y="303"/>
                      </a:cubicBezTo>
                      <a:cubicBezTo>
                        <a:pt x="73" y="288"/>
                        <a:pt x="72" y="223"/>
                        <a:pt x="87" y="200"/>
                      </a:cubicBezTo>
                      <a:cubicBezTo>
                        <a:pt x="132" y="133"/>
                        <a:pt x="224" y="142"/>
                        <a:pt x="293" y="138"/>
                      </a:cubicBezTo>
                      <a:cubicBezTo>
                        <a:pt x="349" y="111"/>
                        <a:pt x="361" y="86"/>
                        <a:pt x="396" y="36"/>
                      </a:cubicBezTo>
                      <a:cubicBezTo>
                        <a:pt x="398" y="33"/>
                        <a:pt x="425" y="26"/>
                        <a:pt x="427" y="25"/>
                      </a:cubicBezTo>
                      <a:cubicBezTo>
                        <a:pt x="470" y="7"/>
                        <a:pt x="508" y="0"/>
                        <a:pt x="555" y="0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765" name="Freeform 12"/>
                <p:cNvSpPr>
                  <a:spLocks/>
                </p:cNvSpPr>
                <p:nvPr/>
              </p:nvSpPr>
              <p:spPr bwMode="auto">
                <a:xfrm>
                  <a:off x="1070" y="1645"/>
                  <a:ext cx="429" cy="562"/>
                </a:xfrm>
                <a:custGeom>
                  <a:avLst/>
                  <a:gdLst>
                    <a:gd name="T0" fmla="*/ 97 w 429"/>
                    <a:gd name="T1" fmla="*/ 458 h 562"/>
                    <a:gd name="T2" fmla="*/ 61 w 429"/>
                    <a:gd name="T3" fmla="*/ 366 h 562"/>
                    <a:gd name="T4" fmla="*/ 20 w 429"/>
                    <a:gd name="T5" fmla="*/ 299 h 562"/>
                    <a:gd name="T6" fmla="*/ 0 w 429"/>
                    <a:gd name="T7" fmla="*/ 253 h 562"/>
                    <a:gd name="T8" fmla="*/ 5 w 429"/>
                    <a:gd name="T9" fmla="*/ 176 h 562"/>
                    <a:gd name="T10" fmla="*/ 154 w 429"/>
                    <a:gd name="T11" fmla="*/ 124 h 562"/>
                    <a:gd name="T12" fmla="*/ 190 w 429"/>
                    <a:gd name="T13" fmla="*/ 78 h 562"/>
                    <a:gd name="T14" fmla="*/ 211 w 429"/>
                    <a:gd name="T15" fmla="*/ 37 h 562"/>
                    <a:gd name="T16" fmla="*/ 216 w 429"/>
                    <a:gd name="T17" fmla="*/ 16 h 562"/>
                    <a:gd name="T18" fmla="*/ 252 w 429"/>
                    <a:gd name="T19" fmla="*/ 6 h 562"/>
                    <a:gd name="T20" fmla="*/ 344 w 429"/>
                    <a:gd name="T21" fmla="*/ 32 h 562"/>
                    <a:gd name="T22" fmla="*/ 365 w 429"/>
                    <a:gd name="T23" fmla="*/ 88 h 562"/>
                    <a:gd name="T24" fmla="*/ 375 w 429"/>
                    <a:gd name="T25" fmla="*/ 191 h 562"/>
                    <a:gd name="T26" fmla="*/ 406 w 429"/>
                    <a:gd name="T27" fmla="*/ 242 h 562"/>
                    <a:gd name="T28" fmla="*/ 370 w 429"/>
                    <a:gd name="T29" fmla="*/ 433 h 562"/>
                    <a:gd name="T30" fmla="*/ 308 w 429"/>
                    <a:gd name="T31" fmla="*/ 500 h 562"/>
                    <a:gd name="T32" fmla="*/ 277 w 429"/>
                    <a:gd name="T33" fmla="*/ 520 h 562"/>
                    <a:gd name="T34" fmla="*/ 200 w 429"/>
                    <a:gd name="T35" fmla="*/ 561 h 562"/>
                    <a:gd name="T36" fmla="*/ 103 w 429"/>
                    <a:gd name="T37" fmla="*/ 530 h 562"/>
                    <a:gd name="T38" fmla="*/ 97 w 429"/>
                    <a:gd name="T39" fmla="*/ 458 h 5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9"/>
                    <a:gd name="T61" fmla="*/ 0 h 562"/>
                    <a:gd name="T62" fmla="*/ 429 w 429"/>
                    <a:gd name="T63" fmla="*/ 562 h 5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9" h="562">
                      <a:moveTo>
                        <a:pt x="97" y="458"/>
                      </a:moveTo>
                      <a:cubicBezTo>
                        <a:pt x="90" y="423"/>
                        <a:pt x="83" y="394"/>
                        <a:pt x="61" y="366"/>
                      </a:cubicBezTo>
                      <a:cubicBezTo>
                        <a:pt x="51" y="340"/>
                        <a:pt x="41" y="318"/>
                        <a:pt x="20" y="299"/>
                      </a:cubicBezTo>
                      <a:cubicBezTo>
                        <a:pt x="8" y="262"/>
                        <a:pt x="16" y="277"/>
                        <a:pt x="0" y="253"/>
                      </a:cubicBezTo>
                      <a:cubicBezTo>
                        <a:pt x="2" y="227"/>
                        <a:pt x="2" y="202"/>
                        <a:pt x="5" y="176"/>
                      </a:cubicBezTo>
                      <a:cubicBezTo>
                        <a:pt x="12" y="113"/>
                        <a:pt x="125" y="125"/>
                        <a:pt x="154" y="124"/>
                      </a:cubicBezTo>
                      <a:cubicBezTo>
                        <a:pt x="173" y="111"/>
                        <a:pt x="180" y="99"/>
                        <a:pt x="190" y="78"/>
                      </a:cubicBezTo>
                      <a:cubicBezTo>
                        <a:pt x="202" y="26"/>
                        <a:pt x="184" y="90"/>
                        <a:pt x="211" y="37"/>
                      </a:cubicBezTo>
                      <a:cubicBezTo>
                        <a:pt x="214" y="31"/>
                        <a:pt x="212" y="22"/>
                        <a:pt x="216" y="16"/>
                      </a:cubicBezTo>
                      <a:cubicBezTo>
                        <a:pt x="224" y="6"/>
                        <a:pt x="240" y="9"/>
                        <a:pt x="252" y="6"/>
                      </a:cubicBezTo>
                      <a:cubicBezTo>
                        <a:pt x="305" y="10"/>
                        <a:pt x="315" y="0"/>
                        <a:pt x="344" y="32"/>
                      </a:cubicBezTo>
                      <a:cubicBezTo>
                        <a:pt x="349" y="52"/>
                        <a:pt x="358" y="68"/>
                        <a:pt x="365" y="88"/>
                      </a:cubicBezTo>
                      <a:cubicBezTo>
                        <a:pt x="367" y="126"/>
                        <a:pt x="361" y="158"/>
                        <a:pt x="375" y="191"/>
                      </a:cubicBezTo>
                      <a:cubicBezTo>
                        <a:pt x="383" y="209"/>
                        <a:pt x="406" y="242"/>
                        <a:pt x="406" y="242"/>
                      </a:cubicBezTo>
                      <a:cubicBezTo>
                        <a:pt x="418" y="305"/>
                        <a:pt x="429" y="390"/>
                        <a:pt x="370" y="433"/>
                      </a:cubicBezTo>
                      <a:cubicBezTo>
                        <a:pt x="351" y="461"/>
                        <a:pt x="335" y="480"/>
                        <a:pt x="308" y="500"/>
                      </a:cubicBezTo>
                      <a:cubicBezTo>
                        <a:pt x="298" y="507"/>
                        <a:pt x="277" y="520"/>
                        <a:pt x="277" y="520"/>
                      </a:cubicBezTo>
                      <a:cubicBezTo>
                        <a:pt x="260" y="547"/>
                        <a:pt x="231" y="555"/>
                        <a:pt x="200" y="561"/>
                      </a:cubicBezTo>
                      <a:cubicBezTo>
                        <a:pt x="189" y="560"/>
                        <a:pt x="109" y="562"/>
                        <a:pt x="103" y="530"/>
                      </a:cubicBezTo>
                      <a:cubicBezTo>
                        <a:pt x="98" y="506"/>
                        <a:pt x="99" y="482"/>
                        <a:pt x="97" y="458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1756" name="Text Box 13"/>
              <p:cNvSpPr txBox="1">
                <a:spLocks noChangeArrowheads="1"/>
              </p:cNvSpPr>
              <p:nvPr/>
            </p:nvSpPr>
            <p:spPr bwMode="auto">
              <a:xfrm>
                <a:off x="576" y="1344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757" name="Text Box 14"/>
              <p:cNvSpPr txBox="1">
                <a:spLocks noChangeArrowheads="1"/>
              </p:cNvSpPr>
              <p:nvPr/>
            </p:nvSpPr>
            <p:spPr bwMode="auto">
              <a:xfrm>
                <a:off x="1344" y="1344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1758" name="Text Box 15"/>
              <p:cNvSpPr txBox="1">
                <a:spLocks noChangeArrowheads="1"/>
              </p:cNvSpPr>
              <p:nvPr/>
            </p:nvSpPr>
            <p:spPr bwMode="auto">
              <a:xfrm>
                <a:off x="1200" y="1824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1759" name="Text Box 16"/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1760" name="Text Box 17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31753" name="Freeform 18"/>
            <p:cNvSpPr>
              <a:spLocks/>
            </p:cNvSpPr>
            <p:nvPr/>
          </p:nvSpPr>
          <p:spPr bwMode="auto">
            <a:xfrm>
              <a:off x="1112" y="1579"/>
              <a:ext cx="614" cy="941"/>
            </a:xfrm>
            <a:custGeom>
              <a:avLst/>
              <a:gdLst>
                <a:gd name="T0" fmla="*/ 261 w 614"/>
                <a:gd name="T1" fmla="*/ 890 h 941"/>
                <a:gd name="T2" fmla="*/ 194 w 614"/>
                <a:gd name="T3" fmla="*/ 802 h 941"/>
                <a:gd name="T4" fmla="*/ 55 w 614"/>
                <a:gd name="T5" fmla="*/ 694 h 941"/>
                <a:gd name="T6" fmla="*/ 14 w 614"/>
                <a:gd name="T7" fmla="*/ 653 h 941"/>
                <a:gd name="T8" fmla="*/ 50 w 614"/>
                <a:gd name="T9" fmla="*/ 185 h 941"/>
                <a:gd name="T10" fmla="*/ 122 w 614"/>
                <a:gd name="T11" fmla="*/ 41 h 941"/>
                <a:gd name="T12" fmla="*/ 189 w 614"/>
                <a:gd name="T13" fmla="*/ 10 h 941"/>
                <a:gd name="T14" fmla="*/ 230 w 614"/>
                <a:gd name="T15" fmla="*/ 0 h 941"/>
                <a:gd name="T16" fmla="*/ 297 w 614"/>
                <a:gd name="T17" fmla="*/ 5 h 941"/>
                <a:gd name="T18" fmla="*/ 327 w 614"/>
                <a:gd name="T19" fmla="*/ 15 h 941"/>
                <a:gd name="T20" fmla="*/ 482 w 614"/>
                <a:gd name="T21" fmla="*/ 128 h 941"/>
                <a:gd name="T22" fmla="*/ 466 w 614"/>
                <a:gd name="T23" fmla="*/ 324 h 941"/>
                <a:gd name="T24" fmla="*/ 435 w 614"/>
                <a:gd name="T25" fmla="*/ 375 h 941"/>
                <a:gd name="T26" fmla="*/ 451 w 614"/>
                <a:gd name="T27" fmla="*/ 499 h 941"/>
                <a:gd name="T28" fmla="*/ 482 w 614"/>
                <a:gd name="T29" fmla="*/ 550 h 941"/>
                <a:gd name="T30" fmla="*/ 513 w 614"/>
                <a:gd name="T31" fmla="*/ 632 h 941"/>
                <a:gd name="T32" fmla="*/ 528 w 614"/>
                <a:gd name="T33" fmla="*/ 674 h 941"/>
                <a:gd name="T34" fmla="*/ 549 w 614"/>
                <a:gd name="T35" fmla="*/ 715 h 941"/>
                <a:gd name="T36" fmla="*/ 574 w 614"/>
                <a:gd name="T37" fmla="*/ 771 h 941"/>
                <a:gd name="T38" fmla="*/ 538 w 614"/>
                <a:gd name="T39" fmla="*/ 936 h 941"/>
                <a:gd name="T40" fmla="*/ 297 w 614"/>
                <a:gd name="T41" fmla="*/ 915 h 941"/>
                <a:gd name="T42" fmla="*/ 286 w 614"/>
                <a:gd name="T43" fmla="*/ 905 h 941"/>
                <a:gd name="T44" fmla="*/ 271 w 614"/>
                <a:gd name="T45" fmla="*/ 900 h 941"/>
                <a:gd name="T46" fmla="*/ 261 w 614"/>
                <a:gd name="T47" fmla="*/ 884 h 941"/>
                <a:gd name="T48" fmla="*/ 261 w 614"/>
                <a:gd name="T49" fmla="*/ 890 h 9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4"/>
                <a:gd name="T76" fmla="*/ 0 h 941"/>
                <a:gd name="T77" fmla="*/ 614 w 614"/>
                <a:gd name="T78" fmla="*/ 941 h 9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4" h="941">
                  <a:moveTo>
                    <a:pt x="261" y="890"/>
                  </a:moveTo>
                  <a:cubicBezTo>
                    <a:pt x="247" y="856"/>
                    <a:pt x="216" y="833"/>
                    <a:pt x="194" y="802"/>
                  </a:cubicBezTo>
                  <a:cubicBezTo>
                    <a:pt x="155" y="748"/>
                    <a:pt x="122" y="711"/>
                    <a:pt x="55" y="694"/>
                  </a:cubicBezTo>
                  <a:cubicBezTo>
                    <a:pt x="43" y="677"/>
                    <a:pt x="29" y="668"/>
                    <a:pt x="14" y="653"/>
                  </a:cubicBezTo>
                  <a:cubicBezTo>
                    <a:pt x="18" y="496"/>
                    <a:pt x="0" y="334"/>
                    <a:pt x="50" y="185"/>
                  </a:cubicBezTo>
                  <a:cubicBezTo>
                    <a:pt x="59" y="129"/>
                    <a:pt x="66" y="68"/>
                    <a:pt x="122" y="41"/>
                  </a:cubicBezTo>
                  <a:cubicBezTo>
                    <a:pt x="143" y="31"/>
                    <a:pt x="166" y="17"/>
                    <a:pt x="189" y="10"/>
                  </a:cubicBezTo>
                  <a:cubicBezTo>
                    <a:pt x="202" y="6"/>
                    <a:pt x="230" y="0"/>
                    <a:pt x="230" y="0"/>
                  </a:cubicBezTo>
                  <a:cubicBezTo>
                    <a:pt x="252" y="2"/>
                    <a:pt x="275" y="2"/>
                    <a:pt x="297" y="5"/>
                  </a:cubicBezTo>
                  <a:cubicBezTo>
                    <a:pt x="307" y="7"/>
                    <a:pt x="327" y="15"/>
                    <a:pt x="327" y="15"/>
                  </a:cubicBezTo>
                  <a:cubicBezTo>
                    <a:pt x="373" y="61"/>
                    <a:pt x="434" y="84"/>
                    <a:pt x="482" y="128"/>
                  </a:cubicBezTo>
                  <a:cubicBezTo>
                    <a:pt x="497" y="191"/>
                    <a:pt x="519" y="276"/>
                    <a:pt x="466" y="324"/>
                  </a:cubicBezTo>
                  <a:cubicBezTo>
                    <a:pt x="457" y="342"/>
                    <a:pt x="447" y="358"/>
                    <a:pt x="435" y="375"/>
                  </a:cubicBezTo>
                  <a:cubicBezTo>
                    <a:pt x="427" y="418"/>
                    <a:pt x="417" y="465"/>
                    <a:pt x="451" y="499"/>
                  </a:cubicBezTo>
                  <a:cubicBezTo>
                    <a:pt x="458" y="519"/>
                    <a:pt x="472" y="531"/>
                    <a:pt x="482" y="550"/>
                  </a:cubicBezTo>
                  <a:cubicBezTo>
                    <a:pt x="496" y="577"/>
                    <a:pt x="498" y="605"/>
                    <a:pt x="513" y="632"/>
                  </a:cubicBezTo>
                  <a:cubicBezTo>
                    <a:pt x="521" y="672"/>
                    <a:pt x="512" y="645"/>
                    <a:pt x="528" y="674"/>
                  </a:cubicBezTo>
                  <a:cubicBezTo>
                    <a:pt x="535" y="687"/>
                    <a:pt x="549" y="715"/>
                    <a:pt x="549" y="715"/>
                  </a:cubicBezTo>
                  <a:cubicBezTo>
                    <a:pt x="554" y="736"/>
                    <a:pt x="562" y="753"/>
                    <a:pt x="574" y="771"/>
                  </a:cubicBezTo>
                  <a:cubicBezTo>
                    <a:pt x="582" y="828"/>
                    <a:pt x="614" y="921"/>
                    <a:pt x="538" y="936"/>
                  </a:cubicBezTo>
                  <a:cubicBezTo>
                    <a:pt x="458" y="934"/>
                    <a:pt x="374" y="941"/>
                    <a:pt x="297" y="915"/>
                  </a:cubicBezTo>
                  <a:cubicBezTo>
                    <a:pt x="293" y="912"/>
                    <a:pt x="290" y="907"/>
                    <a:pt x="286" y="905"/>
                  </a:cubicBezTo>
                  <a:cubicBezTo>
                    <a:pt x="281" y="902"/>
                    <a:pt x="275" y="903"/>
                    <a:pt x="271" y="900"/>
                  </a:cubicBezTo>
                  <a:cubicBezTo>
                    <a:pt x="266" y="896"/>
                    <a:pt x="265" y="888"/>
                    <a:pt x="261" y="884"/>
                  </a:cubicBezTo>
                  <a:cubicBezTo>
                    <a:pt x="260" y="883"/>
                    <a:pt x="261" y="888"/>
                    <a:pt x="261" y="890"/>
                  </a:cubicBez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4" name="Text Box 19"/>
            <p:cNvSpPr txBox="1">
              <a:spLocks noChangeArrowheads="1"/>
            </p:cNvSpPr>
            <p:nvPr/>
          </p:nvSpPr>
          <p:spPr bwMode="auto">
            <a:xfrm>
              <a:off x="1340" y="206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5562600" y="3192463"/>
          <a:ext cx="18161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7" imgW="1269449" imgH="431613" progId="Equation.DSMT4">
                  <p:embed/>
                </p:oleObj>
              </mc:Choice>
              <mc:Fallback>
                <p:oleObj name="Equation" r:id="rId7" imgW="1269449" imgH="4316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92463"/>
                        <a:ext cx="18161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6A226-9AA4-4FE8-BE54-5BA61382BCE5}" type="slidenum">
              <a:rPr lang="pt-BR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ela 31"/>
          <p:cNvGraphicFramePr>
            <a:graphicFrameLocks noGrp="1"/>
          </p:cNvGraphicFramePr>
          <p:nvPr/>
        </p:nvGraphicFramePr>
        <p:xfrm>
          <a:off x="2284413" y="2386013"/>
          <a:ext cx="3571875" cy="311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  <a:gridCol w="1190625"/>
                <a:gridCol w="1190625"/>
              </a:tblGrid>
              <a:tr h="518266"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b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Absoluta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b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Relativa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0,19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0,19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Frequência Absoluta e Relativa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35171-1F0A-4277-B81A-7EDB90E37766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5162" name="Text Box 11"/>
          <p:cNvSpPr txBox="1">
            <a:spLocks noChangeArrowheads="1"/>
          </p:cNvSpPr>
          <p:nvPr/>
        </p:nvSpPr>
        <p:spPr bwMode="auto">
          <a:xfrm>
            <a:off x="395288" y="1571625"/>
            <a:ext cx="8353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Experimento: jogar um dado 100 vezes, observando-se os valores obtidos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6084888" y="3429000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 se continuássemos sorteando novos valores?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17700" y="4343400"/>
          <a:ext cx="29638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3" imgW="2070100" imgH="203200" progId="Equation.DSMT4">
                  <p:embed/>
                </p:oleObj>
              </mc:Choice>
              <mc:Fallback>
                <p:oleObj name="Equation" r:id="rId3" imgW="20701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343400"/>
                        <a:ext cx="296386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917700" y="4724400"/>
          <a:ext cx="36353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5" imgW="2540000" imgH="203200" progId="Equation.DSMT4">
                  <p:embed/>
                </p:oleObj>
              </mc:Choice>
              <mc:Fallback>
                <p:oleObj name="Equation" r:id="rId5" imgW="25400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724400"/>
                        <a:ext cx="36353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917700" y="5105400"/>
          <a:ext cx="48164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7" imgW="3365500" imgH="203200" progId="Equation.DSMT4">
                  <p:embed/>
                </p:oleObj>
              </mc:Choice>
              <mc:Fallback>
                <p:oleObj name="Equation" r:id="rId7" imgW="33655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105400"/>
                        <a:ext cx="48164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917700" y="5410200"/>
          <a:ext cx="44354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9" imgW="3098800" imgH="393700" progId="Equation.DSMT4">
                  <p:embed/>
                </p:oleObj>
              </mc:Choice>
              <mc:Fallback>
                <p:oleObj name="Equation" r:id="rId9" imgW="30988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410200"/>
                        <a:ext cx="44354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526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rabicParenR"/>
            </a:pPr>
            <a:r>
              <a:rPr lang="pt-BR" altLang="pt-BR" sz="1600"/>
              <a:t>Num estudo sobre ocorrência de queimadas, 600 pontos foram escolhidos aleatoriamente e divididos em 3 grupos (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) de acordo com sua classe de uso do solo, sendo 100 de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200 de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 e 300 de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. Suponha que a probabilidade de ocorrência de queimada em cada uma das classes seja respectivamente de 10%; 5% e 1%. Selecionando-se um ponto ao acaso, calcule a probabilidade de que esse ponto: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lphaLcParenR" startAt="3"/>
            </a:pPr>
            <a:r>
              <a:rPr lang="pt-BR" altLang="pt-BR" sz="1600"/>
              <a:t>corresponda a uma queimada;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EAA2-A8AA-4AA9-8B6F-80A2A157A241}" type="slidenum">
              <a:rPr lang="pt-BR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115297"/>
              </p:ext>
            </p:extLst>
          </p:nvPr>
        </p:nvGraphicFramePr>
        <p:xfrm>
          <a:off x="2975428" y="4192622"/>
          <a:ext cx="200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3" imgW="139639" imgH="393529" progId="Equation.DSMT4">
                  <p:embed/>
                </p:oleObj>
              </mc:Choice>
              <mc:Fallback>
                <p:oleObj name="Equation" r:id="rId3" imgW="139639" imgH="393529" progId="Equation.DSMT4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428" y="4192622"/>
                        <a:ext cx="2000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48000" y="5105400"/>
            <a:ext cx="2452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/>
              <a:t>Teorema de Bayes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990725" y="4327525"/>
          <a:ext cx="9636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5" imgW="672808" imgH="203112" progId="Equation.DSMT4">
                  <p:embed/>
                </p:oleObj>
              </mc:Choice>
              <mc:Fallback>
                <p:oleObj name="Equation" r:id="rId5" imgW="672808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327525"/>
                        <a:ext cx="9636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705596"/>
              </p:ext>
            </p:extLst>
          </p:nvPr>
        </p:nvGraphicFramePr>
        <p:xfrm>
          <a:off x="2971800" y="4191000"/>
          <a:ext cx="3095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7" imgW="215713" imgH="393359" progId="Equation.DSMT4">
                  <p:embed/>
                </p:oleObj>
              </mc:Choice>
              <mc:Fallback>
                <p:oleObj name="Equation" r:id="rId7" imgW="215713" imgH="39335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309563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5263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rabicParenR"/>
            </a:pPr>
            <a:r>
              <a:rPr lang="pt-BR" altLang="pt-BR" sz="1600"/>
              <a:t>Num estudo sobre ocorrência de queimadas, 600 pontos foram escolhidos aleatoriamente e divididos em 3 grupos (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) de acordo com sua classe de uso do solo, sendo 100 de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200 de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 e 300 de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. Suponha que a probabilidade de ocorrência de queimada em cada uma das classes seja respectivamente de 10%; 5% e 1%. Selecionando-se um ponto ao acaso, calcule a probabilidade de que esse ponto: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lphaLcParenR" startAt="4"/>
            </a:pPr>
            <a:r>
              <a:rPr lang="pt-BR" altLang="pt-BR" sz="1600"/>
              <a:t>seja da classe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sabendo que o ponto corresponde a uma queimada.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 startAt="4"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0C078-DD8F-41B7-B23D-18389B628011}" type="slidenum">
              <a:rPr lang="pt-BR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Teorema de Bayes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640138" y="2735263"/>
          <a:ext cx="39798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3" imgW="2781300" imgH="228600" progId="Equation.DSMT4">
                  <p:embed/>
                </p:oleObj>
              </mc:Choice>
              <mc:Fallback>
                <p:oleObj name="Equation" r:id="rId3" imgW="2781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735263"/>
                        <a:ext cx="39798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621088" y="3344863"/>
          <a:ext cx="23987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5" imgW="1676400" imgH="419100" progId="Equation.DSMT4">
                  <p:embed/>
                </p:oleObj>
              </mc:Choice>
              <mc:Fallback>
                <p:oleObj name="Equation" r:id="rId5" imgW="16764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3344863"/>
                        <a:ext cx="23987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1441450" y="2057400"/>
            <a:ext cx="1752600" cy="2441575"/>
            <a:chOff x="908" y="1296"/>
            <a:chExt cx="1104" cy="1538"/>
          </a:xfrm>
        </p:grpSpPr>
        <p:grpSp>
          <p:nvGrpSpPr>
            <p:cNvPr id="34825" name="Group 6"/>
            <p:cNvGrpSpPr>
              <a:grpSpLocks/>
            </p:cNvGrpSpPr>
            <p:nvPr/>
          </p:nvGrpSpPr>
          <p:grpSpPr bwMode="auto">
            <a:xfrm>
              <a:off x="908" y="1296"/>
              <a:ext cx="1104" cy="1538"/>
              <a:chOff x="528" y="1296"/>
              <a:chExt cx="1104" cy="1538"/>
            </a:xfrm>
          </p:grpSpPr>
          <p:grpSp>
            <p:nvGrpSpPr>
              <p:cNvPr id="34828" name="Group 7"/>
              <p:cNvGrpSpPr>
                <a:grpSpLocks/>
              </p:cNvGrpSpPr>
              <p:nvPr/>
            </p:nvGrpSpPr>
            <p:grpSpPr bwMode="auto">
              <a:xfrm>
                <a:off x="528" y="1296"/>
                <a:ext cx="1104" cy="1538"/>
                <a:chOff x="528" y="1296"/>
                <a:chExt cx="1104" cy="1538"/>
              </a:xfrm>
            </p:grpSpPr>
            <p:sp>
              <p:nvSpPr>
                <p:cNvPr id="348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" y="1296"/>
                  <a:ext cx="1104" cy="15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600"/>
                </a:p>
              </p:txBody>
            </p:sp>
            <p:sp>
              <p:nvSpPr>
                <p:cNvPr id="34835" name="Freeform 9"/>
                <p:cNvSpPr>
                  <a:spLocks/>
                </p:cNvSpPr>
                <p:nvPr/>
              </p:nvSpPr>
              <p:spPr bwMode="auto">
                <a:xfrm>
                  <a:off x="530" y="1301"/>
                  <a:ext cx="725" cy="669"/>
                </a:xfrm>
                <a:custGeom>
                  <a:avLst/>
                  <a:gdLst>
                    <a:gd name="T0" fmla="*/ 0 w 725"/>
                    <a:gd name="T1" fmla="*/ 669 h 669"/>
                    <a:gd name="T2" fmla="*/ 118 w 725"/>
                    <a:gd name="T3" fmla="*/ 617 h 669"/>
                    <a:gd name="T4" fmla="*/ 241 w 725"/>
                    <a:gd name="T5" fmla="*/ 545 h 669"/>
                    <a:gd name="T6" fmla="*/ 324 w 725"/>
                    <a:gd name="T7" fmla="*/ 458 h 669"/>
                    <a:gd name="T8" fmla="*/ 339 w 725"/>
                    <a:gd name="T9" fmla="*/ 417 h 669"/>
                    <a:gd name="T10" fmla="*/ 355 w 725"/>
                    <a:gd name="T11" fmla="*/ 345 h 669"/>
                    <a:gd name="T12" fmla="*/ 360 w 725"/>
                    <a:gd name="T13" fmla="*/ 309 h 669"/>
                    <a:gd name="T14" fmla="*/ 396 w 725"/>
                    <a:gd name="T15" fmla="*/ 273 h 669"/>
                    <a:gd name="T16" fmla="*/ 560 w 725"/>
                    <a:gd name="T17" fmla="*/ 211 h 669"/>
                    <a:gd name="T18" fmla="*/ 612 w 725"/>
                    <a:gd name="T19" fmla="*/ 185 h 669"/>
                    <a:gd name="T20" fmla="*/ 653 w 725"/>
                    <a:gd name="T21" fmla="*/ 165 h 669"/>
                    <a:gd name="T22" fmla="*/ 694 w 725"/>
                    <a:gd name="T23" fmla="*/ 124 h 669"/>
                    <a:gd name="T24" fmla="*/ 715 w 725"/>
                    <a:gd name="T25" fmla="*/ 82 h 669"/>
                    <a:gd name="T26" fmla="*/ 725 w 725"/>
                    <a:gd name="T27" fmla="*/ 0 h 66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5"/>
                    <a:gd name="T43" fmla="*/ 0 h 669"/>
                    <a:gd name="T44" fmla="*/ 725 w 725"/>
                    <a:gd name="T45" fmla="*/ 669 h 66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5" h="669">
                      <a:moveTo>
                        <a:pt x="0" y="669"/>
                      </a:moveTo>
                      <a:cubicBezTo>
                        <a:pt x="48" y="653"/>
                        <a:pt x="83" y="656"/>
                        <a:pt x="118" y="617"/>
                      </a:cubicBezTo>
                      <a:cubicBezTo>
                        <a:pt x="133" y="573"/>
                        <a:pt x="199" y="553"/>
                        <a:pt x="241" y="545"/>
                      </a:cubicBezTo>
                      <a:cubicBezTo>
                        <a:pt x="286" y="524"/>
                        <a:pt x="296" y="496"/>
                        <a:pt x="324" y="458"/>
                      </a:cubicBezTo>
                      <a:cubicBezTo>
                        <a:pt x="337" y="403"/>
                        <a:pt x="319" y="471"/>
                        <a:pt x="339" y="417"/>
                      </a:cubicBezTo>
                      <a:cubicBezTo>
                        <a:pt x="348" y="393"/>
                        <a:pt x="346" y="368"/>
                        <a:pt x="355" y="345"/>
                      </a:cubicBezTo>
                      <a:cubicBezTo>
                        <a:pt x="357" y="333"/>
                        <a:pt x="357" y="321"/>
                        <a:pt x="360" y="309"/>
                      </a:cubicBezTo>
                      <a:cubicBezTo>
                        <a:pt x="365" y="291"/>
                        <a:pt x="384" y="285"/>
                        <a:pt x="396" y="273"/>
                      </a:cubicBezTo>
                      <a:cubicBezTo>
                        <a:pt x="436" y="233"/>
                        <a:pt x="510" y="224"/>
                        <a:pt x="560" y="211"/>
                      </a:cubicBezTo>
                      <a:cubicBezTo>
                        <a:pt x="580" y="206"/>
                        <a:pt x="594" y="195"/>
                        <a:pt x="612" y="185"/>
                      </a:cubicBezTo>
                      <a:cubicBezTo>
                        <a:pt x="625" y="178"/>
                        <a:pt x="653" y="165"/>
                        <a:pt x="653" y="165"/>
                      </a:cubicBezTo>
                      <a:cubicBezTo>
                        <a:pt x="664" y="147"/>
                        <a:pt x="679" y="139"/>
                        <a:pt x="694" y="124"/>
                      </a:cubicBezTo>
                      <a:cubicBezTo>
                        <a:pt x="706" y="88"/>
                        <a:pt x="696" y="101"/>
                        <a:pt x="715" y="82"/>
                      </a:cubicBezTo>
                      <a:cubicBezTo>
                        <a:pt x="720" y="55"/>
                        <a:pt x="725" y="28"/>
                        <a:pt x="725" y="0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" name="Freeform 10"/>
                <p:cNvSpPr>
                  <a:spLocks/>
                </p:cNvSpPr>
                <p:nvPr/>
              </p:nvSpPr>
              <p:spPr bwMode="auto">
                <a:xfrm>
                  <a:off x="792" y="1836"/>
                  <a:ext cx="494" cy="998"/>
                </a:xfrm>
                <a:custGeom>
                  <a:avLst/>
                  <a:gdLst>
                    <a:gd name="T0" fmla="*/ 0 w 494"/>
                    <a:gd name="T1" fmla="*/ 0 h 998"/>
                    <a:gd name="T2" fmla="*/ 87 w 494"/>
                    <a:gd name="T3" fmla="*/ 26 h 998"/>
                    <a:gd name="T4" fmla="*/ 154 w 494"/>
                    <a:gd name="T5" fmla="*/ 170 h 998"/>
                    <a:gd name="T6" fmla="*/ 134 w 494"/>
                    <a:gd name="T7" fmla="*/ 278 h 998"/>
                    <a:gd name="T8" fmla="*/ 108 w 494"/>
                    <a:gd name="T9" fmla="*/ 334 h 998"/>
                    <a:gd name="T10" fmla="*/ 87 w 494"/>
                    <a:gd name="T11" fmla="*/ 381 h 998"/>
                    <a:gd name="T12" fmla="*/ 67 w 494"/>
                    <a:gd name="T13" fmla="*/ 478 h 998"/>
                    <a:gd name="T14" fmla="*/ 72 w 494"/>
                    <a:gd name="T15" fmla="*/ 597 h 998"/>
                    <a:gd name="T16" fmla="*/ 93 w 494"/>
                    <a:gd name="T17" fmla="*/ 643 h 998"/>
                    <a:gd name="T18" fmla="*/ 108 w 494"/>
                    <a:gd name="T19" fmla="*/ 679 h 998"/>
                    <a:gd name="T20" fmla="*/ 154 w 494"/>
                    <a:gd name="T21" fmla="*/ 720 h 998"/>
                    <a:gd name="T22" fmla="*/ 257 w 494"/>
                    <a:gd name="T23" fmla="*/ 802 h 998"/>
                    <a:gd name="T24" fmla="*/ 422 w 494"/>
                    <a:gd name="T25" fmla="*/ 869 h 998"/>
                    <a:gd name="T26" fmla="*/ 483 w 494"/>
                    <a:gd name="T27" fmla="*/ 926 h 998"/>
                    <a:gd name="T28" fmla="*/ 494 w 494"/>
                    <a:gd name="T29" fmla="*/ 998 h 99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94"/>
                    <a:gd name="T46" fmla="*/ 0 h 998"/>
                    <a:gd name="T47" fmla="*/ 494 w 494"/>
                    <a:gd name="T48" fmla="*/ 998 h 99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94" h="998">
                      <a:moveTo>
                        <a:pt x="0" y="0"/>
                      </a:moveTo>
                      <a:cubicBezTo>
                        <a:pt x="37" y="7"/>
                        <a:pt x="55" y="15"/>
                        <a:pt x="87" y="26"/>
                      </a:cubicBezTo>
                      <a:cubicBezTo>
                        <a:pt x="129" y="67"/>
                        <a:pt x="137" y="115"/>
                        <a:pt x="154" y="170"/>
                      </a:cubicBezTo>
                      <a:cubicBezTo>
                        <a:pt x="150" y="224"/>
                        <a:pt x="158" y="240"/>
                        <a:pt x="134" y="278"/>
                      </a:cubicBezTo>
                      <a:cubicBezTo>
                        <a:pt x="129" y="300"/>
                        <a:pt x="120" y="316"/>
                        <a:pt x="108" y="334"/>
                      </a:cubicBezTo>
                      <a:cubicBezTo>
                        <a:pt x="102" y="353"/>
                        <a:pt x="101" y="367"/>
                        <a:pt x="87" y="381"/>
                      </a:cubicBezTo>
                      <a:cubicBezTo>
                        <a:pt x="79" y="413"/>
                        <a:pt x="74" y="445"/>
                        <a:pt x="67" y="478"/>
                      </a:cubicBezTo>
                      <a:cubicBezTo>
                        <a:pt x="69" y="518"/>
                        <a:pt x="68" y="557"/>
                        <a:pt x="72" y="597"/>
                      </a:cubicBezTo>
                      <a:cubicBezTo>
                        <a:pt x="75" y="624"/>
                        <a:pt x="82" y="624"/>
                        <a:pt x="93" y="643"/>
                      </a:cubicBezTo>
                      <a:cubicBezTo>
                        <a:pt x="100" y="654"/>
                        <a:pt x="100" y="669"/>
                        <a:pt x="108" y="679"/>
                      </a:cubicBezTo>
                      <a:cubicBezTo>
                        <a:pt x="139" y="721"/>
                        <a:pt x="125" y="691"/>
                        <a:pt x="154" y="720"/>
                      </a:cubicBezTo>
                      <a:cubicBezTo>
                        <a:pt x="185" y="751"/>
                        <a:pt x="214" y="788"/>
                        <a:pt x="257" y="802"/>
                      </a:cubicBezTo>
                      <a:cubicBezTo>
                        <a:pt x="303" y="848"/>
                        <a:pt x="358" y="862"/>
                        <a:pt x="422" y="869"/>
                      </a:cubicBezTo>
                      <a:cubicBezTo>
                        <a:pt x="439" y="893"/>
                        <a:pt x="463" y="904"/>
                        <a:pt x="483" y="926"/>
                      </a:cubicBezTo>
                      <a:cubicBezTo>
                        <a:pt x="494" y="954"/>
                        <a:pt x="494" y="965"/>
                        <a:pt x="494" y="998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837" name="Freeform 11"/>
                <p:cNvSpPr>
                  <a:spLocks/>
                </p:cNvSpPr>
                <p:nvPr/>
              </p:nvSpPr>
              <p:spPr bwMode="auto">
                <a:xfrm>
                  <a:off x="1075" y="2253"/>
                  <a:ext cx="555" cy="406"/>
                </a:xfrm>
                <a:custGeom>
                  <a:avLst/>
                  <a:gdLst>
                    <a:gd name="T0" fmla="*/ 0 w 555"/>
                    <a:gd name="T1" fmla="*/ 406 h 406"/>
                    <a:gd name="T2" fmla="*/ 41 w 555"/>
                    <a:gd name="T3" fmla="*/ 375 h 406"/>
                    <a:gd name="T4" fmla="*/ 56 w 555"/>
                    <a:gd name="T5" fmla="*/ 360 h 406"/>
                    <a:gd name="T6" fmla="*/ 72 w 555"/>
                    <a:gd name="T7" fmla="*/ 303 h 406"/>
                    <a:gd name="T8" fmla="*/ 87 w 555"/>
                    <a:gd name="T9" fmla="*/ 200 h 406"/>
                    <a:gd name="T10" fmla="*/ 293 w 555"/>
                    <a:gd name="T11" fmla="*/ 138 h 406"/>
                    <a:gd name="T12" fmla="*/ 396 w 555"/>
                    <a:gd name="T13" fmla="*/ 36 h 406"/>
                    <a:gd name="T14" fmla="*/ 427 w 555"/>
                    <a:gd name="T15" fmla="*/ 25 h 406"/>
                    <a:gd name="T16" fmla="*/ 555 w 555"/>
                    <a:gd name="T17" fmla="*/ 0 h 4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55"/>
                    <a:gd name="T28" fmla="*/ 0 h 406"/>
                    <a:gd name="T29" fmla="*/ 555 w 555"/>
                    <a:gd name="T30" fmla="*/ 406 h 4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55" h="406">
                      <a:moveTo>
                        <a:pt x="0" y="406"/>
                      </a:moveTo>
                      <a:cubicBezTo>
                        <a:pt x="27" y="397"/>
                        <a:pt x="11" y="405"/>
                        <a:pt x="41" y="375"/>
                      </a:cubicBezTo>
                      <a:cubicBezTo>
                        <a:pt x="46" y="370"/>
                        <a:pt x="56" y="360"/>
                        <a:pt x="56" y="360"/>
                      </a:cubicBezTo>
                      <a:cubicBezTo>
                        <a:pt x="61" y="341"/>
                        <a:pt x="67" y="322"/>
                        <a:pt x="72" y="303"/>
                      </a:cubicBezTo>
                      <a:cubicBezTo>
                        <a:pt x="73" y="288"/>
                        <a:pt x="72" y="223"/>
                        <a:pt x="87" y="200"/>
                      </a:cubicBezTo>
                      <a:cubicBezTo>
                        <a:pt x="132" y="133"/>
                        <a:pt x="224" y="142"/>
                        <a:pt x="293" y="138"/>
                      </a:cubicBezTo>
                      <a:cubicBezTo>
                        <a:pt x="349" y="111"/>
                        <a:pt x="361" y="86"/>
                        <a:pt x="396" y="36"/>
                      </a:cubicBezTo>
                      <a:cubicBezTo>
                        <a:pt x="398" y="33"/>
                        <a:pt x="425" y="26"/>
                        <a:pt x="427" y="25"/>
                      </a:cubicBezTo>
                      <a:cubicBezTo>
                        <a:pt x="470" y="7"/>
                        <a:pt x="508" y="0"/>
                        <a:pt x="555" y="0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838" name="Freeform 12"/>
                <p:cNvSpPr>
                  <a:spLocks/>
                </p:cNvSpPr>
                <p:nvPr/>
              </p:nvSpPr>
              <p:spPr bwMode="auto">
                <a:xfrm>
                  <a:off x="1070" y="1645"/>
                  <a:ext cx="429" cy="562"/>
                </a:xfrm>
                <a:custGeom>
                  <a:avLst/>
                  <a:gdLst>
                    <a:gd name="T0" fmla="*/ 97 w 429"/>
                    <a:gd name="T1" fmla="*/ 458 h 562"/>
                    <a:gd name="T2" fmla="*/ 61 w 429"/>
                    <a:gd name="T3" fmla="*/ 366 h 562"/>
                    <a:gd name="T4" fmla="*/ 20 w 429"/>
                    <a:gd name="T5" fmla="*/ 299 h 562"/>
                    <a:gd name="T6" fmla="*/ 0 w 429"/>
                    <a:gd name="T7" fmla="*/ 253 h 562"/>
                    <a:gd name="T8" fmla="*/ 5 w 429"/>
                    <a:gd name="T9" fmla="*/ 176 h 562"/>
                    <a:gd name="T10" fmla="*/ 154 w 429"/>
                    <a:gd name="T11" fmla="*/ 124 h 562"/>
                    <a:gd name="T12" fmla="*/ 190 w 429"/>
                    <a:gd name="T13" fmla="*/ 78 h 562"/>
                    <a:gd name="T14" fmla="*/ 211 w 429"/>
                    <a:gd name="T15" fmla="*/ 37 h 562"/>
                    <a:gd name="T16" fmla="*/ 216 w 429"/>
                    <a:gd name="T17" fmla="*/ 16 h 562"/>
                    <a:gd name="T18" fmla="*/ 252 w 429"/>
                    <a:gd name="T19" fmla="*/ 6 h 562"/>
                    <a:gd name="T20" fmla="*/ 344 w 429"/>
                    <a:gd name="T21" fmla="*/ 32 h 562"/>
                    <a:gd name="T22" fmla="*/ 365 w 429"/>
                    <a:gd name="T23" fmla="*/ 88 h 562"/>
                    <a:gd name="T24" fmla="*/ 375 w 429"/>
                    <a:gd name="T25" fmla="*/ 191 h 562"/>
                    <a:gd name="T26" fmla="*/ 406 w 429"/>
                    <a:gd name="T27" fmla="*/ 242 h 562"/>
                    <a:gd name="T28" fmla="*/ 370 w 429"/>
                    <a:gd name="T29" fmla="*/ 433 h 562"/>
                    <a:gd name="T30" fmla="*/ 308 w 429"/>
                    <a:gd name="T31" fmla="*/ 500 h 562"/>
                    <a:gd name="T32" fmla="*/ 277 w 429"/>
                    <a:gd name="T33" fmla="*/ 520 h 562"/>
                    <a:gd name="T34" fmla="*/ 200 w 429"/>
                    <a:gd name="T35" fmla="*/ 561 h 562"/>
                    <a:gd name="T36" fmla="*/ 103 w 429"/>
                    <a:gd name="T37" fmla="*/ 530 h 562"/>
                    <a:gd name="T38" fmla="*/ 97 w 429"/>
                    <a:gd name="T39" fmla="*/ 458 h 5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9"/>
                    <a:gd name="T61" fmla="*/ 0 h 562"/>
                    <a:gd name="T62" fmla="*/ 429 w 429"/>
                    <a:gd name="T63" fmla="*/ 562 h 5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9" h="562">
                      <a:moveTo>
                        <a:pt x="97" y="458"/>
                      </a:moveTo>
                      <a:cubicBezTo>
                        <a:pt x="90" y="423"/>
                        <a:pt x="83" y="394"/>
                        <a:pt x="61" y="366"/>
                      </a:cubicBezTo>
                      <a:cubicBezTo>
                        <a:pt x="51" y="340"/>
                        <a:pt x="41" y="318"/>
                        <a:pt x="20" y="299"/>
                      </a:cubicBezTo>
                      <a:cubicBezTo>
                        <a:pt x="8" y="262"/>
                        <a:pt x="16" y="277"/>
                        <a:pt x="0" y="253"/>
                      </a:cubicBezTo>
                      <a:cubicBezTo>
                        <a:pt x="2" y="227"/>
                        <a:pt x="2" y="202"/>
                        <a:pt x="5" y="176"/>
                      </a:cubicBezTo>
                      <a:cubicBezTo>
                        <a:pt x="12" y="113"/>
                        <a:pt x="125" y="125"/>
                        <a:pt x="154" y="124"/>
                      </a:cubicBezTo>
                      <a:cubicBezTo>
                        <a:pt x="173" y="111"/>
                        <a:pt x="180" y="99"/>
                        <a:pt x="190" y="78"/>
                      </a:cubicBezTo>
                      <a:cubicBezTo>
                        <a:pt x="202" y="26"/>
                        <a:pt x="184" y="90"/>
                        <a:pt x="211" y="37"/>
                      </a:cubicBezTo>
                      <a:cubicBezTo>
                        <a:pt x="214" y="31"/>
                        <a:pt x="212" y="22"/>
                        <a:pt x="216" y="16"/>
                      </a:cubicBezTo>
                      <a:cubicBezTo>
                        <a:pt x="224" y="6"/>
                        <a:pt x="240" y="9"/>
                        <a:pt x="252" y="6"/>
                      </a:cubicBezTo>
                      <a:cubicBezTo>
                        <a:pt x="305" y="10"/>
                        <a:pt x="315" y="0"/>
                        <a:pt x="344" y="32"/>
                      </a:cubicBezTo>
                      <a:cubicBezTo>
                        <a:pt x="349" y="52"/>
                        <a:pt x="358" y="68"/>
                        <a:pt x="365" y="88"/>
                      </a:cubicBezTo>
                      <a:cubicBezTo>
                        <a:pt x="367" y="126"/>
                        <a:pt x="361" y="158"/>
                        <a:pt x="375" y="191"/>
                      </a:cubicBezTo>
                      <a:cubicBezTo>
                        <a:pt x="383" y="209"/>
                        <a:pt x="406" y="242"/>
                        <a:pt x="406" y="242"/>
                      </a:cubicBezTo>
                      <a:cubicBezTo>
                        <a:pt x="418" y="305"/>
                        <a:pt x="429" y="390"/>
                        <a:pt x="370" y="433"/>
                      </a:cubicBezTo>
                      <a:cubicBezTo>
                        <a:pt x="351" y="461"/>
                        <a:pt x="335" y="480"/>
                        <a:pt x="308" y="500"/>
                      </a:cubicBezTo>
                      <a:cubicBezTo>
                        <a:pt x="298" y="507"/>
                        <a:pt x="277" y="520"/>
                        <a:pt x="277" y="520"/>
                      </a:cubicBezTo>
                      <a:cubicBezTo>
                        <a:pt x="260" y="547"/>
                        <a:pt x="231" y="555"/>
                        <a:pt x="200" y="561"/>
                      </a:cubicBezTo>
                      <a:cubicBezTo>
                        <a:pt x="189" y="560"/>
                        <a:pt x="109" y="562"/>
                        <a:pt x="103" y="530"/>
                      </a:cubicBezTo>
                      <a:cubicBezTo>
                        <a:pt x="98" y="506"/>
                        <a:pt x="99" y="482"/>
                        <a:pt x="97" y="458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4829" name="Text Box 13"/>
              <p:cNvSpPr txBox="1">
                <a:spLocks noChangeArrowheads="1"/>
              </p:cNvSpPr>
              <p:nvPr/>
            </p:nvSpPr>
            <p:spPr bwMode="auto">
              <a:xfrm>
                <a:off x="576" y="1344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4830" name="Text Box 14"/>
              <p:cNvSpPr txBox="1">
                <a:spLocks noChangeArrowheads="1"/>
              </p:cNvSpPr>
              <p:nvPr/>
            </p:nvSpPr>
            <p:spPr bwMode="auto">
              <a:xfrm>
                <a:off x="1344" y="1344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1200" y="1824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4832" name="Text Box 16"/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4833" name="Text Box 17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23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</a:rPr>
                  <a:t>A</a:t>
                </a:r>
                <a:r>
                  <a:rPr lang="pt-BR" altLang="pt-BR" sz="1600" baseline="-25000">
                    <a:latin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34826" name="Freeform 18"/>
            <p:cNvSpPr>
              <a:spLocks/>
            </p:cNvSpPr>
            <p:nvPr/>
          </p:nvSpPr>
          <p:spPr bwMode="auto">
            <a:xfrm>
              <a:off x="1112" y="1579"/>
              <a:ext cx="614" cy="941"/>
            </a:xfrm>
            <a:custGeom>
              <a:avLst/>
              <a:gdLst>
                <a:gd name="T0" fmla="*/ 261 w 614"/>
                <a:gd name="T1" fmla="*/ 890 h 941"/>
                <a:gd name="T2" fmla="*/ 194 w 614"/>
                <a:gd name="T3" fmla="*/ 802 h 941"/>
                <a:gd name="T4" fmla="*/ 55 w 614"/>
                <a:gd name="T5" fmla="*/ 694 h 941"/>
                <a:gd name="T6" fmla="*/ 14 w 614"/>
                <a:gd name="T7" fmla="*/ 653 h 941"/>
                <a:gd name="T8" fmla="*/ 50 w 614"/>
                <a:gd name="T9" fmla="*/ 185 h 941"/>
                <a:gd name="T10" fmla="*/ 122 w 614"/>
                <a:gd name="T11" fmla="*/ 41 h 941"/>
                <a:gd name="T12" fmla="*/ 189 w 614"/>
                <a:gd name="T13" fmla="*/ 10 h 941"/>
                <a:gd name="T14" fmla="*/ 230 w 614"/>
                <a:gd name="T15" fmla="*/ 0 h 941"/>
                <a:gd name="T16" fmla="*/ 297 w 614"/>
                <a:gd name="T17" fmla="*/ 5 h 941"/>
                <a:gd name="T18" fmla="*/ 327 w 614"/>
                <a:gd name="T19" fmla="*/ 15 h 941"/>
                <a:gd name="T20" fmla="*/ 482 w 614"/>
                <a:gd name="T21" fmla="*/ 128 h 941"/>
                <a:gd name="T22" fmla="*/ 466 w 614"/>
                <a:gd name="T23" fmla="*/ 324 h 941"/>
                <a:gd name="T24" fmla="*/ 435 w 614"/>
                <a:gd name="T25" fmla="*/ 375 h 941"/>
                <a:gd name="T26" fmla="*/ 451 w 614"/>
                <a:gd name="T27" fmla="*/ 499 h 941"/>
                <a:gd name="T28" fmla="*/ 482 w 614"/>
                <a:gd name="T29" fmla="*/ 550 h 941"/>
                <a:gd name="T30" fmla="*/ 513 w 614"/>
                <a:gd name="T31" fmla="*/ 632 h 941"/>
                <a:gd name="T32" fmla="*/ 528 w 614"/>
                <a:gd name="T33" fmla="*/ 674 h 941"/>
                <a:gd name="T34" fmla="*/ 549 w 614"/>
                <a:gd name="T35" fmla="*/ 715 h 941"/>
                <a:gd name="T36" fmla="*/ 574 w 614"/>
                <a:gd name="T37" fmla="*/ 771 h 941"/>
                <a:gd name="T38" fmla="*/ 538 w 614"/>
                <a:gd name="T39" fmla="*/ 936 h 941"/>
                <a:gd name="T40" fmla="*/ 297 w 614"/>
                <a:gd name="T41" fmla="*/ 915 h 941"/>
                <a:gd name="T42" fmla="*/ 286 w 614"/>
                <a:gd name="T43" fmla="*/ 905 h 941"/>
                <a:gd name="T44" fmla="*/ 271 w 614"/>
                <a:gd name="T45" fmla="*/ 900 h 941"/>
                <a:gd name="T46" fmla="*/ 261 w 614"/>
                <a:gd name="T47" fmla="*/ 884 h 941"/>
                <a:gd name="T48" fmla="*/ 261 w 614"/>
                <a:gd name="T49" fmla="*/ 890 h 9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4"/>
                <a:gd name="T76" fmla="*/ 0 h 941"/>
                <a:gd name="T77" fmla="*/ 614 w 614"/>
                <a:gd name="T78" fmla="*/ 941 h 9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4" h="941">
                  <a:moveTo>
                    <a:pt x="261" y="890"/>
                  </a:moveTo>
                  <a:cubicBezTo>
                    <a:pt x="247" y="856"/>
                    <a:pt x="216" y="833"/>
                    <a:pt x="194" y="802"/>
                  </a:cubicBezTo>
                  <a:cubicBezTo>
                    <a:pt x="155" y="748"/>
                    <a:pt x="122" y="711"/>
                    <a:pt x="55" y="694"/>
                  </a:cubicBezTo>
                  <a:cubicBezTo>
                    <a:pt x="43" y="677"/>
                    <a:pt x="29" y="668"/>
                    <a:pt x="14" y="653"/>
                  </a:cubicBezTo>
                  <a:cubicBezTo>
                    <a:pt x="18" y="496"/>
                    <a:pt x="0" y="334"/>
                    <a:pt x="50" y="185"/>
                  </a:cubicBezTo>
                  <a:cubicBezTo>
                    <a:pt x="59" y="129"/>
                    <a:pt x="66" y="68"/>
                    <a:pt x="122" y="41"/>
                  </a:cubicBezTo>
                  <a:cubicBezTo>
                    <a:pt x="143" y="31"/>
                    <a:pt x="166" y="17"/>
                    <a:pt x="189" y="10"/>
                  </a:cubicBezTo>
                  <a:cubicBezTo>
                    <a:pt x="202" y="6"/>
                    <a:pt x="230" y="0"/>
                    <a:pt x="230" y="0"/>
                  </a:cubicBezTo>
                  <a:cubicBezTo>
                    <a:pt x="252" y="2"/>
                    <a:pt x="275" y="2"/>
                    <a:pt x="297" y="5"/>
                  </a:cubicBezTo>
                  <a:cubicBezTo>
                    <a:pt x="307" y="7"/>
                    <a:pt x="327" y="15"/>
                    <a:pt x="327" y="15"/>
                  </a:cubicBezTo>
                  <a:cubicBezTo>
                    <a:pt x="373" y="61"/>
                    <a:pt x="434" y="84"/>
                    <a:pt x="482" y="128"/>
                  </a:cubicBezTo>
                  <a:cubicBezTo>
                    <a:pt x="497" y="191"/>
                    <a:pt x="519" y="276"/>
                    <a:pt x="466" y="324"/>
                  </a:cubicBezTo>
                  <a:cubicBezTo>
                    <a:pt x="457" y="342"/>
                    <a:pt x="447" y="358"/>
                    <a:pt x="435" y="375"/>
                  </a:cubicBezTo>
                  <a:cubicBezTo>
                    <a:pt x="427" y="418"/>
                    <a:pt x="417" y="465"/>
                    <a:pt x="451" y="499"/>
                  </a:cubicBezTo>
                  <a:cubicBezTo>
                    <a:pt x="458" y="519"/>
                    <a:pt x="472" y="531"/>
                    <a:pt x="482" y="550"/>
                  </a:cubicBezTo>
                  <a:cubicBezTo>
                    <a:pt x="496" y="577"/>
                    <a:pt x="498" y="605"/>
                    <a:pt x="513" y="632"/>
                  </a:cubicBezTo>
                  <a:cubicBezTo>
                    <a:pt x="521" y="672"/>
                    <a:pt x="512" y="645"/>
                    <a:pt x="528" y="674"/>
                  </a:cubicBezTo>
                  <a:cubicBezTo>
                    <a:pt x="535" y="687"/>
                    <a:pt x="549" y="715"/>
                    <a:pt x="549" y="715"/>
                  </a:cubicBezTo>
                  <a:cubicBezTo>
                    <a:pt x="554" y="736"/>
                    <a:pt x="562" y="753"/>
                    <a:pt x="574" y="771"/>
                  </a:cubicBezTo>
                  <a:cubicBezTo>
                    <a:pt x="582" y="828"/>
                    <a:pt x="614" y="921"/>
                    <a:pt x="538" y="936"/>
                  </a:cubicBezTo>
                  <a:cubicBezTo>
                    <a:pt x="458" y="934"/>
                    <a:pt x="374" y="941"/>
                    <a:pt x="297" y="915"/>
                  </a:cubicBezTo>
                  <a:cubicBezTo>
                    <a:pt x="293" y="912"/>
                    <a:pt x="290" y="907"/>
                    <a:pt x="286" y="905"/>
                  </a:cubicBezTo>
                  <a:cubicBezTo>
                    <a:pt x="281" y="902"/>
                    <a:pt x="275" y="903"/>
                    <a:pt x="271" y="900"/>
                  </a:cubicBezTo>
                  <a:cubicBezTo>
                    <a:pt x="266" y="896"/>
                    <a:pt x="265" y="888"/>
                    <a:pt x="261" y="884"/>
                  </a:cubicBezTo>
                  <a:cubicBezTo>
                    <a:pt x="260" y="883"/>
                    <a:pt x="261" y="888"/>
                    <a:pt x="261" y="890"/>
                  </a:cubicBez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27" name="Text Box 19"/>
            <p:cNvSpPr txBox="1">
              <a:spLocks noChangeArrowheads="1"/>
            </p:cNvSpPr>
            <p:nvPr/>
          </p:nvSpPr>
          <p:spPr bwMode="auto">
            <a:xfrm>
              <a:off x="1340" y="206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6045200" y="3336925"/>
          <a:ext cx="19065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Equation" r:id="rId7" imgW="1333500" imgH="635000" progId="Equation.DSMT4">
                  <p:embed/>
                </p:oleObj>
              </mc:Choice>
              <mc:Fallback>
                <p:oleObj name="Equation" r:id="rId7" imgW="1333500" imgH="635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36925"/>
                        <a:ext cx="19065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BFEAF-E1AC-4533-9A8D-28E27E0569F7}" type="slidenum">
              <a:rPr lang="pt-BR"/>
              <a:pPr>
                <a:defRPr/>
              </a:pPr>
              <a:t>32</a:t>
            </a:fld>
            <a:endParaRPr lang="pt-BR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563938" y="4498975"/>
            <a:ext cx="482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Obs.: o termo no numerador será um dos termos do denominador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aphicFrame>
        <p:nvGraphicFramePr>
          <p:cNvPr id="105472" name="Object 1024"/>
          <p:cNvGraphicFramePr>
            <a:graphicFrameLocks noChangeAspect="1"/>
          </p:cNvGraphicFramePr>
          <p:nvPr/>
        </p:nvGraphicFramePr>
        <p:xfrm>
          <a:off x="2043113" y="4276725"/>
          <a:ext cx="51323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3" imgW="3581400" imgH="419100" progId="Equation.DSMT4">
                  <p:embed/>
                </p:oleObj>
              </mc:Choice>
              <mc:Fallback>
                <p:oleObj name="Equation" r:id="rId3" imgW="35814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4276725"/>
                        <a:ext cx="51323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3" name="Object 1025"/>
          <p:cNvGraphicFramePr>
            <a:graphicFrameLocks noChangeAspect="1"/>
          </p:cNvGraphicFramePr>
          <p:nvPr/>
        </p:nvGraphicFramePr>
        <p:xfrm>
          <a:off x="1979613" y="5005388"/>
          <a:ext cx="5113337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5" imgW="3568700" imgH="762000" progId="Equation.DSMT4">
                  <p:embed/>
                </p:oleObj>
              </mc:Choice>
              <mc:Fallback>
                <p:oleObj name="Equation" r:id="rId5" imgW="3568700" imgH="7620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05388"/>
                        <a:ext cx="5113337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5263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rabicParenR"/>
            </a:pPr>
            <a:r>
              <a:rPr lang="pt-BR" altLang="pt-BR" sz="1600"/>
              <a:t>Num estudo sobre ocorrência de queimadas, 600 pontos foram escolhidos aleatoriamente e divididos em 3 grupos (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,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) de acordo com sua classe de uso do solo, sendo 100 de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200 de </a:t>
            </a:r>
            <a:r>
              <a:rPr lang="pt-BR" altLang="pt-BR" sz="1600" i="1">
                <a:latin typeface="Times New Roman" pitchFamily="18" charset="0"/>
              </a:rPr>
              <a:t>B</a:t>
            </a:r>
            <a:r>
              <a:rPr lang="pt-BR" altLang="pt-BR" sz="1600"/>
              <a:t> e 300 de </a:t>
            </a:r>
            <a:r>
              <a:rPr lang="pt-BR" altLang="pt-BR" sz="1600" i="1">
                <a:latin typeface="Times New Roman" pitchFamily="18" charset="0"/>
              </a:rPr>
              <a:t>C</a:t>
            </a:r>
            <a:r>
              <a:rPr lang="pt-BR" altLang="pt-BR" sz="1600"/>
              <a:t>. Suponha que a probabilidade de ocorrência de queimada em cada uma das classes seja respectivamente de 10%; 5% e 1%. Selecionando-se um ponto ao acaso, calcule a probabilidade de que esse ponto: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 typeface="Comic Sans MS" pitchFamily="66" charset="0"/>
              <a:buAutoNum type="alphaLcParenR" startAt="4"/>
            </a:pPr>
            <a:r>
              <a:rPr lang="pt-BR" altLang="pt-BR" sz="1600"/>
              <a:t>seja da classe </a:t>
            </a:r>
            <a:r>
              <a:rPr lang="pt-BR" altLang="pt-BR" sz="1600" i="1">
                <a:latin typeface="Times New Roman" pitchFamily="18" charset="0"/>
              </a:rPr>
              <a:t>A</a:t>
            </a:r>
            <a:r>
              <a:rPr lang="pt-BR" altLang="pt-BR" sz="1600"/>
              <a:t>, sabendo que o ponto corresponde a uma queimada.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FontTx/>
              <a:buAutoNum type="alphaLcParenR" startAt="4"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AA9B8-A93A-4007-823B-9EC3A4BCFF31}" type="slidenum">
              <a:rPr lang="pt-BR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102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2)</a:t>
            </a:r>
            <a:r>
              <a:rPr lang="pt-BR" altLang="pt-BR" sz="1600"/>
              <a:t> </a:t>
            </a:r>
          </a:p>
        </p:txBody>
      </p:sp>
      <p:grpSp>
        <p:nvGrpSpPr>
          <p:cNvPr id="36868" name="Group 15"/>
          <p:cNvGrpSpPr>
            <a:grpSpLocks/>
          </p:cNvGrpSpPr>
          <p:nvPr/>
        </p:nvGrpSpPr>
        <p:grpSpPr bwMode="auto">
          <a:xfrm>
            <a:off x="1619250" y="2276475"/>
            <a:ext cx="1152525" cy="1582738"/>
            <a:chOff x="2562" y="1344"/>
            <a:chExt cx="726" cy="997"/>
          </a:xfrm>
        </p:grpSpPr>
        <p:sp>
          <p:nvSpPr>
            <p:cNvPr id="36884" name="Freeform 16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85" name="Oval 17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86" name="Oval 18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87" name="Oval 19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88" name="Oval 20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89" name="Oval 21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90" name="Oval 22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91" name="Oval 23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92" name="Oval 24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93" name="Oval 25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94" name="Oval 26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95" name="Oval 27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36869" name="Group 28"/>
          <p:cNvGrpSpPr>
            <a:grpSpLocks/>
          </p:cNvGrpSpPr>
          <p:nvPr/>
        </p:nvGrpSpPr>
        <p:grpSpPr bwMode="auto">
          <a:xfrm>
            <a:off x="1979613" y="2203450"/>
            <a:ext cx="3667125" cy="935038"/>
            <a:chOff x="2744" y="1345"/>
            <a:chExt cx="2310" cy="589"/>
          </a:xfrm>
        </p:grpSpPr>
        <p:cxnSp>
          <p:nvCxnSpPr>
            <p:cNvPr id="36878" name="AutoShape 29"/>
            <p:cNvCxnSpPr>
              <a:cxnSpLocks noChangeShapeType="1"/>
            </p:cNvCxnSpPr>
            <p:nvPr/>
          </p:nvCxnSpPr>
          <p:spPr bwMode="auto">
            <a:xfrm rot="5400000" flipV="1">
              <a:off x="3032" y="105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9" name="Line 30"/>
            <p:cNvSpPr>
              <a:spLocks noChangeShapeType="1"/>
            </p:cNvSpPr>
            <p:nvPr/>
          </p:nvSpPr>
          <p:spPr bwMode="auto">
            <a:xfrm>
              <a:off x="3726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80" name="Line 31"/>
            <p:cNvSpPr>
              <a:spLocks noChangeShapeType="1"/>
            </p:cNvSpPr>
            <p:nvPr/>
          </p:nvSpPr>
          <p:spPr bwMode="auto">
            <a:xfrm>
              <a:off x="4078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81" name="Line 32"/>
            <p:cNvSpPr>
              <a:spLocks noChangeShapeType="1"/>
            </p:cNvSpPr>
            <p:nvPr/>
          </p:nvSpPr>
          <p:spPr bwMode="auto">
            <a:xfrm>
              <a:off x="4430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82" name="Line 33"/>
            <p:cNvSpPr>
              <a:spLocks noChangeShapeType="1"/>
            </p:cNvSpPr>
            <p:nvPr/>
          </p:nvSpPr>
          <p:spPr bwMode="auto">
            <a:xfrm>
              <a:off x="4782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83" name="Line 34"/>
            <p:cNvSpPr>
              <a:spLocks noChangeShapeType="1"/>
            </p:cNvSpPr>
            <p:nvPr/>
          </p:nvSpPr>
          <p:spPr bwMode="auto">
            <a:xfrm>
              <a:off x="3375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5867400" y="2133600"/>
            <a:ext cx="22526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exatamente 3 objetos vermelhos?</a:t>
            </a:r>
          </a:p>
        </p:txBody>
      </p:sp>
      <p:graphicFrame>
        <p:nvGraphicFramePr>
          <p:cNvPr id="82981" name="Object 37"/>
          <p:cNvGraphicFramePr>
            <a:graphicFrameLocks noChangeAspect="1"/>
          </p:cNvGraphicFramePr>
          <p:nvPr/>
        </p:nvGraphicFramePr>
        <p:xfrm>
          <a:off x="2843213" y="4005263"/>
          <a:ext cx="32718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Equation" r:id="rId3" imgW="2286000" imgH="177800" progId="Equation.DSMT4">
                  <p:embed/>
                </p:oleObj>
              </mc:Choice>
              <mc:Fallback>
                <p:oleObj name="Equation" r:id="rId3" imgW="2286000" imgH="177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3271837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2" name="Object 38"/>
          <p:cNvGraphicFramePr>
            <a:graphicFrameLocks noChangeAspect="1"/>
          </p:cNvGraphicFramePr>
          <p:nvPr/>
        </p:nvGraphicFramePr>
        <p:xfrm>
          <a:off x="1331913" y="4437063"/>
          <a:ext cx="65976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Equation" r:id="rId5" imgW="4610100" imgH="228600" progId="Equation.DSMT4">
                  <p:embed/>
                </p:oleObj>
              </mc:Choice>
              <mc:Fallback>
                <p:oleObj name="Equation" r:id="rId5" imgW="461010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65976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2843213" y="4797425"/>
            <a:ext cx="5041900" cy="673100"/>
            <a:chOff x="1791" y="3022"/>
            <a:chExt cx="3176" cy="424"/>
          </a:xfrm>
        </p:grpSpPr>
        <p:sp>
          <p:nvSpPr>
            <p:cNvPr id="36876" name="AutoShape 39"/>
            <p:cNvSpPr>
              <a:spLocks/>
            </p:cNvSpPr>
            <p:nvPr/>
          </p:nvSpPr>
          <p:spPr bwMode="auto">
            <a:xfrm rot="-5400000">
              <a:off x="3288" y="1525"/>
              <a:ext cx="181" cy="3176"/>
            </a:xfrm>
            <a:prstGeom prst="leftBrace">
              <a:avLst>
                <a:gd name="adj1" fmla="val 1462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77" name="Text Box 40"/>
            <p:cNvSpPr txBox="1">
              <a:spLocks noChangeArrowheads="1"/>
            </p:cNvSpPr>
            <p:nvPr/>
          </p:nvSpPr>
          <p:spPr bwMode="auto">
            <a:xfrm>
              <a:off x="3286" y="323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graphicFrame>
        <p:nvGraphicFramePr>
          <p:cNvPr id="829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33373"/>
              </p:ext>
            </p:extLst>
          </p:nvPr>
        </p:nvGraphicFramePr>
        <p:xfrm>
          <a:off x="501650" y="5445125"/>
          <a:ext cx="34702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Equation" r:id="rId7" imgW="2425700" imgH="393700" progId="Equation.DSMT4">
                  <p:embed/>
                </p:oleObj>
              </mc:Choice>
              <mc:Fallback>
                <p:oleObj name="Equation" r:id="rId7" imgW="2425700" imgH="3937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5445125"/>
                        <a:ext cx="34702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20905-9764-4A42-88E9-BFE9B80A86E2}" type="slidenum">
              <a:rPr lang="pt-BR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84211"/>
              </p:ext>
            </p:extLst>
          </p:nvPr>
        </p:nvGraphicFramePr>
        <p:xfrm>
          <a:off x="501650" y="5445125"/>
          <a:ext cx="356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3" imgW="2489200" imgH="393700" progId="Equation.DSMT4">
                  <p:embed/>
                </p:oleObj>
              </mc:Choice>
              <mc:Fallback>
                <p:oleObj name="Equation" r:id="rId3" imgW="2489200" imgH="393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5445125"/>
                        <a:ext cx="3560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102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2)</a:t>
            </a:r>
            <a:r>
              <a:rPr lang="pt-BR" altLang="pt-BR" sz="1600"/>
              <a:t> 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619250" y="2276475"/>
            <a:ext cx="1152525" cy="1582738"/>
            <a:chOff x="2562" y="1344"/>
            <a:chExt cx="726" cy="997"/>
          </a:xfrm>
        </p:grpSpPr>
        <p:sp>
          <p:nvSpPr>
            <p:cNvPr id="37908" name="Freeform 5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9" name="Oval 6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0" name="Oval 7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1" name="Oval 8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2" name="Oval 9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3" name="Oval 10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4" name="Oval 11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5" name="Oval 12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6" name="Oval 13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7" name="Oval 14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8" name="Oval 15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19" name="Oval 16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37893" name="Group 17"/>
          <p:cNvGrpSpPr>
            <a:grpSpLocks/>
          </p:cNvGrpSpPr>
          <p:nvPr/>
        </p:nvGrpSpPr>
        <p:grpSpPr bwMode="auto">
          <a:xfrm>
            <a:off x="1979613" y="2203450"/>
            <a:ext cx="3667125" cy="935038"/>
            <a:chOff x="2744" y="1345"/>
            <a:chExt cx="2310" cy="589"/>
          </a:xfrm>
        </p:grpSpPr>
        <p:cxnSp>
          <p:nvCxnSpPr>
            <p:cNvPr id="37902" name="AutoShape 18"/>
            <p:cNvCxnSpPr>
              <a:cxnSpLocks noChangeShapeType="1"/>
            </p:cNvCxnSpPr>
            <p:nvPr/>
          </p:nvCxnSpPr>
          <p:spPr bwMode="auto">
            <a:xfrm rot="5400000" flipV="1">
              <a:off x="3032" y="105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3" name="Line 19"/>
            <p:cNvSpPr>
              <a:spLocks noChangeShapeType="1"/>
            </p:cNvSpPr>
            <p:nvPr/>
          </p:nvSpPr>
          <p:spPr bwMode="auto">
            <a:xfrm>
              <a:off x="3726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4" name="Line 20"/>
            <p:cNvSpPr>
              <a:spLocks noChangeShapeType="1"/>
            </p:cNvSpPr>
            <p:nvPr/>
          </p:nvSpPr>
          <p:spPr bwMode="auto">
            <a:xfrm>
              <a:off x="4078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5" name="Line 21"/>
            <p:cNvSpPr>
              <a:spLocks noChangeShapeType="1"/>
            </p:cNvSpPr>
            <p:nvPr/>
          </p:nvSpPr>
          <p:spPr bwMode="auto">
            <a:xfrm>
              <a:off x="4430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6" name="Line 22"/>
            <p:cNvSpPr>
              <a:spLocks noChangeShapeType="1"/>
            </p:cNvSpPr>
            <p:nvPr/>
          </p:nvSpPr>
          <p:spPr bwMode="auto">
            <a:xfrm>
              <a:off x="4782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7" name="Line 23"/>
            <p:cNvSpPr>
              <a:spLocks noChangeShapeType="1"/>
            </p:cNvSpPr>
            <p:nvPr/>
          </p:nvSpPr>
          <p:spPr bwMode="auto">
            <a:xfrm>
              <a:off x="3375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894" name="Text Box 24"/>
          <p:cNvSpPr txBox="1">
            <a:spLocks noChangeArrowheads="1"/>
          </p:cNvSpPr>
          <p:nvPr/>
        </p:nvSpPr>
        <p:spPr bwMode="auto">
          <a:xfrm>
            <a:off x="5867400" y="2133600"/>
            <a:ext cx="22526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exatamente 3 objetos vermelhos?</a:t>
            </a:r>
          </a:p>
        </p:txBody>
      </p:sp>
      <p:graphicFrame>
        <p:nvGraphicFramePr>
          <p:cNvPr id="37895" name="Object 25"/>
          <p:cNvGraphicFramePr>
            <a:graphicFrameLocks noChangeAspect="1"/>
          </p:cNvGraphicFramePr>
          <p:nvPr/>
        </p:nvGraphicFramePr>
        <p:xfrm>
          <a:off x="2843213" y="4005263"/>
          <a:ext cx="32718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5" imgW="2286000" imgH="177800" progId="Equation.DSMT4">
                  <p:embed/>
                </p:oleObj>
              </mc:Choice>
              <mc:Fallback>
                <p:oleObj name="Equation" r:id="rId5" imgW="2286000" imgH="177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3271837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26"/>
          <p:cNvGraphicFramePr>
            <a:graphicFrameLocks noChangeAspect="1"/>
          </p:cNvGraphicFramePr>
          <p:nvPr/>
        </p:nvGraphicFramePr>
        <p:xfrm>
          <a:off x="1331913" y="4437063"/>
          <a:ext cx="65976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7" imgW="4610100" imgH="228600" progId="Equation.DSMT4">
                  <p:embed/>
                </p:oleObj>
              </mc:Choice>
              <mc:Fallback>
                <p:oleObj name="Equation" r:id="rId7" imgW="46101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65976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7" name="Group 27"/>
          <p:cNvGrpSpPr>
            <a:grpSpLocks/>
          </p:cNvGrpSpPr>
          <p:nvPr/>
        </p:nvGrpSpPr>
        <p:grpSpPr bwMode="auto">
          <a:xfrm>
            <a:off x="2843213" y="4797425"/>
            <a:ext cx="5041900" cy="673100"/>
            <a:chOff x="1791" y="3022"/>
            <a:chExt cx="3176" cy="424"/>
          </a:xfrm>
        </p:grpSpPr>
        <p:sp>
          <p:nvSpPr>
            <p:cNvPr id="37900" name="AutoShape 28"/>
            <p:cNvSpPr>
              <a:spLocks/>
            </p:cNvSpPr>
            <p:nvPr/>
          </p:nvSpPr>
          <p:spPr bwMode="auto">
            <a:xfrm rot="-5400000">
              <a:off x="3288" y="1525"/>
              <a:ext cx="181" cy="3176"/>
            </a:xfrm>
            <a:prstGeom prst="leftBrace">
              <a:avLst>
                <a:gd name="adj1" fmla="val 1462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901" name="Text Box 29"/>
            <p:cNvSpPr txBox="1">
              <a:spLocks noChangeArrowheads="1"/>
            </p:cNvSpPr>
            <p:nvPr/>
          </p:nvSpPr>
          <p:spPr bwMode="auto">
            <a:xfrm>
              <a:off x="3286" y="323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B1C91-4EA2-457B-92B5-3294E3D80634}" type="slidenum">
              <a:rPr lang="pt-BR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102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2)</a:t>
            </a:r>
            <a:r>
              <a:rPr lang="pt-BR" altLang="pt-BR" sz="1600"/>
              <a:t> 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619250" y="2276475"/>
            <a:ext cx="1152525" cy="1582738"/>
            <a:chOff x="2562" y="1344"/>
            <a:chExt cx="726" cy="997"/>
          </a:xfrm>
        </p:grpSpPr>
        <p:sp>
          <p:nvSpPr>
            <p:cNvPr id="38938" name="Freeform 5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9" name="Oval 6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0" name="Oval 7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1" name="Oval 8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2" name="Oval 9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3" name="Oval 10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4" name="Oval 11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5" name="Oval 12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6" name="Oval 13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7" name="Oval 14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8" name="Oval 15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49" name="Oval 16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38917" name="Group 17"/>
          <p:cNvGrpSpPr>
            <a:grpSpLocks/>
          </p:cNvGrpSpPr>
          <p:nvPr/>
        </p:nvGrpSpPr>
        <p:grpSpPr bwMode="auto">
          <a:xfrm>
            <a:off x="1979613" y="2203450"/>
            <a:ext cx="3667125" cy="935038"/>
            <a:chOff x="2744" y="1345"/>
            <a:chExt cx="2310" cy="589"/>
          </a:xfrm>
        </p:grpSpPr>
        <p:cxnSp>
          <p:nvCxnSpPr>
            <p:cNvPr id="38932" name="AutoShape 18"/>
            <p:cNvCxnSpPr>
              <a:cxnSpLocks noChangeShapeType="1"/>
            </p:cNvCxnSpPr>
            <p:nvPr/>
          </p:nvCxnSpPr>
          <p:spPr bwMode="auto">
            <a:xfrm rot="5400000" flipV="1">
              <a:off x="3032" y="105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3" name="Line 19"/>
            <p:cNvSpPr>
              <a:spLocks noChangeShapeType="1"/>
            </p:cNvSpPr>
            <p:nvPr/>
          </p:nvSpPr>
          <p:spPr bwMode="auto">
            <a:xfrm>
              <a:off x="3726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4" name="Line 20"/>
            <p:cNvSpPr>
              <a:spLocks noChangeShapeType="1"/>
            </p:cNvSpPr>
            <p:nvPr/>
          </p:nvSpPr>
          <p:spPr bwMode="auto">
            <a:xfrm>
              <a:off x="4078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5" name="Line 21"/>
            <p:cNvSpPr>
              <a:spLocks noChangeShapeType="1"/>
            </p:cNvSpPr>
            <p:nvPr/>
          </p:nvSpPr>
          <p:spPr bwMode="auto">
            <a:xfrm>
              <a:off x="4430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6" name="Line 22"/>
            <p:cNvSpPr>
              <a:spLocks noChangeShapeType="1"/>
            </p:cNvSpPr>
            <p:nvPr/>
          </p:nvSpPr>
          <p:spPr bwMode="auto">
            <a:xfrm>
              <a:off x="4782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7" name="Line 23"/>
            <p:cNvSpPr>
              <a:spLocks noChangeShapeType="1"/>
            </p:cNvSpPr>
            <p:nvPr/>
          </p:nvSpPr>
          <p:spPr bwMode="auto">
            <a:xfrm>
              <a:off x="3375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18" name="Text Box 24"/>
          <p:cNvSpPr txBox="1">
            <a:spLocks noChangeArrowheads="1"/>
          </p:cNvSpPr>
          <p:nvPr/>
        </p:nvSpPr>
        <p:spPr bwMode="auto">
          <a:xfrm>
            <a:off x="5867400" y="2133600"/>
            <a:ext cx="22526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exatamente 3 objetos vermelhos?</a:t>
            </a:r>
          </a:p>
        </p:txBody>
      </p:sp>
      <p:graphicFrame>
        <p:nvGraphicFramePr>
          <p:cNvPr id="38919" name="Object 25"/>
          <p:cNvGraphicFramePr>
            <a:graphicFrameLocks noChangeAspect="1"/>
          </p:cNvGraphicFramePr>
          <p:nvPr/>
        </p:nvGraphicFramePr>
        <p:xfrm>
          <a:off x="2843213" y="4005263"/>
          <a:ext cx="32718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Equation" r:id="rId3" imgW="2286000" imgH="177800" progId="Equation.DSMT4">
                  <p:embed/>
                </p:oleObj>
              </mc:Choice>
              <mc:Fallback>
                <p:oleObj name="Equation" r:id="rId3" imgW="2286000" imgH="177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3271837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26"/>
          <p:cNvGraphicFramePr>
            <a:graphicFrameLocks noChangeAspect="1"/>
          </p:cNvGraphicFramePr>
          <p:nvPr/>
        </p:nvGraphicFramePr>
        <p:xfrm>
          <a:off x="1331913" y="4437063"/>
          <a:ext cx="65976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Equation" r:id="rId5" imgW="4610100" imgH="228600" progId="Equation.DSMT4">
                  <p:embed/>
                </p:oleObj>
              </mc:Choice>
              <mc:Fallback>
                <p:oleObj name="Equation" r:id="rId5" imgW="46101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65976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1" name="Group 27"/>
          <p:cNvGrpSpPr>
            <a:grpSpLocks/>
          </p:cNvGrpSpPr>
          <p:nvPr/>
        </p:nvGrpSpPr>
        <p:grpSpPr bwMode="auto">
          <a:xfrm>
            <a:off x="2843213" y="4797425"/>
            <a:ext cx="5041900" cy="673100"/>
            <a:chOff x="1791" y="3022"/>
            <a:chExt cx="3176" cy="424"/>
          </a:xfrm>
        </p:grpSpPr>
        <p:sp>
          <p:nvSpPr>
            <p:cNvPr id="38930" name="AutoShape 28"/>
            <p:cNvSpPr>
              <a:spLocks/>
            </p:cNvSpPr>
            <p:nvPr/>
          </p:nvSpPr>
          <p:spPr bwMode="auto">
            <a:xfrm rot="-5400000">
              <a:off x="3288" y="1525"/>
              <a:ext cx="181" cy="3176"/>
            </a:xfrm>
            <a:prstGeom prst="leftBrace">
              <a:avLst>
                <a:gd name="adj1" fmla="val 1462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931" name="Text Box 29"/>
            <p:cNvSpPr txBox="1">
              <a:spLocks noChangeArrowheads="1"/>
            </p:cNvSpPr>
            <p:nvPr/>
          </p:nvSpPr>
          <p:spPr bwMode="auto">
            <a:xfrm>
              <a:off x="3286" y="323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graphicFrame>
        <p:nvGraphicFramePr>
          <p:cNvPr id="38922" name="Object 30"/>
          <p:cNvGraphicFramePr>
            <a:graphicFrameLocks noChangeAspect="1"/>
          </p:cNvGraphicFramePr>
          <p:nvPr/>
        </p:nvGraphicFramePr>
        <p:xfrm>
          <a:off x="501650" y="5445125"/>
          <a:ext cx="34702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Equation" r:id="rId7" imgW="2425700" imgH="393700" progId="Equation.DSMT4">
                  <p:embed/>
                </p:oleObj>
              </mc:Choice>
              <mc:Fallback>
                <p:oleObj name="Equation" r:id="rId7" imgW="2425700" imgH="393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5445125"/>
                        <a:ext cx="34702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3" name="Object 31"/>
          <p:cNvGraphicFramePr>
            <a:graphicFrameLocks noChangeAspect="1"/>
          </p:cNvGraphicFramePr>
          <p:nvPr/>
        </p:nvGraphicFramePr>
        <p:xfrm>
          <a:off x="468313" y="6092825"/>
          <a:ext cx="34702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Equation" r:id="rId9" imgW="2425700" imgH="393700" progId="Equation.DSMT4">
                  <p:embed/>
                </p:oleObj>
              </mc:Choice>
              <mc:Fallback>
                <p:oleObj name="Equation" r:id="rId9" imgW="2425700" imgH="3937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092825"/>
                        <a:ext cx="34702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5618163" y="6130925"/>
            <a:ext cx="287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/>
              <a:t>Técnicas de contagem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25268-D80A-43A1-9132-A782159FE582}" type="slidenum">
              <a:rPr lang="pt-BR"/>
              <a:pPr>
                <a:defRPr/>
              </a:pPr>
              <a:t>36</a:t>
            </a:fld>
            <a:endParaRPr lang="pt-BR"/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3725863" y="5673725"/>
            <a:ext cx="1508125" cy="779463"/>
            <a:chOff x="3726308" y="5673725"/>
            <a:chExt cx="1508412" cy="779611"/>
          </a:xfrm>
        </p:grpSpPr>
        <p:sp>
          <p:nvSpPr>
            <p:cNvPr id="3" name="Arco 2"/>
            <p:cNvSpPr/>
            <p:nvPr/>
          </p:nvSpPr>
          <p:spPr>
            <a:xfrm>
              <a:off x="3726308" y="5673725"/>
              <a:ext cx="701809" cy="779611"/>
            </a:xfrm>
            <a:prstGeom prst="arc">
              <a:avLst>
                <a:gd name="adj1" fmla="val 16200000"/>
                <a:gd name="adj2" fmla="val 534945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8929" name="Retângulo 3"/>
            <p:cNvSpPr>
              <a:spLocks noChangeArrowheads="1"/>
            </p:cNvSpPr>
            <p:nvPr/>
          </p:nvSpPr>
          <p:spPr bwMode="auto">
            <a:xfrm>
              <a:off x="4464957" y="5894253"/>
              <a:ext cx="7697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iguais!</a:t>
              </a:r>
            </a:p>
          </p:txBody>
        </p:sp>
      </p:grpSp>
      <p:sp>
        <p:nvSpPr>
          <p:cNvPr id="37" name="Retângulo 36"/>
          <p:cNvSpPr>
            <a:spLocks noChangeArrowheads="1"/>
          </p:cNvSpPr>
          <p:nvPr/>
        </p:nvSpPr>
        <p:spPr bwMode="auto">
          <a:xfrm>
            <a:off x="5962650" y="5724525"/>
            <a:ext cx="2062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Mas quantas vezes?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4" grpId="0" autoUpdateAnimBg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1663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Técnicas de Contagem</a:t>
            </a:r>
          </a:p>
        </p:txBody>
      </p:sp>
      <p:sp>
        <p:nvSpPr>
          <p:cNvPr id="39939" name="Text Box 10"/>
          <p:cNvSpPr txBox="1">
            <a:spLocks noChangeArrowheads="1"/>
          </p:cNvSpPr>
          <p:nvPr/>
        </p:nvSpPr>
        <p:spPr bwMode="auto">
          <a:xfrm>
            <a:off x="2590800" y="1905000"/>
            <a:ext cx="5081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De quantas formas posso rearranjar estas 9 letras?</a:t>
            </a:r>
          </a:p>
        </p:txBody>
      </p:sp>
      <p:grpSp>
        <p:nvGrpSpPr>
          <p:cNvPr id="39940" name="Grupo 7"/>
          <p:cNvGrpSpPr>
            <a:grpSpLocks/>
          </p:cNvGrpSpPr>
          <p:nvPr/>
        </p:nvGrpSpPr>
        <p:grpSpPr bwMode="auto">
          <a:xfrm>
            <a:off x="914400" y="1447800"/>
            <a:ext cx="1447800" cy="1295400"/>
            <a:chOff x="914400" y="1447800"/>
            <a:chExt cx="1447800" cy="1295400"/>
          </a:xfrm>
        </p:grpSpPr>
        <p:sp>
          <p:nvSpPr>
            <p:cNvPr id="39967" name="Rectangle 11"/>
            <p:cNvSpPr>
              <a:spLocks noChangeArrowheads="1"/>
            </p:cNvSpPr>
            <p:nvPr/>
          </p:nvSpPr>
          <p:spPr bwMode="auto">
            <a:xfrm>
              <a:off x="914400" y="1447800"/>
              <a:ext cx="14478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9968" name="Text Box 12"/>
            <p:cNvSpPr txBox="1">
              <a:spLocks noChangeArrowheads="1"/>
            </p:cNvSpPr>
            <p:nvPr/>
          </p:nvSpPr>
          <p:spPr bwMode="auto">
            <a:xfrm>
              <a:off x="1127125" y="1585913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9969" name="Text Box 13"/>
            <p:cNvSpPr txBox="1">
              <a:spLocks noChangeArrowheads="1"/>
            </p:cNvSpPr>
            <p:nvPr/>
          </p:nvSpPr>
          <p:spPr bwMode="auto">
            <a:xfrm>
              <a:off x="1905000" y="1600200"/>
              <a:ext cx="307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9970" name="Text Box 14"/>
            <p:cNvSpPr txBox="1">
              <a:spLocks noChangeArrowheads="1"/>
            </p:cNvSpPr>
            <p:nvPr/>
          </p:nvSpPr>
          <p:spPr bwMode="auto">
            <a:xfrm>
              <a:off x="1066800" y="2209800"/>
              <a:ext cx="2524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9971" name="Text Box 15"/>
            <p:cNvSpPr txBox="1">
              <a:spLocks noChangeArrowheads="1"/>
            </p:cNvSpPr>
            <p:nvPr/>
          </p:nvSpPr>
          <p:spPr bwMode="auto">
            <a:xfrm>
              <a:off x="1905000" y="228600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9972" name="Text Box 16"/>
            <p:cNvSpPr txBox="1">
              <a:spLocks noChangeArrowheads="1"/>
            </p:cNvSpPr>
            <p:nvPr/>
          </p:nvSpPr>
          <p:spPr bwMode="auto">
            <a:xfrm>
              <a:off x="1524000" y="190500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9973" name="Text Box 17"/>
            <p:cNvSpPr txBox="1">
              <a:spLocks noChangeArrowheads="1"/>
            </p:cNvSpPr>
            <p:nvPr/>
          </p:nvSpPr>
          <p:spPr bwMode="auto">
            <a:xfrm>
              <a:off x="1447800" y="152400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9974" name="Text Box 18"/>
            <p:cNvSpPr txBox="1">
              <a:spLocks noChangeArrowheads="1"/>
            </p:cNvSpPr>
            <p:nvPr/>
          </p:nvSpPr>
          <p:spPr bwMode="auto">
            <a:xfrm>
              <a:off x="1447800" y="228600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9975" name="Text Box 19"/>
            <p:cNvSpPr txBox="1">
              <a:spLocks noChangeArrowheads="1"/>
            </p:cNvSpPr>
            <p:nvPr/>
          </p:nvSpPr>
          <p:spPr bwMode="auto">
            <a:xfrm>
              <a:off x="1905000" y="190500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9976" name="Text Box 20"/>
            <p:cNvSpPr txBox="1">
              <a:spLocks noChangeArrowheads="1"/>
            </p:cNvSpPr>
            <p:nvPr/>
          </p:nvSpPr>
          <p:spPr bwMode="auto">
            <a:xfrm>
              <a:off x="1219200" y="1905000"/>
              <a:ext cx="2524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76332-D153-4C74-9CC9-8059C8FFCB41}" type="slidenum">
              <a:rPr lang="pt-BR"/>
              <a:pPr>
                <a:defRPr/>
              </a:pPr>
              <a:t>37</a:t>
            </a:fld>
            <a:endParaRPr lang="pt-BR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836613" y="3111500"/>
            <a:ext cx="3201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fossem 9 letras diferentes: 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4038600" y="3111500"/>
            <a:ext cx="156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9.8.7.6.5.4.3.2.1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665913" y="3111500"/>
            <a:ext cx="1290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Permutação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4024313" y="3349625"/>
            <a:ext cx="148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FF0000"/>
                </a:solidFill>
              </a:rPr>
              <a:t>(sem reposição)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5451475" y="3111500"/>
            <a:ext cx="523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= 9!</a:t>
            </a: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836613" y="4024313"/>
            <a:ext cx="7102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Permutação com repetição</a:t>
            </a:r>
          </a:p>
        </p:txBody>
      </p:sp>
      <p:graphicFrame>
        <p:nvGraphicFramePr>
          <p:cNvPr id="67" name="Object 0"/>
          <p:cNvGraphicFramePr>
            <a:graphicFrameLocks noChangeAspect="1"/>
          </p:cNvGraphicFramePr>
          <p:nvPr/>
        </p:nvGraphicFramePr>
        <p:xfrm>
          <a:off x="2147888" y="4384675"/>
          <a:ext cx="37322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3" imgW="2603500" imgH="444500" progId="Equation.DSMT4">
                  <p:embed/>
                </p:oleObj>
              </mc:Choice>
              <mc:Fallback>
                <p:oleObj name="Equation" r:id="rId3" imgW="2603500" imgH="4445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384675"/>
                        <a:ext cx="37322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"/>
          <p:cNvGraphicFramePr>
            <a:graphicFrameLocks noChangeAspect="1"/>
          </p:cNvGraphicFramePr>
          <p:nvPr/>
        </p:nvGraphicFramePr>
        <p:xfrm>
          <a:off x="2192338" y="5248275"/>
          <a:ext cx="19843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tion" r:id="rId5" imgW="1384300" imgH="393700" progId="Equation.DSMT4">
                  <p:embed/>
                </p:oleObj>
              </mc:Choice>
              <mc:Fallback>
                <p:oleObj name="Equation" r:id="rId5" imgW="13843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5248275"/>
                        <a:ext cx="19843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"/>
          <p:cNvGraphicFramePr>
            <a:graphicFrameLocks noChangeAspect="1"/>
          </p:cNvGraphicFramePr>
          <p:nvPr/>
        </p:nvGraphicFramePr>
        <p:xfrm>
          <a:off x="4152900" y="5249863"/>
          <a:ext cx="24749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7" imgW="1727200" imgH="431800" progId="Equation.DSMT4">
                  <p:embed/>
                </p:oleObj>
              </mc:Choice>
              <mc:Fallback>
                <p:oleObj name="Equation" r:id="rId7" imgW="17272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249863"/>
                        <a:ext cx="247491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25"/>
          <p:cNvGrpSpPr>
            <a:grpSpLocks/>
          </p:cNvGrpSpPr>
          <p:nvPr/>
        </p:nvGrpSpPr>
        <p:grpSpPr bwMode="auto">
          <a:xfrm>
            <a:off x="3122613" y="5562600"/>
            <a:ext cx="330200" cy="530225"/>
            <a:chOff x="2016" y="3264"/>
            <a:chExt cx="208" cy="334"/>
          </a:xfrm>
        </p:grpSpPr>
        <p:sp>
          <p:nvSpPr>
            <p:cNvPr id="39965" name="Oval 26"/>
            <p:cNvSpPr>
              <a:spLocks noChangeArrowheads="1"/>
            </p:cNvSpPr>
            <p:nvPr/>
          </p:nvSpPr>
          <p:spPr bwMode="auto">
            <a:xfrm>
              <a:off x="2064" y="3264"/>
              <a:ext cx="96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9966" name="Text Box 27"/>
            <p:cNvSpPr txBox="1">
              <a:spLocks noChangeArrowheads="1"/>
            </p:cNvSpPr>
            <p:nvPr/>
          </p:nvSpPr>
          <p:spPr bwMode="auto">
            <a:xfrm>
              <a:off x="2016" y="338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73" name="Group 28"/>
          <p:cNvGrpSpPr>
            <a:grpSpLocks/>
          </p:cNvGrpSpPr>
          <p:nvPr/>
        </p:nvGrpSpPr>
        <p:grpSpPr bwMode="auto">
          <a:xfrm>
            <a:off x="3306763" y="5562600"/>
            <a:ext cx="307975" cy="530225"/>
            <a:chOff x="2112" y="3360"/>
            <a:chExt cx="194" cy="334"/>
          </a:xfrm>
        </p:grpSpPr>
        <p:sp>
          <p:nvSpPr>
            <p:cNvPr id="39963" name="Oval 29"/>
            <p:cNvSpPr>
              <a:spLocks noChangeArrowheads="1"/>
            </p:cNvSpPr>
            <p:nvPr/>
          </p:nvSpPr>
          <p:spPr bwMode="auto">
            <a:xfrm>
              <a:off x="2161" y="3360"/>
              <a:ext cx="96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9964" name="Text Box 30"/>
            <p:cNvSpPr txBox="1">
              <a:spLocks noChangeArrowheads="1"/>
            </p:cNvSpPr>
            <p:nvPr/>
          </p:nvSpPr>
          <p:spPr bwMode="auto">
            <a:xfrm>
              <a:off x="2112" y="348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76" name="Group 31"/>
          <p:cNvGrpSpPr>
            <a:grpSpLocks/>
          </p:cNvGrpSpPr>
          <p:nvPr/>
        </p:nvGrpSpPr>
        <p:grpSpPr bwMode="auto">
          <a:xfrm>
            <a:off x="3514725" y="5562600"/>
            <a:ext cx="252413" cy="530225"/>
            <a:chOff x="2208" y="3456"/>
            <a:chExt cx="159" cy="334"/>
          </a:xfrm>
        </p:grpSpPr>
        <p:sp>
          <p:nvSpPr>
            <p:cNvPr id="39961" name="Oval 32"/>
            <p:cNvSpPr>
              <a:spLocks noChangeArrowheads="1"/>
            </p:cNvSpPr>
            <p:nvPr/>
          </p:nvSpPr>
          <p:spPr bwMode="auto">
            <a:xfrm>
              <a:off x="2240" y="3456"/>
              <a:ext cx="96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9962" name="Text Box 33"/>
            <p:cNvSpPr txBox="1">
              <a:spLocks noChangeArrowheads="1"/>
            </p:cNvSpPr>
            <p:nvPr/>
          </p:nvSpPr>
          <p:spPr bwMode="auto">
            <a:xfrm>
              <a:off x="2208" y="3578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79" name="Group 34"/>
          <p:cNvGrpSpPr>
            <a:grpSpLocks/>
          </p:cNvGrpSpPr>
          <p:nvPr/>
        </p:nvGrpSpPr>
        <p:grpSpPr bwMode="auto">
          <a:xfrm>
            <a:off x="3667125" y="5562600"/>
            <a:ext cx="330200" cy="530225"/>
            <a:chOff x="2304" y="3552"/>
            <a:chExt cx="208" cy="334"/>
          </a:xfrm>
        </p:grpSpPr>
        <p:sp>
          <p:nvSpPr>
            <p:cNvPr id="39959" name="Oval 35"/>
            <p:cNvSpPr>
              <a:spLocks noChangeArrowheads="1"/>
            </p:cNvSpPr>
            <p:nvPr/>
          </p:nvSpPr>
          <p:spPr bwMode="auto">
            <a:xfrm>
              <a:off x="2360" y="3552"/>
              <a:ext cx="96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9960" name="Text Box 36"/>
            <p:cNvSpPr txBox="1">
              <a:spLocks noChangeArrowheads="1"/>
            </p:cNvSpPr>
            <p:nvPr/>
          </p:nvSpPr>
          <p:spPr bwMode="auto">
            <a:xfrm>
              <a:off x="2304" y="367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82" name="Group 37"/>
          <p:cNvGrpSpPr>
            <a:grpSpLocks/>
          </p:cNvGrpSpPr>
          <p:nvPr/>
        </p:nvGrpSpPr>
        <p:grpSpPr bwMode="auto">
          <a:xfrm>
            <a:off x="3843338" y="5562600"/>
            <a:ext cx="330200" cy="530225"/>
            <a:chOff x="2400" y="3648"/>
            <a:chExt cx="208" cy="334"/>
          </a:xfrm>
        </p:grpSpPr>
        <p:sp>
          <p:nvSpPr>
            <p:cNvPr id="39957" name="Oval 38"/>
            <p:cNvSpPr>
              <a:spLocks noChangeArrowheads="1"/>
            </p:cNvSpPr>
            <p:nvPr/>
          </p:nvSpPr>
          <p:spPr bwMode="auto">
            <a:xfrm>
              <a:off x="2456" y="3648"/>
              <a:ext cx="96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9958" name="Text Box 39"/>
            <p:cNvSpPr txBox="1">
              <a:spLocks noChangeArrowheads="1"/>
            </p:cNvSpPr>
            <p:nvPr/>
          </p:nvSpPr>
          <p:spPr bwMode="auto">
            <a:xfrm>
              <a:off x="2400" y="377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  <a:latin typeface="Times New Roman" pitchFamily="18" charset="0"/>
                </a:rPr>
                <a:t>U</a:t>
              </a:r>
            </a:p>
          </p:txBody>
        </p:sp>
      </p:grpSp>
      <p:sp>
        <p:nvSpPr>
          <p:cNvPr id="85" name="Oval 40"/>
          <p:cNvSpPr>
            <a:spLocks noChangeArrowheads="1"/>
          </p:cNvSpPr>
          <p:nvPr/>
        </p:nvSpPr>
        <p:spPr bwMode="auto">
          <a:xfrm>
            <a:off x="3559175" y="5265738"/>
            <a:ext cx="152400" cy="228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66" grpId="0" autoUpdateAnimBg="0"/>
      <p:bldP spid="8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1663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Técnicas de Contagem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914400" y="1447800"/>
            <a:ext cx="1447800" cy="1295400"/>
            <a:chOff x="576" y="912"/>
            <a:chExt cx="912" cy="816"/>
          </a:xfrm>
        </p:grpSpPr>
        <p:sp>
          <p:nvSpPr>
            <p:cNvPr id="40977" name="Rectangle 4"/>
            <p:cNvSpPr>
              <a:spLocks noChangeArrowheads="1"/>
            </p:cNvSpPr>
            <p:nvPr/>
          </p:nvSpPr>
          <p:spPr bwMode="auto">
            <a:xfrm>
              <a:off x="576" y="912"/>
              <a:ext cx="91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0978" name="Text Box 5"/>
            <p:cNvSpPr txBox="1">
              <a:spLocks noChangeArrowheads="1"/>
            </p:cNvSpPr>
            <p:nvPr/>
          </p:nvSpPr>
          <p:spPr bwMode="auto">
            <a:xfrm>
              <a:off x="768" y="99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79" name="Text Box 6"/>
            <p:cNvSpPr txBox="1">
              <a:spLocks noChangeArrowheads="1"/>
            </p:cNvSpPr>
            <p:nvPr/>
          </p:nvSpPr>
          <p:spPr bwMode="auto">
            <a:xfrm>
              <a:off x="970" y="119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40964" name="Text Box 10"/>
          <p:cNvSpPr txBox="1">
            <a:spLocks noChangeArrowheads="1"/>
          </p:cNvSpPr>
          <p:nvPr/>
        </p:nvSpPr>
        <p:spPr bwMode="auto">
          <a:xfrm>
            <a:off x="2590800" y="1905000"/>
            <a:ext cx="6369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Quantos grupos de 2 letras é possível formar com estas 5 letras?</a:t>
            </a:r>
          </a:p>
        </p:txBody>
      </p:sp>
      <p:sp>
        <p:nvSpPr>
          <p:cNvPr id="40965" name="Text Box 16"/>
          <p:cNvSpPr txBox="1">
            <a:spLocks noChangeArrowheads="1"/>
          </p:cNvSpPr>
          <p:nvPr/>
        </p:nvSpPr>
        <p:spPr bwMode="auto">
          <a:xfrm>
            <a:off x="1728788" y="22447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E</a:t>
            </a:r>
          </a:p>
        </p:txBody>
      </p:sp>
      <p:sp>
        <p:nvSpPr>
          <p:cNvPr id="40966" name="Text Box 19"/>
          <p:cNvSpPr txBox="1">
            <a:spLocks noChangeArrowheads="1"/>
          </p:cNvSpPr>
          <p:nvPr/>
        </p:nvSpPr>
        <p:spPr bwMode="auto">
          <a:xfrm>
            <a:off x="1889125" y="16033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B</a:t>
            </a:r>
          </a:p>
        </p:txBody>
      </p:sp>
      <p:sp>
        <p:nvSpPr>
          <p:cNvPr id="40967" name="Text Box 20"/>
          <p:cNvSpPr txBox="1">
            <a:spLocks noChangeArrowheads="1"/>
          </p:cNvSpPr>
          <p:nvPr/>
        </p:nvSpPr>
        <p:spPr bwMode="auto">
          <a:xfrm>
            <a:off x="1152525" y="214947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D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914400" y="3048000"/>
            <a:ext cx="7102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A ordem é importante: </a:t>
            </a:r>
            <a:r>
              <a:rPr lang="pt-BR" altLang="pt-BR" sz="1600">
                <a:solidFill>
                  <a:srgbClr val="FF3300"/>
                </a:solidFill>
              </a:rPr>
              <a:t>Arranjo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C167B-1030-4D1F-9961-D7449C522AE9}" type="slidenum">
              <a:rPr lang="pt-BR"/>
              <a:pPr>
                <a:defRPr/>
              </a:pPr>
              <a:t>38</a:t>
            </a:fld>
            <a:endParaRPr lang="pt-BR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095375" y="3406775"/>
            <a:ext cx="3370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{AB, AC, AD, AE, BA, BC, ..., ED}</a:t>
            </a:r>
            <a:endParaRPr lang="pt-BR" altLang="pt-BR" sz="1600">
              <a:solidFill>
                <a:srgbClr val="FF3300"/>
              </a:solidFill>
            </a:endParaRP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914400" y="4616450"/>
            <a:ext cx="7102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A ordem não é importante: </a:t>
            </a:r>
            <a:r>
              <a:rPr lang="pt-BR" altLang="pt-BR" sz="1600">
                <a:solidFill>
                  <a:srgbClr val="FF3300"/>
                </a:solidFill>
              </a:rPr>
              <a:t>Combinação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095375" y="4975225"/>
            <a:ext cx="3551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{AB, AC, AD, AE, BC, BD, ..., DE}</a:t>
            </a:r>
            <a:endParaRPr lang="pt-BR" altLang="pt-BR" sz="1600">
              <a:solidFill>
                <a:srgbClr val="FF3300"/>
              </a:solidFill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1138238" y="3860800"/>
          <a:ext cx="17113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3" imgW="1193800" imgH="419100" progId="Equation.DSMT4">
                  <p:embed/>
                </p:oleObj>
              </mc:Choice>
              <mc:Fallback>
                <p:oleObj name="Equation" r:id="rId3" imgW="1193800" imgH="419100" progId="Equation.DSMT4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3860800"/>
                        <a:ext cx="17113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2884488" y="3857625"/>
          <a:ext cx="13477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0" name="Obje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3857625"/>
                        <a:ext cx="13477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/>
        </p:nvGraphicFramePr>
        <p:xfrm>
          <a:off x="1131888" y="5519738"/>
          <a:ext cx="19129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7" imgW="1333500" imgH="419100" progId="Equation.DSMT4">
                  <p:embed/>
                </p:oleObj>
              </mc:Choice>
              <mc:Fallback>
                <p:oleObj name="Equation" r:id="rId7" imgW="1333500" imgH="419100" progId="Equation.DSMT4">
                  <p:embed/>
                  <p:pic>
                    <p:nvPicPr>
                      <p:cNvPr id="0" name="Obje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5519738"/>
                        <a:ext cx="191293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/>
          <p:cNvGraphicFramePr>
            <a:graphicFrameLocks noChangeAspect="1"/>
          </p:cNvGraphicFramePr>
          <p:nvPr/>
        </p:nvGraphicFramePr>
        <p:xfrm>
          <a:off x="3062288" y="5516563"/>
          <a:ext cx="1038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9" imgW="723586" imgH="393529" progId="Equation.DSMT4">
                  <p:embed/>
                </p:oleObj>
              </mc:Choice>
              <mc:Fallback>
                <p:oleObj name="Equation" r:id="rId9" imgW="723586" imgH="393529" progId="Equation.DSMT4">
                  <p:embed/>
                  <p:pic>
                    <p:nvPicPr>
                      <p:cNvPr id="0" name="Obje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5516563"/>
                        <a:ext cx="10382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3" grpId="0" autoUpdateAnimBg="0"/>
      <p:bldP spid="42" grpId="0" autoUpdateAnimBg="0"/>
      <p:bldP spid="46" grpId="0" autoUpdateAnimBg="0"/>
      <p:bldP spid="4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102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2)</a:t>
            </a:r>
            <a:r>
              <a:rPr lang="pt-BR" altLang="pt-BR" sz="1600"/>
              <a:t> 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619250" y="2276475"/>
            <a:ext cx="1152525" cy="1582738"/>
            <a:chOff x="2562" y="1344"/>
            <a:chExt cx="726" cy="997"/>
          </a:xfrm>
        </p:grpSpPr>
        <p:sp>
          <p:nvSpPr>
            <p:cNvPr id="42004" name="Freeform 5"/>
            <p:cNvSpPr>
              <a:spLocks/>
            </p:cNvSpPr>
            <p:nvPr/>
          </p:nvSpPr>
          <p:spPr bwMode="auto">
            <a:xfrm>
              <a:off x="2562" y="1344"/>
              <a:ext cx="726" cy="997"/>
            </a:xfrm>
            <a:custGeom>
              <a:avLst/>
              <a:gdLst>
                <a:gd name="T0" fmla="*/ 0 w 499"/>
                <a:gd name="T1" fmla="*/ 0 h 725"/>
                <a:gd name="T2" fmla="*/ 0 w 499"/>
                <a:gd name="T3" fmla="*/ 118541 h 725"/>
                <a:gd name="T4" fmla="*/ 201044 w 499"/>
                <a:gd name="T5" fmla="*/ 118541 h 725"/>
                <a:gd name="T6" fmla="*/ 201044 w 499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725"/>
                <a:gd name="T14" fmla="*/ 499 w 499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725">
                  <a:moveTo>
                    <a:pt x="0" y="0"/>
                  </a:moveTo>
                  <a:lnTo>
                    <a:pt x="0" y="725"/>
                  </a:lnTo>
                  <a:lnTo>
                    <a:pt x="499" y="725"/>
                  </a:lnTo>
                  <a:lnTo>
                    <a:pt x="4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5" name="Oval 6"/>
            <p:cNvSpPr>
              <a:spLocks noChangeArrowheads="1"/>
            </p:cNvSpPr>
            <p:nvPr/>
          </p:nvSpPr>
          <p:spPr bwMode="auto">
            <a:xfrm>
              <a:off x="2653" y="13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06" name="Oval 7"/>
            <p:cNvSpPr>
              <a:spLocks noChangeArrowheads="1"/>
            </p:cNvSpPr>
            <p:nvPr/>
          </p:nvSpPr>
          <p:spPr bwMode="auto">
            <a:xfrm>
              <a:off x="2925" y="138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07" name="Oval 8"/>
            <p:cNvSpPr>
              <a:spLocks noChangeArrowheads="1"/>
            </p:cNvSpPr>
            <p:nvPr/>
          </p:nvSpPr>
          <p:spPr bwMode="auto">
            <a:xfrm>
              <a:off x="3061" y="206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08" name="Oval 9"/>
            <p:cNvSpPr>
              <a:spLocks noChangeArrowheads="1"/>
            </p:cNvSpPr>
            <p:nvPr/>
          </p:nvSpPr>
          <p:spPr bwMode="auto">
            <a:xfrm>
              <a:off x="2835" y="1842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09" name="Oval 10"/>
            <p:cNvSpPr>
              <a:spLocks noChangeArrowheads="1"/>
            </p:cNvSpPr>
            <p:nvPr/>
          </p:nvSpPr>
          <p:spPr bwMode="auto">
            <a:xfrm>
              <a:off x="2653" y="1616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10" name="Oval 11"/>
            <p:cNvSpPr>
              <a:spLocks noChangeArrowheads="1"/>
            </p:cNvSpPr>
            <p:nvPr/>
          </p:nvSpPr>
          <p:spPr bwMode="auto">
            <a:xfrm>
              <a:off x="3080" y="1539"/>
              <a:ext cx="181" cy="182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11" name="Oval 12"/>
            <p:cNvSpPr>
              <a:spLocks noChangeArrowheads="1"/>
            </p:cNvSpPr>
            <p:nvPr/>
          </p:nvSpPr>
          <p:spPr bwMode="auto">
            <a:xfrm>
              <a:off x="2607" y="1889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12" name="Oval 13"/>
            <p:cNvSpPr>
              <a:spLocks noChangeArrowheads="1"/>
            </p:cNvSpPr>
            <p:nvPr/>
          </p:nvSpPr>
          <p:spPr bwMode="auto">
            <a:xfrm>
              <a:off x="2880" y="1616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13" name="Oval 14"/>
            <p:cNvSpPr>
              <a:spLocks noChangeArrowheads="1"/>
            </p:cNvSpPr>
            <p:nvPr/>
          </p:nvSpPr>
          <p:spPr bwMode="auto">
            <a:xfrm>
              <a:off x="3061" y="1797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14" name="Oval 15"/>
            <p:cNvSpPr>
              <a:spLocks noChangeArrowheads="1"/>
            </p:cNvSpPr>
            <p:nvPr/>
          </p:nvSpPr>
          <p:spPr bwMode="auto">
            <a:xfrm>
              <a:off x="2608" y="2115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015" name="Oval 16"/>
            <p:cNvSpPr>
              <a:spLocks noChangeArrowheads="1"/>
            </p:cNvSpPr>
            <p:nvPr/>
          </p:nvSpPr>
          <p:spPr bwMode="auto">
            <a:xfrm>
              <a:off x="2835" y="2069"/>
              <a:ext cx="181" cy="18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1989" name="Group 17"/>
          <p:cNvGrpSpPr>
            <a:grpSpLocks/>
          </p:cNvGrpSpPr>
          <p:nvPr/>
        </p:nvGrpSpPr>
        <p:grpSpPr bwMode="auto">
          <a:xfrm>
            <a:off x="1979613" y="2203450"/>
            <a:ext cx="3667125" cy="935038"/>
            <a:chOff x="2744" y="1345"/>
            <a:chExt cx="2310" cy="589"/>
          </a:xfrm>
        </p:grpSpPr>
        <p:cxnSp>
          <p:nvCxnSpPr>
            <p:cNvPr id="41998" name="AutoShape 18"/>
            <p:cNvCxnSpPr>
              <a:cxnSpLocks noChangeShapeType="1"/>
            </p:cNvCxnSpPr>
            <p:nvPr/>
          </p:nvCxnSpPr>
          <p:spPr bwMode="auto">
            <a:xfrm rot="5400000" flipV="1">
              <a:off x="3032" y="1057"/>
              <a:ext cx="416" cy="992"/>
            </a:xfrm>
            <a:prstGeom prst="curvedConnector3">
              <a:avLst>
                <a:gd name="adj1" fmla="val -34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9" name="Line 19"/>
            <p:cNvSpPr>
              <a:spLocks noChangeShapeType="1"/>
            </p:cNvSpPr>
            <p:nvPr/>
          </p:nvSpPr>
          <p:spPr bwMode="auto">
            <a:xfrm>
              <a:off x="3726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0" name="Line 20"/>
            <p:cNvSpPr>
              <a:spLocks noChangeShapeType="1"/>
            </p:cNvSpPr>
            <p:nvPr/>
          </p:nvSpPr>
          <p:spPr bwMode="auto">
            <a:xfrm>
              <a:off x="4078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1" name="Line 21"/>
            <p:cNvSpPr>
              <a:spLocks noChangeShapeType="1"/>
            </p:cNvSpPr>
            <p:nvPr/>
          </p:nvSpPr>
          <p:spPr bwMode="auto">
            <a:xfrm>
              <a:off x="4430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2" name="Line 22"/>
            <p:cNvSpPr>
              <a:spLocks noChangeShapeType="1"/>
            </p:cNvSpPr>
            <p:nvPr/>
          </p:nvSpPr>
          <p:spPr bwMode="auto">
            <a:xfrm>
              <a:off x="4782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3" name="Line 23"/>
            <p:cNvSpPr>
              <a:spLocks noChangeShapeType="1"/>
            </p:cNvSpPr>
            <p:nvPr/>
          </p:nvSpPr>
          <p:spPr bwMode="auto">
            <a:xfrm>
              <a:off x="3375" y="19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990" name="Text Box 24"/>
          <p:cNvSpPr txBox="1">
            <a:spLocks noChangeArrowheads="1"/>
          </p:cNvSpPr>
          <p:nvPr/>
        </p:nvSpPr>
        <p:spPr bwMode="auto">
          <a:xfrm>
            <a:off x="5867400" y="2133600"/>
            <a:ext cx="22526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escolher exatamente 3 objetos vermelhos?</a:t>
            </a:r>
          </a:p>
        </p:txBody>
      </p:sp>
      <p:graphicFrame>
        <p:nvGraphicFramePr>
          <p:cNvPr id="41991" name="Object 25"/>
          <p:cNvGraphicFramePr>
            <a:graphicFrameLocks noChangeAspect="1"/>
          </p:cNvGraphicFramePr>
          <p:nvPr/>
        </p:nvGraphicFramePr>
        <p:xfrm>
          <a:off x="2843213" y="4005263"/>
          <a:ext cx="32718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3" imgW="2286000" imgH="177800" progId="Equation.DSMT4">
                  <p:embed/>
                </p:oleObj>
              </mc:Choice>
              <mc:Fallback>
                <p:oleObj name="Equation" r:id="rId3" imgW="2286000" imgH="177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3271837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26"/>
          <p:cNvGraphicFramePr>
            <a:graphicFrameLocks noChangeAspect="1"/>
          </p:cNvGraphicFramePr>
          <p:nvPr/>
        </p:nvGraphicFramePr>
        <p:xfrm>
          <a:off x="1331913" y="4437063"/>
          <a:ext cx="65976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Equation" r:id="rId5" imgW="4610100" imgH="228600" progId="Equation.DSMT4">
                  <p:embed/>
                </p:oleObj>
              </mc:Choice>
              <mc:Fallback>
                <p:oleObj name="Equation" r:id="rId5" imgW="46101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65976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AutoShape 28"/>
          <p:cNvSpPr>
            <a:spLocks/>
          </p:cNvSpPr>
          <p:nvPr/>
        </p:nvSpPr>
        <p:spPr bwMode="auto">
          <a:xfrm rot="-5400000">
            <a:off x="5220494" y="2420144"/>
            <a:ext cx="287338" cy="5041900"/>
          </a:xfrm>
          <a:prstGeom prst="leftBrace">
            <a:avLst>
              <a:gd name="adj1" fmla="val 1462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86046" name="Object 30"/>
          <p:cNvGraphicFramePr>
            <a:graphicFrameLocks noChangeAspect="1"/>
          </p:cNvGraphicFramePr>
          <p:nvPr/>
        </p:nvGraphicFramePr>
        <p:xfrm>
          <a:off x="1274763" y="5876925"/>
          <a:ext cx="2997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3" name="Equation" r:id="rId7" imgW="2095500" imgH="393700" progId="Equation.DSMT4">
                  <p:embed/>
                </p:oleObj>
              </mc:Choice>
              <mc:Fallback>
                <p:oleObj name="Equation" r:id="rId7" imgW="2095500" imgH="393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5876925"/>
                        <a:ext cx="2997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9" name="Object 33"/>
          <p:cNvGraphicFramePr>
            <a:graphicFrameLocks noChangeAspect="1"/>
          </p:cNvGraphicFramePr>
          <p:nvPr/>
        </p:nvGraphicFramePr>
        <p:xfrm>
          <a:off x="5148263" y="5157788"/>
          <a:ext cx="454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Equation" r:id="rId9" imgW="317225" imgH="393359" progId="Equation.DSMT4">
                  <p:embed/>
                </p:oleObj>
              </mc:Choice>
              <mc:Fallback>
                <p:oleObj name="Equation" r:id="rId9" imgW="317225" imgH="39335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157788"/>
                        <a:ext cx="4540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0" name="Object 34"/>
          <p:cNvGraphicFramePr>
            <a:graphicFrameLocks noChangeAspect="1"/>
          </p:cNvGraphicFramePr>
          <p:nvPr/>
        </p:nvGraphicFramePr>
        <p:xfrm>
          <a:off x="5707063" y="5118100"/>
          <a:ext cx="10906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Equation" r:id="rId11" imgW="762000" imgH="457200" progId="Equation.DSMT4">
                  <p:embed/>
                </p:oleObj>
              </mc:Choice>
              <mc:Fallback>
                <p:oleObj name="Equation" r:id="rId11" imgW="762000" imgH="45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5118100"/>
                        <a:ext cx="10906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16FB-FD9D-4CE0-A008-D2448BCECF68}" type="slidenum">
              <a:rPr lang="pt-BR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ela 31"/>
          <p:cNvGraphicFramePr>
            <a:graphicFrameLocks noGrp="1"/>
          </p:cNvGraphicFramePr>
          <p:nvPr/>
        </p:nvGraphicFramePr>
        <p:xfrm>
          <a:off x="2284413" y="2386013"/>
          <a:ext cx="3571875" cy="311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  <a:gridCol w="1190625"/>
                <a:gridCol w="1190625"/>
              </a:tblGrid>
              <a:tr h="518266"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b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Absoluta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b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Relativa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0,158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0,168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0,166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0,146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178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0,178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0,184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Frequência Absoluta e Relativa</a:t>
            </a:r>
          </a:p>
        </p:txBody>
      </p:sp>
      <p:sp>
        <p:nvSpPr>
          <p:cNvPr id="6185" name="Text Box 11"/>
          <p:cNvSpPr txBox="1">
            <a:spLocks noChangeArrowheads="1"/>
          </p:cNvSpPr>
          <p:nvPr/>
        </p:nvSpPr>
        <p:spPr bwMode="auto">
          <a:xfrm>
            <a:off x="6084888" y="3429000"/>
            <a:ext cx="2519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Após 1000 sorteios...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EC13C-E5F2-40BF-9D00-92761A991F28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6188" name="Text Box 11"/>
          <p:cNvSpPr txBox="1">
            <a:spLocks noChangeArrowheads="1"/>
          </p:cNvSpPr>
          <p:nvPr/>
        </p:nvSpPr>
        <p:spPr bwMode="auto">
          <a:xfrm>
            <a:off x="395288" y="1571625"/>
            <a:ext cx="8353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Experimento: jogar um dado 1000 vezes, observando-se os valores obtidos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6084888" y="3933825"/>
            <a:ext cx="25193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/>
              <a:t>E se o experimento fosse repetido infinitamente?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102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solidFill>
                  <a:srgbClr val="FF3300"/>
                </a:solidFill>
              </a:rPr>
              <a:t>3)</a:t>
            </a:r>
            <a:r>
              <a:rPr lang="pt-BR" altLang="pt-BR" sz="1600" dirty="0" smtClean="0"/>
              <a:t> </a:t>
            </a:r>
            <a:endParaRPr lang="pt-BR" altLang="pt-BR" sz="1600" dirty="0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209800" y="2514600"/>
            <a:ext cx="990600" cy="1371600"/>
            <a:chOff x="1104" y="1776"/>
            <a:chExt cx="624" cy="864"/>
          </a:xfrm>
        </p:grpSpPr>
        <p:sp>
          <p:nvSpPr>
            <p:cNvPr id="43039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179 h 960"/>
                <a:gd name="T4" fmla="*/ 624 w 624"/>
                <a:gd name="T5" fmla="*/ 179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40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3041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3042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3043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3044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3045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3046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05100" y="2514600"/>
            <a:ext cx="1714500" cy="381000"/>
            <a:chOff x="1656" y="2160"/>
            <a:chExt cx="1080" cy="240"/>
          </a:xfrm>
        </p:grpSpPr>
        <p:cxnSp>
          <p:nvCxnSpPr>
            <p:cNvPr id="43037" name="AutoShape 14"/>
            <p:cNvCxnSpPr>
              <a:cxnSpLocks noChangeShapeType="1"/>
              <a:stCxn id="43046" idx="0"/>
              <a:endCxn id="43038" idx="0"/>
            </p:cNvCxnSpPr>
            <p:nvPr/>
          </p:nvCxnSpPr>
          <p:spPr bwMode="auto">
            <a:xfrm rot="5400000" flipV="1">
              <a:off x="2124" y="1692"/>
              <a:ext cx="48" cy="984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8" name="Oval 15"/>
            <p:cNvSpPr>
              <a:spLocks noChangeArrowheads="1"/>
            </p:cNvSpPr>
            <p:nvPr/>
          </p:nvSpPr>
          <p:spPr bwMode="auto">
            <a:xfrm>
              <a:off x="2544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15000" y="3276600"/>
            <a:ext cx="685800" cy="304800"/>
            <a:chOff x="2569" y="1536"/>
            <a:chExt cx="432" cy="192"/>
          </a:xfrm>
        </p:grpSpPr>
        <p:sp>
          <p:nvSpPr>
            <p:cNvPr id="43035" name="Oval 17"/>
            <p:cNvSpPr>
              <a:spLocks noChangeArrowheads="1"/>
            </p:cNvSpPr>
            <p:nvPr/>
          </p:nvSpPr>
          <p:spPr bwMode="auto">
            <a:xfrm>
              <a:off x="2569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3036" name="Oval 18"/>
            <p:cNvSpPr>
              <a:spLocks noChangeArrowheads="1"/>
            </p:cNvSpPr>
            <p:nvPr/>
          </p:nvSpPr>
          <p:spPr bwMode="auto">
            <a:xfrm>
              <a:off x="2809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64531" name="Oval 19"/>
          <p:cNvSpPr>
            <a:spLocks noChangeArrowheads="1"/>
          </p:cNvSpPr>
          <p:nvPr/>
        </p:nvSpPr>
        <p:spPr bwMode="auto">
          <a:xfrm>
            <a:off x="4113213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cxnSp>
        <p:nvCxnSpPr>
          <p:cNvPr id="64532" name="AutoShape 20"/>
          <p:cNvCxnSpPr>
            <a:cxnSpLocks noChangeShapeType="1"/>
            <a:stCxn id="43029" idx="0"/>
            <a:endCxn id="43017" idx="0"/>
          </p:cNvCxnSpPr>
          <p:nvPr/>
        </p:nvCxnSpPr>
        <p:spPr bwMode="auto">
          <a:xfrm rot="5400000" flipV="1">
            <a:off x="4940300" y="2082800"/>
            <a:ext cx="660400" cy="1574800"/>
          </a:xfrm>
          <a:prstGeom prst="curvedConnector3">
            <a:avLst>
              <a:gd name="adj1" fmla="val -346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7" name="Rectangle 21"/>
          <p:cNvSpPr>
            <a:spLocks noChangeArrowheads="1"/>
          </p:cNvSpPr>
          <p:nvPr/>
        </p:nvSpPr>
        <p:spPr bwMode="auto">
          <a:xfrm>
            <a:off x="5943600" y="32004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43018" name="Group 22"/>
          <p:cNvGrpSpPr>
            <a:grpSpLocks/>
          </p:cNvGrpSpPr>
          <p:nvPr/>
        </p:nvGrpSpPr>
        <p:grpSpPr bwMode="auto">
          <a:xfrm>
            <a:off x="3962400" y="2514600"/>
            <a:ext cx="990600" cy="1371600"/>
            <a:chOff x="2448" y="2160"/>
            <a:chExt cx="624" cy="864"/>
          </a:xfrm>
        </p:grpSpPr>
        <p:grpSp>
          <p:nvGrpSpPr>
            <p:cNvPr id="43028" name="Group 23"/>
            <p:cNvGrpSpPr>
              <a:grpSpLocks/>
            </p:cNvGrpSpPr>
            <p:nvPr/>
          </p:nvGrpSpPr>
          <p:grpSpPr bwMode="auto">
            <a:xfrm>
              <a:off x="2448" y="2160"/>
              <a:ext cx="624" cy="864"/>
              <a:chOff x="2448" y="2160"/>
              <a:chExt cx="624" cy="864"/>
            </a:xfrm>
          </p:grpSpPr>
          <p:sp>
            <p:nvSpPr>
              <p:cNvPr id="43030" name="Freeform 24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179 h 960"/>
                  <a:gd name="T4" fmla="*/ 624 w 624"/>
                  <a:gd name="T5" fmla="*/ 179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31" name="Oval 25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3032" name="Oval 26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3033" name="Oval 2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3034" name="Oval 28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43029" name="Rectangle 29"/>
            <p:cNvSpPr>
              <a:spLocks noChangeArrowheads="1"/>
            </p:cNvSpPr>
            <p:nvPr/>
          </p:nvSpPr>
          <p:spPr bwMode="auto">
            <a:xfrm>
              <a:off x="2704" y="2176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43019" name="Text Box 30"/>
          <p:cNvSpPr txBox="1">
            <a:spLocks noChangeArrowheads="1"/>
          </p:cNvSpPr>
          <p:nvPr/>
        </p:nvSpPr>
        <p:spPr bwMode="auto">
          <a:xfrm>
            <a:off x="2500313" y="3951288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</a:t>
            </a:r>
          </a:p>
        </p:txBody>
      </p:sp>
      <p:sp>
        <p:nvSpPr>
          <p:cNvPr id="43020" name="Text Box 31"/>
          <p:cNvSpPr txBox="1">
            <a:spLocks noChangeArrowheads="1"/>
          </p:cNvSpPr>
          <p:nvPr/>
        </p:nvSpPr>
        <p:spPr bwMode="auto">
          <a:xfrm>
            <a:off x="4264025" y="39512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B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241925" y="3798888"/>
            <a:ext cx="3292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que ambas sejam da mesma cor?</a:t>
            </a:r>
          </a:p>
        </p:txBody>
      </p:sp>
      <p:graphicFrame>
        <p:nvGraphicFramePr>
          <p:cNvPr id="64545" name="Object 33"/>
          <p:cNvGraphicFramePr>
            <a:graphicFrameLocks noChangeAspect="1"/>
          </p:cNvGraphicFramePr>
          <p:nvPr/>
        </p:nvGraphicFramePr>
        <p:xfrm>
          <a:off x="1762125" y="4495800"/>
          <a:ext cx="34528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3" imgW="2413000" imgH="228600" progId="Equation.DSMT4">
                  <p:embed/>
                </p:oleObj>
              </mc:Choice>
              <mc:Fallback>
                <p:oleObj name="Equation" r:id="rId3" imgW="24130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495800"/>
                        <a:ext cx="34528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6" name="Object 34"/>
          <p:cNvGraphicFramePr>
            <a:graphicFrameLocks noChangeAspect="1"/>
          </p:cNvGraphicFramePr>
          <p:nvPr/>
        </p:nvGraphicFramePr>
        <p:xfrm>
          <a:off x="1762125" y="4902200"/>
          <a:ext cx="41243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5" imgW="2882900" imgH="228600" progId="Equation.DSMT4">
                  <p:embed/>
                </p:oleObj>
              </mc:Choice>
              <mc:Fallback>
                <p:oleObj name="Equation" r:id="rId5" imgW="28829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902200"/>
                        <a:ext cx="41243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7256463" y="528478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???</a:t>
            </a:r>
          </a:p>
        </p:txBody>
      </p:sp>
      <p:graphicFrame>
        <p:nvGraphicFramePr>
          <p:cNvPr id="64548" name="Object 36"/>
          <p:cNvGraphicFramePr>
            <a:graphicFrameLocks noChangeAspect="1"/>
          </p:cNvGraphicFramePr>
          <p:nvPr/>
        </p:nvGraphicFramePr>
        <p:xfrm>
          <a:off x="1762125" y="5308600"/>
          <a:ext cx="53244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7" imgW="3721100" imgH="228600" progId="Equation.DSMT4">
                  <p:embed/>
                </p:oleObj>
              </mc:Choice>
              <mc:Fallback>
                <p:oleObj name="Equation" r:id="rId7" imgW="37211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308600"/>
                        <a:ext cx="53244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21347-59B3-4A16-B3B1-7200A613D506}" type="slidenum">
              <a:rPr lang="pt-BR"/>
              <a:pPr>
                <a:defRPr/>
              </a:pPr>
              <a:t>40</a:t>
            </a:fld>
            <a:endParaRPr lang="pt-BR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6459538" y="3271838"/>
            <a:ext cx="187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(sem reposição)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1" grpId="0" animBg="1"/>
      <p:bldP spid="64544" grpId="0" autoUpdateAnimBg="0"/>
      <p:bldP spid="64547" grpId="0" autoUpdateAnimBg="0"/>
      <p:bldP spid="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2209800" y="2514600"/>
            <a:ext cx="990600" cy="1371600"/>
            <a:chOff x="1104" y="1776"/>
            <a:chExt cx="624" cy="864"/>
          </a:xfrm>
        </p:grpSpPr>
        <p:sp>
          <p:nvSpPr>
            <p:cNvPr id="44059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179 h 960"/>
                <a:gd name="T4" fmla="*/ 624 w 624"/>
                <a:gd name="T5" fmla="*/ 179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0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061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062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063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064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065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066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4036" name="Group 13"/>
          <p:cNvGrpSpPr>
            <a:grpSpLocks/>
          </p:cNvGrpSpPr>
          <p:nvPr/>
        </p:nvGrpSpPr>
        <p:grpSpPr bwMode="auto">
          <a:xfrm>
            <a:off x="5715000" y="3276600"/>
            <a:ext cx="685800" cy="304800"/>
            <a:chOff x="2569" y="1536"/>
            <a:chExt cx="432" cy="192"/>
          </a:xfrm>
        </p:grpSpPr>
        <p:sp>
          <p:nvSpPr>
            <p:cNvPr id="44057" name="Oval 14"/>
            <p:cNvSpPr>
              <a:spLocks noChangeArrowheads="1"/>
            </p:cNvSpPr>
            <p:nvPr/>
          </p:nvSpPr>
          <p:spPr bwMode="auto">
            <a:xfrm>
              <a:off x="2569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058" name="Oval 15"/>
            <p:cNvSpPr>
              <a:spLocks noChangeArrowheads="1"/>
            </p:cNvSpPr>
            <p:nvPr/>
          </p:nvSpPr>
          <p:spPr bwMode="auto">
            <a:xfrm>
              <a:off x="2809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44037" name="Oval 16"/>
          <p:cNvSpPr>
            <a:spLocks noChangeArrowheads="1"/>
          </p:cNvSpPr>
          <p:nvPr/>
        </p:nvSpPr>
        <p:spPr bwMode="auto">
          <a:xfrm>
            <a:off x="4113213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cxnSp>
        <p:nvCxnSpPr>
          <p:cNvPr id="44038" name="AutoShape 17"/>
          <p:cNvCxnSpPr>
            <a:cxnSpLocks noChangeShapeType="1"/>
            <a:stCxn id="44051" idx="0"/>
            <a:endCxn id="44039" idx="0"/>
          </p:cNvCxnSpPr>
          <p:nvPr/>
        </p:nvCxnSpPr>
        <p:spPr bwMode="auto">
          <a:xfrm rot="5400000" flipV="1">
            <a:off x="4940300" y="2082800"/>
            <a:ext cx="660400" cy="1574800"/>
          </a:xfrm>
          <a:prstGeom prst="curvedConnector3">
            <a:avLst>
              <a:gd name="adj1" fmla="val -346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Rectangle 18"/>
          <p:cNvSpPr>
            <a:spLocks noChangeArrowheads="1"/>
          </p:cNvSpPr>
          <p:nvPr/>
        </p:nvSpPr>
        <p:spPr bwMode="auto">
          <a:xfrm>
            <a:off x="5943600" y="32004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44040" name="Group 19"/>
          <p:cNvGrpSpPr>
            <a:grpSpLocks/>
          </p:cNvGrpSpPr>
          <p:nvPr/>
        </p:nvGrpSpPr>
        <p:grpSpPr bwMode="auto">
          <a:xfrm>
            <a:off x="3962400" y="2514600"/>
            <a:ext cx="990600" cy="1371600"/>
            <a:chOff x="2448" y="2160"/>
            <a:chExt cx="624" cy="864"/>
          </a:xfrm>
        </p:grpSpPr>
        <p:grpSp>
          <p:nvGrpSpPr>
            <p:cNvPr id="44050" name="Group 20"/>
            <p:cNvGrpSpPr>
              <a:grpSpLocks/>
            </p:cNvGrpSpPr>
            <p:nvPr/>
          </p:nvGrpSpPr>
          <p:grpSpPr bwMode="auto">
            <a:xfrm>
              <a:off x="2448" y="2160"/>
              <a:ext cx="624" cy="864"/>
              <a:chOff x="2448" y="2160"/>
              <a:chExt cx="624" cy="864"/>
            </a:xfrm>
          </p:grpSpPr>
          <p:sp>
            <p:nvSpPr>
              <p:cNvPr id="44052" name="Freeform 21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179 h 960"/>
                  <a:gd name="T4" fmla="*/ 624 w 624"/>
                  <a:gd name="T5" fmla="*/ 179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053" name="Oval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4054" name="Oval 23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4055" name="Oval 24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4056" name="Oval 2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44051" name="Rectangle 26"/>
            <p:cNvSpPr>
              <a:spLocks noChangeArrowheads="1"/>
            </p:cNvSpPr>
            <p:nvPr/>
          </p:nvSpPr>
          <p:spPr bwMode="auto">
            <a:xfrm>
              <a:off x="2704" y="2176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44041" name="Text Box 27"/>
          <p:cNvSpPr txBox="1">
            <a:spLocks noChangeArrowheads="1"/>
          </p:cNvSpPr>
          <p:nvPr/>
        </p:nvSpPr>
        <p:spPr bwMode="auto">
          <a:xfrm>
            <a:off x="2500313" y="3951288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</a:t>
            </a:r>
          </a:p>
        </p:txBody>
      </p:sp>
      <p:sp>
        <p:nvSpPr>
          <p:cNvPr id="44042" name="Text Box 28"/>
          <p:cNvSpPr txBox="1">
            <a:spLocks noChangeArrowheads="1"/>
          </p:cNvSpPr>
          <p:nvPr/>
        </p:nvSpPr>
        <p:spPr bwMode="auto">
          <a:xfrm>
            <a:off x="4264025" y="39512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B</a:t>
            </a:r>
          </a:p>
        </p:txBody>
      </p:sp>
      <p:sp>
        <p:nvSpPr>
          <p:cNvPr id="44043" name="Text Box 29"/>
          <p:cNvSpPr txBox="1">
            <a:spLocks noChangeArrowheads="1"/>
          </p:cNvSpPr>
          <p:nvPr/>
        </p:nvSpPr>
        <p:spPr bwMode="auto">
          <a:xfrm>
            <a:off x="5241925" y="3798888"/>
            <a:ext cx="3292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que ambas sejam da mesma cor?</a:t>
            </a:r>
          </a:p>
        </p:txBody>
      </p:sp>
      <p:graphicFrame>
        <p:nvGraphicFramePr>
          <p:cNvPr id="65566" name="Object 30"/>
          <p:cNvGraphicFramePr>
            <a:graphicFrameLocks noChangeAspect="1"/>
          </p:cNvGraphicFramePr>
          <p:nvPr/>
        </p:nvGraphicFramePr>
        <p:xfrm>
          <a:off x="1539875" y="4603750"/>
          <a:ext cx="38528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" name="Equation" r:id="rId3" imgW="2692400" imgH="228600" progId="Equation.DSMT4">
                  <p:embed/>
                </p:oleObj>
              </mc:Choice>
              <mc:Fallback>
                <p:oleObj name="Equation" r:id="rId3" imgW="26924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603750"/>
                        <a:ext cx="38528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1"/>
          <p:cNvGraphicFramePr>
            <a:graphicFrameLocks noChangeAspect="1"/>
          </p:cNvGraphicFramePr>
          <p:nvPr/>
        </p:nvGraphicFramePr>
        <p:xfrm>
          <a:off x="1539875" y="4999038"/>
          <a:ext cx="45434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" name="Equation" r:id="rId5" imgW="3175000" imgH="228600" progId="Equation.DSMT4">
                  <p:embed/>
                </p:oleObj>
              </mc:Choice>
              <mc:Fallback>
                <p:oleObj name="Equation" r:id="rId5" imgW="31750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999038"/>
                        <a:ext cx="45434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8" name="Object 32"/>
          <p:cNvGraphicFramePr>
            <a:graphicFrameLocks noChangeAspect="1"/>
          </p:cNvGraphicFramePr>
          <p:nvPr/>
        </p:nvGraphicFramePr>
        <p:xfrm>
          <a:off x="1539875" y="5394325"/>
          <a:ext cx="5851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Equation" r:id="rId7" imgW="4089400" imgH="228600" progId="Equation.DSMT4">
                  <p:embed/>
                </p:oleObj>
              </mc:Choice>
              <mc:Fallback>
                <p:oleObj name="Equation" r:id="rId7" imgW="40894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394325"/>
                        <a:ext cx="5851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9" name="Object 33"/>
          <p:cNvGraphicFramePr>
            <a:graphicFrameLocks noChangeAspect="1"/>
          </p:cNvGraphicFramePr>
          <p:nvPr/>
        </p:nvGraphicFramePr>
        <p:xfrm>
          <a:off x="1539875" y="5791200"/>
          <a:ext cx="41068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" name="Equation" r:id="rId9" imgW="2870200" imgH="228600" progId="Equation.DSMT4">
                  <p:embed/>
                </p:oleObj>
              </mc:Choice>
              <mc:Fallback>
                <p:oleObj name="Equation" r:id="rId9" imgW="28702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791200"/>
                        <a:ext cx="41068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102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solidFill>
                  <a:srgbClr val="FF3300"/>
                </a:solidFill>
              </a:rPr>
              <a:t>3)</a:t>
            </a:r>
            <a:r>
              <a:rPr lang="pt-BR" altLang="pt-BR" sz="1600" dirty="0" smtClean="0"/>
              <a:t> </a:t>
            </a: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6DB0C-828B-4E21-AF4E-C2B7D9363E59}" type="slidenum">
              <a:rPr lang="pt-BR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Probabilidade</a:t>
            </a:r>
          </a:p>
        </p:txBody>
      </p:sp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2209800" y="2514600"/>
            <a:ext cx="990600" cy="1371600"/>
            <a:chOff x="1104" y="1776"/>
            <a:chExt cx="624" cy="864"/>
          </a:xfrm>
        </p:grpSpPr>
        <p:sp>
          <p:nvSpPr>
            <p:cNvPr id="45087" name="Freeform 5"/>
            <p:cNvSpPr>
              <a:spLocks/>
            </p:cNvSpPr>
            <p:nvPr/>
          </p:nvSpPr>
          <p:spPr bwMode="auto">
            <a:xfrm>
              <a:off x="1104" y="1776"/>
              <a:ext cx="624" cy="864"/>
            </a:xfrm>
            <a:custGeom>
              <a:avLst/>
              <a:gdLst>
                <a:gd name="T0" fmla="*/ 0 w 624"/>
                <a:gd name="T1" fmla="*/ 0 h 960"/>
                <a:gd name="T2" fmla="*/ 0 w 624"/>
                <a:gd name="T3" fmla="*/ 179 h 960"/>
                <a:gd name="T4" fmla="*/ 624 w 624"/>
                <a:gd name="T5" fmla="*/ 179 h 960"/>
                <a:gd name="T6" fmla="*/ 624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0" y="0"/>
                  </a:moveTo>
                  <a:lnTo>
                    <a:pt x="0" y="960"/>
                  </a:lnTo>
                  <a:lnTo>
                    <a:pt x="624" y="960"/>
                  </a:lnTo>
                  <a:lnTo>
                    <a:pt x="62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88" name="Oval 6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089" name="Oval 7"/>
            <p:cNvSpPr>
              <a:spLocks noChangeArrowheads="1"/>
            </p:cNvSpPr>
            <p:nvPr/>
          </p:nvSpPr>
          <p:spPr bwMode="auto">
            <a:xfrm>
              <a:off x="1440" y="18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090" name="Oval 8"/>
            <p:cNvSpPr>
              <a:spLocks noChangeArrowheads="1"/>
            </p:cNvSpPr>
            <p:nvPr/>
          </p:nvSpPr>
          <p:spPr bwMode="auto">
            <a:xfrm>
              <a:off x="1200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091" name="Oval 9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092" name="Oval 10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093" name="Oval 11"/>
            <p:cNvSpPr>
              <a:spLocks noChangeArrowheads="1"/>
            </p:cNvSpPr>
            <p:nvPr/>
          </p:nvSpPr>
          <p:spPr bwMode="auto">
            <a:xfrm>
              <a:off x="1488" y="240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094" name="Rectangle 12"/>
            <p:cNvSpPr>
              <a:spLocks noChangeArrowheads="1"/>
            </p:cNvSpPr>
            <p:nvPr/>
          </p:nvSpPr>
          <p:spPr bwMode="auto">
            <a:xfrm>
              <a:off x="1344" y="177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5060" name="Group 13"/>
          <p:cNvGrpSpPr>
            <a:grpSpLocks/>
          </p:cNvGrpSpPr>
          <p:nvPr/>
        </p:nvGrpSpPr>
        <p:grpSpPr bwMode="auto">
          <a:xfrm>
            <a:off x="5715000" y="3276600"/>
            <a:ext cx="685800" cy="304800"/>
            <a:chOff x="2569" y="1536"/>
            <a:chExt cx="432" cy="192"/>
          </a:xfrm>
        </p:grpSpPr>
        <p:sp>
          <p:nvSpPr>
            <p:cNvPr id="45085" name="Oval 14"/>
            <p:cNvSpPr>
              <a:spLocks noChangeArrowheads="1"/>
            </p:cNvSpPr>
            <p:nvPr/>
          </p:nvSpPr>
          <p:spPr bwMode="auto">
            <a:xfrm>
              <a:off x="2569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086" name="Oval 15"/>
            <p:cNvSpPr>
              <a:spLocks noChangeArrowheads="1"/>
            </p:cNvSpPr>
            <p:nvPr/>
          </p:nvSpPr>
          <p:spPr bwMode="auto">
            <a:xfrm>
              <a:off x="2809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45061" name="Oval 16"/>
          <p:cNvSpPr>
            <a:spLocks noChangeArrowheads="1"/>
          </p:cNvSpPr>
          <p:nvPr/>
        </p:nvSpPr>
        <p:spPr bwMode="auto">
          <a:xfrm>
            <a:off x="4113213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cxnSp>
        <p:nvCxnSpPr>
          <p:cNvPr id="45062" name="AutoShape 17"/>
          <p:cNvCxnSpPr>
            <a:cxnSpLocks noChangeShapeType="1"/>
            <a:stCxn id="45079" idx="0"/>
            <a:endCxn id="45063" idx="0"/>
          </p:cNvCxnSpPr>
          <p:nvPr/>
        </p:nvCxnSpPr>
        <p:spPr bwMode="auto">
          <a:xfrm rot="5400000" flipV="1">
            <a:off x="4940300" y="2082800"/>
            <a:ext cx="660400" cy="1574800"/>
          </a:xfrm>
          <a:prstGeom prst="curvedConnector3">
            <a:avLst>
              <a:gd name="adj1" fmla="val -346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Rectangle 18"/>
          <p:cNvSpPr>
            <a:spLocks noChangeArrowheads="1"/>
          </p:cNvSpPr>
          <p:nvPr/>
        </p:nvSpPr>
        <p:spPr bwMode="auto">
          <a:xfrm>
            <a:off x="5943600" y="32004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45064" name="Group 19"/>
          <p:cNvGrpSpPr>
            <a:grpSpLocks/>
          </p:cNvGrpSpPr>
          <p:nvPr/>
        </p:nvGrpSpPr>
        <p:grpSpPr bwMode="auto">
          <a:xfrm>
            <a:off x="3962400" y="2514600"/>
            <a:ext cx="990600" cy="1371600"/>
            <a:chOff x="2448" y="2160"/>
            <a:chExt cx="624" cy="864"/>
          </a:xfrm>
        </p:grpSpPr>
        <p:grpSp>
          <p:nvGrpSpPr>
            <p:cNvPr id="45078" name="Group 20"/>
            <p:cNvGrpSpPr>
              <a:grpSpLocks/>
            </p:cNvGrpSpPr>
            <p:nvPr/>
          </p:nvGrpSpPr>
          <p:grpSpPr bwMode="auto">
            <a:xfrm>
              <a:off x="2448" y="2160"/>
              <a:ext cx="624" cy="864"/>
              <a:chOff x="2448" y="2160"/>
              <a:chExt cx="624" cy="864"/>
            </a:xfrm>
          </p:grpSpPr>
          <p:sp>
            <p:nvSpPr>
              <p:cNvPr id="45080" name="Freeform 21"/>
              <p:cNvSpPr>
                <a:spLocks/>
              </p:cNvSpPr>
              <p:nvPr/>
            </p:nvSpPr>
            <p:spPr bwMode="auto">
              <a:xfrm>
                <a:off x="2448" y="2160"/>
                <a:ext cx="624" cy="864"/>
              </a:xfrm>
              <a:custGeom>
                <a:avLst/>
                <a:gdLst>
                  <a:gd name="T0" fmla="*/ 0 w 624"/>
                  <a:gd name="T1" fmla="*/ 0 h 960"/>
                  <a:gd name="T2" fmla="*/ 0 w 624"/>
                  <a:gd name="T3" fmla="*/ 179 h 960"/>
                  <a:gd name="T4" fmla="*/ 624 w 624"/>
                  <a:gd name="T5" fmla="*/ 179 h 960"/>
                  <a:gd name="T6" fmla="*/ 624 w 62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960"/>
                  <a:gd name="T14" fmla="*/ 624 w 62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960">
                    <a:moveTo>
                      <a:pt x="0" y="0"/>
                    </a:moveTo>
                    <a:lnTo>
                      <a:pt x="0" y="960"/>
                    </a:lnTo>
                    <a:lnTo>
                      <a:pt x="624" y="960"/>
                    </a:lnTo>
                    <a:lnTo>
                      <a:pt x="62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81" name="Oval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5082" name="Oval 23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5083" name="Oval 24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5084" name="Oval 2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45079" name="Rectangle 26"/>
            <p:cNvSpPr>
              <a:spLocks noChangeArrowheads="1"/>
            </p:cNvSpPr>
            <p:nvPr/>
          </p:nvSpPr>
          <p:spPr bwMode="auto">
            <a:xfrm>
              <a:off x="2704" y="2176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45065" name="Text Box 27"/>
          <p:cNvSpPr txBox="1">
            <a:spLocks noChangeArrowheads="1"/>
          </p:cNvSpPr>
          <p:nvPr/>
        </p:nvSpPr>
        <p:spPr bwMode="auto">
          <a:xfrm>
            <a:off x="2500313" y="3951288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</a:t>
            </a:r>
          </a:p>
        </p:txBody>
      </p:sp>
      <p:sp>
        <p:nvSpPr>
          <p:cNvPr id="45066" name="Text Box 28"/>
          <p:cNvSpPr txBox="1">
            <a:spLocks noChangeArrowheads="1"/>
          </p:cNvSpPr>
          <p:nvPr/>
        </p:nvSpPr>
        <p:spPr bwMode="auto">
          <a:xfrm>
            <a:off x="4264025" y="39512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B</a:t>
            </a:r>
          </a:p>
        </p:txBody>
      </p:sp>
      <p:sp>
        <p:nvSpPr>
          <p:cNvPr id="45067" name="Text Box 29"/>
          <p:cNvSpPr txBox="1">
            <a:spLocks noChangeArrowheads="1"/>
          </p:cNvSpPr>
          <p:nvPr/>
        </p:nvSpPr>
        <p:spPr bwMode="auto">
          <a:xfrm>
            <a:off x="5241925" y="3798888"/>
            <a:ext cx="3292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que ambas sejam da mesma cor?</a:t>
            </a:r>
          </a:p>
        </p:txBody>
      </p:sp>
      <p:graphicFrame>
        <p:nvGraphicFramePr>
          <p:cNvPr id="45068" name="Object 32"/>
          <p:cNvGraphicFramePr>
            <a:graphicFrameLocks noChangeAspect="1"/>
          </p:cNvGraphicFramePr>
          <p:nvPr/>
        </p:nvGraphicFramePr>
        <p:xfrm>
          <a:off x="1539875" y="4505325"/>
          <a:ext cx="5851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Equation" r:id="rId3" imgW="4089400" imgH="228600" progId="Equation.DSMT4">
                  <p:embed/>
                </p:oleObj>
              </mc:Choice>
              <mc:Fallback>
                <p:oleObj name="Equation" r:id="rId3" imgW="40894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505325"/>
                        <a:ext cx="5851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33"/>
          <p:cNvGraphicFramePr>
            <a:graphicFrameLocks noChangeAspect="1"/>
          </p:cNvGraphicFramePr>
          <p:nvPr/>
        </p:nvGraphicFramePr>
        <p:xfrm>
          <a:off x="1539875" y="4902200"/>
          <a:ext cx="41068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Equation" r:id="rId5" imgW="2870200" imgH="228600" progId="Equation.DSMT4">
                  <p:embed/>
                </p:oleObj>
              </mc:Choice>
              <mc:Fallback>
                <p:oleObj name="Equation" r:id="rId5" imgW="28702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902200"/>
                        <a:ext cx="41068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4" name="Object 34"/>
          <p:cNvGraphicFramePr>
            <a:graphicFrameLocks noChangeAspect="1"/>
          </p:cNvGraphicFramePr>
          <p:nvPr/>
        </p:nvGraphicFramePr>
        <p:xfrm>
          <a:off x="1516063" y="5443538"/>
          <a:ext cx="763587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6" name="Equation" r:id="rId7" imgW="533169" imgH="203112" progId="Equation.DSMT4">
                  <p:embed/>
                </p:oleObj>
              </mc:Choice>
              <mc:Fallback>
                <p:oleObj name="Equation" r:id="rId7" imgW="533169" imgH="203112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5443538"/>
                        <a:ext cx="763587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5" name="Object 35"/>
          <p:cNvGraphicFramePr>
            <a:graphicFrameLocks noChangeAspect="1"/>
          </p:cNvGraphicFramePr>
          <p:nvPr/>
        </p:nvGraphicFramePr>
        <p:xfrm>
          <a:off x="2309813" y="5280025"/>
          <a:ext cx="15827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7" name="Equation" r:id="rId9" imgW="1104900" imgH="431800" progId="Equation.DSMT4">
                  <p:embed/>
                </p:oleObj>
              </mc:Choice>
              <mc:Fallback>
                <p:oleObj name="Equation" r:id="rId9" imgW="1104900" imgH="431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280025"/>
                        <a:ext cx="15827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6" name="Object 36"/>
          <p:cNvGraphicFramePr>
            <a:graphicFrameLocks noChangeAspect="1"/>
          </p:cNvGraphicFramePr>
          <p:nvPr/>
        </p:nvGraphicFramePr>
        <p:xfrm>
          <a:off x="3905250" y="5280025"/>
          <a:ext cx="15097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8" name="Equation" r:id="rId11" imgW="1054100" imgH="431800" progId="Equation.DSMT4">
                  <p:embed/>
                </p:oleObj>
              </mc:Choice>
              <mc:Fallback>
                <p:oleObj name="Equation" r:id="rId11" imgW="1054100" imgH="431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5280025"/>
                        <a:ext cx="150971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7" name="Object 37"/>
          <p:cNvGraphicFramePr>
            <a:graphicFrameLocks noChangeAspect="1"/>
          </p:cNvGraphicFramePr>
          <p:nvPr/>
        </p:nvGraphicFramePr>
        <p:xfrm>
          <a:off x="5413375" y="5280025"/>
          <a:ext cx="17462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9" name="Equation" r:id="rId13" imgW="1218671" imgH="431613" progId="Equation.DSMT4">
                  <p:embed/>
                </p:oleObj>
              </mc:Choice>
              <mc:Fallback>
                <p:oleObj name="Equation" r:id="rId13" imgW="1218671" imgH="431613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5280025"/>
                        <a:ext cx="17462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8" name="Object 38"/>
          <p:cNvGraphicFramePr>
            <a:graphicFrameLocks noChangeAspect="1"/>
          </p:cNvGraphicFramePr>
          <p:nvPr/>
        </p:nvGraphicFramePr>
        <p:xfrm>
          <a:off x="1592263" y="5940425"/>
          <a:ext cx="34909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0" name="Equation" r:id="rId15" imgW="2438400" imgH="393700" progId="Equation.DSMT4">
                  <p:embed/>
                </p:oleObj>
              </mc:Choice>
              <mc:Fallback>
                <p:oleObj name="Equation" r:id="rId15" imgW="2438400" imgH="393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5940425"/>
                        <a:ext cx="34909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 Box 3"/>
          <p:cNvSpPr txBox="1">
            <a:spLocks noChangeArrowheads="1"/>
          </p:cNvSpPr>
          <p:nvPr/>
        </p:nvSpPr>
        <p:spPr bwMode="auto">
          <a:xfrm>
            <a:off x="974725" y="1665288"/>
            <a:ext cx="7102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Exercícios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>
                <a:solidFill>
                  <a:srgbClr val="FF3300"/>
                </a:solidFill>
              </a:rPr>
              <a:t>3)</a:t>
            </a:r>
            <a:r>
              <a:rPr lang="pt-BR" altLang="pt-BR" sz="1600" dirty="0" smtClean="0"/>
              <a:t> </a:t>
            </a:r>
            <a:endParaRPr lang="pt-BR" altLang="pt-BR" sz="1600" dirty="0"/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0" y="6596063"/>
            <a:ext cx="35210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100"/>
              <a:t>(ver pasta exemplo2 em revisao_probabilidade.xls)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8261A-9A3D-4988-B463-D6EA8E257B2D}" type="slidenum">
              <a:rPr lang="pt-BR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ela 66"/>
          <p:cNvGraphicFramePr>
            <a:graphicFrameLocks noGrp="1"/>
          </p:cNvGraphicFramePr>
          <p:nvPr/>
        </p:nvGraphicFramePr>
        <p:xfrm>
          <a:off x="2284413" y="2386013"/>
          <a:ext cx="3571875" cy="311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  <a:gridCol w="1190625"/>
                <a:gridCol w="1190625"/>
              </a:tblGrid>
              <a:tr h="518266"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b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Absoluta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b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Relativa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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Frequência Absoluta e Relativa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07950" y="6470650"/>
            <a:ext cx="5429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100"/>
              <a:t>(ver pasta exemplo1 em revisao_probabilidade.xls)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D76E4-0900-429E-8D0F-54637D7CA732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7211" name="Text Box 11"/>
          <p:cNvSpPr txBox="1">
            <a:spLocks noChangeArrowheads="1"/>
          </p:cNvSpPr>
          <p:nvPr/>
        </p:nvSpPr>
        <p:spPr bwMode="auto">
          <a:xfrm>
            <a:off x="395288" y="1571625"/>
            <a:ext cx="8353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Experimento: jogar um dado infinitas vezes, observando-se os valores obtidos</a:t>
            </a:r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6084887" y="2903538"/>
            <a:ext cx="27336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Se o dado </a:t>
            </a:r>
            <a:r>
              <a:rPr lang="pt-BR" altLang="pt-BR" sz="1600" dirty="0" smtClean="0"/>
              <a:t>fosse </a:t>
            </a:r>
            <a:r>
              <a:rPr lang="pt-BR" altLang="pt-BR" sz="1600" dirty="0"/>
              <a:t>honesto, não </a:t>
            </a:r>
            <a:r>
              <a:rPr lang="pt-BR" altLang="pt-BR" sz="1600" dirty="0" smtClean="0"/>
              <a:t>haveria </a:t>
            </a:r>
            <a:r>
              <a:rPr lang="pt-BR" altLang="pt-BR" sz="1600" dirty="0"/>
              <a:t>motivos para pensar que um valor </a:t>
            </a:r>
            <a:r>
              <a:rPr lang="pt-BR" altLang="pt-BR" sz="1600" dirty="0" smtClean="0"/>
              <a:t>ocorreria </a:t>
            </a:r>
            <a:r>
              <a:rPr lang="pt-BR" altLang="pt-BR" sz="1600" dirty="0"/>
              <a:t>mais que outro</a:t>
            </a:r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6084888" y="4894263"/>
            <a:ext cx="2733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/>
              <a:t>Freq. Rel. </a:t>
            </a:r>
            <a:r>
              <a:rPr lang="pt-BR" altLang="pt-BR" sz="1600">
                <a:sym typeface="Symbol" pitchFamily="18" charset="2"/>
              </a:rPr>
              <a:t></a:t>
            </a:r>
            <a:r>
              <a:rPr lang="pt-BR" altLang="pt-BR" sz="1600"/>
              <a:t> Probabilidade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ela 66"/>
          <p:cNvGraphicFramePr>
            <a:graphicFrameLocks noGrp="1"/>
          </p:cNvGraphicFramePr>
          <p:nvPr/>
        </p:nvGraphicFramePr>
        <p:xfrm>
          <a:off x="2284413" y="2386013"/>
          <a:ext cx="2522537" cy="311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83"/>
                <a:gridCol w="1331454"/>
              </a:tblGrid>
              <a:tr h="518266">
                <a:tc>
                  <a:txBody>
                    <a:bodyPr/>
                    <a:lstStyle/>
                    <a:p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noProof="0" dirty="0" smtClean="0">
                          <a:solidFill>
                            <a:schemeClr val="tx1"/>
                          </a:solidFill>
                        </a:rPr>
                        <a:t>Probabilidade</a:t>
                      </a:r>
                      <a:endParaRPr lang="pt-BR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1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8224" name="Text Box 11"/>
          <p:cNvSpPr txBox="1">
            <a:spLocks noChangeArrowheads="1"/>
          </p:cNvSpPr>
          <p:nvPr/>
        </p:nvSpPr>
        <p:spPr bwMode="auto">
          <a:xfrm>
            <a:off x="785813" y="1571625"/>
            <a:ext cx="5429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Experimento: jogar um dado e observar seu valor.</a:t>
            </a:r>
          </a:p>
        </p:txBody>
      </p:sp>
      <p:sp>
        <p:nvSpPr>
          <p:cNvPr id="53" name="Text Box 1037"/>
          <p:cNvSpPr txBox="1">
            <a:spLocks noChangeArrowheads="1"/>
          </p:cNvSpPr>
          <p:nvPr/>
        </p:nvSpPr>
        <p:spPr bwMode="auto">
          <a:xfrm>
            <a:off x="6097434" y="4143375"/>
            <a:ext cx="1884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pitchFamily="18" charset="0"/>
                <a:sym typeface="Symbol" pitchFamily="18" charset="2"/>
              </a:rPr>
              <a:t></a:t>
            </a:r>
            <a:r>
              <a:rPr lang="pt-BR" altLang="pt-BR" sz="1600" dirty="0">
                <a:latin typeface="Times New Roman" pitchFamily="18" charset="0"/>
              </a:rPr>
              <a:t> = {1, 2, 3, 4, 5, 6}</a:t>
            </a:r>
          </a:p>
        </p:txBody>
      </p:sp>
      <p:grpSp>
        <p:nvGrpSpPr>
          <p:cNvPr id="3" name="Grupo 58"/>
          <p:cNvGrpSpPr>
            <a:grpSpLocks/>
          </p:cNvGrpSpPr>
          <p:nvPr/>
        </p:nvGrpSpPr>
        <p:grpSpPr bwMode="auto">
          <a:xfrm>
            <a:off x="6396678" y="2286000"/>
            <a:ext cx="1285875" cy="1695450"/>
            <a:chOff x="6286512" y="2285992"/>
            <a:chExt cx="1285884" cy="1695878"/>
          </a:xfrm>
        </p:grpSpPr>
        <p:sp>
          <p:nvSpPr>
            <p:cNvPr id="8230" name="Rectangle 1029"/>
            <p:cNvSpPr>
              <a:spLocks noChangeArrowheads="1"/>
            </p:cNvSpPr>
            <p:nvPr/>
          </p:nvSpPr>
          <p:spPr bwMode="auto">
            <a:xfrm>
              <a:off x="6286512" y="2285992"/>
              <a:ext cx="1285884" cy="16430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231" name="Text Box 1030"/>
            <p:cNvSpPr txBox="1">
              <a:spLocks noChangeArrowheads="1"/>
            </p:cNvSpPr>
            <p:nvPr/>
          </p:nvSpPr>
          <p:spPr bwMode="auto">
            <a:xfrm>
              <a:off x="6385715" y="2334276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1</a:t>
              </a:r>
            </a:p>
          </p:txBody>
        </p:sp>
        <p:sp>
          <p:nvSpPr>
            <p:cNvPr id="8232" name="Text Box 1036"/>
            <p:cNvSpPr txBox="1">
              <a:spLocks noChangeArrowheads="1"/>
            </p:cNvSpPr>
            <p:nvPr/>
          </p:nvSpPr>
          <p:spPr bwMode="auto">
            <a:xfrm>
              <a:off x="7230632" y="3643314"/>
              <a:ext cx="341762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</a:t>
              </a:r>
              <a:endParaRPr lang="pt-BR" altLang="pt-BR" sz="1600" i="1">
                <a:latin typeface="Times New Roman" pitchFamily="18" charset="0"/>
              </a:endParaRPr>
            </a:p>
          </p:txBody>
        </p:sp>
        <p:sp>
          <p:nvSpPr>
            <p:cNvPr id="8233" name="Text Box 1030"/>
            <p:cNvSpPr txBox="1">
              <a:spLocks noChangeArrowheads="1"/>
            </p:cNvSpPr>
            <p:nvPr/>
          </p:nvSpPr>
          <p:spPr bwMode="auto">
            <a:xfrm>
              <a:off x="6858016" y="2334276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2</a:t>
              </a:r>
            </a:p>
          </p:txBody>
        </p:sp>
        <p:sp>
          <p:nvSpPr>
            <p:cNvPr id="8234" name="Text Box 1030"/>
            <p:cNvSpPr txBox="1">
              <a:spLocks noChangeArrowheads="1"/>
            </p:cNvSpPr>
            <p:nvPr/>
          </p:nvSpPr>
          <p:spPr bwMode="auto">
            <a:xfrm>
              <a:off x="6385715" y="28102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3</a:t>
              </a:r>
            </a:p>
          </p:txBody>
        </p:sp>
        <p:sp>
          <p:nvSpPr>
            <p:cNvPr id="8235" name="Text Box 1030"/>
            <p:cNvSpPr txBox="1">
              <a:spLocks noChangeArrowheads="1"/>
            </p:cNvSpPr>
            <p:nvPr/>
          </p:nvSpPr>
          <p:spPr bwMode="auto">
            <a:xfrm>
              <a:off x="6858016" y="28102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dirty="0">
                  <a:latin typeface="Dice" pitchFamily="49" charset="0"/>
                </a:rPr>
                <a:t>4</a:t>
              </a:r>
            </a:p>
          </p:txBody>
        </p:sp>
        <p:sp>
          <p:nvSpPr>
            <p:cNvPr id="8236" name="Text Box 1030"/>
            <p:cNvSpPr txBox="1">
              <a:spLocks noChangeArrowheads="1"/>
            </p:cNvSpPr>
            <p:nvPr/>
          </p:nvSpPr>
          <p:spPr bwMode="auto">
            <a:xfrm>
              <a:off x="6385715" y="3286124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5</a:t>
              </a:r>
            </a:p>
          </p:txBody>
        </p:sp>
        <p:sp>
          <p:nvSpPr>
            <p:cNvPr id="8237" name="Text Box 1030"/>
            <p:cNvSpPr txBox="1">
              <a:spLocks noChangeArrowheads="1"/>
            </p:cNvSpPr>
            <p:nvPr/>
          </p:nvSpPr>
          <p:spPr bwMode="auto">
            <a:xfrm>
              <a:off x="6858016" y="3286124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dirty="0">
                  <a:latin typeface="Dice" pitchFamily="49" charset="0"/>
                </a:rPr>
                <a:t>6</a:t>
              </a:r>
            </a:p>
          </p:txBody>
        </p:sp>
      </p:grpSp>
      <p:graphicFrame>
        <p:nvGraphicFramePr>
          <p:cNvPr id="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87149"/>
              </p:ext>
            </p:extLst>
          </p:nvPr>
        </p:nvGraphicFramePr>
        <p:xfrm>
          <a:off x="5742705" y="4775200"/>
          <a:ext cx="25098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3" imgW="2057400" imgH="431640" progId="Equation.DSMT4">
                  <p:embed/>
                </p:oleObj>
              </mc:Choice>
              <mc:Fallback>
                <p:oleObj name="Equation" r:id="rId3" imgW="20574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705" y="4775200"/>
                        <a:ext cx="25098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6076538" y="5507384"/>
            <a:ext cx="1842171" cy="36933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Times New Roman" pitchFamily="18" charset="0"/>
              </a:rPr>
              <a:t>0 </a:t>
            </a:r>
            <a:r>
              <a:rPr lang="pt-BR" altLang="pt-BR" sz="1800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pt-BR" altLang="pt-BR" sz="1800" dirty="0" smtClean="0">
                <a:latin typeface="Times New Roman" pitchFamily="18" charset="0"/>
              </a:rPr>
              <a:t>P(</a:t>
            </a:r>
            <a:r>
              <a:rPr lang="pt-BR" altLang="pt-BR" sz="1800" i="1" dirty="0" smtClean="0">
                <a:latin typeface="Times New Roman" pitchFamily="18" charset="0"/>
              </a:rPr>
              <a:t>evento</a:t>
            </a:r>
            <a:r>
              <a:rPr lang="pt-BR" altLang="pt-BR" sz="1800" dirty="0" smtClean="0">
                <a:latin typeface="Times New Roman" pitchFamily="18" charset="0"/>
              </a:rPr>
              <a:t>) </a:t>
            </a:r>
            <a:r>
              <a:rPr lang="pt-BR" altLang="pt-BR" sz="18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pt-BR" altLang="pt-BR" sz="1800" dirty="0">
                <a:latin typeface="Times New Roman" pitchFamily="18" charset="0"/>
              </a:rPr>
              <a:t> 1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9BD45-6EF3-49A1-B16F-4A25B897F23A}" type="slidenum">
              <a:rPr lang="pt-BR"/>
              <a:pPr>
                <a:defRPr/>
              </a:pPr>
              <a:t>6</a:t>
            </a:fld>
            <a:endParaRPr lang="pt-BR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18555"/>
              </p:ext>
            </p:extLst>
          </p:nvPr>
        </p:nvGraphicFramePr>
        <p:xfrm>
          <a:off x="6098304" y="6032202"/>
          <a:ext cx="17986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5" imgW="1091880" imgH="342720" progId="Equation.DSMT4">
                  <p:embed/>
                </p:oleObj>
              </mc:Choice>
              <mc:Fallback>
                <p:oleObj name="Equation" r:id="rId5" imgW="1091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8304" y="6032202"/>
                        <a:ext cx="1798638" cy="5651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utoUpdateAnimBg="0"/>
      <p:bldP spid="6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785813" y="1571625"/>
            <a:ext cx="5429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Experimento: jogar um dado e observar seu valor.</a:t>
            </a:r>
          </a:p>
        </p:txBody>
      </p:sp>
      <p:sp>
        <p:nvSpPr>
          <p:cNvPr id="9220" name="Text Box 1037"/>
          <p:cNvSpPr txBox="1">
            <a:spLocks noChangeArrowheads="1"/>
          </p:cNvSpPr>
          <p:nvPr/>
        </p:nvSpPr>
        <p:spPr bwMode="auto">
          <a:xfrm>
            <a:off x="687388" y="4143375"/>
            <a:ext cx="1884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</a:t>
            </a:r>
            <a:r>
              <a:rPr lang="pt-BR" altLang="pt-BR" sz="1600">
                <a:latin typeface="Times New Roman" pitchFamily="18" charset="0"/>
              </a:rPr>
              <a:t> = {1, 2, 3, 4, 5, 6}</a:t>
            </a:r>
          </a:p>
        </p:txBody>
      </p:sp>
      <p:grpSp>
        <p:nvGrpSpPr>
          <p:cNvPr id="9221" name="Grupo 58"/>
          <p:cNvGrpSpPr>
            <a:grpSpLocks/>
          </p:cNvGrpSpPr>
          <p:nvPr/>
        </p:nvGrpSpPr>
        <p:grpSpPr bwMode="auto">
          <a:xfrm>
            <a:off x="901700" y="2286000"/>
            <a:ext cx="1285875" cy="1695450"/>
            <a:chOff x="6286512" y="2285992"/>
            <a:chExt cx="1285884" cy="1695878"/>
          </a:xfrm>
        </p:grpSpPr>
        <p:sp>
          <p:nvSpPr>
            <p:cNvPr id="9242" name="Rectangle 1029"/>
            <p:cNvSpPr>
              <a:spLocks noChangeArrowheads="1"/>
            </p:cNvSpPr>
            <p:nvPr/>
          </p:nvSpPr>
          <p:spPr bwMode="auto">
            <a:xfrm>
              <a:off x="6286512" y="2285992"/>
              <a:ext cx="1285884" cy="16430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43" name="Text Box 1030"/>
            <p:cNvSpPr txBox="1">
              <a:spLocks noChangeArrowheads="1"/>
            </p:cNvSpPr>
            <p:nvPr/>
          </p:nvSpPr>
          <p:spPr bwMode="auto">
            <a:xfrm>
              <a:off x="6385715" y="2334276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1</a:t>
              </a:r>
            </a:p>
          </p:txBody>
        </p:sp>
        <p:sp>
          <p:nvSpPr>
            <p:cNvPr id="9244" name="Text Box 1036"/>
            <p:cNvSpPr txBox="1">
              <a:spLocks noChangeArrowheads="1"/>
            </p:cNvSpPr>
            <p:nvPr/>
          </p:nvSpPr>
          <p:spPr bwMode="auto">
            <a:xfrm>
              <a:off x="7230632" y="3643314"/>
              <a:ext cx="341762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</a:t>
              </a:r>
              <a:endParaRPr lang="pt-BR" altLang="pt-BR" sz="1600" i="1">
                <a:latin typeface="Times New Roman" pitchFamily="18" charset="0"/>
              </a:endParaRPr>
            </a:p>
          </p:txBody>
        </p:sp>
        <p:sp>
          <p:nvSpPr>
            <p:cNvPr id="9245" name="Text Box 1030"/>
            <p:cNvSpPr txBox="1">
              <a:spLocks noChangeArrowheads="1"/>
            </p:cNvSpPr>
            <p:nvPr/>
          </p:nvSpPr>
          <p:spPr bwMode="auto">
            <a:xfrm>
              <a:off x="6858016" y="2334276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2</a:t>
              </a:r>
            </a:p>
          </p:txBody>
        </p:sp>
        <p:sp>
          <p:nvSpPr>
            <p:cNvPr id="9246" name="Text Box 1030"/>
            <p:cNvSpPr txBox="1">
              <a:spLocks noChangeArrowheads="1"/>
            </p:cNvSpPr>
            <p:nvPr/>
          </p:nvSpPr>
          <p:spPr bwMode="auto">
            <a:xfrm>
              <a:off x="6385715" y="28102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3</a:t>
              </a:r>
            </a:p>
          </p:txBody>
        </p:sp>
        <p:sp>
          <p:nvSpPr>
            <p:cNvPr id="9247" name="Text Box 1030"/>
            <p:cNvSpPr txBox="1">
              <a:spLocks noChangeArrowheads="1"/>
            </p:cNvSpPr>
            <p:nvPr/>
          </p:nvSpPr>
          <p:spPr bwMode="auto">
            <a:xfrm>
              <a:off x="6858016" y="28102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4</a:t>
              </a:r>
            </a:p>
          </p:txBody>
        </p:sp>
        <p:sp>
          <p:nvSpPr>
            <p:cNvPr id="9248" name="Text Box 1030"/>
            <p:cNvSpPr txBox="1">
              <a:spLocks noChangeArrowheads="1"/>
            </p:cNvSpPr>
            <p:nvPr/>
          </p:nvSpPr>
          <p:spPr bwMode="auto">
            <a:xfrm>
              <a:off x="6385715" y="3286124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5</a:t>
              </a:r>
            </a:p>
          </p:txBody>
        </p:sp>
        <p:sp>
          <p:nvSpPr>
            <p:cNvPr id="9249" name="Text Box 1030"/>
            <p:cNvSpPr txBox="1">
              <a:spLocks noChangeArrowheads="1"/>
            </p:cNvSpPr>
            <p:nvPr/>
          </p:nvSpPr>
          <p:spPr bwMode="auto">
            <a:xfrm>
              <a:off x="6858016" y="3286124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>
                  <a:latin typeface="Dice" pitchFamily="49" charset="0"/>
                </a:rPr>
                <a:t>6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2786063" y="3282950"/>
            <a:ext cx="5013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2563" indent="-1825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Qual a probabilidade de obter um valor igual a 1?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2857500" y="3997325"/>
            <a:ext cx="1893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2563" indent="-1825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600"/>
              <a:t>P(</a:t>
            </a:r>
            <a:r>
              <a:rPr lang="pt-BR" altLang="pt-BR" sz="1600"/>
              <a:t>valor igual a 1) =</a:t>
            </a:r>
          </a:p>
        </p:txBody>
      </p:sp>
      <p:cxnSp>
        <p:nvCxnSpPr>
          <p:cNvPr id="49" name="Conector reto 48"/>
          <p:cNvCxnSpPr/>
          <p:nvPr/>
        </p:nvCxnSpPr>
        <p:spPr>
          <a:xfrm flipV="1">
            <a:off x="4829175" y="4168775"/>
            <a:ext cx="227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/>
          <p:cNvSpPr>
            <a:spLocks noChangeArrowheads="1"/>
          </p:cNvSpPr>
          <p:nvPr/>
        </p:nvSpPr>
        <p:spPr bwMode="auto">
          <a:xfrm>
            <a:off x="4786313" y="41687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itchFamily="18" charset="0"/>
              </a:rPr>
              <a:t>6</a:t>
            </a:r>
            <a:endParaRPr lang="pt-BR" altLang="pt-BR" sz="2000"/>
          </a:p>
        </p:txBody>
      </p:sp>
      <p:sp>
        <p:nvSpPr>
          <p:cNvPr id="51" name="Retângulo 50"/>
          <p:cNvSpPr>
            <a:spLocks noChangeArrowheads="1"/>
          </p:cNvSpPr>
          <p:nvPr/>
        </p:nvSpPr>
        <p:spPr bwMode="auto">
          <a:xfrm>
            <a:off x="4786313" y="3797300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itchFamily="18" charset="0"/>
              </a:rPr>
              <a:t>1</a:t>
            </a:r>
            <a:endParaRPr lang="pt-BR" altLang="pt-BR" sz="2000"/>
          </a:p>
        </p:txBody>
      </p:sp>
      <p:sp>
        <p:nvSpPr>
          <p:cNvPr id="60" name="Elipse 59"/>
          <p:cNvSpPr/>
          <p:nvPr/>
        </p:nvSpPr>
        <p:spPr>
          <a:xfrm>
            <a:off x="1000125" y="2357438"/>
            <a:ext cx="5715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2809875" y="4640263"/>
            <a:ext cx="5191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2563" indent="-1825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Qual a probabilidade de obter um valor múltiplo 3?</a:t>
            </a: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2881313" y="5354638"/>
            <a:ext cx="2071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2563" indent="-1825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600"/>
              <a:t>P(</a:t>
            </a:r>
            <a:r>
              <a:rPr lang="pt-BR" altLang="pt-BR" sz="1600"/>
              <a:t>valor múltiplo 3) =</a:t>
            </a:r>
          </a:p>
        </p:txBody>
      </p:sp>
      <p:cxnSp>
        <p:nvCxnSpPr>
          <p:cNvPr id="77" name="Conector reto 76"/>
          <p:cNvCxnSpPr/>
          <p:nvPr/>
        </p:nvCxnSpPr>
        <p:spPr>
          <a:xfrm flipV="1">
            <a:off x="4929188" y="5526088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/>
          <p:cNvSpPr>
            <a:spLocks noChangeArrowheads="1"/>
          </p:cNvSpPr>
          <p:nvPr/>
        </p:nvSpPr>
        <p:spPr bwMode="auto">
          <a:xfrm>
            <a:off x="4886325" y="5526088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itchFamily="18" charset="0"/>
              </a:rPr>
              <a:t>6</a:t>
            </a:r>
            <a:endParaRPr lang="pt-BR" altLang="pt-BR" sz="2000"/>
          </a:p>
        </p:txBody>
      </p:sp>
      <p:sp>
        <p:nvSpPr>
          <p:cNvPr id="79" name="Retângulo 78"/>
          <p:cNvSpPr>
            <a:spLocks noChangeArrowheads="1"/>
          </p:cNvSpPr>
          <p:nvPr/>
        </p:nvSpPr>
        <p:spPr bwMode="auto">
          <a:xfrm>
            <a:off x="4886325" y="5154613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itchFamily="18" charset="0"/>
              </a:rPr>
              <a:t>2</a:t>
            </a:r>
            <a:endParaRPr lang="pt-BR" altLang="pt-BR" sz="2000"/>
          </a:p>
        </p:txBody>
      </p:sp>
      <p:sp>
        <p:nvSpPr>
          <p:cNvPr id="80" name="Elipse 79"/>
          <p:cNvSpPr/>
          <p:nvPr/>
        </p:nvSpPr>
        <p:spPr>
          <a:xfrm>
            <a:off x="989013" y="2851150"/>
            <a:ext cx="5715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450975" y="3317875"/>
            <a:ext cx="5715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3" name="Grupo 81"/>
          <p:cNvGrpSpPr>
            <a:grpSpLocks/>
          </p:cNvGrpSpPr>
          <p:nvPr/>
        </p:nvGrpSpPr>
        <p:grpSpPr bwMode="auto">
          <a:xfrm>
            <a:off x="5230813" y="5157788"/>
            <a:ext cx="606425" cy="771525"/>
            <a:chOff x="5207024" y="2804552"/>
            <a:chExt cx="606576" cy="771080"/>
          </a:xfrm>
        </p:grpSpPr>
        <p:cxnSp>
          <p:nvCxnSpPr>
            <p:cNvPr id="83" name="Conector reto 82"/>
            <p:cNvCxnSpPr/>
            <p:nvPr/>
          </p:nvCxnSpPr>
          <p:spPr>
            <a:xfrm flipV="1">
              <a:off x="5543658" y="3175813"/>
              <a:ext cx="227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Retângulo 83"/>
            <p:cNvSpPr>
              <a:spLocks noChangeArrowheads="1"/>
            </p:cNvSpPr>
            <p:nvPr/>
          </p:nvSpPr>
          <p:spPr bwMode="auto">
            <a:xfrm>
              <a:off x="5500694" y="3175522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Times New Roman" pitchFamily="18" charset="0"/>
                </a:rPr>
                <a:t>3</a:t>
              </a:r>
              <a:endParaRPr lang="pt-BR" altLang="pt-BR" sz="2000"/>
            </a:p>
          </p:txBody>
        </p:sp>
        <p:sp>
          <p:nvSpPr>
            <p:cNvPr id="9240" name="Retângulo 84"/>
            <p:cNvSpPr>
              <a:spLocks noChangeArrowheads="1"/>
            </p:cNvSpPr>
            <p:nvPr/>
          </p:nvSpPr>
          <p:spPr bwMode="auto">
            <a:xfrm>
              <a:off x="5500694" y="2804552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Times New Roman" pitchFamily="18" charset="0"/>
                </a:rPr>
                <a:t>1</a:t>
              </a:r>
              <a:endParaRPr lang="pt-BR" altLang="pt-BR" sz="2000"/>
            </a:p>
          </p:txBody>
        </p:sp>
        <p:sp>
          <p:nvSpPr>
            <p:cNvPr id="9241" name="Retângulo 85"/>
            <p:cNvSpPr>
              <a:spLocks noChangeArrowheads="1"/>
            </p:cNvSpPr>
            <p:nvPr/>
          </p:nvSpPr>
          <p:spPr bwMode="auto">
            <a:xfrm>
              <a:off x="5207024" y="2996504"/>
              <a:ext cx="293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=</a:t>
              </a:r>
            </a:p>
          </p:txBody>
        </p:sp>
      </p:grpSp>
      <p:graphicFrame>
        <p:nvGraphicFramePr>
          <p:cNvPr id="9236" name="Object 3"/>
          <p:cNvGraphicFramePr>
            <a:graphicFrameLocks noChangeAspect="1"/>
          </p:cNvGraphicFramePr>
          <p:nvPr/>
        </p:nvGraphicFramePr>
        <p:xfrm>
          <a:off x="2867025" y="2286000"/>
          <a:ext cx="25511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3" imgW="1548728" imgH="431613" progId="Equation.DSMT4">
                  <p:embed/>
                </p:oleObj>
              </mc:Choice>
              <mc:Fallback>
                <p:oleObj name="Equation" r:id="rId3" imgW="1548728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286000"/>
                        <a:ext cx="25511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BE594-B9E7-455E-9AF6-DEAD122F932D}" type="slidenum">
              <a:rPr lang="pt-BR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1" grpId="0"/>
      <p:bldP spid="60" grpId="0" animBg="1"/>
      <p:bldP spid="75" grpId="0"/>
      <p:bldP spid="76" grpId="0"/>
      <p:bldP spid="78" grpId="0"/>
      <p:bldP spid="79" grpId="0"/>
      <p:bldP spid="80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Probabilidade</a:t>
            </a:r>
          </a:p>
        </p:txBody>
      </p:sp>
      <p:grpSp>
        <p:nvGrpSpPr>
          <p:cNvPr id="10243" name="Grupo 12"/>
          <p:cNvGrpSpPr>
            <a:grpSpLocks/>
          </p:cNvGrpSpPr>
          <p:nvPr/>
        </p:nvGrpSpPr>
        <p:grpSpPr bwMode="auto">
          <a:xfrm>
            <a:off x="1763713" y="2703513"/>
            <a:ext cx="2376487" cy="1690687"/>
            <a:chOff x="972394" y="2990767"/>
            <a:chExt cx="2376487" cy="1691482"/>
          </a:xfrm>
        </p:grpSpPr>
        <p:grpSp>
          <p:nvGrpSpPr>
            <p:cNvPr id="10267" name="Group 1034"/>
            <p:cNvGrpSpPr>
              <a:grpSpLocks/>
            </p:cNvGrpSpPr>
            <p:nvPr/>
          </p:nvGrpSpPr>
          <p:grpSpPr bwMode="auto">
            <a:xfrm>
              <a:off x="972394" y="3099511"/>
              <a:ext cx="1152525" cy="1582738"/>
              <a:chOff x="2562" y="1344"/>
              <a:chExt cx="726" cy="997"/>
            </a:xfrm>
          </p:grpSpPr>
          <p:sp>
            <p:nvSpPr>
              <p:cNvPr id="10272" name="Freeform 1035"/>
              <p:cNvSpPr>
                <a:spLocks/>
              </p:cNvSpPr>
              <p:nvPr/>
            </p:nvSpPr>
            <p:spPr bwMode="auto">
              <a:xfrm>
                <a:off x="2562" y="1344"/>
                <a:ext cx="726" cy="997"/>
              </a:xfrm>
              <a:custGeom>
                <a:avLst/>
                <a:gdLst>
                  <a:gd name="T0" fmla="*/ 0 w 499"/>
                  <a:gd name="T1" fmla="*/ 0 h 725"/>
                  <a:gd name="T2" fmla="*/ 0 w 499"/>
                  <a:gd name="T3" fmla="*/ 86201 h 725"/>
                  <a:gd name="T4" fmla="*/ 138183 w 499"/>
                  <a:gd name="T5" fmla="*/ 86201 h 725"/>
                  <a:gd name="T6" fmla="*/ 138183 w 499"/>
                  <a:gd name="T7" fmla="*/ 0 h 7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9"/>
                  <a:gd name="T13" fmla="*/ 0 h 725"/>
                  <a:gd name="T14" fmla="*/ 499 w 499"/>
                  <a:gd name="T15" fmla="*/ 725 h 7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9" h="725">
                    <a:moveTo>
                      <a:pt x="0" y="0"/>
                    </a:moveTo>
                    <a:lnTo>
                      <a:pt x="0" y="725"/>
                    </a:lnTo>
                    <a:lnTo>
                      <a:pt x="499" y="725"/>
                    </a:lnTo>
                    <a:lnTo>
                      <a:pt x="49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73" name="Oval 1036"/>
              <p:cNvSpPr>
                <a:spLocks noChangeArrowheads="1"/>
              </p:cNvSpPr>
              <p:nvPr/>
            </p:nvSpPr>
            <p:spPr bwMode="auto">
              <a:xfrm>
                <a:off x="2653" y="1389"/>
                <a:ext cx="181" cy="18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0274" name="Oval 1037"/>
              <p:cNvSpPr>
                <a:spLocks noChangeArrowheads="1"/>
              </p:cNvSpPr>
              <p:nvPr/>
            </p:nvSpPr>
            <p:spPr bwMode="auto">
              <a:xfrm>
                <a:off x="2925" y="1389"/>
                <a:ext cx="181" cy="18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0275" name="Oval 1038"/>
              <p:cNvSpPr>
                <a:spLocks noChangeArrowheads="1"/>
              </p:cNvSpPr>
              <p:nvPr/>
            </p:nvSpPr>
            <p:spPr bwMode="auto">
              <a:xfrm>
                <a:off x="3061" y="2069"/>
                <a:ext cx="181" cy="182"/>
              </a:xfrm>
              <a:prstGeom prst="ellipse">
                <a:avLst/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0276" name="Oval 1039"/>
              <p:cNvSpPr>
                <a:spLocks noChangeArrowheads="1"/>
              </p:cNvSpPr>
              <p:nvPr/>
            </p:nvSpPr>
            <p:spPr bwMode="auto">
              <a:xfrm>
                <a:off x="2835" y="1842"/>
                <a:ext cx="181" cy="182"/>
              </a:xfrm>
              <a:prstGeom prst="ellipse">
                <a:avLst/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0277" name="Rectangle 1040"/>
              <p:cNvSpPr>
                <a:spLocks noChangeArrowheads="1"/>
              </p:cNvSpPr>
              <p:nvPr/>
            </p:nvSpPr>
            <p:spPr bwMode="auto">
              <a:xfrm>
                <a:off x="2608" y="2115"/>
                <a:ext cx="181" cy="181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0278" name="Rectangle 1041"/>
              <p:cNvSpPr>
                <a:spLocks noChangeArrowheads="1"/>
              </p:cNvSpPr>
              <p:nvPr/>
            </p:nvSpPr>
            <p:spPr bwMode="auto">
              <a:xfrm>
                <a:off x="3061" y="1616"/>
                <a:ext cx="181" cy="181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0279" name="Rectangle 1042"/>
              <p:cNvSpPr>
                <a:spLocks noChangeArrowheads="1"/>
              </p:cNvSpPr>
              <p:nvPr/>
            </p:nvSpPr>
            <p:spPr bwMode="auto">
              <a:xfrm>
                <a:off x="2789" y="1616"/>
                <a:ext cx="181" cy="18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0280" name="Rectangle 1043"/>
              <p:cNvSpPr>
                <a:spLocks noChangeArrowheads="1"/>
              </p:cNvSpPr>
              <p:nvPr/>
            </p:nvSpPr>
            <p:spPr bwMode="auto">
              <a:xfrm>
                <a:off x="2608" y="1842"/>
                <a:ext cx="181" cy="18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0281" name="Rectangle 1044"/>
              <p:cNvSpPr>
                <a:spLocks noChangeArrowheads="1"/>
              </p:cNvSpPr>
              <p:nvPr/>
            </p:nvSpPr>
            <p:spPr bwMode="auto">
              <a:xfrm>
                <a:off x="2835" y="2069"/>
                <a:ext cx="181" cy="18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pSp>
          <p:nvGrpSpPr>
            <p:cNvPr id="10268" name="Group 1045"/>
            <p:cNvGrpSpPr>
              <a:grpSpLocks/>
            </p:cNvGrpSpPr>
            <p:nvPr/>
          </p:nvGrpSpPr>
          <p:grpSpPr bwMode="auto">
            <a:xfrm>
              <a:off x="1548656" y="2990767"/>
              <a:ext cx="1800225" cy="1081088"/>
              <a:chOff x="2925" y="1298"/>
              <a:chExt cx="1134" cy="681"/>
            </a:xfrm>
          </p:grpSpPr>
          <p:cxnSp>
            <p:nvCxnSpPr>
              <p:cNvPr id="10270" name="AutoShape 1046"/>
              <p:cNvCxnSpPr>
                <a:cxnSpLocks noChangeShapeType="1"/>
              </p:cNvCxnSpPr>
              <p:nvPr/>
            </p:nvCxnSpPr>
            <p:spPr bwMode="auto">
              <a:xfrm rot="5400000" flipV="1">
                <a:off x="3213" y="1010"/>
                <a:ext cx="416" cy="992"/>
              </a:xfrm>
              <a:prstGeom prst="curvedConnector3">
                <a:avLst>
                  <a:gd name="adj1" fmla="val -3461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71" name="Line 1047"/>
              <p:cNvSpPr>
                <a:spLocks noChangeShapeType="1"/>
              </p:cNvSpPr>
              <p:nvPr/>
            </p:nvSpPr>
            <p:spPr bwMode="auto">
              <a:xfrm>
                <a:off x="3787" y="197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2986931" y="3735654"/>
              <a:ext cx="292100" cy="338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dirty="0">
                  <a:latin typeface="+mn-lt"/>
                </a:rPr>
                <a:t>?</a:t>
              </a:r>
            </a:p>
          </p:txBody>
        </p:sp>
      </p:grpSp>
      <p:sp>
        <p:nvSpPr>
          <p:cNvPr id="81" name="Text Box 111"/>
          <p:cNvSpPr txBox="1">
            <a:spLocks noChangeArrowheads="1"/>
          </p:cNvSpPr>
          <p:nvPr/>
        </p:nvSpPr>
        <p:spPr bwMode="auto">
          <a:xfrm>
            <a:off x="5146675" y="4787900"/>
            <a:ext cx="2089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defRPr/>
            </a:pPr>
            <a:r>
              <a:rPr lang="pt-BR" i="1" dirty="0" smtClean="0"/>
              <a:t>A</a:t>
            </a:r>
            <a:r>
              <a:rPr lang="pt-BR" dirty="0" smtClean="0"/>
              <a:t> </a:t>
            </a:r>
            <a:r>
              <a:rPr lang="pt-BR" dirty="0" smtClean="0">
                <a:latin typeface="+mn-lt"/>
              </a:rPr>
              <a:t>= objeto quadrado</a:t>
            </a:r>
          </a:p>
        </p:txBody>
      </p: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5148263" y="2420938"/>
            <a:ext cx="1905000" cy="2228850"/>
            <a:chOff x="4932385" y="2708920"/>
            <a:chExt cx="1905000" cy="2229267"/>
          </a:xfrm>
        </p:grpSpPr>
        <p:sp>
          <p:nvSpPr>
            <p:cNvPr id="10256" name="Text Box 109"/>
            <p:cNvSpPr txBox="1">
              <a:spLocks noChangeArrowheads="1"/>
            </p:cNvSpPr>
            <p:nvPr/>
          </p:nvSpPr>
          <p:spPr bwMode="auto">
            <a:xfrm>
              <a:off x="6435300" y="4599633"/>
              <a:ext cx="3417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</a:t>
              </a:r>
              <a:endParaRPr lang="pt-BR" altLang="pt-BR" sz="1600" i="1">
                <a:latin typeface="Times New Roman" pitchFamily="18" charset="0"/>
              </a:endParaRPr>
            </a:p>
          </p:txBody>
        </p:sp>
        <p:sp>
          <p:nvSpPr>
            <p:cNvPr id="10257" name="Rectangle 106"/>
            <p:cNvSpPr>
              <a:spLocks noChangeArrowheads="1"/>
            </p:cNvSpPr>
            <p:nvPr/>
          </p:nvSpPr>
          <p:spPr bwMode="auto">
            <a:xfrm>
              <a:off x="4932385" y="2708920"/>
              <a:ext cx="19050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58" name="Oval 1036"/>
            <p:cNvSpPr>
              <a:spLocks noChangeArrowheads="1"/>
            </p:cNvSpPr>
            <p:nvPr/>
          </p:nvSpPr>
          <p:spPr bwMode="auto">
            <a:xfrm>
              <a:off x="6055597" y="4197643"/>
              <a:ext cx="287338" cy="28892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59" name="Oval 1037"/>
            <p:cNvSpPr>
              <a:spLocks noChangeArrowheads="1"/>
            </p:cNvSpPr>
            <p:nvPr/>
          </p:nvSpPr>
          <p:spPr bwMode="auto">
            <a:xfrm>
              <a:off x="6444007" y="3435961"/>
              <a:ext cx="287338" cy="2889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0" name="Oval 1038"/>
            <p:cNvSpPr>
              <a:spLocks noChangeArrowheads="1"/>
            </p:cNvSpPr>
            <p:nvPr/>
          </p:nvSpPr>
          <p:spPr bwMode="auto">
            <a:xfrm>
              <a:off x="6255568" y="3886160"/>
              <a:ext cx="287338" cy="288925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1" name="Oval 1039"/>
            <p:cNvSpPr>
              <a:spLocks noChangeArrowheads="1"/>
            </p:cNvSpPr>
            <p:nvPr/>
          </p:nvSpPr>
          <p:spPr bwMode="auto">
            <a:xfrm>
              <a:off x="5544876" y="4167626"/>
              <a:ext cx="287338" cy="288925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2" name="Rectangle 1040"/>
            <p:cNvSpPr>
              <a:spLocks noChangeArrowheads="1"/>
            </p:cNvSpPr>
            <p:nvPr/>
          </p:nvSpPr>
          <p:spPr bwMode="auto">
            <a:xfrm>
              <a:off x="5512895" y="3766554"/>
              <a:ext cx="287338" cy="287338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3" name="Rectangle 1041"/>
            <p:cNvSpPr>
              <a:spLocks noChangeArrowheads="1"/>
            </p:cNvSpPr>
            <p:nvPr/>
          </p:nvSpPr>
          <p:spPr bwMode="auto">
            <a:xfrm>
              <a:off x="5912125" y="3613465"/>
              <a:ext cx="287338" cy="287338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4" name="Rectangle 1042"/>
            <p:cNvSpPr>
              <a:spLocks noChangeArrowheads="1"/>
            </p:cNvSpPr>
            <p:nvPr/>
          </p:nvSpPr>
          <p:spPr bwMode="auto">
            <a:xfrm>
              <a:off x="5932063" y="3195975"/>
              <a:ext cx="287338" cy="287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5" name="Rectangle 1043"/>
            <p:cNvSpPr>
              <a:spLocks noChangeArrowheads="1"/>
            </p:cNvSpPr>
            <p:nvPr/>
          </p:nvSpPr>
          <p:spPr bwMode="auto">
            <a:xfrm>
              <a:off x="5225557" y="3341348"/>
              <a:ext cx="287338" cy="287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6" name="Rectangle 1044"/>
            <p:cNvSpPr>
              <a:spLocks noChangeArrowheads="1"/>
            </p:cNvSpPr>
            <p:nvPr/>
          </p:nvSpPr>
          <p:spPr bwMode="auto">
            <a:xfrm>
              <a:off x="5571329" y="3148623"/>
              <a:ext cx="287338" cy="287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5329238" y="2689225"/>
            <a:ext cx="1270000" cy="1152525"/>
            <a:chOff x="4283968" y="3122822"/>
            <a:chExt cx="1269066" cy="1152525"/>
          </a:xfrm>
        </p:grpSpPr>
        <p:sp>
          <p:nvSpPr>
            <p:cNvPr id="10254" name="Text Box 111"/>
            <p:cNvSpPr txBox="1">
              <a:spLocks noChangeArrowheads="1"/>
            </p:cNvSpPr>
            <p:nvPr/>
          </p:nvSpPr>
          <p:spPr bwMode="auto">
            <a:xfrm>
              <a:off x="4412548" y="3170949"/>
              <a:ext cx="307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5" name="Oval 107"/>
            <p:cNvSpPr>
              <a:spLocks noChangeArrowheads="1"/>
            </p:cNvSpPr>
            <p:nvPr/>
          </p:nvSpPr>
          <p:spPr bwMode="auto">
            <a:xfrm>
              <a:off x="4283968" y="3122822"/>
              <a:ext cx="1269066" cy="1152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5540375" y="3232150"/>
            <a:ext cx="1263650" cy="1117600"/>
            <a:chOff x="4494965" y="3665458"/>
            <a:chExt cx="1263344" cy="1117096"/>
          </a:xfrm>
        </p:grpSpPr>
        <p:sp>
          <p:nvSpPr>
            <p:cNvPr id="10252" name="Text Box 110"/>
            <p:cNvSpPr txBox="1">
              <a:spLocks noChangeArrowheads="1"/>
            </p:cNvSpPr>
            <p:nvPr/>
          </p:nvSpPr>
          <p:spPr bwMode="auto">
            <a:xfrm>
              <a:off x="4952039" y="4446004"/>
              <a:ext cx="307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53" name="Oval 108"/>
            <p:cNvSpPr>
              <a:spLocks noChangeArrowheads="1"/>
            </p:cNvSpPr>
            <p:nvPr/>
          </p:nvSpPr>
          <p:spPr bwMode="auto">
            <a:xfrm>
              <a:off x="4494965" y="3665458"/>
              <a:ext cx="1263344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97" name="Text Box 111"/>
          <p:cNvSpPr txBox="1">
            <a:spLocks noChangeArrowheads="1"/>
          </p:cNvSpPr>
          <p:nvPr/>
        </p:nvSpPr>
        <p:spPr bwMode="auto">
          <a:xfrm>
            <a:off x="5146675" y="5062538"/>
            <a:ext cx="2079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pt-BR" i="1" dirty="0" smtClean="0"/>
              <a:t>B</a:t>
            </a:r>
            <a:r>
              <a:rPr lang="pt-BR" dirty="0" smtClean="0"/>
              <a:t> </a:t>
            </a:r>
            <a:r>
              <a:rPr lang="pt-BR" dirty="0" smtClean="0">
                <a:latin typeface="+mn-lt"/>
              </a:rPr>
              <a:t>= objeto vermelho</a:t>
            </a:r>
          </a:p>
        </p:txBody>
      </p:sp>
      <p:sp>
        <p:nvSpPr>
          <p:cNvPr id="10249" name="Text Box 36"/>
          <p:cNvSpPr txBox="1">
            <a:spLocks noChangeArrowheads="1"/>
          </p:cNvSpPr>
          <p:nvPr/>
        </p:nvSpPr>
        <p:spPr bwMode="auto">
          <a:xfrm>
            <a:off x="1671638" y="4664075"/>
            <a:ext cx="22526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do objeto selecionado ser quadrado ou ser vermelho?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2C947-FA07-4636-8097-364309486996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41" name="Text Box 111"/>
          <p:cNvSpPr txBox="1">
            <a:spLocks noChangeArrowheads="1"/>
          </p:cNvSpPr>
          <p:nvPr/>
        </p:nvSpPr>
        <p:spPr bwMode="auto">
          <a:xfrm>
            <a:off x="5534025" y="5538788"/>
            <a:ext cx="1270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pt-BR" dirty="0" smtClean="0"/>
              <a:t>P(</a:t>
            </a:r>
            <a:r>
              <a:rPr lang="pt-BR" i="1" dirty="0" smtClean="0"/>
              <a:t>A</a:t>
            </a:r>
            <a:r>
              <a:rPr lang="pt-BR" dirty="0" smtClean="0"/>
              <a:t> </a:t>
            </a:r>
            <a:r>
              <a:rPr lang="pt-BR" dirty="0" smtClean="0">
                <a:sym typeface="SymbolProp BT"/>
              </a:rPr>
              <a:t> </a:t>
            </a:r>
            <a:r>
              <a:rPr lang="pt-BR" i="1" dirty="0" smtClean="0"/>
              <a:t>B</a:t>
            </a:r>
            <a:r>
              <a:rPr lang="pt-BR" dirty="0" smtClean="0"/>
              <a:t>) = ?</a:t>
            </a:r>
            <a:endParaRPr lang="pt-BR" dirty="0" smtClean="0">
              <a:latin typeface="+mn-lt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85813" y="1571625"/>
            <a:ext cx="5429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Experimento: </a:t>
            </a:r>
            <a:r>
              <a:rPr lang="pt-BR" altLang="pt-BR" sz="1600" dirty="0" smtClean="0"/>
              <a:t>retira-se um objeto a urna...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7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6026150" y="3994150"/>
            <a:ext cx="862013" cy="1000125"/>
            <a:chOff x="3504" y="3024"/>
            <a:chExt cx="543" cy="630"/>
          </a:xfrm>
        </p:grpSpPr>
        <p:sp>
          <p:nvSpPr>
            <p:cNvPr id="11319" name="Rectangle 71" descr="Diagonal para cima clara"/>
            <p:cNvSpPr>
              <a:spLocks noChangeArrowheads="1"/>
            </p:cNvSpPr>
            <p:nvPr/>
          </p:nvSpPr>
          <p:spPr bwMode="auto">
            <a:xfrm>
              <a:off x="3504" y="3024"/>
              <a:ext cx="543" cy="63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20" name="Oval 72"/>
            <p:cNvSpPr>
              <a:spLocks noChangeArrowheads="1"/>
            </p:cNvSpPr>
            <p:nvPr/>
          </p:nvSpPr>
          <p:spPr bwMode="auto">
            <a:xfrm>
              <a:off x="3591" y="3111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21" name="Oval 73"/>
            <p:cNvSpPr>
              <a:spLocks noChangeArrowheads="1"/>
            </p:cNvSpPr>
            <p:nvPr/>
          </p:nvSpPr>
          <p:spPr bwMode="auto">
            <a:xfrm>
              <a:off x="3743" y="3263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22" name="Oval 74" descr="Diagonal para cima clara"/>
            <p:cNvSpPr>
              <a:spLocks noChangeArrowheads="1"/>
            </p:cNvSpPr>
            <p:nvPr/>
          </p:nvSpPr>
          <p:spPr bwMode="auto">
            <a:xfrm>
              <a:off x="3590" y="3110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23" name="Freeform 75"/>
            <p:cNvSpPr>
              <a:spLocks/>
            </p:cNvSpPr>
            <p:nvPr/>
          </p:nvSpPr>
          <p:spPr bwMode="auto">
            <a:xfrm>
              <a:off x="3744" y="3266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6026150" y="2355850"/>
            <a:ext cx="862013" cy="1000125"/>
            <a:chOff x="3504" y="2256"/>
            <a:chExt cx="543" cy="630"/>
          </a:xfrm>
        </p:grpSpPr>
        <p:sp>
          <p:nvSpPr>
            <p:cNvPr id="11315" name="Rectangle 77" descr="Diagonal para cima clara"/>
            <p:cNvSpPr>
              <a:spLocks noChangeArrowheads="1"/>
            </p:cNvSpPr>
            <p:nvPr/>
          </p:nvSpPr>
          <p:spPr bwMode="auto">
            <a:xfrm>
              <a:off x="3504" y="2256"/>
              <a:ext cx="543" cy="63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16" name="Oval 78"/>
            <p:cNvSpPr>
              <a:spLocks noChangeArrowheads="1"/>
            </p:cNvSpPr>
            <p:nvPr/>
          </p:nvSpPr>
          <p:spPr bwMode="auto">
            <a:xfrm>
              <a:off x="3591" y="2343"/>
              <a:ext cx="261" cy="3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17" name="Oval 79"/>
            <p:cNvSpPr>
              <a:spLocks noChangeArrowheads="1"/>
            </p:cNvSpPr>
            <p:nvPr/>
          </p:nvSpPr>
          <p:spPr bwMode="auto">
            <a:xfrm>
              <a:off x="3743" y="2495"/>
              <a:ext cx="261" cy="3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18" name="Oval 80" descr="Diagonal para cima clara"/>
            <p:cNvSpPr>
              <a:spLocks noChangeArrowheads="1"/>
            </p:cNvSpPr>
            <p:nvPr/>
          </p:nvSpPr>
          <p:spPr bwMode="auto">
            <a:xfrm>
              <a:off x="3590" y="2342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6026150" y="5643563"/>
            <a:ext cx="862013" cy="1000125"/>
            <a:chOff x="3504" y="1488"/>
            <a:chExt cx="543" cy="630"/>
          </a:xfrm>
        </p:grpSpPr>
        <p:sp>
          <p:nvSpPr>
            <p:cNvPr id="11310" name="Oval 82" descr="Diagonal para cima clara"/>
            <p:cNvSpPr>
              <a:spLocks noChangeArrowheads="1"/>
            </p:cNvSpPr>
            <p:nvPr/>
          </p:nvSpPr>
          <p:spPr bwMode="auto">
            <a:xfrm>
              <a:off x="3590" y="1574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11" name="Rectangle 83"/>
            <p:cNvSpPr>
              <a:spLocks noChangeArrowheads="1"/>
            </p:cNvSpPr>
            <p:nvPr/>
          </p:nvSpPr>
          <p:spPr bwMode="auto">
            <a:xfrm>
              <a:off x="3504" y="1488"/>
              <a:ext cx="543" cy="6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12" name="Oval 84" descr="Diagonal para cima clara"/>
            <p:cNvSpPr>
              <a:spLocks noChangeArrowheads="1"/>
            </p:cNvSpPr>
            <p:nvPr/>
          </p:nvSpPr>
          <p:spPr bwMode="auto">
            <a:xfrm>
              <a:off x="3591" y="1575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13" name="Oval 85"/>
            <p:cNvSpPr>
              <a:spLocks noChangeArrowheads="1"/>
            </p:cNvSpPr>
            <p:nvPr/>
          </p:nvSpPr>
          <p:spPr bwMode="auto">
            <a:xfrm>
              <a:off x="3743" y="1727"/>
              <a:ext cx="261" cy="3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14" name="Oval 86" descr="Diagonal para cima clara"/>
            <p:cNvSpPr>
              <a:spLocks noChangeArrowheads="1"/>
            </p:cNvSpPr>
            <p:nvPr/>
          </p:nvSpPr>
          <p:spPr bwMode="auto">
            <a:xfrm>
              <a:off x="3590" y="1574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3276600" y="5643563"/>
            <a:ext cx="862013" cy="1000125"/>
            <a:chOff x="2064" y="3024"/>
            <a:chExt cx="543" cy="630"/>
          </a:xfrm>
        </p:grpSpPr>
        <p:sp>
          <p:nvSpPr>
            <p:cNvPr id="11305" name="Rectangle 88" descr="Diagonal para cima clara"/>
            <p:cNvSpPr>
              <a:spLocks noChangeArrowheads="1"/>
            </p:cNvSpPr>
            <p:nvPr/>
          </p:nvSpPr>
          <p:spPr bwMode="auto">
            <a:xfrm>
              <a:off x="2064" y="3024"/>
              <a:ext cx="543" cy="63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6" name="Oval 89" descr="Diagonal para cima clara"/>
            <p:cNvSpPr>
              <a:spLocks noChangeArrowheads="1"/>
            </p:cNvSpPr>
            <p:nvPr/>
          </p:nvSpPr>
          <p:spPr bwMode="auto">
            <a:xfrm>
              <a:off x="2303" y="3263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7" name="Oval 90" descr="Diagonal para cima clara"/>
            <p:cNvSpPr>
              <a:spLocks noChangeArrowheads="1"/>
            </p:cNvSpPr>
            <p:nvPr/>
          </p:nvSpPr>
          <p:spPr bwMode="auto">
            <a:xfrm>
              <a:off x="2150" y="3110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8" name="Oval 91"/>
            <p:cNvSpPr>
              <a:spLocks noChangeArrowheads="1"/>
            </p:cNvSpPr>
            <p:nvPr/>
          </p:nvSpPr>
          <p:spPr bwMode="auto">
            <a:xfrm>
              <a:off x="2151" y="3111"/>
              <a:ext cx="261" cy="3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9" name="Oval 92"/>
            <p:cNvSpPr>
              <a:spLocks noChangeArrowheads="1"/>
            </p:cNvSpPr>
            <p:nvPr/>
          </p:nvSpPr>
          <p:spPr bwMode="auto">
            <a:xfrm>
              <a:off x="2306" y="3264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3276600" y="4005263"/>
            <a:ext cx="862013" cy="1000125"/>
            <a:chOff x="2064" y="2256"/>
            <a:chExt cx="543" cy="630"/>
          </a:xfrm>
        </p:grpSpPr>
        <p:sp>
          <p:nvSpPr>
            <p:cNvPr id="11301" name="Rectangle 94"/>
            <p:cNvSpPr>
              <a:spLocks noChangeArrowheads="1"/>
            </p:cNvSpPr>
            <p:nvPr/>
          </p:nvSpPr>
          <p:spPr bwMode="auto">
            <a:xfrm>
              <a:off x="2064" y="2256"/>
              <a:ext cx="543" cy="6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2" name="Oval 95"/>
            <p:cNvSpPr>
              <a:spLocks noChangeArrowheads="1"/>
            </p:cNvSpPr>
            <p:nvPr/>
          </p:nvSpPr>
          <p:spPr bwMode="auto">
            <a:xfrm>
              <a:off x="2151" y="2343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3" name="Oval 96"/>
            <p:cNvSpPr>
              <a:spLocks noChangeArrowheads="1"/>
            </p:cNvSpPr>
            <p:nvPr/>
          </p:nvSpPr>
          <p:spPr bwMode="auto">
            <a:xfrm>
              <a:off x="2303" y="2495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4" name="Freeform 97" descr="Diagonal para cima clara"/>
            <p:cNvSpPr>
              <a:spLocks/>
            </p:cNvSpPr>
            <p:nvPr/>
          </p:nvSpPr>
          <p:spPr bwMode="auto">
            <a:xfrm>
              <a:off x="2304" y="2498"/>
              <a:ext cx="109" cy="145"/>
            </a:xfrm>
            <a:custGeom>
              <a:avLst/>
              <a:gdLst>
                <a:gd name="T0" fmla="*/ 0 w 109"/>
                <a:gd name="T1" fmla="*/ 145 h 145"/>
                <a:gd name="T2" fmla="*/ 3 w 109"/>
                <a:gd name="T3" fmla="*/ 105 h 145"/>
                <a:gd name="T4" fmla="*/ 16 w 109"/>
                <a:gd name="T5" fmla="*/ 73 h 145"/>
                <a:gd name="T6" fmla="*/ 30 w 109"/>
                <a:gd name="T7" fmla="*/ 49 h 145"/>
                <a:gd name="T8" fmla="*/ 53 w 109"/>
                <a:gd name="T9" fmla="*/ 25 h 145"/>
                <a:gd name="T10" fmla="*/ 77 w 109"/>
                <a:gd name="T11" fmla="*/ 9 h 145"/>
                <a:gd name="T12" fmla="*/ 99 w 109"/>
                <a:gd name="T13" fmla="*/ 0 h 145"/>
                <a:gd name="T14" fmla="*/ 109 w 109"/>
                <a:gd name="T15" fmla="*/ 0 h 145"/>
                <a:gd name="T16" fmla="*/ 106 w 109"/>
                <a:gd name="T17" fmla="*/ 27 h 145"/>
                <a:gd name="T18" fmla="*/ 99 w 109"/>
                <a:gd name="T19" fmla="*/ 56 h 145"/>
                <a:gd name="T20" fmla="*/ 86 w 109"/>
                <a:gd name="T21" fmla="*/ 80 h 145"/>
                <a:gd name="T22" fmla="*/ 72 w 109"/>
                <a:gd name="T23" fmla="*/ 104 h 145"/>
                <a:gd name="T24" fmla="*/ 51 w 109"/>
                <a:gd name="T25" fmla="*/ 124 h 145"/>
                <a:gd name="T26" fmla="*/ 24 w 109"/>
                <a:gd name="T27" fmla="*/ 137 h 145"/>
                <a:gd name="T28" fmla="*/ 14 w 109"/>
                <a:gd name="T29" fmla="*/ 144 h 145"/>
                <a:gd name="T30" fmla="*/ 0 w 109"/>
                <a:gd name="T31" fmla="*/ 14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5"/>
                <a:gd name="T50" fmla="*/ 109 w 109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5">
                  <a:moveTo>
                    <a:pt x="0" y="145"/>
                  </a:moveTo>
                  <a:lnTo>
                    <a:pt x="3" y="105"/>
                  </a:lnTo>
                  <a:lnTo>
                    <a:pt x="16" y="73"/>
                  </a:lnTo>
                  <a:lnTo>
                    <a:pt x="30" y="49"/>
                  </a:lnTo>
                  <a:lnTo>
                    <a:pt x="53" y="25"/>
                  </a:lnTo>
                  <a:lnTo>
                    <a:pt x="77" y="9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06" y="27"/>
                  </a:lnTo>
                  <a:lnTo>
                    <a:pt x="99" y="56"/>
                  </a:lnTo>
                  <a:lnTo>
                    <a:pt x="86" y="80"/>
                  </a:lnTo>
                  <a:lnTo>
                    <a:pt x="72" y="104"/>
                  </a:lnTo>
                  <a:lnTo>
                    <a:pt x="51" y="124"/>
                  </a:lnTo>
                  <a:lnTo>
                    <a:pt x="24" y="137"/>
                  </a:lnTo>
                  <a:lnTo>
                    <a:pt x="14" y="144"/>
                  </a:lnTo>
                  <a:lnTo>
                    <a:pt x="0" y="14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276600" y="2368550"/>
            <a:ext cx="862013" cy="1000125"/>
            <a:chOff x="2064" y="1488"/>
            <a:chExt cx="543" cy="630"/>
          </a:xfrm>
        </p:grpSpPr>
        <p:sp>
          <p:nvSpPr>
            <p:cNvPr id="11297" name="Rectangle 99"/>
            <p:cNvSpPr>
              <a:spLocks noChangeArrowheads="1"/>
            </p:cNvSpPr>
            <p:nvPr/>
          </p:nvSpPr>
          <p:spPr bwMode="auto">
            <a:xfrm>
              <a:off x="2064" y="1488"/>
              <a:ext cx="543" cy="6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98" name="Oval 100" descr="Diagonal para cima clara"/>
            <p:cNvSpPr>
              <a:spLocks noChangeArrowheads="1"/>
            </p:cNvSpPr>
            <p:nvPr/>
          </p:nvSpPr>
          <p:spPr bwMode="auto">
            <a:xfrm>
              <a:off x="2151" y="1575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99" name="Oval 101" descr="Diagonal para cima clara"/>
            <p:cNvSpPr>
              <a:spLocks noChangeArrowheads="1"/>
            </p:cNvSpPr>
            <p:nvPr/>
          </p:nvSpPr>
          <p:spPr bwMode="auto">
            <a:xfrm>
              <a:off x="2303" y="1727"/>
              <a:ext cx="261" cy="30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300" name="Oval 102" descr="Diagonal para cima clara"/>
            <p:cNvSpPr>
              <a:spLocks noChangeArrowheads="1"/>
            </p:cNvSpPr>
            <p:nvPr/>
          </p:nvSpPr>
          <p:spPr bwMode="auto">
            <a:xfrm>
              <a:off x="2150" y="1574"/>
              <a:ext cx="261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1367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Probabilidade</a:t>
            </a:r>
          </a:p>
        </p:txBody>
      </p:sp>
      <p:sp>
        <p:nvSpPr>
          <p:cNvPr id="11273" name="Rectangle 104"/>
          <p:cNvSpPr>
            <a:spLocks noGrp="1" noChangeArrowheads="1"/>
          </p:cNvSpPr>
          <p:nvPr>
            <p:ph type="body" idx="1"/>
          </p:nvPr>
        </p:nvSpPr>
        <p:spPr>
          <a:xfrm>
            <a:off x="762000" y="1631950"/>
            <a:ext cx="7620000" cy="609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mtClean="0"/>
              <a:t>Diagrama de Venn</a:t>
            </a:r>
          </a:p>
          <a:p>
            <a:pPr eaLnBrk="1" hangingPunct="1">
              <a:buFontTx/>
              <a:buNone/>
            </a:pPr>
            <a:endParaRPr lang="pt-BR" altLang="pt-BR" smtClean="0"/>
          </a:p>
        </p:txBody>
      </p:sp>
      <p:grpSp>
        <p:nvGrpSpPr>
          <p:cNvPr id="11274" name="Group 105"/>
          <p:cNvGrpSpPr>
            <a:grpSpLocks/>
          </p:cNvGrpSpPr>
          <p:nvPr/>
        </p:nvGrpSpPr>
        <p:grpSpPr bwMode="auto">
          <a:xfrm>
            <a:off x="838200" y="3200400"/>
            <a:ext cx="1905000" cy="2228850"/>
            <a:chOff x="528" y="2016"/>
            <a:chExt cx="1200" cy="1404"/>
          </a:xfrm>
        </p:grpSpPr>
        <p:sp>
          <p:nvSpPr>
            <p:cNvPr id="11291" name="Rectangle 106"/>
            <p:cNvSpPr>
              <a:spLocks noChangeArrowheads="1"/>
            </p:cNvSpPr>
            <p:nvPr/>
          </p:nvSpPr>
          <p:spPr bwMode="auto">
            <a:xfrm>
              <a:off x="528" y="2016"/>
              <a:ext cx="1200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92" name="Oval 107"/>
            <p:cNvSpPr>
              <a:spLocks noChangeArrowheads="1"/>
            </p:cNvSpPr>
            <p:nvPr/>
          </p:nvSpPr>
          <p:spPr bwMode="auto">
            <a:xfrm>
              <a:off x="720" y="2208"/>
              <a:ext cx="576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93" name="Oval 108"/>
            <p:cNvSpPr>
              <a:spLocks noChangeArrowheads="1"/>
            </p:cNvSpPr>
            <p:nvPr/>
          </p:nvSpPr>
          <p:spPr bwMode="auto">
            <a:xfrm>
              <a:off x="1056" y="2544"/>
              <a:ext cx="576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94" name="Text Box 109"/>
            <p:cNvSpPr txBox="1">
              <a:spLocks noChangeArrowheads="1"/>
            </p:cNvSpPr>
            <p:nvPr/>
          </p:nvSpPr>
          <p:spPr bwMode="auto">
            <a:xfrm>
              <a:off x="1475" y="3207"/>
              <a:ext cx="2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</a:t>
              </a:r>
              <a:endParaRPr lang="pt-BR" altLang="pt-BR" sz="1600" i="1">
                <a:latin typeface="Times New Roman" pitchFamily="18" charset="0"/>
              </a:endParaRPr>
            </a:p>
          </p:txBody>
        </p:sp>
        <p:sp>
          <p:nvSpPr>
            <p:cNvPr id="11295" name="Text Box 110"/>
            <p:cNvSpPr txBox="1">
              <a:spLocks noChangeArrowheads="1"/>
            </p:cNvSpPr>
            <p:nvPr/>
          </p:nvSpPr>
          <p:spPr bwMode="auto">
            <a:xfrm>
              <a:off x="1378" y="288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96" name="Text Box 111"/>
            <p:cNvSpPr txBox="1">
              <a:spLocks noChangeArrowheads="1"/>
            </p:cNvSpPr>
            <p:nvPr/>
          </p:nvSpPr>
          <p:spPr bwMode="auto">
            <a:xfrm>
              <a:off x="754" y="230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</a:p>
          </p:txBody>
        </p:sp>
      </p:grpSp>
      <p:graphicFrame>
        <p:nvGraphicFramePr>
          <p:cNvPr id="11376" name="Object 112"/>
          <p:cNvGraphicFramePr>
            <a:graphicFrameLocks noChangeAspect="1"/>
          </p:cNvGraphicFramePr>
          <p:nvPr/>
        </p:nvGraphicFramePr>
        <p:xfrm>
          <a:off x="4191000" y="2963863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3" imgW="418918" imgH="165028" progId="Equation.DSMT4">
                  <p:embed/>
                </p:oleObj>
              </mc:Choice>
              <mc:Fallback>
                <p:oleObj name="Equation" r:id="rId3" imgW="418918" imgH="165028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63863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7" name="Object 113"/>
          <p:cNvGraphicFramePr>
            <a:graphicFrameLocks noChangeAspect="1"/>
          </p:cNvGraphicFramePr>
          <p:nvPr/>
        </p:nvGraphicFramePr>
        <p:xfrm>
          <a:off x="4191000" y="4600575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5" imgW="418918" imgH="165028" progId="Equation.DSMT4">
                  <p:embed/>
                </p:oleObj>
              </mc:Choice>
              <mc:Fallback>
                <p:oleObj name="Equation" r:id="rId5" imgW="418918" imgH="165028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00575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8" name="Object 114"/>
          <p:cNvGraphicFramePr>
            <a:graphicFrameLocks noChangeAspect="1"/>
          </p:cNvGraphicFramePr>
          <p:nvPr/>
        </p:nvGraphicFramePr>
        <p:xfrm>
          <a:off x="4267200" y="6203950"/>
          <a:ext cx="21113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7" imgW="152334" imgH="190417" progId="Equation.DSMT4">
                  <p:embed/>
                </p:oleObj>
              </mc:Choice>
              <mc:Fallback>
                <p:oleObj name="Equation" r:id="rId7" imgW="152334" imgH="190417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203950"/>
                        <a:ext cx="21113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9" name="Object 115"/>
          <p:cNvGraphicFramePr>
            <a:graphicFrameLocks noChangeAspect="1"/>
          </p:cNvGraphicFramePr>
          <p:nvPr/>
        </p:nvGraphicFramePr>
        <p:xfrm>
          <a:off x="6969125" y="6203950"/>
          <a:ext cx="5810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9" imgW="419100" imgH="190500" progId="Equation.DSMT4">
                  <p:embed/>
                </p:oleObj>
              </mc:Choice>
              <mc:Fallback>
                <p:oleObj name="Equation" r:id="rId9" imgW="419100" imgH="19050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6203950"/>
                        <a:ext cx="5810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0" name="Object 116"/>
          <p:cNvGraphicFramePr>
            <a:graphicFrameLocks noChangeAspect="1"/>
          </p:cNvGraphicFramePr>
          <p:nvPr/>
        </p:nvGraphicFramePr>
        <p:xfrm>
          <a:off x="6940550" y="2898775"/>
          <a:ext cx="5810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11" imgW="418918" imgH="203112" progId="Equation.DSMT4">
                  <p:embed/>
                </p:oleObj>
              </mc:Choice>
              <mc:Fallback>
                <p:oleObj name="Equation" r:id="rId11" imgW="418918" imgH="203112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2898775"/>
                        <a:ext cx="58102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1" name="Object 117"/>
          <p:cNvGraphicFramePr>
            <a:graphicFrameLocks noChangeAspect="1"/>
          </p:cNvGraphicFramePr>
          <p:nvPr/>
        </p:nvGraphicFramePr>
        <p:xfrm>
          <a:off x="7550150" y="2916238"/>
          <a:ext cx="7556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13" imgW="545863" imgH="190417" progId="Equation.DSMT4">
                  <p:embed/>
                </p:oleObj>
              </mc:Choice>
              <mc:Fallback>
                <p:oleObj name="Equation" r:id="rId13" imgW="545863" imgH="190417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916238"/>
                        <a:ext cx="7556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2" name="Object 118"/>
          <p:cNvGraphicFramePr>
            <a:graphicFrameLocks noChangeAspect="1"/>
          </p:cNvGraphicFramePr>
          <p:nvPr/>
        </p:nvGraphicFramePr>
        <p:xfrm>
          <a:off x="6940550" y="4537075"/>
          <a:ext cx="5810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15" imgW="418918" imgH="203112" progId="Equation.DSMT4">
                  <p:embed/>
                </p:oleObj>
              </mc:Choice>
              <mc:Fallback>
                <p:oleObj name="Equation" r:id="rId15" imgW="418918" imgH="203112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4537075"/>
                        <a:ext cx="58102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3" name="Object 119"/>
          <p:cNvGraphicFramePr>
            <a:graphicFrameLocks noChangeAspect="1"/>
          </p:cNvGraphicFramePr>
          <p:nvPr/>
        </p:nvGraphicFramePr>
        <p:xfrm>
          <a:off x="7550150" y="4554538"/>
          <a:ext cx="7556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17" imgW="545863" imgH="190417" progId="Equation.DSMT4">
                  <p:embed/>
                </p:oleObj>
              </mc:Choice>
              <mc:Fallback>
                <p:oleObj name="Equation" r:id="rId17" imgW="545863" imgH="190417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4554538"/>
                        <a:ext cx="7556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4" name="Text Box 120"/>
          <p:cNvSpPr txBox="1">
            <a:spLocks noChangeArrowheads="1"/>
          </p:cNvSpPr>
          <p:nvPr/>
        </p:nvSpPr>
        <p:spPr bwMode="auto">
          <a:xfrm>
            <a:off x="4143375" y="2368550"/>
            <a:ext cx="1054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é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 ou é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endParaRPr lang="pt-BR" altLang="pt-BR" sz="1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1385" name="Text Box 121"/>
          <p:cNvSpPr txBox="1">
            <a:spLocks noChangeArrowheads="1"/>
          </p:cNvSpPr>
          <p:nvPr/>
        </p:nvSpPr>
        <p:spPr bwMode="auto">
          <a:xfrm>
            <a:off x="4143375" y="4005263"/>
            <a:ext cx="168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é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 e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simultaneamente</a:t>
            </a:r>
          </a:p>
        </p:txBody>
      </p:sp>
      <p:sp>
        <p:nvSpPr>
          <p:cNvPr id="11386" name="Text Box 122"/>
          <p:cNvSpPr txBox="1">
            <a:spLocks noChangeArrowheads="1"/>
          </p:cNvSpPr>
          <p:nvPr/>
        </p:nvSpPr>
        <p:spPr bwMode="auto">
          <a:xfrm>
            <a:off x="4143375" y="5643563"/>
            <a:ext cx="825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não é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endParaRPr lang="pt-BR" altLang="pt-BR" sz="1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1387" name="Text Box 123"/>
          <p:cNvSpPr txBox="1">
            <a:spLocks noChangeArrowheads="1"/>
          </p:cNvSpPr>
          <p:nvPr/>
        </p:nvSpPr>
        <p:spPr bwMode="auto">
          <a:xfrm>
            <a:off x="6892925" y="5643563"/>
            <a:ext cx="1235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é somente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endParaRPr lang="pt-BR" altLang="pt-BR" sz="1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1388" name="Text Box 124"/>
          <p:cNvSpPr txBox="1">
            <a:spLocks noChangeArrowheads="1"/>
          </p:cNvSpPr>
          <p:nvPr/>
        </p:nvSpPr>
        <p:spPr bwMode="auto">
          <a:xfrm>
            <a:off x="6892925" y="2355850"/>
            <a:ext cx="1262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não é nem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nem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endParaRPr lang="pt-BR" altLang="pt-BR" sz="1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1389" name="Text Box 125"/>
          <p:cNvSpPr txBox="1">
            <a:spLocks noChangeArrowheads="1"/>
          </p:cNvSpPr>
          <p:nvPr/>
        </p:nvSpPr>
        <p:spPr bwMode="auto">
          <a:xfrm>
            <a:off x="6892925" y="3994150"/>
            <a:ext cx="168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não é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 e </a:t>
            </a:r>
            <a:r>
              <a:rPr lang="pt-BR" altLang="pt-BR" sz="16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simultaneamente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699FB-1058-49B1-96F9-C2322503001B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59" name="Text Box 120"/>
          <p:cNvSpPr txBox="1">
            <a:spLocks noChangeArrowheads="1"/>
          </p:cNvSpPr>
          <p:nvPr/>
        </p:nvSpPr>
        <p:spPr bwMode="auto">
          <a:xfrm>
            <a:off x="838200" y="2386013"/>
            <a:ext cx="2201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  <a:latin typeface="Times New Roman" pitchFamily="18" charset="0"/>
              </a:rPr>
              <a:t>O elemento escolhido...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4" grpId="0" autoUpdateAnimBg="0"/>
      <p:bldP spid="11385" grpId="0" autoUpdateAnimBg="0"/>
      <p:bldP spid="11386" grpId="0" autoUpdateAnimBg="0"/>
      <p:bldP spid="11387" grpId="0" autoUpdateAnimBg="0"/>
      <p:bldP spid="11388" grpId="0" autoUpdateAnimBg="0"/>
      <p:bldP spid="11389" grpId="0" autoUpdateAnimBg="0"/>
      <p:bldP spid="59" grpId="0" autoUpdateAnimBg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1551</Words>
  <Application>Microsoft Office PowerPoint</Application>
  <PresentationFormat>Apresentação na tela (4:3)</PresentationFormat>
  <Paragraphs>397</Paragraphs>
  <Slides>42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2" baseType="lpstr">
      <vt:lpstr>Arial Unicode MS</vt:lpstr>
      <vt:lpstr>Arial</vt:lpstr>
      <vt:lpstr>Calibri</vt:lpstr>
      <vt:lpstr>Comic Sans MS</vt:lpstr>
      <vt:lpstr>Dice</vt:lpstr>
      <vt:lpstr>Symbol</vt:lpstr>
      <vt:lpstr>SymbolProp BT</vt:lpstr>
      <vt:lpstr>Times New Roman</vt:lpstr>
      <vt:lpstr>Estrutura padrão</vt:lpstr>
      <vt:lpstr>Equation</vt:lpstr>
      <vt:lpstr>Apresentação do PowerPoint</vt:lpstr>
      <vt:lpstr>Frequência Absoluta e Relativa</vt:lpstr>
      <vt:lpstr>Frequência Absoluta e Relativa</vt:lpstr>
      <vt:lpstr>Frequência Absoluta e Relativa</vt:lpstr>
      <vt:lpstr>Frequência Absoluta e Relativa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 Total</vt:lpstr>
      <vt:lpstr>Probabilidade Total</vt:lpstr>
      <vt:lpstr>Probabilidade</vt:lpstr>
      <vt:lpstr>Probabilidade</vt:lpstr>
      <vt:lpstr>Teorema de Bayes</vt:lpstr>
      <vt:lpstr>Probabilidade</vt:lpstr>
      <vt:lpstr>Probabilidade</vt:lpstr>
      <vt:lpstr>Probabilidade</vt:lpstr>
      <vt:lpstr>Probabilidade</vt:lpstr>
      <vt:lpstr>Técnicas de Contagem</vt:lpstr>
      <vt:lpstr>Técnicas de Contagem</vt:lpstr>
      <vt:lpstr>Probabilidade</vt:lpstr>
      <vt:lpstr>Probabilidade</vt:lpstr>
      <vt:lpstr>Probabilidade</vt:lpstr>
      <vt:lpstr>Probabilidade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</dc:title>
  <dc:creator>Camilo Daleles Rennó, DPI/INPE</dc:creator>
  <cp:lastModifiedBy>Conta da Microsoft</cp:lastModifiedBy>
  <cp:revision>190</cp:revision>
  <dcterms:created xsi:type="dcterms:W3CDTF">2003-03-18T00:57:51Z</dcterms:created>
  <dcterms:modified xsi:type="dcterms:W3CDTF">2024-05-22T19:52:33Z</dcterms:modified>
</cp:coreProperties>
</file>