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6" r:id="rId11"/>
    <p:sldId id="265"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84"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Hardware</c:v>
                </c:pt>
              </c:strCache>
            </c:strRef>
          </c:tx>
          <c:spPr>
            <a:solidFill>
              <a:schemeClr val="accent1"/>
            </a:solidFill>
            <a:ln>
              <a:noFill/>
            </a:ln>
            <a:effectLst/>
          </c:spPr>
          <c:invertIfNegative val="0"/>
          <c:cat>
            <c:strRef>
              <c:f>Sheet1!$A$2:$A$5</c:f>
              <c:strCache>
                <c:ptCount val="4"/>
                <c:pt idx="0">
                  <c:v>Vendor Name 1</c:v>
                </c:pt>
                <c:pt idx="1">
                  <c:v>Vendor Name 2</c:v>
                </c:pt>
                <c:pt idx="2">
                  <c:v>Vendor Name 3</c:v>
                </c:pt>
                <c:pt idx="3">
                  <c:v>Vendor Name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Software</c:v>
                </c:pt>
              </c:strCache>
            </c:strRef>
          </c:tx>
          <c:spPr>
            <a:solidFill>
              <a:schemeClr val="accent2"/>
            </a:solidFill>
            <a:ln>
              <a:noFill/>
            </a:ln>
            <a:effectLst/>
          </c:spPr>
          <c:invertIfNegative val="0"/>
          <c:cat>
            <c:strRef>
              <c:f>Sheet1!$A$2:$A$5</c:f>
              <c:strCache>
                <c:ptCount val="4"/>
                <c:pt idx="0">
                  <c:v>Vendor Name 1</c:v>
                </c:pt>
                <c:pt idx="1">
                  <c:v>Vendor Name 2</c:v>
                </c:pt>
                <c:pt idx="2">
                  <c:v>Vendor Name 3</c:v>
                </c:pt>
                <c:pt idx="3">
                  <c:v>Vendor Name 4</c:v>
                </c:pt>
              </c:strCache>
            </c:strRef>
          </c:cat>
          <c:val>
            <c:numRef>
              <c:f>Sheet1!$C$2:$C$5</c:f>
              <c:numCache>
                <c:formatCode>General</c:formatCode>
                <c:ptCount val="4"/>
                <c:pt idx="0">
                  <c:v>2.4</c:v>
                </c:pt>
                <c:pt idx="1">
                  <c:v>4.4000000000000004</c:v>
                </c:pt>
                <c:pt idx="2">
                  <c:v>1.8</c:v>
                </c:pt>
                <c:pt idx="3">
                  <c:v>2.8</c:v>
                </c:pt>
              </c:numCache>
            </c:numRef>
          </c:val>
        </c:ser>
        <c:ser>
          <c:idx val="2"/>
          <c:order val="2"/>
          <c:tx>
            <c:strRef>
              <c:f>Sheet1!$D$1</c:f>
              <c:strCache>
                <c:ptCount val="1"/>
                <c:pt idx="0">
                  <c:v>Services</c:v>
                </c:pt>
              </c:strCache>
            </c:strRef>
          </c:tx>
          <c:spPr>
            <a:solidFill>
              <a:schemeClr val="accent3"/>
            </a:solidFill>
            <a:ln>
              <a:noFill/>
            </a:ln>
            <a:effectLst/>
          </c:spPr>
          <c:invertIfNegative val="0"/>
          <c:cat>
            <c:strRef>
              <c:f>Sheet1!$A$2:$A$5</c:f>
              <c:strCache>
                <c:ptCount val="4"/>
                <c:pt idx="0">
                  <c:v>Vendor Name 1</c:v>
                </c:pt>
                <c:pt idx="1">
                  <c:v>Vendor Name 2</c:v>
                </c:pt>
                <c:pt idx="2">
                  <c:v>Vendor Name 3</c:v>
                </c:pt>
                <c:pt idx="3">
                  <c:v>Vendor Name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219"/>
        <c:overlap val="-27"/>
        <c:axId val="154838912"/>
        <c:axId val="154839304"/>
      </c:barChart>
      <c:catAx>
        <c:axId val="154838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839304"/>
        <c:crosses val="autoZero"/>
        <c:auto val="1"/>
        <c:lblAlgn val="ctr"/>
        <c:lblOffset val="100"/>
        <c:noMultiLvlLbl val="0"/>
      </c:catAx>
      <c:valAx>
        <c:axId val="154839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483891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Hardware</c:v>
                </c:pt>
              </c:strCache>
            </c:strRef>
          </c:tx>
          <c:spPr>
            <a:solidFill>
              <a:schemeClr val="accent1"/>
            </a:solidFill>
            <a:ln>
              <a:noFill/>
            </a:ln>
            <a:effectLst/>
          </c:spPr>
          <c:invertIfNegative val="0"/>
          <c:cat>
            <c:strRef>
              <c:f>Sheet1!$A$2:$A$5</c:f>
              <c:strCache>
                <c:ptCount val="4"/>
                <c:pt idx="0">
                  <c:v>Department 1</c:v>
                </c:pt>
                <c:pt idx="1">
                  <c:v>Department 2</c:v>
                </c:pt>
                <c:pt idx="2">
                  <c:v>Department 3</c:v>
                </c:pt>
                <c:pt idx="3">
                  <c:v>Department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Software</c:v>
                </c:pt>
              </c:strCache>
            </c:strRef>
          </c:tx>
          <c:spPr>
            <a:solidFill>
              <a:schemeClr val="accent2"/>
            </a:solidFill>
            <a:ln>
              <a:noFill/>
            </a:ln>
            <a:effectLst/>
          </c:spPr>
          <c:invertIfNegative val="0"/>
          <c:cat>
            <c:strRef>
              <c:f>Sheet1!$A$2:$A$5</c:f>
              <c:strCache>
                <c:ptCount val="4"/>
                <c:pt idx="0">
                  <c:v>Department 1</c:v>
                </c:pt>
                <c:pt idx="1">
                  <c:v>Department 2</c:v>
                </c:pt>
                <c:pt idx="2">
                  <c:v>Department 3</c:v>
                </c:pt>
                <c:pt idx="3">
                  <c:v>Department 4</c:v>
                </c:pt>
              </c:strCache>
            </c:strRef>
          </c:cat>
          <c:val>
            <c:numRef>
              <c:f>Sheet1!$C$2:$C$5</c:f>
              <c:numCache>
                <c:formatCode>General</c:formatCode>
                <c:ptCount val="4"/>
                <c:pt idx="0">
                  <c:v>2.4</c:v>
                </c:pt>
                <c:pt idx="1">
                  <c:v>4.4000000000000004</c:v>
                </c:pt>
                <c:pt idx="2">
                  <c:v>1.8</c:v>
                </c:pt>
                <c:pt idx="3">
                  <c:v>2.8</c:v>
                </c:pt>
              </c:numCache>
            </c:numRef>
          </c:val>
        </c:ser>
        <c:dLbls>
          <c:showLegendKey val="0"/>
          <c:showVal val="0"/>
          <c:showCatName val="0"/>
          <c:showSerName val="0"/>
          <c:showPercent val="0"/>
          <c:showBubbleSize val="0"/>
        </c:dLbls>
        <c:gapWidth val="219"/>
        <c:overlap val="-27"/>
        <c:axId val="155267040"/>
        <c:axId val="155267432"/>
      </c:barChart>
      <c:lineChart>
        <c:grouping val="standard"/>
        <c:varyColors val="0"/>
        <c:ser>
          <c:idx val="2"/>
          <c:order val="2"/>
          <c:tx>
            <c:strRef>
              <c:f>Sheet1!$D$1</c:f>
              <c:strCache>
                <c:ptCount val="1"/>
                <c:pt idx="0">
                  <c:v>Services</c:v>
                </c:pt>
              </c:strCache>
            </c:strRef>
          </c:tx>
          <c:spPr>
            <a:ln w="28575" cap="rnd">
              <a:solidFill>
                <a:schemeClr val="accent3"/>
              </a:solidFill>
              <a:round/>
            </a:ln>
            <a:effectLst/>
          </c:spPr>
          <c:marker>
            <c:symbol val="none"/>
          </c:marker>
          <c:cat>
            <c:strRef>
              <c:f>Sheet1!$A$2:$A$5</c:f>
              <c:strCache>
                <c:ptCount val="4"/>
                <c:pt idx="0">
                  <c:v>Department 1</c:v>
                </c:pt>
                <c:pt idx="1">
                  <c:v>Department 2</c:v>
                </c:pt>
                <c:pt idx="2">
                  <c:v>Department 3</c:v>
                </c:pt>
                <c:pt idx="3">
                  <c:v>Department 4</c:v>
                </c:pt>
              </c:strCache>
            </c:strRef>
          </c:cat>
          <c:val>
            <c:numRef>
              <c:f>Sheet1!$D$2:$D$5</c:f>
              <c:numCache>
                <c:formatCode>General</c:formatCode>
                <c:ptCount val="4"/>
                <c:pt idx="0">
                  <c:v>2</c:v>
                </c:pt>
                <c:pt idx="1">
                  <c:v>2</c:v>
                </c:pt>
                <c:pt idx="2">
                  <c:v>3</c:v>
                </c:pt>
                <c:pt idx="3">
                  <c:v>5</c:v>
                </c:pt>
              </c:numCache>
            </c:numRef>
          </c:val>
          <c:smooth val="0"/>
        </c:ser>
        <c:dLbls>
          <c:showLegendKey val="0"/>
          <c:showVal val="0"/>
          <c:showCatName val="0"/>
          <c:showSerName val="0"/>
          <c:showPercent val="0"/>
          <c:showBubbleSize val="0"/>
        </c:dLbls>
        <c:marker val="1"/>
        <c:smooth val="0"/>
        <c:axId val="155267040"/>
        <c:axId val="155267432"/>
      </c:lineChart>
      <c:catAx>
        <c:axId val="155267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267432"/>
        <c:crosses val="autoZero"/>
        <c:auto val="1"/>
        <c:lblAlgn val="ctr"/>
        <c:lblOffset val="100"/>
        <c:noMultiLvlLbl val="0"/>
      </c:catAx>
      <c:valAx>
        <c:axId val="155267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2670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08AD02-3E21-4950-AAEF-3E54A1E500A2}" type="doc">
      <dgm:prSet loTypeId="urn:microsoft.com/office/officeart/2005/8/layout/chart3" loCatId="cycle" qsTypeId="urn:microsoft.com/office/officeart/2005/8/quickstyle/simple1" qsCatId="simple" csTypeId="urn:microsoft.com/office/officeart/2005/8/colors/accent1_2" csCatId="accent1" phldr="1"/>
      <dgm:spPr/>
    </dgm:pt>
    <dgm:pt modelId="{A8B4B1F5-A49E-40F7-BFCD-08F5763BA0CE}">
      <dgm:prSet phldrT="[Text]"/>
      <dgm:spPr/>
      <dgm:t>
        <a:bodyPr/>
        <a:lstStyle/>
        <a:p>
          <a:r>
            <a:rPr lang="en-US" dirty="0" smtClean="0"/>
            <a:t>Software</a:t>
          </a:r>
          <a:endParaRPr lang="en-US" dirty="0"/>
        </a:p>
      </dgm:t>
    </dgm:pt>
    <dgm:pt modelId="{00ED918C-7A96-4735-BD34-55A47B22A359}" type="parTrans" cxnId="{64E16893-49CB-4FD0-B20E-3D8FECE0FFFE}">
      <dgm:prSet/>
      <dgm:spPr/>
      <dgm:t>
        <a:bodyPr/>
        <a:lstStyle/>
        <a:p>
          <a:endParaRPr lang="en-US"/>
        </a:p>
      </dgm:t>
    </dgm:pt>
    <dgm:pt modelId="{AF1BDD69-16B0-476B-B916-924C4F46C65B}" type="sibTrans" cxnId="{64E16893-49CB-4FD0-B20E-3D8FECE0FFFE}">
      <dgm:prSet/>
      <dgm:spPr/>
      <dgm:t>
        <a:bodyPr/>
        <a:lstStyle/>
        <a:p>
          <a:endParaRPr lang="en-US"/>
        </a:p>
      </dgm:t>
    </dgm:pt>
    <dgm:pt modelId="{43530FF6-B964-45A1-9336-840B3E569385}">
      <dgm:prSet phldrT="[Text]"/>
      <dgm:spPr/>
      <dgm:t>
        <a:bodyPr/>
        <a:lstStyle/>
        <a:p>
          <a:r>
            <a:rPr lang="en-US" dirty="0" smtClean="0"/>
            <a:t>Services</a:t>
          </a:r>
          <a:endParaRPr lang="en-US" dirty="0"/>
        </a:p>
      </dgm:t>
    </dgm:pt>
    <dgm:pt modelId="{A15B4F86-6468-446F-8D83-EA718A4D7094}" type="parTrans" cxnId="{BA5FF73C-FDC0-46D5-8507-C8D78058620A}">
      <dgm:prSet/>
      <dgm:spPr/>
      <dgm:t>
        <a:bodyPr/>
        <a:lstStyle/>
        <a:p>
          <a:endParaRPr lang="en-US"/>
        </a:p>
      </dgm:t>
    </dgm:pt>
    <dgm:pt modelId="{75B0737A-A1C9-4053-8273-8AC66E19BEDC}" type="sibTrans" cxnId="{BA5FF73C-FDC0-46D5-8507-C8D78058620A}">
      <dgm:prSet/>
      <dgm:spPr/>
      <dgm:t>
        <a:bodyPr/>
        <a:lstStyle/>
        <a:p>
          <a:endParaRPr lang="en-US"/>
        </a:p>
      </dgm:t>
    </dgm:pt>
    <dgm:pt modelId="{52E52E26-403C-46E4-9117-88BA6FE8BE82}">
      <dgm:prSet phldrT="[Text]"/>
      <dgm:spPr/>
      <dgm:t>
        <a:bodyPr/>
        <a:lstStyle/>
        <a:p>
          <a:r>
            <a:rPr lang="en-US" dirty="0" smtClean="0"/>
            <a:t>Hardware</a:t>
          </a:r>
          <a:endParaRPr lang="en-US" dirty="0"/>
        </a:p>
      </dgm:t>
    </dgm:pt>
    <dgm:pt modelId="{72F557C8-3392-45FE-8131-3A00071CF3C7}" type="parTrans" cxnId="{A0F5943A-A25D-4CCB-AFFF-0085E7EC5D30}">
      <dgm:prSet/>
      <dgm:spPr/>
      <dgm:t>
        <a:bodyPr/>
        <a:lstStyle/>
        <a:p>
          <a:endParaRPr lang="en-US"/>
        </a:p>
      </dgm:t>
    </dgm:pt>
    <dgm:pt modelId="{3E8FAFC4-FA20-4912-BC4D-8203EE442F51}" type="sibTrans" cxnId="{A0F5943A-A25D-4CCB-AFFF-0085E7EC5D30}">
      <dgm:prSet/>
      <dgm:spPr/>
      <dgm:t>
        <a:bodyPr/>
        <a:lstStyle/>
        <a:p>
          <a:endParaRPr lang="en-US"/>
        </a:p>
      </dgm:t>
    </dgm:pt>
    <dgm:pt modelId="{2F8B1F13-1E3B-4E20-9A74-360A90E385B8}" type="pres">
      <dgm:prSet presAssocID="{4908AD02-3E21-4950-AAEF-3E54A1E500A2}" presName="compositeShape" presStyleCnt="0">
        <dgm:presLayoutVars>
          <dgm:chMax val="7"/>
          <dgm:dir/>
          <dgm:resizeHandles val="exact"/>
        </dgm:presLayoutVars>
      </dgm:prSet>
      <dgm:spPr/>
    </dgm:pt>
    <dgm:pt modelId="{DF6B6CA2-3504-4DDF-9FB6-A7C64464DF7D}" type="pres">
      <dgm:prSet presAssocID="{4908AD02-3E21-4950-AAEF-3E54A1E500A2}" presName="wedge1" presStyleLbl="node1" presStyleIdx="0" presStyleCnt="3"/>
      <dgm:spPr/>
      <dgm:t>
        <a:bodyPr/>
        <a:lstStyle/>
        <a:p>
          <a:endParaRPr lang="en-US"/>
        </a:p>
      </dgm:t>
    </dgm:pt>
    <dgm:pt modelId="{9612FD69-CB28-4972-9D9A-DC5E6965A235}" type="pres">
      <dgm:prSet presAssocID="{4908AD02-3E21-4950-AAEF-3E54A1E500A2}" presName="wedge1Tx" presStyleLbl="node1" presStyleIdx="0" presStyleCnt="3">
        <dgm:presLayoutVars>
          <dgm:chMax val="0"/>
          <dgm:chPref val="0"/>
          <dgm:bulletEnabled val="1"/>
        </dgm:presLayoutVars>
      </dgm:prSet>
      <dgm:spPr/>
      <dgm:t>
        <a:bodyPr/>
        <a:lstStyle/>
        <a:p>
          <a:endParaRPr lang="en-US"/>
        </a:p>
      </dgm:t>
    </dgm:pt>
    <dgm:pt modelId="{620F2746-9ABE-4B72-9E6F-3AF2C89882AA}" type="pres">
      <dgm:prSet presAssocID="{4908AD02-3E21-4950-AAEF-3E54A1E500A2}" presName="wedge2" presStyleLbl="node1" presStyleIdx="1" presStyleCnt="3"/>
      <dgm:spPr/>
      <dgm:t>
        <a:bodyPr/>
        <a:lstStyle/>
        <a:p>
          <a:endParaRPr lang="en-US"/>
        </a:p>
      </dgm:t>
    </dgm:pt>
    <dgm:pt modelId="{A4D45609-944E-4A87-91E2-BCFC99C159C6}" type="pres">
      <dgm:prSet presAssocID="{4908AD02-3E21-4950-AAEF-3E54A1E500A2}" presName="wedge2Tx" presStyleLbl="node1" presStyleIdx="1" presStyleCnt="3">
        <dgm:presLayoutVars>
          <dgm:chMax val="0"/>
          <dgm:chPref val="0"/>
          <dgm:bulletEnabled val="1"/>
        </dgm:presLayoutVars>
      </dgm:prSet>
      <dgm:spPr/>
      <dgm:t>
        <a:bodyPr/>
        <a:lstStyle/>
        <a:p>
          <a:endParaRPr lang="en-US"/>
        </a:p>
      </dgm:t>
    </dgm:pt>
    <dgm:pt modelId="{A62E07DB-78E7-4C7F-8DD1-E9B57349FCCB}" type="pres">
      <dgm:prSet presAssocID="{4908AD02-3E21-4950-AAEF-3E54A1E500A2}" presName="wedge3" presStyleLbl="node1" presStyleIdx="2" presStyleCnt="3"/>
      <dgm:spPr/>
      <dgm:t>
        <a:bodyPr/>
        <a:lstStyle/>
        <a:p>
          <a:endParaRPr lang="en-US"/>
        </a:p>
      </dgm:t>
    </dgm:pt>
    <dgm:pt modelId="{4CD06276-F859-483A-B955-8559313A2C3D}" type="pres">
      <dgm:prSet presAssocID="{4908AD02-3E21-4950-AAEF-3E54A1E500A2}" presName="wedge3Tx" presStyleLbl="node1" presStyleIdx="2" presStyleCnt="3">
        <dgm:presLayoutVars>
          <dgm:chMax val="0"/>
          <dgm:chPref val="0"/>
          <dgm:bulletEnabled val="1"/>
        </dgm:presLayoutVars>
      </dgm:prSet>
      <dgm:spPr/>
      <dgm:t>
        <a:bodyPr/>
        <a:lstStyle/>
        <a:p>
          <a:endParaRPr lang="en-US"/>
        </a:p>
      </dgm:t>
    </dgm:pt>
  </dgm:ptLst>
  <dgm:cxnLst>
    <dgm:cxn modelId="{A0F5943A-A25D-4CCB-AFFF-0085E7EC5D30}" srcId="{4908AD02-3E21-4950-AAEF-3E54A1E500A2}" destId="{52E52E26-403C-46E4-9117-88BA6FE8BE82}" srcOrd="2" destOrd="0" parTransId="{72F557C8-3392-45FE-8131-3A00071CF3C7}" sibTransId="{3E8FAFC4-FA20-4912-BC4D-8203EE442F51}"/>
    <dgm:cxn modelId="{64E16893-49CB-4FD0-B20E-3D8FECE0FFFE}" srcId="{4908AD02-3E21-4950-AAEF-3E54A1E500A2}" destId="{A8B4B1F5-A49E-40F7-BFCD-08F5763BA0CE}" srcOrd="0" destOrd="0" parTransId="{00ED918C-7A96-4735-BD34-55A47B22A359}" sibTransId="{AF1BDD69-16B0-476B-B916-924C4F46C65B}"/>
    <dgm:cxn modelId="{57286E30-16D6-4FE7-BBEC-C5DD928EE084}" type="presOf" srcId="{52E52E26-403C-46E4-9117-88BA6FE8BE82}" destId="{A62E07DB-78E7-4C7F-8DD1-E9B57349FCCB}" srcOrd="0" destOrd="0" presId="urn:microsoft.com/office/officeart/2005/8/layout/chart3"/>
    <dgm:cxn modelId="{FFE053BD-4880-41A1-A66E-4C41099B749E}" type="presOf" srcId="{A8B4B1F5-A49E-40F7-BFCD-08F5763BA0CE}" destId="{DF6B6CA2-3504-4DDF-9FB6-A7C64464DF7D}" srcOrd="0" destOrd="0" presId="urn:microsoft.com/office/officeart/2005/8/layout/chart3"/>
    <dgm:cxn modelId="{CD652DC5-858C-4F78-9E10-A8635E46CFE0}" type="presOf" srcId="{52E52E26-403C-46E4-9117-88BA6FE8BE82}" destId="{4CD06276-F859-483A-B955-8559313A2C3D}" srcOrd="1" destOrd="0" presId="urn:microsoft.com/office/officeart/2005/8/layout/chart3"/>
    <dgm:cxn modelId="{BA5FF73C-FDC0-46D5-8507-C8D78058620A}" srcId="{4908AD02-3E21-4950-AAEF-3E54A1E500A2}" destId="{43530FF6-B964-45A1-9336-840B3E569385}" srcOrd="1" destOrd="0" parTransId="{A15B4F86-6468-446F-8D83-EA718A4D7094}" sibTransId="{75B0737A-A1C9-4053-8273-8AC66E19BEDC}"/>
    <dgm:cxn modelId="{27171DCA-748D-41EC-9D76-05590B099965}" type="presOf" srcId="{43530FF6-B964-45A1-9336-840B3E569385}" destId="{620F2746-9ABE-4B72-9E6F-3AF2C89882AA}" srcOrd="0" destOrd="0" presId="urn:microsoft.com/office/officeart/2005/8/layout/chart3"/>
    <dgm:cxn modelId="{CC7F9046-8106-4025-852C-275CF3096E13}" type="presOf" srcId="{43530FF6-B964-45A1-9336-840B3E569385}" destId="{A4D45609-944E-4A87-91E2-BCFC99C159C6}" srcOrd="1" destOrd="0" presId="urn:microsoft.com/office/officeart/2005/8/layout/chart3"/>
    <dgm:cxn modelId="{E94B6536-6E7E-41C0-9975-83A75C90D19D}" type="presOf" srcId="{4908AD02-3E21-4950-AAEF-3E54A1E500A2}" destId="{2F8B1F13-1E3B-4E20-9A74-360A90E385B8}" srcOrd="0" destOrd="0" presId="urn:microsoft.com/office/officeart/2005/8/layout/chart3"/>
    <dgm:cxn modelId="{41AF3666-1583-496F-8407-B6936EF88F1D}" type="presOf" srcId="{A8B4B1F5-A49E-40F7-BFCD-08F5763BA0CE}" destId="{9612FD69-CB28-4972-9D9A-DC5E6965A235}" srcOrd="1" destOrd="0" presId="urn:microsoft.com/office/officeart/2005/8/layout/chart3"/>
    <dgm:cxn modelId="{338596BB-0AC9-4788-BB68-67819AFBF80D}" type="presParOf" srcId="{2F8B1F13-1E3B-4E20-9A74-360A90E385B8}" destId="{DF6B6CA2-3504-4DDF-9FB6-A7C64464DF7D}" srcOrd="0" destOrd="0" presId="urn:microsoft.com/office/officeart/2005/8/layout/chart3"/>
    <dgm:cxn modelId="{F0B89363-72EC-447B-A33B-DFF959CF6B34}" type="presParOf" srcId="{2F8B1F13-1E3B-4E20-9A74-360A90E385B8}" destId="{9612FD69-CB28-4972-9D9A-DC5E6965A235}" srcOrd="1" destOrd="0" presId="urn:microsoft.com/office/officeart/2005/8/layout/chart3"/>
    <dgm:cxn modelId="{137D10AF-7365-4BFD-922E-95525FBAEFF7}" type="presParOf" srcId="{2F8B1F13-1E3B-4E20-9A74-360A90E385B8}" destId="{620F2746-9ABE-4B72-9E6F-3AF2C89882AA}" srcOrd="2" destOrd="0" presId="urn:microsoft.com/office/officeart/2005/8/layout/chart3"/>
    <dgm:cxn modelId="{E6305925-A030-43BF-B9D6-EB22D102EE7D}" type="presParOf" srcId="{2F8B1F13-1E3B-4E20-9A74-360A90E385B8}" destId="{A4D45609-944E-4A87-91E2-BCFC99C159C6}" srcOrd="3" destOrd="0" presId="urn:microsoft.com/office/officeart/2005/8/layout/chart3"/>
    <dgm:cxn modelId="{CDB5771D-0083-4EAC-810B-97CA8833BC8F}" type="presParOf" srcId="{2F8B1F13-1E3B-4E20-9A74-360A90E385B8}" destId="{A62E07DB-78E7-4C7F-8DD1-E9B57349FCCB}" srcOrd="4" destOrd="0" presId="urn:microsoft.com/office/officeart/2005/8/layout/chart3"/>
    <dgm:cxn modelId="{B586AAB6-7D74-47D6-AA83-DBA4EB789AB7}" type="presParOf" srcId="{2F8B1F13-1E3B-4E20-9A74-360A90E385B8}" destId="{4CD06276-F859-483A-B955-8559313A2C3D}" srcOrd="5"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B6CA2-3504-4DDF-9FB6-A7C64464DF7D}">
      <dsp:nvSpPr>
        <dsp:cNvPr id="0" name=""/>
        <dsp:cNvSpPr/>
      </dsp:nvSpPr>
      <dsp:spPr>
        <a:xfrm>
          <a:off x="566170" y="152130"/>
          <a:ext cx="1893176" cy="1893176"/>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Software</a:t>
          </a:r>
          <a:endParaRPr lang="en-US" sz="1200" kern="1200" dirty="0"/>
        </a:p>
      </dsp:txBody>
      <dsp:txXfrm>
        <a:off x="1595472" y="501466"/>
        <a:ext cx="642327" cy="631058"/>
      </dsp:txXfrm>
    </dsp:sp>
    <dsp:sp modelId="{620F2746-9ABE-4B72-9E6F-3AF2C89882AA}">
      <dsp:nvSpPr>
        <dsp:cNvPr id="0" name=""/>
        <dsp:cNvSpPr/>
      </dsp:nvSpPr>
      <dsp:spPr>
        <a:xfrm>
          <a:off x="468581" y="208474"/>
          <a:ext cx="1893176" cy="1893176"/>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Services</a:t>
          </a:r>
          <a:endParaRPr lang="en-US" sz="1200" kern="1200" dirty="0"/>
        </a:p>
      </dsp:txBody>
      <dsp:txXfrm>
        <a:off x="986951" y="1402978"/>
        <a:ext cx="856436" cy="585983"/>
      </dsp:txXfrm>
    </dsp:sp>
    <dsp:sp modelId="{A62E07DB-78E7-4C7F-8DD1-E9B57349FCCB}">
      <dsp:nvSpPr>
        <dsp:cNvPr id="0" name=""/>
        <dsp:cNvSpPr/>
      </dsp:nvSpPr>
      <dsp:spPr>
        <a:xfrm>
          <a:off x="468581" y="208474"/>
          <a:ext cx="1893176" cy="1893176"/>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Hardware</a:t>
          </a:r>
          <a:endParaRPr lang="en-US" sz="1200" kern="1200" dirty="0"/>
        </a:p>
      </dsp:txBody>
      <dsp:txXfrm>
        <a:off x="671421" y="580348"/>
        <a:ext cx="642327" cy="631058"/>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EF8FD9-D90E-455C-9821-44EC8A78DD27}"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654D8-8F85-48A4-A403-5CDA0A26C005}" type="slidenum">
              <a:rPr lang="en-US" smtClean="0"/>
              <a:t>‹#›</a:t>
            </a:fld>
            <a:endParaRPr lang="en-US"/>
          </a:p>
        </p:txBody>
      </p:sp>
    </p:spTree>
    <p:extLst>
      <p:ext uri="{BB962C8B-B14F-4D97-AF65-F5344CB8AC3E}">
        <p14:creationId xmlns:p14="http://schemas.microsoft.com/office/powerpoint/2010/main" val="1746010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EF8FD9-D90E-455C-9821-44EC8A78DD27}"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654D8-8F85-48A4-A403-5CDA0A26C005}" type="slidenum">
              <a:rPr lang="en-US" smtClean="0"/>
              <a:t>‹#›</a:t>
            </a:fld>
            <a:endParaRPr lang="en-US"/>
          </a:p>
        </p:txBody>
      </p:sp>
    </p:spTree>
    <p:extLst>
      <p:ext uri="{BB962C8B-B14F-4D97-AF65-F5344CB8AC3E}">
        <p14:creationId xmlns:p14="http://schemas.microsoft.com/office/powerpoint/2010/main" val="1204608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EF8FD9-D90E-455C-9821-44EC8A78DD27}"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654D8-8F85-48A4-A403-5CDA0A26C005}" type="slidenum">
              <a:rPr lang="en-US" smtClean="0"/>
              <a:t>‹#›</a:t>
            </a:fld>
            <a:endParaRPr lang="en-US"/>
          </a:p>
        </p:txBody>
      </p:sp>
    </p:spTree>
    <p:extLst>
      <p:ext uri="{BB962C8B-B14F-4D97-AF65-F5344CB8AC3E}">
        <p14:creationId xmlns:p14="http://schemas.microsoft.com/office/powerpoint/2010/main" val="2353459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EF8FD9-D90E-455C-9821-44EC8A78DD27}"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654D8-8F85-48A4-A403-5CDA0A26C005}" type="slidenum">
              <a:rPr lang="en-US" smtClean="0"/>
              <a:t>‹#›</a:t>
            </a:fld>
            <a:endParaRPr lang="en-US"/>
          </a:p>
        </p:txBody>
      </p:sp>
    </p:spTree>
    <p:extLst>
      <p:ext uri="{BB962C8B-B14F-4D97-AF65-F5344CB8AC3E}">
        <p14:creationId xmlns:p14="http://schemas.microsoft.com/office/powerpoint/2010/main" val="3614175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EF8FD9-D90E-455C-9821-44EC8A78DD27}" type="datetimeFigureOut">
              <a:rPr lang="en-US" smtClean="0"/>
              <a:t>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654D8-8F85-48A4-A403-5CDA0A26C005}" type="slidenum">
              <a:rPr lang="en-US" smtClean="0"/>
              <a:t>‹#›</a:t>
            </a:fld>
            <a:endParaRPr lang="en-US"/>
          </a:p>
        </p:txBody>
      </p:sp>
    </p:spTree>
    <p:extLst>
      <p:ext uri="{BB962C8B-B14F-4D97-AF65-F5344CB8AC3E}">
        <p14:creationId xmlns:p14="http://schemas.microsoft.com/office/powerpoint/2010/main" val="2260796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EF8FD9-D90E-455C-9821-44EC8A78DD27}"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654D8-8F85-48A4-A403-5CDA0A26C005}" type="slidenum">
              <a:rPr lang="en-US" smtClean="0"/>
              <a:t>‹#›</a:t>
            </a:fld>
            <a:endParaRPr lang="en-US"/>
          </a:p>
        </p:txBody>
      </p:sp>
    </p:spTree>
    <p:extLst>
      <p:ext uri="{BB962C8B-B14F-4D97-AF65-F5344CB8AC3E}">
        <p14:creationId xmlns:p14="http://schemas.microsoft.com/office/powerpoint/2010/main" val="3281064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EF8FD9-D90E-455C-9821-44EC8A78DD27}" type="datetimeFigureOut">
              <a:rPr lang="en-US" smtClean="0"/>
              <a:t>2/20/2017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654D8-8F85-48A4-A403-5CDA0A26C005}" type="slidenum">
              <a:rPr lang="en-US" smtClean="0"/>
              <a:t>‹#›</a:t>
            </a:fld>
            <a:endParaRPr lang="en-US"/>
          </a:p>
        </p:txBody>
      </p:sp>
    </p:spTree>
    <p:extLst>
      <p:ext uri="{BB962C8B-B14F-4D97-AF65-F5344CB8AC3E}">
        <p14:creationId xmlns:p14="http://schemas.microsoft.com/office/powerpoint/2010/main" val="4238095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EF8FD9-D90E-455C-9821-44EC8A78DD27}" type="datetimeFigureOut">
              <a:rPr lang="en-US" smtClean="0"/>
              <a:t>2/20/2017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654D8-8F85-48A4-A403-5CDA0A26C005}" type="slidenum">
              <a:rPr lang="en-US" smtClean="0"/>
              <a:t>‹#›</a:t>
            </a:fld>
            <a:endParaRPr lang="en-US"/>
          </a:p>
        </p:txBody>
      </p:sp>
    </p:spTree>
    <p:extLst>
      <p:ext uri="{BB962C8B-B14F-4D97-AF65-F5344CB8AC3E}">
        <p14:creationId xmlns:p14="http://schemas.microsoft.com/office/powerpoint/2010/main" val="1071372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F8FD9-D90E-455C-9821-44EC8A78DD27}" type="datetimeFigureOut">
              <a:rPr lang="en-US" smtClean="0"/>
              <a:t>2/20/2017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654D8-8F85-48A4-A403-5CDA0A26C005}" type="slidenum">
              <a:rPr lang="en-US" smtClean="0"/>
              <a:t>‹#›</a:t>
            </a:fld>
            <a:endParaRPr lang="en-US"/>
          </a:p>
        </p:txBody>
      </p:sp>
    </p:spTree>
    <p:extLst>
      <p:ext uri="{BB962C8B-B14F-4D97-AF65-F5344CB8AC3E}">
        <p14:creationId xmlns:p14="http://schemas.microsoft.com/office/powerpoint/2010/main" val="3549241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EF8FD9-D90E-455C-9821-44EC8A78DD27}"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654D8-8F85-48A4-A403-5CDA0A26C005}" type="slidenum">
              <a:rPr lang="en-US" smtClean="0"/>
              <a:t>‹#›</a:t>
            </a:fld>
            <a:endParaRPr lang="en-US"/>
          </a:p>
        </p:txBody>
      </p:sp>
    </p:spTree>
    <p:extLst>
      <p:ext uri="{BB962C8B-B14F-4D97-AF65-F5344CB8AC3E}">
        <p14:creationId xmlns:p14="http://schemas.microsoft.com/office/powerpoint/2010/main" val="4280998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EF8FD9-D90E-455C-9821-44EC8A78DD27}" type="datetimeFigureOut">
              <a:rPr lang="en-US" smtClean="0"/>
              <a:t>2/20/2017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654D8-8F85-48A4-A403-5CDA0A26C005}" type="slidenum">
              <a:rPr lang="en-US" smtClean="0"/>
              <a:t>‹#›</a:t>
            </a:fld>
            <a:endParaRPr lang="en-US"/>
          </a:p>
        </p:txBody>
      </p:sp>
    </p:spTree>
    <p:extLst>
      <p:ext uri="{BB962C8B-B14F-4D97-AF65-F5344CB8AC3E}">
        <p14:creationId xmlns:p14="http://schemas.microsoft.com/office/powerpoint/2010/main" val="2668988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EF8FD9-D90E-455C-9821-44EC8A78DD27}" type="datetimeFigureOut">
              <a:rPr lang="en-US" smtClean="0"/>
              <a:t>2/20/2017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654D8-8F85-48A4-A403-5CDA0A26C005}" type="slidenum">
              <a:rPr lang="en-US" smtClean="0"/>
              <a:t>‹#›</a:t>
            </a:fld>
            <a:endParaRPr lang="en-US"/>
          </a:p>
        </p:txBody>
      </p:sp>
    </p:spTree>
    <p:extLst>
      <p:ext uri="{BB962C8B-B14F-4D97-AF65-F5344CB8AC3E}">
        <p14:creationId xmlns:p14="http://schemas.microsoft.com/office/powerpoint/2010/main" val="2449944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diagramLayout" Target="../diagrams/layout1.xml"/><Relationship Id="rId7" Type="http://schemas.openxmlformats.org/officeDocument/2006/relationships/chart" Target="../charts/char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71234" y="1493949"/>
            <a:ext cx="4134118" cy="4765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1542474" y="1545466"/>
            <a:ext cx="1556172" cy="369332"/>
          </a:xfrm>
          <a:prstGeom prst="rect">
            <a:avLst/>
          </a:prstGeom>
          <a:noFill/>
        </p:spPr>
        <p:txBody>
          <a:bodyPr wrap="square" rtlCol="0">
            <a:spAutoFit/>
          </a:bodyPr>
          <a:lstStyle/>
          <a:p>
            <a:r>
              <a:rPr lang="en-US" dirty="0" smtClean="0"/>
              <a:t>User Name:</a:t>
            </a:r>
            <a:endParaRPr lang="en-US" dirty="0"/>
          </a:p>
        </p:txBody>
      </p:sp>
      <p:sp>
        <p:nvSpPr>
          <p:cNvPr id="6" name="TextBox 5"/>
          <p:cNvSpPr txBox="1"/>
          <p:nvPr/>
        </p:nvSpPr>
        <p:spPr>
          <a:xfrm>
            <a:off x="3337949" y="1545466"/>
            <a:ext cx="2511381" cy="369332"/>
          </a:xfrm>
          <a:prstGeom prst="rect">
            <a:avLst/>
          </a:prstGeom>
          <a:noFill/>
        </p:spPr>
        <p:txBody>
          <a:bodyPr wrap="square" rtlCol="0">
            <a:spAutoFit/>
          </a:bodyPr>
          <a:lstStyle/>
          <a:p>
            <a:r>
              <a:rPr lang="en-US" dirty="0" smtClean="0"/>
              <a:t>Type User Name</a:t>
            </a:r>
            <a:endParaRPr lang="en-US" dirty="0"/>
          </a:p>
        </p:txBody>
      </p:sp>
      <p:sp>
        <p:nvSpPr>
          <p:cNvPr id="8" name="Rectangle 7"/>
          <p:cNvSpPr/>
          <p:nvPr/>
        </p:nvSpPr>
        <p:spPr>
          <a:xfrm>
            <a:off x="3267112" y="2297140"/>
            <a:ext cx="4134118" cy="4765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TextBox 8"/>
          <p:cNvSpPr txBox="1"/>
          <p:nvPr/>
        </p:nvSpPr>
        <p:spPr>
          <a:xfrm>
            <a:off x="3333827" y="2348657"/>
            <a:ext cx="2511381" cy="369332"/>
          </a:xfrm>
          <a:prstGeom prst="rect">
            <a:avLst/>
          </a:prstGeom>
          <a:noFill/>
        </p:spPr>
        <p:txBody>
          <a:bodyPr wrap="square" rtlCol="0">
            <a:spAutoFit/>
          </a:bodyPr>
          <a:lstStyle/>
          <a:p>
            <a:r>
              <a:rPr lang="en-US" dirty="0" smtClean="0"/>
              <a:t>Type Password</a:t>
            </a:r>
            <a:endParaRPr lang="en-US" dirty="0"/>
          </a:p>
        </p:txBody>
      </p:sp>
      <p:sp>
        <p:nvSpPr>
          <p:cNvPr id="10" name="Rectangle 9"/>
          <p:cNvSpPr/>
          <p:nvPr/>
        </p:nvSpPr>
        <p:spPr>
          <a:xfrm>
            <a:off x="6068291" y="2978423"/>
            <a:ext cx="1432634" cy="4852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Login</a:t>
            </a:r>
            <a:endParaRPr lang="en-US" dirty="0"/>
          </a:p>
        </p:txBody>
      </p:sp>
      <p:sp>
        <p:nvSpPr>
          <p:cNvPr id="11" name="TextBox 10"/>
          <p:cNvSpPr txBox="1"/>
          <p:nvPr/>
        </p:nvSpPr>
        <p:spPr>
          <a:xfrm>
            <a:off x="1565561" y="2348657"/>
            <a:ext cx="1556172" cy="369332"/>
          </a:xfrm>
          <a:prstGeom prst="rect">
            <a:avLst/>
          </a:prstGeom>
          <a:noFill/>
        </p:spPr>
        <p:txBody>
          <a:bodyPr wrap="square" rtlCol="0">
            <a:spAutoFit/>
          </a:bodyPr>
          <a:lstStyle/>
          <a:p>
            <a:r>
              <a:rPr lang="en-US" dirty="0" smtClean="0"/>
              <a:t>Password:</a:t>
            </a:r>
            <a:endParaRPr lang="en-US" dirty="0"/>
          </a:p>
        </p:txBody>
      </p:sp>
    </p:spTree>
    <p:extLst>
      <p:ext uri="{BB962C8B-B14F-4D97-AF65-F5344CB8AC3E}">
        <p14:creationId xmlns:p14="http://schemas.microsoft.com/office/powerpoint/2010/main" val="1741817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020" y="-9445"/>
            <a:ext cx="3130378" cy="369332"/>
          </a:xfrm>
          <a:prstGeom prst="rect">
            <a:avLst/>
          </a:prstGeom>
          <a:noFill/>
        </p:spPr>
        <p:txBody>
          <a:bodyPr wrap="square" rtlCol="0">
            <a:spAutoFit/>
          </a:bodyPr>
          <a:lstStyle/>
          <a:p>
            <a:r>
              <a:rPr lang="en-US" dirty="0" smtClean="0">
                <a:solidFill>
                  <a:srgbClr val="7030A0"/>
                </a:solidFill>
              </a:rPr>
              <a:t>Edit Product Preview Popup</a:t>
            </a:r>
            <a:endParaRPr lang="en-US" dirty="0">
              <a:solidFill>
                <a:srgbClr val="7030A0"/>
              </a:solidFill>
            </a:endParaRPr>
          </a:p>
        </p:txBody>
      </p:sp>
      <p:sp>
        <p:nvSpPr>
          <p:cNvPr id="3" name="Rectangle 2"/>
          <p:cNvSpPr/>
          <p:nvPr/>
        </p:nvSpPr>
        <p:spPr>
          <a:xfrm>
            <a:off x="1077660" y="673506"/>
            <a:ext cx="2405448" cy="2298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Graphic of product added</a:t>
            </a:r>
            <a:endParaRPr lang="en-US" dirty="0"/>
          </a:p>
        </p:txBody>
      </p:sp>
      <p:sp>
        <p:nvSpPr>
          <p:cNvPr id="4" name="TextBox 3"/>
          <p:cNvSpPr txBox="1"/>
          <p:nvPr/>
        </p:nvSpPr>
        <p:spPr>
          <a:xfrm>
            <a:off x="1104572" y="3808454"/>
            <a:ext cx="1624072" cy="369332"/>
          </a:xfrm>
          <a:prstGeom prst="rect">
            <a:avLst/>
          </a:prstGeom>
          <a:noFill/>
        </p:spPr>
        <p:txBody>
          <a:bodyPr wrap="square" rtlCol="0">
            <a:spAutoFit/>
          </a:bodyPr>
          <a:lstStyle/>
          <a:p>
            <a:r>
              <a:rPr lang="en-US" dirty="0" smtClean="0"/>
              <a:t>CLIN:</a:t>
            </a:r>
            <a:endParaRPr lang="en-US" dirty="0"/>
          </a:p>
        </p:txBody>
      </p:sp>
      <p:sp>
        <p:nvSpPr>
          <p:cNvPr id="5" name="TextBox 4"/>
          <p:cNvSpPr txBox="1"/>
          <p:nvPr/>
        </p:nvSpPr>
        <p:spPr>
          <a:xfrm>
            <a:off x="1116931" y="4181208"/>
            <a:ext cx="2882421" cy="369332"/>
          </a:xfrm>
          <a:prstGeom prst="rect">
            <a:avLst/>
          </a:prstGeom>
          <a:noFill/>
        </p:spPr>
        <p:txBody>
          <a:bodyPr wrap="square" rtlCol="0">
            <a:spAutoFit/>
          </a:bodyPr>
          <a:lstStyle/>
          <a:p>
            <a:r>
              <a:rPr lang="en-US" dirty="0" smtClean="0"/>
              <a:t>UNPSC Code (Version 11):</a:t>
            </a:r>
            <a:endParaRPr lang="en-US" dirty="0"/>
          </a:p>
        </p:txBody>
      </p:sp>
      <p:sp>
        <p:nvSpPr>
          <p:cNvPr id="6" name="TextBox 5"/>
          <p:cNvSpPr txBox="1"/>
          <p:nvPr/>
        </p:nvSpPr>
        <p:spPr>
          <a:xfrm>
            <a:off x="1116932" y="4523081"/>
            <a:ext cx="3673252" cy="369332"/>
          </a:xfrm>
          <a:prstGeom prst="rect">
            <a:avLst/>
          </a:prstGeom>
          <a:noFill/>
        </p:spPr>
        <p:txBody>
          <a:bodyPr wrap="square" rtlCol="0">
            <a:spAutoFit/>
          </a:bodyPr>
          <a:lstStyle/>
          <a:p>
            <a:r>
              <a:rPr lang="en-US" dirty="0" smtClean="0"/>
              <a:t>Manufacturer Part Number (OEM #):</a:t>
            </a:r>
            <a:endParaRPr lang="en-US" dirty="0"/>
          </a:p>
        </p:txBody>
      </p:sp>
      <p:sp>
        <p:nvSpPr>
          <p:cNvPr id="7" name="TextBox 6"/>
          <p:cNvSpPr txBox="1"/>
          <p:nvPr/>
        </p:nvSpPr>
        <p:spPr>
          <a:xfrm>
            <a:off x="1116931" y="4733147"/>
            <a:ext cx="2940085" cy="369332"/>
          </a:xfrm>
          <a:prstGeom prst="rect">
            <a:avLst/>
          </a:prstGeom>
          <a:noFill/>
        </p:spPr>
        <p:txBody>
          <a:bodyPr wrap="square" rtlCol="0">
            <a:spAutoFit/>
          </a:bodyPr>
          <a:lstStyle/>
          <a:p>
            <a:r>
              <a:rPr lang="en-US" dirty="0" smtClean="0"/>
              <a:t>Manufacturer (OEM):</a:t>
            </a:r>
            <a:endParaRPr lang="en-US" dirty="0"/>
          </a:p>
        </p:txBody>
      </p:sp>
      <p:sp>
        <p:nvSpPr>
          <p:cNvPr id="8" name="TextBox 7"/>
          <p:cNvSpPr txBox="1"/>
          <p:nvPr/>
        </p:nvSpPr>
        <p:spPr>
          <a:xfrm>
            <a:off x="1116932" y="4992641"/>
            <a:ext cx="1624072" cy="369332"/>
          </a:xfrm>
          <a:prstGeom prst="rect">
            <a:avLst/>
          </a:prstGeom>
          <a:noFill/>
        </p:spPr>
        <p:txBody>
          <a:bodyPr wrap="square" rtlCol="0">
            <a:spAutoFit/>
          </a:bodyPr>
          <a:lstStyle/>
          <a:p>
            <a:r>
              <a:rPr lang="en-US" dirty="0" smtClean="0"/>
              <a:t>SKU #/ Item #:</a:t>
            </a:r>
            <a:endParaRPr lang="en-US" dirty="0"/>
          </a:p>
        </p:txBody>
      </p:sp>
      <p:sp>
        <p:nvSpPr>
          <p:cNvPr id="9" name="TextBox 8"/>
          <p:cNvSpPr txBox="1"/>
          <p:nvPr/>
        </p:nvSpPr>
        <p:spPr>
          <a:xfrm>
            <a:off x="5300997" y="2116763"/>
            <a:ext cx="2058636" cy="369332"/>
          </a:xfrm>
          <a:prstGeom prst="rect">
            <a:avLst/>
          </a:prstGeom>
          <a:noFill/>
        </p:spPr>
        <p:txBody>
          <a:bodyPr wrap="square" rtlCol="0">
            <a:spAutoFit/>
          </a:bodyPr>
          <a:lstStyle/>
          <a:p>
            <a:r>
              <a:rPr lang="en-US" dirty="0" smtClean="0"/>
              <a:t>Contract Discount:</a:t>
            </a:r>
            <a:endParaRPr lang="en-US" dirty="0"/>
          </a:p>
        </p:txBody>
      </p:sp>
      <p:sp>
        <p:nvSpPr>
          <p:cNvPr id="10" name="TextBox 9"/>
          <p:cNvSpPr txBox="1"/>
          <p:nvPr/>
        </p:nvSpPr>
        <p:spPr>
          <a:xfrm>
            <a:off x="1048512" y="3047188"/>
            <a:ext cx="1624072" cy="369332"/>
          </a:xfrm>
          <a:prstGeom prst="rect">
            <a:avLst/>
          </a:prstGeom>
          <a:noFill/>
        </p:spPr>
        <p:txBody>
          <a:bodyPr wrap="square" rtlCol="0">
            <a:spAutoFit/>
          </a:bodyPr>
          <a:lstStyle/>
          <a:p>
            <a:r>
              <a:rPr lang="en-US" dirty="0" smtClean="0"/>
              <a:t>Item Name</a:t>
            </a:r>
            <a:endParaRPr lang="en-US" dirty="0"/>
          </a:p>
        </p:txBody>
      </p:sp>
      <p:sp>
        <p:nvSpPr>
          <p:cNvPr id="11" name="TextBox 10"/>
          <p:cNvSpPr txBox="1"/>
          <p:nvPr/>
        </p:nvSpPr>
        <p:spPr>
          <a:xfrm>
            <a:off x="5300997" y="897559"/>
            <a:ext cx="1891382" cy="369332"/>
          </a:xfrm>
          <a:prstGeom prst="rect">
            <a:avLst/>
          </a:prstGeom>
          <a:noFill/>
        </p:spPr>
        <p:txBody>
          <a:bodyPr wrap="square" rtlCol="0">
            <a:spAutoFit/>
          </a:bodyPr>
          <a:lstStyle/>
          <a:p>
            <a:r>
              <a:rPr lang="en-US" dirty="0" smtClean="0"/>
              <a:t>Unit of Measure:</a:t>
            </a:r>
            <a:endParaRPr lang="en-US" dirty="0"/>
          </a:p>
        </p:txBody>
      </p:sp>
      <p:sp>
        <p:nvSpPr>
          <p:cNvPr id="12" name="TextBox 11"/>
          <p:cNvSpPr txBox="1"/>
          <p:nvPr/>
        </p:nvSpPr>
        <p:spPr>
          <a:xfrm>
            <a:off x="1010251" y="3425901"/>
            <a:ext cx="1891382" cy="369332"/>
          </a:xfrm>
          <a:prstGeom prst="rect">
            <a:avLst/>
          </a:prstGeom>
          <a:noFill/>
        </p:spPr>
        <p:txBody>
          <a:bodyPr wrap="square" rtlCol="0">
            <a:spAutoFit/>
          </a:bodyPr>
          <a:lstStyle/>
          <a:p>
            <a:r>
              <a:rPr lang="en-US" dirty="0" smtClean="0"/>
              <a:t>Item Description</a:t>
            </a:r>
            <a:endParaRPr lang="en-US" dirty="0"/>
          </a:p>
        </p:txBody>
      </p:sp>
      <p:sp>
        <p:nvSpPr>
          <p:cNvPr id="13" name="TextBox 12"/>
          <p:cNvSpPr txBox="1"/>
          <p:nvPr/>
        </p:nvSpPr>
        <p:spPr>
          <a:xfrm>
            <a:off x="5300996" y="1210599"/>
            <a:ext cx="4200475" cy="369332"/>
          </a:xfrm>
          <a:prstGeom prst="rect">
            <a:avLst/>
          </a:prstGeom>
          <a:noFill/>
        </p:spPr>
        <p:txBody>
          <a:bodyPr wrap="square" rtlCol="0">
            <a:spAutoFit/>
          </a:bodyPr>
          <a:lstStyle/>
          <a:p>
            <a:r>
              <a:rPr lang="en-US" dirty="0" smtClean="0"/>
              <a:t>Quantity in Unit of Measure (if applicable):</a:t>
            </a:r>
            <a:endParaRPr lang="en-US" dirty="0"/>
          </a:p>
        </p:txBody>
      </p:sp>
      <p:sp>
        <p:nvSpPr>
          <p:cNvPr id="14" name="TextBox 13"/>
          <p:cNvSpPr txBox="1"/>
          <p:nvPr/>
        </p:nvSpPr>
        <p:spPr>
          <a:xfrm>
            <a:off x="5300997" y="1610135"/>
            <a:ext cx="1959782" cy="369332"/>
          </a:xfrm>
          <a:prstGeom prst="rect">
            <a:avLst/>
          </a:prstGeom>
          <a:noFill/>
        </p:spPr>
        <p:txBody>
          <a:bodyPr wrap="square" rtlCol="0">
            <a:spAutoFit/>
          </a:bodyPr>
          <a:lstStyle/>
          <a:p>
            <a:r>
              <a:rPr lang="en-US" dirty="0" smtClean="0"/>
              <a:t>List Price/MSRP:</a:t>
            </a:r>
            <a:endParaRPr lang="en-US" dirty="0"/>
          </a:p>
        </p:txBody>
      </p:sp>
      <p:sp>
        <p:nvSpPr>
          <p:cNvPr id="15" name="TextBox 14"/>
          <p:cNvSpPr txBox="1"/>
          <p:nvPr/>
        </p:nvSpPr>
        <p:spPr>
          <a:xfrm>
            <a:off x="5300997" y="1886105"/>
            <a:ext cx="2289296" cy="369332"/>
          </a:xfrm>
          <a:prstGeom prst="rect">
            <a:avLst/>
          </a:prstGeom>
          <a:noFill/>
        </p:spPr>
        <p:txBody>
          <a:bodyPr wrap="square" rtlCol="0">
            <a:spAutoFit/>
          </a:bodyPr>
          <a:lstStyle/>
          <a:p>
            <a:r>
              <a:rPr lang="en-US" dirty="0" smtClean="0"/>
              <a:t>Contract Unit Price:</a:t>
            </a:r>
            <a:endParaRPr lang="en-US" dirty="0"/>
          </a:p>
        </p:txBody>
      </p:sp>
      <p:sp>
        <p:nvSpPr>
          <p:cNvPr id="16" name="TextBox 15"/>
          <p:cNvSpPr txBox="1"/>
          <p:nvPr/>
        </p:nvSpPr>
        <p:spPr>
          <a:xfrm>
            <a:off x="5300997" y="2466867"/>
            <a:ext cx="1624072" cy="369332"/>
          </a:xfrm>
          <a:prstGeom prst="rect">
            <a:avLst/>
          </a:prstGeom>
          <a:noFill/>
        </p:spPr>
        <p:txBody>
          <a:bodyPr wrap="square" rtlCol="0">
            <a:spAutoFit/>
          </a:bodyPr>
          <a:lstStyle/>
          <a:p>
            <a:r>
              <a:rPr lang="en-US" dirty="0" smtClean="0"/>
              <a:t>Category:</a:t>
            </a:r>
            <a:endParaRPr lang="en-US" dirty="0"/>
          </a:p>
        </p:txBody>
      </p:sp>
      <p:sp>
        <p:nvSpPr>
          <p:cNvPr id="17" name="TextBox 16"/>
          <p:cNvSpPr txBox="1"/>
          <p:nvPr/>
        </p:nvSpPr>
        <p:spPr>
          <a:xfrm>
            <a:off x="5300996" y="3097061"/>
            <a:ext cx="2421101" cy="369332"/>
          </a:xfrm>
          <a:prstGeom prst="rect">
            <a:avLst/>
          </a:prstGeom>
          <a:noFill/>
        </p:spPr>
        <p:txBody>
          <a:bodyPr wrap="square" rtlCol="0">
            <a:spAutoFit/>
          </a:bodyPr>
          <a:lstStyle/>
          <a:p>
            <a:r>
              <a:rPr lang="en-US" dirty="0" smtClean="0"/>
              <a:t>Contract #:</a:t>
            </a:r>
            <a:endParaRPr lang="en-US" dirty="0"/>
          </a:p>
        </p:txBody>
      </p:sp>
      <p:sp>
        <p:nvSpPr>
          <p:cNvPr id="18" name="TextBox 17"/>
          <p:cNvSpPr txBox="1"/>
          <p:nvPr/>
        </p:nvSpPr>
        <p:spPr>
          <a:xfrm>
            <a:off x="5288637" y="3340079"/>
            <a:ext cx="2421101" cy="369332"/>
          </a:xfrm>
          <a:prstGeom prst="rect">
            <a:avLst/>
          </a:prstGeom>
          <a:noFill/>
        </p:spPr>
        <p:txBody>
          <a:bodyPr wrap="square" rtlCol="0">
            <a:spAutoFit/>
          </a:bodyPr>
          <a:lstStyle/>
          <a:p>
            <a:r>
              <a:rPr lang="en-US" dirty="0" smtClean="0"/>
              <a:t>Contract Vendor:</a:t>
            </a:r>
            <a:endParaRPr lang="en-US" dirty="0"/>
          </a:p>
        </p:txBody>
      </p:sp>
      <p:sp>
        <p:nvSpPr>
          <p:cNvPr id="19" name="TextBox 18"/>
          <p:cNvSpPr txBox="1"/>
          <p:nvPr/>
        </p:nvSpPr>
        <p:spPr>
          <a:xfrm>
            <a:off x="5288638" y="3554266"/>
            <a:ext cx="2581741" cy="369332"/>
          </a:xfrm>
          <a:prstGeom prst="rect">
            <a:avLst/>
          </a:prstGeom>
          <a:noFill/>
        </p:spPr>
        <p:txBody>
          <a:bodyPr wrap="square" rtlCol="0">
            <a:spAutoFit/>
          </a:bodyPr>
          <a:lstStyle/>
          <a:p>
            <a:r>
              <a:rPr lang="en-US" dirty="0" smtClean="0"/>
              <a:t>Contract Expiration Date:</a:t>
            </a:r>
            <a:endParaRPr lang="en-US" dirty="0"/>
          </a:p>
        </p:txBody>
      </p:sp>
      <p:sp>
        <p:nvSpPr>
          <p:cNvPr id="20" name="TextBox 19"/>
          <p:cNvSpPr txBox="1"/>
          <p:nvPr/>
        </p:nvSpPr>
        <p:spPr>
          <a:xfrm>
            <a:off x="5300996" y="2740277"/>
            <a:ext cx="2421101" cy="369332"/>
          </a:xfrm>
          <a:prstGeom prst="rect">
            <a:avLst/>
          </a:prstGeom>
          <a:noFill/>
        </p:spPr>
        <p:txBody>
          <a:bodyPr wrap="square" rtlCol="0">
            <a:spAutoFit/>
          </a:bodyPr>
          <a:lstStyle/>
          <a:p>
            <a:r>
              <a:rPr lang="en-US" dirty="0" smtClean="0"/>
              <a:t>Product Type:</a:t>
            </a:r>
            <a:endParaRPr lang="en-US" dirty="0"/>
          </a:p>
        </p:txBody>
      </p:sp>
      <p:sp>
        <p:nvSpPr>
          <p:cNvPr id="66" name="Line Callout 1 65"/>
          <p:cNvSpPr/>
          <p:nvPr/>
        </p:nvSpPr>
        <p:spPr>
          <a:xfrm>
            <a:off x="10601722" y="580765"/>
            <a:ext cx="2018270" cy="2885628"/>
          </a:xfrm>
          <a:prstGeom prst="borderCallout1">
            <a:avLst>
              <a:gd name="adj1" fmla="val 18750"/>
              <a:gd name="adj2" fmla="val -8333"/>
              <a:gd name="adj3" fmla="val -11103"/>
              <a:gd name="adj4" fmla="val -41663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The content on this page should be redesigned to be more display in a more attractive way and similar to how the item would appear in the catalog</a:t>
            </a:r>
            <a:endParaRPr lang="en-US" dirty="0"/>
          </a:p>
        </p:txBody>
      </p:sp>
      <p:sp>
        <p:nvSpPr>
          <p:cNvPr id="22" name="Rectangle 21"/>
          <p:cNvSpPr/>
          <p:nvPr/>
        </p:nvSpPr>
        <p:spPr>
          <a:xfrm>
            <a:off x="8806249" y="5361973"/>
            <a:ext cx="2405448" cy="9720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Save</a:t>
            </a:r>
            <a:endParaRPr lang="en-US" dirty="0"/>
          </a:p>
        </p:txBody>
      </p:sp>
      <p:sp>
        <p:nvSpPr>
          <p:cNvPr id="23" name="Line Callout 1 22"/>
          <p:cNvSpPr/>
          <p:nvPr/>
        </p:nvSpPr>
        <p:spPr>
          <a:xfrm>
            <a:off x="11437863" y="3795233"/>
            <a:ext cx="2018270" cy="2885628"/>
          </a:xfrm>
          <a:prstGeom prst="borderCallout1">
            <a:avLst>
              <a:gd name="adj1" fmla="val 18750"/>
              <a:gd name="adj2" fmla="val -8333"/>
              <a:gd name="adj3" fmla="val -2963"/>
              <a:gd name="adj4" fmla="val -7414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The admin should be able to edit these items from this screen in case they have made any typos</a:t>
            </a:r>
            <a:endParaRPr lang="en-US" dirty="0"/>
          </a:p>
        </p:txBody>
      </p:sp>
    </p:spTree>
    <p:extLst>
      <p:ext uri="{BB962C8B-B14F-4D97-AF65-F5344CB8AC3E}">
        <p14:creationId xmlns:p14="http://schemas.microsoft.com/office/powerpoint/2010/main" val="35366650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019" y="-9445"/>
            <a:ext cx="6423071" cy="369332"/>
          </a:xfrm>
          <a:prstGeom prst="rect">
            <a:avLst/>
          </a:prstGeom>
          <a:noFill/>
        </p:spPr>
        <p:txBody>
          <a:bodyPr wrap="square" rtlCol="0">
            <a:spAutoFit/>
          </a:bodyPr>
          <a:lstStyle/>
          <a:p>
            <a:r>
              <a:rPr lang="en-US" dirty="0" smtClean="0">
                <a:solidFill>
                  <a:srgbClr val="7030A0"/>
                </a:solidFill>
              </a:rPr>
              <a:t>Delete Products Page</a:t>
            </a:r>
            <a:endParaRPr lang="en-US" dirty="0">
              <a:solidFill>
                <a:srgbClr val="7030A0"/>
              </a:solidFill>
            </a:endParaRPr>
          </a:p>
        </p:txBody>
      </p:sp>
      <p:sp>
        <p:nvSpPr>
          <p:cNvPr id="3" name="TextBox 2"/>
          <p:cNvSpPr txBox="1"/>
          <p:nvPr/>
        </p:nvSpPr>
        <p:spPr>
          <a:xfrm>
            <a:off x="463419" y="609846"/>
            <a:ext cx="10656560" cy="646331"/>
          </a:xfrm>
          <a:prstGeom prst="rect">
            <a:avLst/>
          </a:prstGeom>
          <a:noFill/>
        </p:spPr>
        <p:txBody>
          <a:bodyPr wrap="square" rtlCol="0">
            <a:spAutoFit/>
          </a:bodyPr>
          <a:lstStyle/>
          <a:p>
            <a:r>
              <a:rPr lang="en-US" i="1" dirty="0" smtClean="0"/>
              <a:t>Search for an existing item you would like to delete. Instructions to admin user. User should be able to search for any words across the data set with exact matches only.   </a:t>
            </a:r>
            <a:endParaRPr lang="en-US" i="1" dirty="0"/>
          </a:p>
        </p:txBody>
      </p:sp>
      <p:sp>
        <p:nvSpPr>
          <p:cNvPr id="4" name="Rectangle 3"/>
          <p:cNvSpPr/>
          <p:nvPr/>
        </p:nvSpPr>
        <p:spPr>
          <a:xfrm>
            <a:off x="731235" y="1329201"/>
            <a:ext cx="4134118" cy="4765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797950" y="1380718"/>
            <a:ext cx="2511381" cy="369332"/>
          </a:xfrm>
          <a:prstGeom prst="rect">
            <a:avLst/>
          </a:prstGeom>
          <a:noFill/>
        </p:spPr>
        <p:txBody>
          <a:bodyPr wrap="square" rtlCol="0">
            <a:spAutoFit/>
          </a:bodyPr>
          <a:lstStyle/>
          <a:p>
            <a:r>
              <a:rPr lang="en-US" dirty="0" smtClean="0">
                <a:solidFill>
                  <a:schemeClr val="bg1">
                    <a:lumMod val="65000"/>
                  </a:schemeClr>
                </a:solidFill>
              </a:rPr>
              <a:t>Insert text</a:t>
            </a:r>
            <a:endParaRPr lang="en-US" dirty="0">
              <a:solidFill>
                <a:schemeClr val="bg1">
                  <a:lumMod val="65000"/>
                </a:schemeClr>
              </a:solidFill>
            </a:endParaRPr>
          </a:p>
        </p:txBody>
      </p:sp>
      <p:sp>
        <p:nvSpPr>
          <p:cNvPr id="6" name="Rectangle 5"/>
          <p:cNvSpPr/>
          <p:nvPr/>
        </p:nvSpPr>
        <p:spPr>
          <a:xfrm>
            <a:off x="5107710" y="1319752"/>
            <a:ext cx="1432634" cy="4852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Search</a:t>
            </a:r>
            <a:endParaRPr lang="en-US" dirty="0"/>
          </a:p>
        </p:txBody>
      </p:sp>
      <p:sp>
        <p:nvSpPr>
          <p:cNvPr id="7" name="TextBox 6"/>
          <p:cNvSpPr txBox="1"/>
          <p:nvPr/>
        </p:nvSpPr>
        <p:spPr>
          <a:xfrm>
            <a:off x="458019" y="2071652"/>
            <a:ext cx="10656560" cy="369332"/>
          </a:xfrm>
          <a:prstGeom prst="rect">
            <a:avLst/>
          </a:prstGeom>
          <a:noFill/>
        </p:spPr>
        <p:txBody>
          <a:bodyPr wrap="square" rtlCol="0">
            <a:spAutoFit/>
          </a:bodyPr>
          <a:lstStyle/>
          <a:p>
            <a:r>
              <a:rPr lang="en-US" dirty="0" smtClean="0"/>
              <a:t>Results:</a:t>
            </a:r>
            <a:endParaRPr lang="en-US" dirty="0"/>
          </a:p>
        </p:txBody>
      </p:sp>
      <p:sp>
        <p:nvSpPr>
          <p:cNvPr id="8" name="Rectangle 7"/>
          <p:cNvSpPr/>
          <p:nvPr/>
        </p:nvSpPr>
        <p:spPr>
          <a:xfrm>
            <a:off x="20670981" y="6095999"/>
            <a:ext cx="1828801" cy="6273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Delete Product(s)</a:t>
            </a:r>
            <a:endParaRPr lang="en-US" dirty="0"/>
          </a:p>
        </p:txBody>
      </p:sp>
      <p:sp>
        <p:nvSpPr>
          <p:cNvPr id="9" name="TextBox 8"/>
          <p:cNvSpPr txBox="1"/>
          <p:nvPr/>
        </p:nvSpPr>
        <p:spPr>
          <a:xfrm>
            <a:off x="495747" y="2407997"/>
            <a:ext cx="10656560" cy="646331"/>
          </a:xfrm>
          <a:prstGeom prst="rect">
            <a:avLst/>
          </a:prstGeom>
          <a:noFill/>
        </p:spPr>
        <p:txBody>
          <a:bodyPr wrap="square" rtlCol="0">
            <a:spAutoFit/>
          </a:bodyPr>
          <a:lstStyle/>
          <a:p>
            <a:r>
              <a:rPr lang="en-US" i="1" dirty="0" smtClean="0"/>
              <a:t>The user can use checkmarks to delete items from this view or double-click the item for a larger view of item details and delete from there. Instructions to the admin user here.</a:t>
            </a:r>
            <a:endParaRPr lang="en-US" i="1" dirty="0"/>
          </a:p>
        </p:txBody>
      </p:sp>
      <p:pic>
        <p:nvPicPr>
          <p:cNvPr id="10" name="Picture 9"/>
          <p:cNvPicPr>
            <a:picLocks noChangeAspect="1"/>
          </p:cNvPicPr>
          <p:nvPr/>
        </p:nvPicPr>
        <p:blipFill>
          <a:blip r:embed="rId2"/>
          <a:stretch>
            <a:fillRect/>
          </a:stretch>
        </p:blipFill>
        <p:spPr>
          <a:xfrm>
            <a:off x="539749" y="3022403"/>
            <a:ext cx="10894870" cy="730611"/>
          </a:xfrm>
          <a:prstGeom prst="rect">
            <a:avLst/>
          </a:prstGeom>
        </p:spPr>
      </p:pic>
      <p:pic>
        <p:nvPicPr>
          <p:cNvPr id="11" name="Picture 10"/>
          <p:cNvPicPr>
            <a:picLocks noChangeAspect="1"/>
          </p:cNvPicPr>
          <p:nvPr/>
        </p:nvPicPr>
        <p:blipFill rotWithShape="1">
          <a:blip r:embed="rId3"/>
          <a:srcRect l="644"/>
          <a:stretch/>
        </p:blipFill>
        <p:spPr>
          <a:xfrm>
            <a:off x="11434619" y="3022403"/>
            <a:ext cx="11233441" cy="785593"/>
          </a:xfrm>
          <a:prstGeom prst="rect">
            <a:avLst/>
          </a:prstGeom>
        </p:spPr>
      </p:pic>
      <p:sp>
        <p:nvSpPr>
          <p:cNvPr id="12" name="Line Callout 1 11"/>
          <p:cNvSpPr/>
          <p:nvPr/>
        </p:nvSpPr>
        <p:spPr>
          <a:xfrm>
            <a:off x="11679882" y="-44977"/>
            <a:ext cx="2018270" cy="2885628"/>
          </a:xfrm>
          <a:prstGeom prst="borderCallout1">
            <a:avLst>
              <a:gd name="adj1" fmla="val 18750"/>
              <a:gd name="adj2" fmla="val -8333"/>
              <a:gd name="adj3" fmla="val 100926"/>
              <a:gd name="adj4" fmla="val -24502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I just copied this information from the data set itself, but I envision the data being displayed in a similar table without drop-down arrows in the column headers</a:t>
            </a:r>
            <a:endParaRPr lang="en-US" dirty="0"/>
          </a:p>
        </p:txBody>
      </p:sp>
      <p:sp>
        <p:nvSpPr>
          <p:cNvPr id="13" name="Rectangle 12"/>
          <p:cNvSpPr/>
          <p:nvPr/>
        </p:nvSpPr>
        <p:spPr>
          <a:xfrm>
            <a:off x="267855" y="3445164"/>
            <a:ext cx="120072" cy="8312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p:nvSpPr>
        <p:spPr>
          <a:xfrm>
            <a:off x="267855" y="3662213"/>
            <a:ext cx="103620" cy="9036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sym typeface="Wingdings" panose="05000000000000000000" pitchFamily="2" charset="2"/>
              </a:rPr>
              <a:t></a:t>
            </a:r>
            <a:endParaRPr lang="en-US" dirty="0"/>
          </a:p>
        </p:txBody>
      </p:sp>
      <p:sp>
        <p:nvSpPr>
          <p:cNvPr id="16" name="Line Callout 1 15"/>
          <p:cNvSpPr/>
          <p:nvPr/>
        </p:nvSpPr>
        <p:spPr>
          <a:xfrm flipH="1">
            <a:off x="387927" y="4739261"/>
            <a:ext cx="1866246" cy="1984067"/>
          </a:xfrm>
          <a:prstGeom prst="borderCallout1">
            <a:avLst>
              <a:gd name="adj1" fmla="val -7785"/>
              <a:gd name="adj2" fmla="val 8494"/>
              <a:gd name="adj3" fmla="val -42816"/>
              <a:gd name="adj4" fmla="val 9133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The user can select multiple items to delete using these check boxes</a:t>
            </a:r>
            <a:endParaRPr lang="en-US" dirty="0"/>
          </a:p>
        </p:txBody>
      </p:sp>
      <p:sp>
        <p:nvSpPr>
          <p:cNvPr id="17" name="Line Callout 1 16"/>
          <p:cNvSpPr/>
          <p:nvPr/>
        </p:nvSpPr>
        <p:spPr>
          <a:xfrm flipH="1">
            <a:off x="16449964" y="5214934"/>
            <a:ext cx="2309090" cy="1984067"/>
          </a:xfrm>
          <a:prstGeom prst="borderCallout1">
            <a:avLst>
              <a:gd name="adj1" fmla="val -7785"/>
              <a:gd name="adj2" fmla="val 8494"/>
              <a:gd name="adj3" fmla="val 66117"/>
              <a:gd name="adj4" fmla="val -9376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After clicking this button, a popup window should confirm if the user wants to permanently delete the items selected</a:t>
            </a:r>
            <a:endParaRPr lang="en-US" dirty="0"/>
          </a:p>
        </p:txBody>
      </p:sp>
      <p:sp>
        <p:nvSpPr>
          <p:cNvPr id="18" name="Line Callout 1 17"/>
          <p:cNvSpPr/>
          <p:nvPr/>
        </p:nvSpPr>
        <p:spPr>
          <a:xfrm>
            <a:off x="11980090" y="3972372"/>
            <a:ext cx="2018270" cy="2885628"/>
          </a:xfrm>
          <a:prstGeom prst="borderCallout1">
            <a:avLst>
              <a:gd name="adj1" fmla="val 18750"/>
              <a:gd name="adj2" fmla="val -8333"/>
              <a:gd name="adj3" fmla="val -11291"/>
              <a:gd name="adj4" fmla="val -4343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The following columns can be drop-downs: product type and unit of measure (each and hours)</a:t>
            </a:r>
            <a:endParaRPr lang="en-US" dirty="0"/>
          </a:p>
        </p:txBody>
      </p:sp>
    </p:spTree>
    <p:extLst>
      <p:ext uri="{BB962C8B-B14F-4D97-AF65-F5344CB8AC3E}">
        <p14:creationId xmlns:p14="http://schemas.microsoft.com/office/powerpoint/2010/main" val="3327358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616" y="7567"/>
            <a:ext cx="10708745" cy="369332"/>
          </a:xfrm>
          <a:prstGeom prst="rect">
            <a:avLst/>
          </a:prstGeom>
          <a:noFill/>
        </p:spPr>
        <p:txBody>
          <a:bodyPr wrap="square" rtlCol="0">
            <a:spAutoFit/>
          </a:bodyPr>
          <a:lstStyle/>
          <a:p>
            <a:r>
              <a:rPr lang="en-US" dirty="0" smtClean="0">
                <a:solidFill>
                  <a:srgbClr val="7030A0"/>
                </a:solidFill>
              </a:rPr>
              <a:t>Delete Products Page – After the user double clicks a product from the Delete Products Page Search Results</a:t>
            </a:r>
            <a:endParaRPr lang="en-US" dirty="0">
              <a:solidFill>
                <a:srgbClr val="7030A0"/>
              </a:solidFill>
            </a:endParaRPr>
          </a:p>
        </p:txBody>
      </p:sp>
      <p:sp>
        <p:nvSpPr>
          <p:cNvPr id="8" name="Rectangle 7"/>
          <p:cNvSpPr/>
          <p:nvPr/>
        </p:nvSpPr>
        <p:spPr>
          <a:xfrm>
            <a:off x="7223078" y="6956562"/>
            <a:ext cx="1828801" cy="6273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Delete Product</a:t>
            </a:r>
            <a:endParaRPr lang="en-US" dirty="0"/>
          </a:p>
        </p:txBody>
      </p:sp>
      <p:sp>
        <p:nvSpPr>
          <p:cNvPr id="17" name="Line Callout 1 16"/>
          <p:cNvSpPr/>
          <p:nvPr/>
        </p:nvSpPr>
        <p:spPr>
          <a:xfrm flipH="1">
            <a:off x="9976950" y="4825703"/>
            <a:ext cx="2309090" cy="1984067"/>
          </a:xfrm>
          <a:prstGeom prst="borderCallout1">
            <a:avLst>
              <a:gd name="adj1" fmla="val 59716"/>
              <a:gd name="adj2" fmla="val 98494"/>
              <a:gd name="adj3" fmla="val 111739"/>
              <a:gd name="adj4" fmla="val 13463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After clicking this button, a popup window should confirm if the user wants to permanently delete the items selected</a:t>
            </a:r>
            <a:endParaRPr lang="en-US" dirty="0"/>
          </a:p>
        </p:txBody>
      </p:sp>
      <p:sp>
        <p:nvSpPr>
          <p:cNvPr id="19" name="TextBox 18"/>
          <p:cNvSpPr txBox="1"/>
          <p:nvPr/>
        </p:nvSpPr>
        <p:spPr>
          <a:xfrm>
            <a:off x="470380" y="936621"/>
            <a:ext cx="1624072" cy="369332"/>
          </a:xfrm>
          <a:prstGeom prst="rect">
            <a:avLst/>
          </a:prstGeom>
          <a:noFill/>
        </p:spPr>
        <p:txBody>
          <a:bodyPr wrap="square" rtlCol="0">
            <a:spAutoFit/>
          </a:bodyPr>
          <a:lstStyle/>
          <a:p>
            <a:r>
              <a:rPr lang="en-US" dirty="0" smtClean="0"/>
              <a:t>CLIN:</a:t>
            </a:r>
            <a:endParaRPr lang="en-US" dirty="0"/>
          </a:p>
        </p:txBody>
      </p:sp>
      <p:sp>
        <p:nvSpPr>
          <p:cNvPr id="20" name="TextBox 19"/>
          <p:cNvSpPr txBox="1"/>
          <p:nvPr/>
        </p:nvSpPr>
        <p:spPr>
          <a:xfrm>
            <a:off x="484422" y="410446"/>
            <a:ext cx="7653057" cy="369332"/>
          </a:xfrm>
          <a:prstGeom prst="rect">
            <a:avLst/>
          </a:prstGeom>
          <a:noFill/>
        </p:spPr>
        <p:txBody>
          <a:bodyPr wrap="none" rtlCol="0">
            <a:spAutoFit/>
          </a:bodyPr>
          <a:lstStyle/>
          <a:p>
            <a:r>
              <a:rPr lang="en-US" i="1" dirty="0" smtClean="0"/>
              <a:t>Instructions to Admin user to click the delete to delete the product listed below.  </a:t>
            </a:r>
            <a:endParaRPr lang="en-US" i="1" dirty="0"/>
          </a:p>
        </p:txBody>
      </p:sp>
      <p:sp>
        <p:nvSpPr>
          <p:cNvPr id="21" name="TextBox 20"/>
          <p:cNvSpPr txBox="1"/>
          <p:nvPr/>
        </p:nvSpPr>
        <p:spPr>
          <a:xfrm>
            <a:off x="470379" y="1410299"/>
            <a:ext cx="2882421" cy="369332"/>
          </a:xfrm>
          <a:prstGeom prst="rect">
            <a:avLst/>
          </a:prstGeom>
          <a:noFill/>
        </p:spPr>
        <p:txBody>
          <a:bodyPr wrap="square" rtlCol="0">
            <a:spAutoFit/>
          </a:bodyPr>
          <a:lstStyle/>
          <a:p>
            <a:r>
              <a:rPr lang="en-US" dirty="0" smtClean="0"/>
              <a:t>UNPSC Code (Version 11):</a:t>
            </a:r>
            <a:endParaRPr lang="en-US" dirty="0"/>
          </a:p>
        </p:txBody>
      </p:sp>
      <p:sp>
        <p:nvSpPr>
          <p:cNvPr id="22" name="TextBox 21"/>
          <p:cNvSpPr txBox="1"/>
          <p:nvPr/>
        </p:nvSpPr>
        <p:spPr>
          <a:xfrm>
            <a:off x="470380" y="1752172"/>
            <a:ext cx="3673252" cy="369332"/>
          </a:xfrm>
          <a:prstGeom prst="rect">
            <a:avLst/>
          </a:prstGeom>
          <a:noFill/>
        </p:spPr>
        <p:txBody>
          <a:bodyPr wrap="square" rtlCol="0">
            <a:spAutoFit/>
          </a:bodyPr>
          <a:lstStyle/>
          <a:p>
            <a:r>
              <a:rPr lang="en-US" dirty="0" smtClean="0"/>
              <a:t>Manufacturer Part Number (OEM #):</a:t>
            </a:r>
            <a:endParaRPr lang="en-US" dirty="0"/>
          </a:p>
        </p:txBody>
      </p:sp>
      <p:sp>
        <p:nvSpPr>
          <p:cNvPr id="23" name="TextBox 22"/>
          <p:cNvSpPr txBox="1"/>
          <p:nvPr/>
        </p:nvSpPr>
        <p:spPr>
          <a:xfrm>
            <a:off x="470379" y="1962238"/>
            <a:ext cx="2940085" cy="369332"/>
          </a:xfrm>
          <a:prstGeom prst="rect">
            <a:avLst/>
          </a:prstGeom>
          <a:noFill/>
        </p:spPr>
        <p:txBody>
          <a:bodyPr wrap="square" rtlCol="0">
            <a:spAutoFit/>
          </a:bodyPr>
          <a:lstStyle/>
          <a:p>
            <a:r>
              <a:rPr lang="en-US" dirty="0" smtClean="0"/>
              <a:t>Manufacturer (OEM):</a:t>
            </a:r>
            <a:endParaRPr lang="en-US" dirty="0"/>
          </a:p>
        </p:txBody>
      </p:sp>
      <p:sp>
        <p:nvSpPr>
          <p:cNvPr id="24" name="TextBox 23"/>
          <p:cNvSpPr txBox="1"/>
          <p:nvPr/>
        </p:nvSpPr>
        <p:spPr>
          <a:xfrm>
            <a:off x="470380" y="2221732"/>
            <a:ext cx="1624072" cy="369332"/>
          </a:xfrm>
          <a:prstGeom prst="rect">
            <a:avLst/>
          </a:prstGeom>
          <a:noFill/>
        </p:spPr>
        <p:txBody>
          <a:bodyPr wrap="square" rtlCol="0">
            <a:spAutoFit/>
          </a:bodyPr>
          <a:lstStyle/>
          <a:p>
            <a:r>
              <a:rPr lang="en-US" dirty="0" smtClean="0"/>
              <a:t>SKU #/ Item #:</a:t>
            </a:r>
            <a:endParaRPr lang="en-US" dirty="0"/>
          </a:p>
        </p:txBody>
      </p:sp>
      <p:sp>
        <p:nvSpPr>
          <p:cNvPr id="25" name="TextBox 24"/>
          <p:cNvSpPr txBox="1"/>
          <p:nvPr/>
        </p:nvSpPr>
        <p:spPr>
          <a:xfrm>
            <a:off x="470380" y="4573636"/>
            <a:ext cx="2058636" cy="369332"/>
          </a:xfrm>
          <a:prstGeom prst="rect">
            <a:avLst/>
          </a:prstGeom>
          <a:noFill/>
        </p:spPr>
        <p:txBody>
          <a:bodyPr wrap="square" rtlCol="0">
            <a:spAutoFit/>
          </a:bodyPr>
          <a:lstStyle/>
          <a:p>
            <a:r>
              <a:rPr lang="en-US" dirty="0" smtClean="0"/>
              <a:t>Contract Discount:</a:t>
            </a:r>
            <a:endParaRPr lang="en-US" dirty="0"/>
          </a:p>
        </p:txBody>
      </p:sp>
      <p:sp>
        <p:nvSpPr>
          <p:cNvPr id="26" name="TextBox 25"/>
          <p:cNvSpPr txBox="1"/>
          <p:nvPr/>
        </p:nvSpPr>
        <p:spPr>
          <a:xfrm>
            <a:off x="470380" y="2548008"/>
            <a:ext cx="1624072" cy="369332"/>
          </a:xfrm>
          <a:prstGeom prst="rect">
            <a:avLst/>
          </a:prstGeom>
          <a:noFill/>
        </p:spPr>
        <p:txBody>
          <a:bodyPr wrap="square" rtlCol="0">
            <a:spAutoFit/>
          </a:bodyPr>
          <a:lstStyle/>
          <a:p>
            <a:r>
              <a:rPr lang="en-US" dirty="0" smtClean="0"/>
              <a:t>Item Name:</a:t>
            </a:r>
            <a:endParaRPr lang="en-US" dirty="0"/>
          </a:p>
        </p:txBody>
      </p:sp>
      <p:sp>
        <p:nvSpPr>
          <p:cNvPr id="27" name="TextBox 26"/>
          <p:cNvSpPr txBox="1"/>
          <p:nvPr/>
        </p:nvSpPr>
        <p:spPr>
          <a:xfrm>
            <a:off x="470380" y="3354432"/>
            <a:ext cx="1891382" cy="369332"/>
          </a:xfrm>
          <a:prstGeom prst="rect">
            <a:avLst/>
          </a:prstGeom>
          <a:noFill/>
        </p:spPr>
        <p:txBody>
          <a:bodyPr wrap="square" rtlCol="0">
            <a:spAutoFit/>
          </a:bodyPr>
          <a:lstStyle/>
          <a:p>
            <a:r>
              <a:rPr lang="en-US" dirty="0" smtClean="0"/>
              <a:t>Unit of Measure:</a:t>
            </a:r>
            <a:endParaRPr lang="en-US" dirty="0"/>
          </a:p>
        </p:txBody>
      </p:sp>
      <p:sp>
        <p:nvSpPr>
          <p:cNvPr id="28" name="TextBox 27"/>
          <p:cNvSpPr txBox="1"/>
          <p:nvPr/>
        </p:nvSpPr>
        <p:spPr>
          <a:xfrm>
            <a:off x="470380" y="2954902"/>
            <a:ext cx="1891382" cy="369332"/>
          </a:xfrm>
          <a:prstGeom prst="rect">
            <a:avLst/>
          </a:prstGeom>
          <a:noFill/>
        </p:spPr>
        <p:txBody>
          <a:bodyPr wrap="square" rtlCol="0">
            <a:spAutoFit/>
          </a:bodyPr>
          <a:lstStyle/>
          <a:p>
            <a:r>
              <a:rPr lang="en-US" dirty="0" smtClean="0"/>
              <a:t>Item Description:</a:t>
            </a:r>
            <a:endParaRPr lang="en-US" dirty="0"/>
          </a:p>
        </p:txBody>
      </p:sp>
      <p:sp>
        <p:nvSpPr>
          <p:cNvPr id="29" name="TextBox 28"/>
          <p:cNvSpPr txBox="1"/>
          <p:nvPr/>
        </p:nvSpPr>
        <p:spPr>
          <a:xfrm>
            <a:off x="470379" y="3667472"/>
            <a:ext cx="4200475" cy="369332"/>
          </a:xfrm>
          <a:prstGeom prst="rect">
            <a:avLst/>
          </a:prstGeom>
          <a:noFill/>
        </p:spPr>
        <p:txBody>
          <a:bodyPr wrap="square" rtlCol="0">
            <a:spAutoFit/>
          </a:bodyPr>
          <a:lstStyle/>
          <a:p>
            <a:r>
              <a:rPr lang="en-US" dirty="0" smtClean="0"/>
              <a:t>Quantity in Unit of Measure (if applicable):</a:t>
            </a:r>
            <a:endParaRPr lang="en-US" dirty="0"/>
          </a:p>
        </p:txBody>
      </p:sp>
      <p:sp>
        <p:nvSpPr>
          <p:cNvPr id="30" name="TextBox 29"/>
          <p:cNvSpPr txBox="1"/>
          <p:nvPr/>
        </p:nvSpPr>
        <p:spPr>
          <a:xfrm>
            <a:off x="470380" y="4067008"/>
            <a:ext cx="1959782" cy="369332"/>
          </a:xfrm>
          <a:prstGeom prst="rect">
            <a:avLst/>
          </a:prstGeom>
          <a:noFill/>
        </p:spPr>
        <p:txBody>
          <a:bodyPr wrap="square" rtlCol="0">
            <a:spAutoFit/>
          </a:bodyPr>
          <a:lstStyle/>
          <a:p>
            <a:r>
              <a:rPr lang="en-US" dirty="0" smtClean="0"/>
              <a:t>List Price/MSRP:</a:t>
            </a:r>
            <a:endParaRPr lang="en-US" dirty="0"/>
          </a:p>
        </p:txBody>
      </p:sp>
      <p:sp>
        <p:nvSpPr>
          <p:cNvPr id="31" name="TextBox 30"/>
          <p:cNvSpPr txBox="1"/>
          <p:nvPr/>
        </p:nvSpPr>
        <p:spPr>
          <a:xfrm>
            <a:off x="470380" y="4342978"/>
            <a:ext cx="2289296" cy="369332"/>
          </a:xfrm>
          <a:prstGeom prst="rect">
            <a:avLst/>
          </a:prstGeom>
          <a:noFill/>
        </p:spPr>
        <p:txBody>
          <a:bodyPr wrap="square" rtlCol="0">
            <a:spAutoFit/>
          </a:bodyPr>
          <a:lstStyle/>
          <a:p>
            <a:r>
              <a:rPr lang="en-US" dirty="0" smtClean="0"/>
              <a:t>Contract Unit Price:</a:t>
            </a:r>
            <a:endParaRPr lang="en-US" dirty="0"/>
          </a:p>
        </p:txBody>
      </p:sp>
      <p:sp>
        <p:nvSpPr>
          <p:cNvPr id="32" name="TextBox 31"/>
          <p:cNvSpPr txBox="1"/>
          <p:nvPr/>
        </p:nvSpPr>
        <p:spPr>
          <a:xfrm>
            <a:off x="470380" y="4923740"/>
            <a:ext cx="1624072" cy="369332"/>
          </a:xfrm>
          <a:prstGeom prst="rect">
            <a:avLst/>
          </a:prstGeom>
          <a:noFill/>
        </p:spPr>
        <p:txBody>
          <a:bodyPr wrap="square" rtlCol="0">
            <a:spAutoFit/>
          </a:bodyPr>
          <a:lstStyle/>
          <a:p>
            <a:r>
              <a:rPr lang="en-US" dirty="0" smtClean="0"/>
              <a:t>Category:</a:t>
            </a:r>
            <a:endParaRPr lang="en-US" dirty="0"/>
          </a:p>
        </p:txBody>
      </p:sp>
      <p:sp>
        <p:nvSpPr>
          <p:cNvPr id="33" name="TextBox 32"/>
          <p:cNvSpPr txBox="1"/>
          <p:nvPr/>
        </p:nvSpPr>
        <p:spPr>
          <a:xfrm>
            <a:off x="470379" y="5553934"/>
            <a:ext cx="2421101" cy="369332"/>
          </a:xfrm>
          <a:prstGeom prst="rect">
            <a:avLst/>
          </a:prstGeom>
          <a:noFill/>
        </p:spPr>
        <p:txBody>
          <a:bodyPr wrap="square" rtlCol="0">
            <a:spAutoFit/>
          </a:bodyPr>
          <a:lstStyle/>
          <a:p>
            <a:r>
              <a:rPr lang="en-US" dirty="0" smtClean="0"/>
              <a:t>Contract #:</a:t>
            </a:r>
            <a:endParaRPr lang="en-US" dirty="0"/>
          </a:p>
        </p:txBody>
      </p:sp>
      <p:sp>
        <p:nvSpPr>
          <p:cNvPr id="34" name="TextBox 33"/>
          <p:cNvSpPr txBox="1"/>
          <p:nvPr/>
        </p:nvSpPr>
        <p:spPr>
          <a:xfrm>
            <a:off x="458020" y="5796952"/>
            <a:ext cx="2421101" cy="369332"/>
          </a:xfrm>
          <a:prstGeom prst="rect">
            <a:avLst/>
          </a:prstGeom>
          <a:noFill/>
        </p:spPr>
        <p:txBody>
          <a:bodyPr wrap="square" rtlCol="0">
            <a:spAutoFit/>
          </a:bodyPr>
          <a:lstStyle/>
          <a:p>
            <a:r>
              <a:rPr lang="en-US" dirty="0" smtClean="0"/>
              <a:t>Contract Vendor:</a:t>
            </a:r>
            <a:endParaRPr lang="en-US" dirty="0"/>
          </a:p>
        </p:txBody>
      </p:sp>
      <p:sp>
        <p:nvSpPr>
          <p:cNvPr id="35" name="TextBox 34"/>
          <p:cNvSpPr txBox="1"/>
          <p:nvPr/>
        </p:nvSpPr>
        <p:spPr>
          <a:xfrm>
            <a:off x="458021" y="6011139"/>
            <a:ext cx="2581741" cy="369332"/>
          </a:xfrm>
          <a:prstGeom prst="rect">
            <a:avLst/>
          </a:prstGeom>
          <a:noFill/>
        </p:spPr>
        <p:txBody>
          <a:bodyPr wrap="square" rtlCol="0">
            <a:spAutoFit/>
          </a:bodyPr>
          <a:lstStyle/>
          <a:p>
            <a:r>
              <a:rPr lang="en-US" dirty="0" smtClean="0"/>
              <a:t>Contract Expiration Date:</a:t>
            </a:r>
            <a:endParaRPr lang="en-US" dirty="0"/>
          </a:p>
        </p:txBody>
      </p:sp>
      <p:sp>
        <p:nvSpPr>
          <p:cNvPr id="36" name="TextBox 35"/>
          <p:cNvSpPr txBox="1"/>
          <p:nvPr/>
        </p:nvSpPr>
        <p:spPr>
          <a:xfrm>
            <a:off x="470379" y="5197150"/>
            <a:ext cx="2421101" cy="369332"/>
          </a:xfrm>
          <a:prstGeom prst="rect">
            <a:avLst/>
          </a:prstGeom>
          <a:noFill/>
        </p:spPr>
        <p:txBody>
          <a:bodyPr wrap="square" rtlCol="0">
            <a:spAutoFit/>
          </a:bodyPr>
          <a:lstStyle/>
          <a:p>
            <a:r>
              <a:rPr lang="en-US" dirty="0" smtClean="0"/>
              <a:t>Product Type:</a:t>
            </a:r>
            <a:endParaRPr lang="en-US" dirty="0"/>
          </a:p>
        </p:txBody>
      </p:sp>
      <p:grpSp>
        <p:nvGrpSpPr>
          <p:cNvPr id="37" name="Group 36"/>
          <p:cNvGrpSpPr/>
          <p:nvPr/>
        </p:nvGrpSpPr>
        <p:grpSpPr>
          <a:xfrm>
            <a:off x="4846320" y="792268"/>
            <a:ext cx="4134118" cy="369332"/>
            <a:chOff x="4639915" y="1318736"/>
            <a:chExt cx="4134118" cy="369332"/>
          </a:xfrm>
        </p:grpSpPr>
        <p:sp>
          <p:nvSpPr>
            <p:cNvPr id="38" name="Rectangle 37"/>
            <p:cNvSpPr/>
            <p:nvPr/>
          </p:nvSpPr>
          <p:spPr>
            <a:xfrm>
              <a:off x="4639915" y="133873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39" name="TextBox 38"/>
            <p:cNvSpPr txBox="1"/>
            <p:nvPr/>
          </p:nvSpPr>
          <p:spPr>
            <a:xfrm>
              <a:off x="4670854" y="1318736"/>
              <a:ext cx="2511381" cy="369332"/>
            </a:xfrm>
            <a:prstGeom prst="rect">
              <a:avLst/>
            </a:prstGeom>
            <a:noFill/>
          </p:spPr>
          <p:txBody>
            <a:bodyPr wrap="square" rtlCol="0">
              <a:spAutoFit/>
            </a:bodyPr>
            <a:lstStyle/>
            <a:p>
              <a:r>
                <a:rPr lang="en-US" dirty="0" smtClean="0"/>
                <a:t>Existing text</a:t>
              </a:r>
              <a:endParaRPr lang="en-US" dirty="0"/>
            </a:p>
          </p:txBody>
        </p:sp>
      </p:grpSp>
      <p:sp>
        <p:nvSpPr>
          <p:cNvPr id="40" name="Rectangle 39"/>
          <p:cNvSpPr/>
          <p:nvPr/>
        </p:nvSpPr>
        <p:spPr>
          <a:xfrm>
            <a:off x="4846320" y="1117071"/>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41" name="Rectangle 40"/>
          <p:cNvSpPr/>
          <p:nvPr/>
        </p:nvSpPr>
        <p:spPr>
          <a:xfrm>
            <a:off x="4846320" y="1500383"/>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42" name="Rectangle 41"/>
          <p:cNvSpPr/>
          <p:nvPr/>
        </p:nvSpPr>
        <p:spPr>
          <a:xfrm>
            <a:off x="4846320" y="180055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43" name="Rectangle 42"/>
          <p:cNvSpPr/>
          <p:nvPr/>
        </p:nvSpPr>
        <p:spPr>
          <a:xfrm>
            <a:off x="4846320" y="2174623"/>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44" name="Rectangle 43"/>
          <p:cNvSpPr/>
          <p:nvPr/>
        </p:nvSpPr>
        <p:spPr>
          <a:xfrm>
            <a:off x="4846320" y="2548696"/>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45" name="Rectangle 44"/>
          <p:cNvSpPr/>
          <p:nvPr/>
        </p:nvSpPr>
        <p:spPr>
          <a:xfrm>
            <a:off x="4846320" y="2968955"/>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46" name="Rectangle 45"/>
          <p:cNvSpPr/>
          <p:nvPr/>
        </p:nvSpPr>
        <p:spPr>
          <a:xfrm>
            <a:off x="4846320" y="3324556"/>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47" name="Rectangle 46"/>
          <p:cNvSpPr/>
          <p:nvPr/>
        </p:nvSpPr>
        <p:spPr>
          <a:xfrm>
            <a:off x="4846320" y="3698632"/>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48" name="Rectangle 47"/>
          <p:cNvSpPr/>
          <p:nvPr/>
        </p:nvSpPr>
        <p:spPr>
          <a:xfrm>
            <a:off x="4846320" y="4100407"/>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49" name="Rectangle 48"/>
          <p:cNvSpPr/>
          <p:nvPr/>
        </p:nvSpPr>
        <p:spPr>
          <a:xfrm>
            <a:off x="4846320" y="4520675"/>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50" name="Rectangle 49"/>
          <p:cNvSpPr/>
          <p:nvPr/>
        </p:nvSpPr>
        <p:spPr>
          <a:xfrm>
            <a:off x="4846320" y="4894743"/>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51" name="Rectangle 50"/>
          <p:cNvSpPr/>
          <p:nvPr/>
        </p:nvSpPr>
        <p:spPr>
          <a:xfrm>
            <a:off x="4846320" y="5268808"/>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52" name="Rectangle 51"/>
          <p:cNvSpPr/>
          <p:nvPr/>
        </p:nvSpPr>
        <p:spPr>
          <a:xfrm>
            <a:off x="4846320" y="5670603"/>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53" name="Rectangle 52"/>
          <p:cNvSpPr/>
          <p:nvPr/>
        </p:nvSpPr>
        <p:spPr>
          <a:xfrm>
            <a:off x="4846320" y="6060951"/>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54" name="Rectangle 53"/>
          <p:cNvSpPr/>
          <p:nvPr/>
        </p:nvSpPr>
        <p:spPr>
          <a:xfrm>
            <a:off x="4846320" y="649539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55" name="TextBox 54"/>
          <p:cNvSpPr txBox="1"/>
          <p:nvPr/>
        </p:nvSpPr>
        <p:spPr>
          <a:xfrm>
            <a:off x="462641" y="6292843"/>
            <a:ext cx="2581741" cy="369332"/>
          </a:xfrm>
          <a:prstGeom prst="rect">
            <a:avLst/>
          </a:prstGeom>
          <a:noFill/>
        </p:spPr>
        <p:txBody>
          <a:bodyPr wrap="square" rtlCol="0">
            <a:spAutoFit/>
          </a:bodyPr>
          <a:lstStyle/>
          <a:p>
            <a:r>
              <a:rPr lang="en-US" dirty="0" smtClean="0"/>
              <a:t>Product Image:</a:t>
            </a:r>
            <a:endParaRPr lang="en-US" dirty="0"/>
          </a:p>
        </p:txBody>
      </p:sp>
      <p:sp>
        <p:nvSpPr>
          <p:cNvPr id="56" name="TextBox 55"/>
          <p:cNvSpPr txBox="1"/>
          <p:nvPr/>
        </p:nvSpPr>
        <p:spPr>
          <a:xfrm>
            <a:off x="4891115" y="1073972"/>
            <a:ext cx="2511381" cy="369332"/>
          </a:xfrm>
          <a:prstGeom prst="rect">
            <a:avLst/>
          </a:prstGeom>
          <a:noFill/>
        </p:spPr>
        <p:txBody>
          <a:bodyPr wrap="square" rtlCol="0">
            <a:spAutoFit/>
          </a:bodyPr>
          <a:lstStyle/>
          <a:p>
            <a:r>
              <a:rPr lang="en-US" dirty="0" smtClean="0"/>
              <a:t>Existing text</a:t>
            </a:r>
            <a:endParaRPr lang="en-US" dirty="0"/>
          </a:p>
        </p:txBody>
      </p:sp>
      <p:sp>
        <p:nvSpPr>
          <p:cNvPr id="57" name="TextBox 56"/>
          <p:cNvSpPr txBox="1"/>
          <p:nvPr/>
        </p:nvSpPr>
        <p:spPr>
          <a:xfrm>
            <a:off x="4788656" y="1491039"/>
            <a:ext cx="2511381" cy="369332"/>
          </a:xfrm>
          <a:prstGeom prst="rect">
            <a:avLst/>
          </a:prstGeom>
          <a:noFill/>
        </p:spPr>
        <p:txBody>
          <a:bodyPr wrap="square" rtlCol="0">
            <a:spAutoFit/>
          </a:bodyPr>
          <a:lstStyle/>
          <a:p>
            <a:r>
              <a:rPr lang="en-US" dirty="0" smtClean="0"/>
              <a:t>Existing text</a:t>
            </a:r>
            <a:endParaRPr lang="en-US" dirty="0"/>
          </a:p>
        </p:txBody>
      </p:sp>
      <p:sp>
        <p:nvSpPr>
          <p:cNvPr id="58" name="TextBox 57"/>
          <p:cNvSpPr txBox="1"/>
          <p:nvPr/>
        </p:nvSpPr>
        <p:spPr>
          <a:xfrm>
            <a:off x="4842252" y="2548687"/>
            <a:ext cx="2511381" cy="369332"/>
          </a:xfrm>
          <a:prstGeom prst="rect">
            <a:avLst/>
          </a:prstGeom>
          <a:noFill/>
        </p:spPr>
        <p:txBody>
          <a:bodyPr wrap="square" rtlCol="0">
            <a:spAutoFit/>
          </a:bodyPr>
          <a:lstStyle/>
          <a:p>
            <a:r>
              <a:rPr lang="en-US" dirty="0" smtClean="0"/>
              <a:t>Existing text</a:t>
            </a:r>
            <a:endParaRPr lang="en-US" dirty="0"/>
          </a:p>
        </p:txBody>
      </p:sp>
      <p:sp>
        <p:nvSpPr>
          <p:cNvPr id="59" name="TextBox 58"/>
          <p:cNvSpPr txBox="1"/>
          <p:nvPr/>
        </p:nvSpPr>
        <p:spPr>
          <a:xfrm>
            <a:off x="4798421" y="2967260"/>
            <a:ext cx="2511381" cy="369332"/>
          </a:xfrm>
          <a:prstGeom prst="rect">
            <a:avLst/>
          </a:prstGeom>
          <a:noFill/>
        </p:spPr>
        <p:txBody>
          <a:bodyPr wrap="square" rtlCol="0">
            <a:spAutoFit/>
          </a:bodyPr>
          <a:lstStyle/>
          <a:p>
            <a:r>
              <a:rPr lang="en-US" dirty="0" smtClean="0"/>
              <a:t>Existing text</a:t>
            </a:r>
            <a:endParaRPr lang="en-US" dirty="0"/>
          </a:p>
        </p:txBody>
      </p:sp>
      <p:sp>
        <p:nvSpPr>
          <p:cNvPr id="60" name="TextBox 59"/>
          <p:cNvSpPr txBox="1"/>
          <p:nvPr/>
        </p:nvSpPr>
        <p:spPr>
          <a:xfrm>
            <a:off x="4842253" y="3324299"/>
            <a:ext cx="2511381" cy="369332"/>
          </a:xfrm>
          <a:prstGeom prst="rect">
            <a:avLst/>
          </a:prstGeom>
          <a:noFill/>
        </p:spPr>
        <p:txBody>
          <a:bodyPr wrap="square" rtlCol="0">
            <a:spAutoFit/>
          </a:bodyPr>
          <a:lstStyle/>
          <a:p>
            <a:r>
              <a:rPr lang="en-US" dirty="0" smtClean="0"/>
              <a:t>Existing text</a:t>
            </a:r>
            <a:endParaRPr lang="en-US" dirty="0"/>
          </a:p>
        </p:txBody>
      </p:sp>
      <p:sp>
        <p:nvSpPr>
          <p:cNvPr id="61" name="TextBox 60"/>
          <p:cNvSpPr txBox="1"/>
          <p:nvPr/>
        </p:nvSpPr>
        <p:spPr>
          <a:xfrm>
            <a:off x="4842254" y="3668818"/>
            <a:ext cx="2511381" cy="369332"/>
          </a:xfrm>
          <a:prstGeom prst="rect">
            <a:avLst/>
          </a:prstGeom>
          <a:noFill/>
        </p:spPr>
        <p:txBody>
          <a:bodyPr wrap="square" rtlCol="0">
            <a:spAutoFit/>
          </a:bodyPr>
          <a:lstStyle/>
          <a:p>
            <a:r>
              <a:rPr lang="en-US" dirty="0" smtClean="0"/>
              <a:t>Existing text</a:t>
            </a:r>
            <a:endParaRPr lang="en-US" dirty="0"/>
          </a:p>
        </p:txBody>
      </p:sp>
      <p:sp>
        <p:nvSpPr>
          <p:cNvPr id="62" name="TextBox 61"/>
          <p:cNvSpPr txBox="1"/>
          <p:nvPr/>
        </p:nvSpPr>
        <p:spPr>
          <a:xfrm>
            <a:off x="4910733" y="4497483"/>
            <a:ext cx="2511381" cy="369332"/>
          </a:xfrm>
          <a:prstGeom prst="rect">
            <a:avLst/>
          </a:prstGeom>
          <a:noFill/>
        </p:spPr>
        <p:txBody>
          <a:bodyPr wrap="square" rtlCol="0">
            <a:spAutoFit/>
          </a:bodyPr>
          <a:lstStyle/>
          <a:p>
            <a:r>
              <a:rPr lang="en-US" dirty="0" smtClean="0"/>
              <a:t>Existing text</a:t>
            </a:r>
            <a:endParaRPr lang="en-US" dirty="0"/>
          </a:p>
        </p:txBody>
      </p:sp>
      <p:sp>
        <p:nvSpPr>
          <p:cNvPr id="63" name="TextBox 62"/>
          <p:cNvSpPr txBox="1"/>
          <p:nvPr/>
        </p:nvSpPr>
        <p:spPr>
          <a:xfrm>
            <a:off x="4846318" y="4086836"/>
            <a:ext cx="2511381" cy="369332"/>
          </a:xfrm>
          <a:prstGeom prst="rect">
            <a:avLst/>
          </a:prstGeom>
          <a:noFill/>
        </p:spPr>
        <p:txBody>
          <a:bodyPr wrap="square" rtlCol="0">
            <a:spAutoFit/>
          </a:bodyPr>
          <a:lstStyle/>
          <a:p>
            <a:r>
              <a:rPr lang="en-US" dirty="0" smtClean="0"/>
              <a:t>Existing text</a:t>
            </a:r>
            <a:endParaRPr lang="en-US" dirty="0"/>
          </a:p>
        </p:txBody>
      </p:sp>
      <p:sp>
        <p:nvSpPr>
          <p:cNvPr id="64" name="TextBox 63"/>
          <p:cNvSpPr txBox="1"/>
          <p:nvPr/>
        </p:nvSpPr>
        <p:spPr>
          <a:xfrm>
            <a:off x="4894425" y="4884741"/>
            <a:ext cx="2511381" cy="369332"/>
          </a:xfrm>
          <a:prstGeom prst="rect">
            <a:avLst/>
          </a:prstGeom>
          <a:noFill/>
        </p:spPr>
        <p:txBody>
          <a:bodyPr wrap="square" rtlCol="0">
            <a:spAutoFit/>
          </a:bodyPr>
          <a:lstStyle/>
          <a:p>
            <a:r>
              <a:rPr lang="en-US" dirty="0" smtClean="0"/>
              <a:t>Existing text</a:t>
            </a:r>
            <a:endParaRPr lang="en-US" dirty="0"/>
          </a:p>
        </p:txBody>
      </p:sp>
      <p:sp>
        <p:nvSpPr>
          <p:cNvPr id="65" name="TextBox 64"/>
          <p:cNvSpPr txBox="1"/>
          <p:nvPr/>
        </p:nvSpPr>
        <p:spPr>
          <a:xfrm>
            <a:off x="4846319" y="5250500"/>
            <a:ext cx="2511381" cy="369332"/>
          </a:xfrm>
          <a:prstGeom prst="rect">
            <a:avLst/>
          </a:prstGeom>
          <a:noFill/>
        </p:spPr>
        <p:txBody>
          <a:bodyPr wrap="square" rtlCol="0">
            <a:spAutoFit/>
          </a:bodyPr>
          <a:lstStyle/>
          <a:p>
            <a:r>
              <a:rPr lang="en-US" dirty="0" smtClean="0"/>
              <a:t>Existing text</a:t>
            </a:r>
            <a:endParaRPr lang="en-US" dirty="0"/>
          </a:p>
        </p:txBody>
      </p:sp>
      <p:sp>
        <p:nvSpPr>
          <p:cNvPr id="66" name="TextBox 65"/>
          <p:cNvSpPr txBox="1"/>
          <p:nvPr/>
        </p:nvSpPr>
        <p:spPr>
          <a:xfrm>
            <a:off x="4798422" y="5633071"/>
            <a:ext cx="2511381" cy="369332"/>
          </a:xfrm>
          <a:prstGeom prst="rect">
            <a:avLst/>
          </a:prstGeom>
          <a:noFill/>
        </p:spPr>
        <p:txBody>
          <a:bodyPr wrap="square" rtlCol="0">
            <a:spAutoFit/>
          </a:bodyPr>
          <a:lstStyle/>
          <a:p>
            <a:r>
              <a:rPr lang="en-US" dirty="0" smtClean="0"/>
              <a:t>Existing text</a:t>
            </a:r>
            <a:endParaRPr lang="en-US" dirty="0"/>
          </a:p>
        </p:txBody>
      </p:sp>
      <p:sp>
        <p:nvSpPr>
          <p:cNvPr id="67" name="TextBox 66"/>
          <p:cNvSpPr txBox="1"/>
          <p:nvPr/>
        </p:nvSpPr>
        <p:spPr>
          <a:xfrm>
            <a:off x="4798422" y="6026360"/>
            <a:ext cx="2511381" cy="369332"/>
          </a:xfrm>
          <a:prstGeom prst="rect">
            <a:avLst/>
          </a:prstGeom>
          <a:noFill/>
        </p:spPr>
        <p:txBody>
          <a:bodyPr wrap="square" rtlCol="0">
            <a:spAutoFit/>
          </a:bodyPr>
          <a:lstStyle/>
          <a:p>
            <a:r>
              <a:rPr lang="en-US" dirty="0" smtClean="0"/>
              <a:t>Existing text</a:t>
            </a:r>
            <a:endParaRPr lang="en-US" dirty="0"/>
          </a:p>
        </p:txBody>
      </p:sp>
      <p:sp>
        <p:nvSpPr>
          <p:cNvPr id="68" name="TextBox 67"/>
          <p:cNvSpPr txBox="1"/>
          <p:nvPr/>
        </p:nvSpPr>
        <p:spPr>
          <a:xfrm>
            <a:off x="4846320" y="6509432"/>
            <a:ext cx="2511381" cy="369332"/>
          </a:xfrm>
          <a:prstGeom prst="rect">
            <a:avLst/>
          </a:prstGeom>
          <a:noFill/>
        </p:spPr>
        <p:txBody>
          <a:bodyPr wrap="square" rtlCol="0">
            <a:spAutoFit/>
          </a:bodyPr>
          <a:lstStyle/>
          <a:p>
            <a:r>
              <a:rPr lang="en-US" dirty="0" smtClean="0"/>
              <a:t>Existing text</a:t>
            </a:r>
            <a:endParaRPr lang="en-US" dirty="0"/>
          </a:p>
        </p:txBody>
      </p:sp>
      <p:sp>
        <p:nvSpPr>
          <p:cNvPr id="69" name="TextBox 68"/>
          <p:cNvSpPr txBox="1"/>
          <p:nvPr/>
        </p:nvSpPr>
        <p:spPr>
          <a:xfrm>
            <a:off x="4819595" y="1790727"/>
            <a:ext cx="2511381" cy="369332"/>
          </a:xfrm>
          <a:prstGeom prst="rect">
            <a:avLst/>
          </a:prstGeom>
          <a:noFill/>
        </p:spPr>
        <p:txBody>
          <a:bodyPr wrap="square" rtlCol="0">
            <a:spAutoFit/>
          </a:bodyPr>
          <a:lstStyle/>
          <a:p>
            <a:r>
              <a:rPr lang="en-US" dirty="0" smtClean="0"/>
              <a:t>Existing text</a:t>
            </a:r>
            <a:endParaRPr lang="en-US" dirty="0"/>
          </a:p>
        </p:txBody>
      </p:sp>
      <p:sp>
        <p:nvSpPr>
          <p:cNvPr id="70" name="TextBox 69"/>
          <p:cNvSpPr txBox="1"/>
          <p:nvPr/>
        </p:nvSpPr>
        <p:spPr>
          <a:xfrm>
            <a:off x="4877259" y="2156530"/>
            <a:ext cx="2511381" cy="369332"/>
          </a:xfrm>
          <a:prstGeom prst="rect">
            <a:avLst/>
          </a:prstGeom>
          <a:noFill/>
        </p:spPr>
        <p:txBody>
          <a:bodyPr wrap="square" rtlCol="0">
            <a:spAutoFit/>
          </a:bodyPr>
          <a:lstStyle/>
          <a:p>
            <a:r>
              <a:rPr lang="en-US" dirty="0" smtClean="0"/>
              <a:t>Existing text</a:t>
            </a:r>
            <a:endParaRPr lang="en-US" dirty="0"/>
          </a:p>
        </p:txBody>
      </p:sp>
    </p:spTree>
    <p:extLst>
      <p:ext uri="{BB962C8B-B14F-4D97-AF65-F5344CB8AC3E}">
        <p14:creationId xmlns:p14="http://schemas.microsoft.com/office/powerpoint/2010/main" val="16649795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3914" y="282143"/>
            <a:ext cx="7382850" cy="369332"/>
          </a:xfrm>
          <a:prstGeom prst="rect">
            <a:avLst/>
          </a:prstGeom>
          <a:noFill/>
        </p:spPr>
        <p:txBody>
          <a:bodyPr wrap="square" rtlCol="0">
            <a:spAutoFit/>
          </a:bodyPr>
          <a:lstStyle/>
          <a:p>
            <a:r>
              <a:rPr lang="en-US" dirty="0" smtClean="0">
                <a:solidFill>
                  <a:srgbClr val="7030A0"/>
                </a:solidFill>
              </a:rPr>
              <a:t>Reports Page – </a:t>
            </a:r>
            <a:r>
              <a:rPr lang="en-US" i="1" dirty="0" smtClean="0">
                <a:solidFill>
                  <a:srgbClr val="7030A0"/>
                </a:solidFill>
              </a:rPr>
              <a:t>this page should appear as a dashboard</a:t>
            </a:r>
            <a:endParaRPr lang="en-US" i="1" dirty="0">
              <a:solidFill>
                <a:srgbClr val="7030A0"/>
              </a:solidFill>
            </a:endParaRPr>
          </a:p>
        </p:txBody>
      </p:sp>
      <p:sp>
        <p:nvSpPr>
          <p:cNvPr id="3" name="Rectangle 2"/>
          <p:cNvSpPr/>
          <p:nvPr/>
        </p:nvSpPr>
        <p:spPr>
          <a:xfrm>
            <a:off x="295564" y="785091"/>
            <a:ext cx="11739418" cy="59389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 name="Straight Connector 4"/>
          <p:cNvCxnSpPr>
            <a:stCxn id="3" idx="0"/>
            <a:endCxn id="3" idx="2"/>
          </p:cNvCxnSpPr>
          <p:nvPr/>
        </p:nvCxnSpPr>
        <p:spPr>
          <a:xfrm>
            <a:off x="6165273" y="785091"/>
            <a:ext cx="0" cy="5938982"/>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a:stCxn id="3" idx="3"/>
            <a:endCxn id="3" idx="1"/>
          </p:cNvCxnSpPr>
          <p:nvPr/>
        </p:nvCxnSpPr>
        <p:spPr>
          <a:xfrm flipH="1">
            <a:off x="295564" y="3754582"/>
            <a:ext cx="11739418" cy="0"/>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84128" y="935580"/>
            <a:ext cx="5425545" cy="369332"/>
          </a:xfrm>
          <a:prstGeom prst="rect">
            <a:avLst/>
          </a:prstGeom>
          <a:noFill/>
        </p:spPr>
        <p:txBody>
          <a:bodyPr wrap="square" rtlCol="0">
            <a:spAutoFit/>
          </a:bodyPr>
          <a:lstStyle/>
          <a:p>
            <a:pPr algn="ctr"/>
            <a:r>
              <a:rPr lang="en-US" dirty="0" smtClean="0"/>
              <a:t>Expenditures Over a Period of Time</a:t>
            </a:r>
            <a:endParaRPr lang="en-US" dirty="0"/>
          </a:p>
        </p:txBody>
      </p:sp>
      <p:sp>
        <p:nvSpPr>
          <p:cNvPr id="10" name="TextBox 9"/>
          <p:cNvSpPr txBox="1"/>
          <p:nvPr/>
        </p:nvSpPr>
        <p:spPr>
          <a:xfrm>
            <a:off x="6253837" y="975012"/>
            <a:ext cx="4320713" cy="369332"/>
          </a:xfrm>
          <a:prstGeom prst="rect">
            <a:avLst/>
          </a:prstGeom>
          <a:noFill/>
        </p:spPr>
        <p:txBody>
          <a:bodyPr wrap="square" rtlCol="0">
            <a:spAutoFit/>
          </a:bodyPr>
          <a:lstStyle/>
          <a:p>
            <a:pPr algn="ctr"/>
            <a:r>
              <a:rPr lang="en-US" dirty="0" smtClean="0"/>
              <a:t>Expenditures by Product Type</a:t>
            </a:r>
            <a:endParaRPr lang="en-US" dirty="0"/>
          </a:p>
        </p:txBody>
      </p:sp>
      <p:sp>
        <p:nvSpPr>
          <p:cNvPr id="11" name="TextBox 10"/>
          <p:cNvSpPr txBox="1"/>
          <p:nvPr/>
        </p:nvSpPr>
        <p:spPr>
          <a:xfrm>
            <a:off x="561928" y="3888199"/>
            <a:ext cx="5425545" cy="369332"/>
          </a:xfrm>
          <a:prstGeom prst="rect">
            <a:avLst/>
          </a:prstGeom>
          <a:noFill/>
        </p:spPr>
        <p:txBody>
          <a:bodyPr wrap="square" rtlCol="0">
            <a:spAutoFit/>
          </a:bodyPr>
          <a:lstStyle/>
          <a:p>
            <a:pPr algn="ctr"/>
            <a:r>
              <a:rPr lang="en-US" dirty="0" smtClean="0"/>
              <a:t>Expenditures by Vendor</a:t>
            </a:r>
            <a:endParaRPr lang="en-US" dirty="0"/>
          </a:p>
        </p:txBody>
      </p:sp>
      <p:sp>
        <p:nvSpPr>
          <p:cNvPr id="12" name="TextBox 11"/>
          <p:cNvSpPr txBox="1"/>
          <p:nvPr/>
        </p:nvSpPr>
        <p:spPr>
          <a:xfrm>
            <a:off x="6192984" y="3883517"/>
            <a:ext cx="5425545" cy="369332"/>
          </a:xfrm>
          <a:prstGeom prst="rect">
            <a:avLst/>
          </a:prstGeom>
          <a:noFill/>
        </p:spPr>
        <p:txBody>
          <a:bodyPr wrap="square" rtlCol="0">
            <a:spAutoFit/>
          </a:bodyPr>
          <a:lstStyle/>
          <a:p>
            <a:r>
              <a:rPr lang="en-US" dirty="0" smtClean="0"/>
              <a:t>TRENDS: Purchases by Department per Quarter</a:t>
            </a:r>
            <a:endParaRPr lang="en-US" dirty="0"/>
          </a:p>
        </p:txBody>
      </p:sp>
      <p:sp>
        <p:nvSpPr>
          <p:cNvPr id="13" name="Rectangle 12"/>
          <p:cNvSpPr/>
          <p:nvPr/>
        </p:nvSpPr>
        <p:spPr>
          <a:xfrm>
            <a:off x="437734" y="1477987"/>
            <a:ext cx="1683007" cy="3918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Enter Start Date</a:t>
            </a:r>
            <a:endParaRPr lang="en-US" dirty="0"/>
          </a:p>
        </p:txBody>
      </p:sp>
      <p:sp>
        <p:nvSpPr>
          <p:cNvPr id="15" name="Line Callout 1 14"/>
          <p:cNvSpPr/>
          <p:nvPr/>
        </p:nvSpPr>
        <p:spPr>
          <a:xfrm flipH="1">
            <a:off x="-2257471" y="935580"/>
            <a:ext cx="2309090" cy="911694"/>
          </a:xfrm>
          <a:prstGeom prst="borderCallout1">
            <a:avLst>
              <a:gd name="adj1" fmla="val 51802"/>
              <a:gd name="adj2" fmla="val 494"/>
              <a:gd name="adj3" fmla="val 90325"/>
              <a:gd name="adj4" fmla="val -5896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Admin user can enter a start data and end date for the report</a:t>
            </a:r>
            <a:endParaRPr lang="en-US" dirty="0"/>
          </a:p>
        </p:txBody>
      </p:sp>
      <p:sp>
        <p:nvSpPr>
          <p:cNvPr id="16" name="Rectangle 15"/>
          <p:cNvSpPr/>
          <p:nvPr/>
        </p:nvSpPr>
        <p:spPr>
          <a:xfrm>
            <a:off x="10574550" y="906213"/>
            <a:ext cx="1432634" cy="4852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Run Report</a:t>
            </a:r>
            <a:endParaRPr lang="en-US" dirty="0"/>
          </a:p>
        </p:txBody>
      </p:sp>
      <p:sp>
        <p:nvSpPr>
          <p:cNvPr id="17" name="TextBox 16"/>
          <p:cNvSpPr txBox="1"/>
          <p:nvPr/>
        </p:nvSpPr>
        <p:spPr>
          <a:xfrm>
            <a:off x="561928" y="2427777"/>
            <a:ext cx="5425545" cy="646331"/>
          </a:xfrm>
          <a:prstGeom prst="rect">
            <a:avLst/>
          </a:prstGeom>
          <a:noFill/>
        </p:spPr>
        <p:txBody>
          <a:bodyPr wrap="square" rtlCol="0">
            <a:spAutoFit/>
          </a:bodyPr>
          <a:lstStyle/>
          <a:p>
            <a:pPr algn="ctr"/>
            <a:r>
              <a:rPr lang="en-US" i="1" dirty="0" smtClean="0"/>
              <a:t>Display report results here and allow user to double-click to expand report onto its on page</a:t>
            </a:r>
            <a:endParaRPr lang="en-US" i="1" dirty="0"/>
          </a:p>
        </p:txBody>
      </p:sp>
      <p:graphicFrame>
        <p:nvGraphicFramePr>
          <p:cNvPr id="18" name="Diagram 17"/>
          <p:cNvGraphicFramePr/>
          <p:nvPr>
            <p:extLst>
              <p:ext uri="{D42A27DB-BD31-4B8C-83A1-F6EECF244321}">
                <p14:modId xmlns:p14="http://schemas.microsoft.com/office/powerpoint/2010/main" val="625611027"/>
              </p:ext>
            </p:extLst>
          </p:nvPr>
        </p:nvGraphicFramePr>
        <p:xfrm>
          <a:off x="7065818" y="1293294"/>
          <a:ext cx="2927928" cy="2253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Line Callout 1 18"/>
          <p:cNvSpPr/>
          <p:nvPr/>
        </p:nvSpPr>
        <p:spPr>
          <a:xfrm flipH="1">
            <a:off x="10775985" y="1768533"/>
            <a:ext cx="2309090" cy="1427927"/>
          </a:xfrm>
          <a:prstGeom prst="borderCallout1">
            <a:avLst>
              <a:gd name="adj1" fmla="val 53828"/>
              <a:gd name="adj2" fmla="val 97294"/>
              <a:gd name="adj3" fmla="val 62971"/>
              <a:gd name="adj4" fmla="val 16663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Admin user can drill down on each product type to see additional detail by product category</a:t>
            </a:r>
            <a:endParaRPr lang="en-US" dirty="0"/>
          </a:p>
        </p:txBody>
      </p:sp>
      <p:sp>
        <p:nvSpPr>
          <p:cNvPr id="20" name="TextBox 19"/>
          <p:cNvSpPr txBox="1"/>
          <p:nvPr/>
        </p:nvSpPr>
        <p:spPr>
          <a:xfrm>
            <a:off x="6190265" y="3447377"/>
            <a:ext cx="5828963" cy="369332"/>
          </a:xfrm>
          <a:prstGeom prst="rect">
            <a:avLst/>
          </a:prstGeom>
          <a:noFill/>
        </p:spPr>
        <p:txBody>
          <a:bodyPr wrap="square" rtlCol="0">
            <a:spAutoFit/>
          </a:bodyPr>
          <a:lstStyle/>
          <a:p>
            <a:pPr algn="ctr"/>
            <a:r>
              <a:rPr lang="en-US" i="1" dirty="0" smtClean="0"/>
              <a:t>Allow user to double-click to expand report onto its on page</a:t>
            </a:r>
            <a:endParaRPr lang="en-US" i="1" dirty="0"/>
          </a:p>
        </p:txBody>
      </p:sp>
      <p:sp>
        <p:nvSpPr>
          <p:cNvPr id="21" name="TextBox 20"/>
          <p:cNvSpPr txBox="1"/>
          <p:nvPr/>
        </p:nvSpPr>
        <p:spPr>
          <a:xfrm>
            <a:off x="6139053" y="6401906"/>
            <a:ext cx="5828963" cy="369332"/>
          </a:xfrm>
          <a:prstGeom prst="rect">
            <a:avLst/>
          </a:prstGeom>
          <a:noFill/>
        </p:spPr>
        <p:txBody>
          <a:bodyPr wrap="square" rtlCol="0">
            <a:spAutoFit/>
          </a:bodyPr>
          <a:lstStyle/>
          <a:p>
            <a:pPr algn="ctr"/>
            <a:r>
              <a:rPr lang="en-US" i="1" dirty="0" smtClean="0"/>
              <a:t>Allow user to double-click to expand report onto its on page</a:t>
            </a:r>
            <a:endParaRPr lang="en-US" i="1" dirty="0"/>
          </a:p>
        </p:txBody>
      </p:sp>
      <p:sp>
        <p:nvSpPr>
          <p:cNvPr id="22" name="TextBox 21"/>
          <p:cNvSpPr txBox="1"/>
          <p:nvPr/>
        </p:nvSpPr>
        <p:spPr>
          <a:xfrm>
            <a:off x="230089" y="6358560"/>
            <a:ext cx="5828963" cy="369332"/>
          </a:xfrm>
          <a:prstGeom prst="rect">
            <a:avLst/>
          </a:prstGeom>
          <a:noFill/>
        </p:spPr>
        <p:txBody>
          <a:bodyPr wrap="square" rtlCol="0">
            <a:spAutoFit/>
          </a:bodyPr>
          <a:lstStyle/>
          <a:p>
            <a:pPr algn="ctr"/>
            <a:r>
              <a:rPr lang="en-US" i="1" dirty="0" smtClean="0"/>
              <a:t>Allow user to double-click to expand report onto its on page</a:t>
            </a:r>
            <a:endParaRPr lang="en-US" i="1" dirty="0"/>
          </a:p>
        </p:txBody>
      </p:sp>
      <p:sp>
        <p:nvSpPr>
          <p:cNvPr id="23" name="Rectangle 22"/>
          <p:cNvSpPr/>
          <p:nvPr/>
        </p:nvSpPr>
        <p:spPr>
          <a:xfrm>
            <a:off x="10732653" y="3821244"/>
            <a:ext cx="1274531" cy="4852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Run Report</a:t>
            </a:r>
            <a:endParaRPr lang="en-US" dirty="0"/>
          </a:p>
        </p:txBody>
      </p:sp>
      <p:sp>
        <p:nvSpPr>
          <p:cNvPr id="24" name="Rectangle 23"/>
          <p:cNvSpPr/>
          <p:nvPr/>
        </p:nvSpPr>
        <p:spPr>
          <a:xfrm>
            <a:off x="4610667" y="3831032"/>
            <a:ext cx="1432634" cy="4852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Run Report</a:t>
            </a:r>
            <a:endParaRPr lang="en-US" dirty="0"/>
          </a:p>
        </p:txBody>
      </p:sp>
      <p:graphicFrame>
        <p:nvGraphicFramePr>
          <p:cNvPr id="29" name="Chart 28"/>
          <p:cNvGraphicFramePr/>
          <p:nvPr>
            <p:extLst>
              <p:ext uri="{D42A27DB-BD31-4B8C-83A1-F6EECF244321}">
                <p14:modId xmlns:p14="http://schemas.microsoft.com/office/powerpoint/2010/main" val="3782515060"/>
              </p:ext>
            </p:extLst>
          </p:nvPr>
        </p:nvGraphicFramePr>
        <p:xfrm>
          <a:off x="1119841" y="4416316"/>
          <a:ext cx="4142646" cy="2126910"/>
        </p:xfrm>
        <a:graphic>
          <a:graphicData uri="http://schemas.openxmlformats.org/drawingml/2006/chart">
            <c:chart xmlns:c="http://schemas.openxmlformats.org/drawingml/2006/chart" xmlns:r="http://schemas.openxmlformats.org/officeDocument/2006/relationships" r:id="rId7"/>
          </a:graphicData>
        </a:graphic>
      </p:graphicFrame>
      <p:sp>
        <p:nvSpPr>
          <p:cNvPr id="30" name="Rectangle 29"/>
          <p:cNvSpPr/>
          <p:nvPr/>
        </p:nvSpPr>
        <p:spPr>
          <a:xfrm>
            <a:off x="4412673" y="1431316"/>
            <a:ext cx="1432634" cy="4852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Run Report</a:t>
            </a:r>
            <a:endParaRPr lang="en-US" dirty="0"/>
          </a:p>
        </p:txBody>
      </p:sp>
      <p:graphicFrame>
        <p:nvGraphicFramePr>
          <p:cNvPr id="34" name="Chart 33"/>
          <p:cNvGraphicFramePr/>
          <p:nvPr>
            <p:extLst>
              <p:ext uri="{D42A27DB-BD31-4B8C-83A1-F6EECF244321}">
                <p14:modId xmlns:p14="http://schemas.microsoft.com/office/powerpoint/2010/main" val="4289298582"/>
              </p:ext>
            </p:extLst>
          </p:nvPr>
        </p:nvGraphicFramePr>
        <p:xfrm>
          <a:off x="6343073" y="4435057"/>
          <a:ext cx="5487889" cy="2108170"/>
        </p:xfrm>
        <a:graphic>
          <a:graphicData uri="http://schemas.openxmlformats.org/drawingml/2006/chart">
            <c:chart xmlns:c="http://schemas.openxmlformats.org/drawingml/2006/chart" xmlns:r="http://schemas.openxmlformats.org/officeDocument/2006/relationships" r:id="rId8"/>
          </a:graphicData>
        </a:graphic>
      </p:graphicFrame>
      <p:sp>
        <p:nvSpPr>
          <p:cNvPr id="25" name="Rectangle 24"/>
          <p:cNvSpPr/>
          <p:nvPr/>
        </p:nvSpPr>
        <p:spPr>
          <a:xfrm>
            <a:off x="2326838" y="1477987"/>
            <a:ext cx="1683007" cy="3918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Enter End Date</a:t>
            </a:r>
            <a:endParaRPr lang="en-US" dirty="0"/>
          </a:p>
        </p:txBody>
      </p:sp>
      <p:sp>
        <p:nvSpPr>
          <p:cNvPr id="26" name="Line Callout 1 25"/>
          <p:cNvSpPr/>
          <p:nvPr/>
        </p:nvSpPr>
        <p:spPr>
          <a:xfrm flipH="1">
            <a:off x="12212781" y="3959458"/>
            <a:ext cx="2309090" cy="1427927"/>
          </a:xfrm>
          <a:prstGeom prst="borderCallout1">
            <a:avLst>
              <a:gd name="adj1" fmla="val 53828"/>
              <a:gd name="adj2" fmla="val 97294"/>
              <a:gd name="adj3" fmla="val -62165"/>
              <a:gd name="adj4" fmla="val 22221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If possible, reports should be able to export to .CSV</a:t>
            </a:r>
            <a:endParaRPr lang="en-US" dirty="0"/>
          </a:p>
        </p:txBody>
      </p:sp>
    </p:spTree>
    <p:extLst>
      <p:ext uri="{BB962C8B-B14F-4D97-AF65-F5344CB8AC3E}">
        <p14:creationId xmlns:p14="http://schemas.microsoft.com/office/powerpoint/2010/main" val="3264170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1708" y="1581665"/>
            <a:ext cx="7381103" cy="369332"/>
          </a:xfrm>
          <a:prstGeom prst="rect">
            <a:avLst/>
          </a:prstGeom>
          <a:noFill/>
        </p:spPr>
        <p:txBody>
          <a:bodyPr wrap="square" rtlCol="0">
            <a:spAutoFit/>
          </a:bodyPr>
          <a:lstStyle/>
          <a:p>
            <a:pPr algn="ctr"/>
            <a:r>
              <a:rPr lang="en-US" dirty="0" smtClean="0">
                <a:solidFill>
                  <a:srgbClr val="7030A0"/>
                </a:solidFill>
              </a:rPr>
              <a:t>VIEW NORMAL Site Homepage </a:t>
            </a:r>
            <a:endParaRPr lang="en-US" dirty="0">
              <a:solidFill>
                <a:srgbClr val="7030A0"/>
              </a:solidFill>
            </a:endParaRPr>
          </a:p>
        </p:txBody>
      </p:sp>
      <p:sp>
        <p:nvSpPr>
          <p:cNvPr id="3" name="TextBox 2"/>
          <p:cNvSpPr txBox="1"/>
          <p:nvPr/>
        </p:nvSpPr>
        <p:spPr>
          <a:xfrm>
            <a:off x="9102811" y="321276"/>
            <a:ext cx="2644346" cy="646331"/>
          </a:xfrm>
          <a:prstGeom prst="rect">
            <a:avLst/>
          </a:prstGeom>
          <a:noFill/>
        </p:spPr>
        <p:txBody>
          <a:bodyPr wrap="square" rtlCol="0">
            <a:spAutoFit/>
          </a:bodyPr>
          <a:lstStyle/>
          <a:p>
            <a:r>
              <a:rPr lang="en-US" dirty="0" smtClean="0">
                <a:solidFill>
                  <a:srgbClr val="FF0000"/>
                </a:solidFill>
              </a:rPr>
              <a:t>“Admin Tools” Link I upper corner or similar wording</a:t>
            </a:r>
            <a:endParaRPr lang="en-US" dirty="0">
              <a:solidFill>
                <a:srgbClr val="FF0000"/>
              </a:solidFill>
            </a:endParaRPr>
          </a:p>
        </p:txBody>
      </p:sp>
    </p:spTree>
    <p:extLst>
      <p:ext uri="{BB962C8B-B14F-4D97-AF65-F5344CB8AC3E}">
        <p14:creationId xmlns:p14="http://schemas.microsoft.com/office/powerpoint/2010/main" val="2735507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3914" y="972065"/>
            <a:ext cx="2405448" cy="9720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Reports</a:t>
            </a:r>
            <a:endParaRPr lang="en-US" dirty="0"/>
          </a:p>
        </p:txBody>
      </p:sp>
      <p:sp>
        <p:nvSpPr>
          <p:cNvPr id="3" name="Rectangle 2"/>
          <p:cNvSpPr/>
          <p:nvPr/>
        </p:nvSpPr>
        <p:spPr>
          <a:xfrm>
            <a:off x="4567882" y="972064"/>
            <a:ext cx="2405448" cy="9720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Update Catalog</a:t>
            </a:r>
          </a:p>
        </p:txBody>
      </p:sp>
      <p:sp>
        <p:nvSpPr>
          <p:cNvPr id="4" name="Rectangle 3"/>
          <p:cNvSpPr/>
          <p:nvPr/>
        </p:nvSpPr>
        <p:spPr>
          <a:xfrm>
            <a:off x="7743568" y="972064"/>
            <a:ext cx="2405448" cy="9720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Order Items</a:t>
            </a:r>
          </a:p>
        </p:txBody>
      </p:sp>
      <p:sp>
        <p:nvSpPr>
          <p:cNvPr id="5" name="TextBox 4"/>
          <p:cNvSpPr txBox="1"/>
          <p:nvPr/>
        </p:nvSpPr>
        <p:spPr>
          <a:xfrm>
            <a:off x="1243914" y="255373"/>
            <a:ext cx="3130378" cy="369332"/>
          </a:xfrm>
          <a:prstGeom prst="rect">
            <a:avLst/>
          </a:prstGeom>
          <a:noFill/>
        </p:spPr>
        <p:txBody>
          <a:bodyPr wrap="square" rtlCol="0">
            <a:spAutoFit/>
          </a:bodyPr>
          <a:lstStyle/>
          <a:p>
            <a:r>
              <a:rPr lang="en-US" dirty="0" smtClean="0">
                <a:solidFill>
                  <a:srgbClr val="7030A0"/>
                </a:solidFill>
              </a:rPr>
              <a:t>Admin Tools Page</a:t>
            </a:r>
            <a:endParaRPr lang="en-US" dirty="0">
              <a:solidFill>
                <a:srgbClr val="7030A0"/>
              </a:solidFill>
            </a:endParaRPr>
          </a:p>
        </p:txBody>
      </p:sp>
      <p:sp>
        <p:nvSpPr>
          <p:cNvPr id="6" name="Rectangle 5"/>
          <p:cNvSpPr/>
          <p:nvPr/>
        </p:nvSpPr>
        <p:spPr>
          <a:xfrm>
            <a:off x="1243914" y="2215978"/>
            <a:ext cx="2405448" cy="2298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Graphic depicting reports</a:t>
            </a:r>
            <a:endParaRPr lang="en-US" dirty="0"/>
          </a:p>
        </p:txBody>
      </p:sp>
      <p:sp>
        <p:nvSpPr>
          <p:cNvPr id="7" name="Rectangle 6"/>
          <p:cNvSpPr/>
          <p:nvPr/>
        </p:nvSpPr>
        <p:spPr>
          <a:xfrm>
            <a:off x="4567882" y="2215978"/>
            <a:ext cx="2405448" cy="2298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Graphic depicting adding or removing items from the catalog</a:t>
            </a:r>
            <a:endParaRPr lang="en-US" dirty="0"/>
          </a:p>
        </p:txBody>
      </p:sp>
      <p:sp>
        <p:nvSpPr>
          <p:cNvPr id="8" name="Rectangle 7"/>
          <p:cNvSpPr/>
          <p:nvPr/>
        </p:nvSpPr>
        <p:spPr>
          <a:xfrm>
            <a:off x="7743568" y="2215977"/>
            <a:ext cx="2405448" cy="2298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Graphic depicting placing orders like an authorized user</a:t>
            </a:r>
            <a:endParaRPr lang="en-US" dirty="0"/>
          </a:p>
        </p:txBody>
      </p:sp>
      <p:sp>
        <p:nvSpPr>
          <p:cNvPr id="9" name="Line Callout 1 8"/>
          <p:cNvSpPr/>
          <p:nvPr/>
        </p:nvSpPr>
        <p:spPr>
          <a:xfrm>
            <a:off x="12319686" y="823783"/>
            <a:ext cx="2018270" cy="1911178"/>
          </a:xfrm>
          <a:prstGeom prst="borderCallout1">
            <a:avLst>
              <a:gd name="adj1" fmla="val 18750"/>
              <a:gd name="adj2" fmla="val -8333"/>
              <a:gd name="adj3" fmla="val 41391"/>
              <a:gd name="adj4" fmla="val -12146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Clicking this button, will take the admin back to the home page to order items like an authorized user</a:t>
            </a:r>
            <a:endParaRPr lang="en-US" dirty="0"/>
          </a:p>
        </p:txBody>
      </p:sp>
    </p:spTree>
    <p:extLst>
      <p:ext uri="{BB962C8B-B14F-4D97-AF65-F5344CB8AC3E}">
        <p14:creationId xmlns:p14="http://schemas.microsoft.com/office/powerpoint/2010/main" val="39045283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43914" y="282143"/>
            <a:ext cx="3130378" cy="369332"/>
          </a:xfrm>
          <a:prstGeom prst="rect">
            <a:avLst/>
          </a:prstGeom>
          <a:noFill/>
        </p:spPr>
        <p:txBody>
          <a:bodyPr wrap="square" rtlCol="0">
            <a:spAutoFit/>
          </a:bodyPr>
          <a:lstStyle/>
          <a:p>
            <a:r>
              <a:rPr lang="en-US" dirty="0" smtClean="0">
                <a:solidFill>
                  <a:srgbClr val="7030A0"/>
                </a:solidFill>
              </a:rPr>
              <a:t>Update Catalog Page</a:t>
            </a:r>
            <a:endParaRPr lang="en-US" dirty="0">
              <a:solidFill>
                <a:srgbClr val="7030A0"/>
              </a:solidFill>
            </a:endParaRPr>
          </a:p>
        </p:txBody>
      </p:sp>
      <p:sp>
        <p:nvSpPr>
          <p:cNvPr id="4" name="Rectangle 3"/>
          <p:cNvSpPr/>
          <p:nvPr/>
        </p:nvSpPr>
        <p:spPr>
          <a:xfrm>
            <a:off x="4567882" y="972064"/>
            <a:ext cx="2405448" cy="9720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Edit Products</a:t>
            </a:r>
          </a:p>
        </p:txBody>
      </p:sp>
      <p:sp>
        <p:nvSpPr>
          <p:cNvPr id="5" name="Rectangle 4"/>
          <p:cNvSpPr/>
          <p:nvPr/>
        </p:nvSpPr>
        <p:spPr>
          <a:xfrm>
            <a:off x="7743568" y="972064"/>
            <a:ext cx="2405448" cy="9720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Delete Products</a:t>
            </a:r>
          </a:p>
        </p:txBody>
      </p:sp>
      <p:sp>
        <p:nvSpPr>
          <p:cNvPr id="6" name="Rectangle 5"/>
          <p:cNvSpPr/>
          <p:nvPr/>
        </p:nvSpPr>
        <p:spPr>
          <a:xfrm>
            <a:off x="1243914" y="3357317"/>
            <a:ext cx="2405448" cy="25517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Graphic depicting adding items</a:t>
            </a:r>
            <a:endParaRPr lang="en-US" dirty="0"/>
          </a:p>
        </p:txBody>
      </p:sp>
      <p:sp>
        <p:nvSpPr>
          <p:cNvPr id="7" name="Rectangle 6"/>
          <p:cNvSpPr/>
          <p:nvPr/>
        </p:nvSpPr>
        <p:spPr>
          <a:xfrm>
            <a:off x="4567882" y="2215978"/>
            <a:ext cx="2405448" cy="36930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Graphic depicting editing items</a:t>
            </a:r>
            <a:endParaRPr lang="en-US" dirty="0"/>
          </a:p>
        </p:txBody>
      </p:sp>
      <p:sp>
        <p:nvSpPr>
          <p:cNvPr id="8" name="Rectangle 7"/>
          <p:cNvSpPr/>
          <p:nvPr/>
        </p:nvSpPr>
        <p:spPr>
          <a:xfrm>
            <a:off x="7743568" y="2215977"/>
            <a:ext cx="2405448" cy="3693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Graphic depicting deleting products</a:t>
            </a:r>
            <a:endParaRPr lang="en-US" dirty="0"/>
          </a:p>
        </p:txBody>
      </p:sp>
      <p:sp>
        <p:nvSpPr>
          <p:cNvPr id="9" name="Rectangle 8"/>
          <p:cNvSpPr/>
          <p:nvPr/>
        </p:nvSpPr>
        <p:spPr>
          <a:xfrm>
            <a:off x="1243914" y="961421"/>
            <a:ext cx="2405448" cy="9720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Add </a:t>
            </a:r>
            <a:r>
              <a:rPr lang="en-US" dirty="0" smtClean="0"/>
              <a:t>One Product</a:t>
            </a:r>
            <a:endParaRPr lang="en-US" dirty="0"/>
          </a:p>
        </p:txBody>
      </p:sp>
      <p:sp>
        <p:nvSpPr>
          <p:cNvPr id="10" name="Rectangle 9"/>
          <p:cNvSpPr/>
          <p:nvPr/>
        </p:nvSpPr>
        <p:spPr>
          <a:xfrm>
            <a:off x="1243914" y="2159369"/>
            <a:ext cx="2405448" cy="9720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Add </a:t>
            </a:r>
            <a:r>
              <a:rPr lang="en-US" dirty="0" smtClean="0"/>
              <a:t>Multiple Products from a .CSV File</a:t>
            </a:r>
            <a:endParaRPr lang="en-US" dirty="0"/>
          </a:p>
        </p:txBody>
      </p:sp>
    </p:spTree>
    <p:extLst>
      <p:ext uri="{BB962C8B-B14F-4D97-AF65-F5344CB8AC3E}">
        <p14:creationId xmlns:p14="http://schemas.microsoft.com/office/powerpoint/2010/main" val="26372627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020" y="-9445"/>
            <a:ext cx="3130378" cy="369332"/>
          </a:xfrm>
          <a:prstGeom prst="rect">
            <a:avLst/>
          </a:prstGeom>
          <a:noFill/>
        </p:spPr>
        <p:txBody>
          <a:bodyPr wrap="square" rtlCol="0">
            <a:spAutoFit/>
          </a:bodyPr>
          <a:lstStyle/>
          <a:p>
            <a:r>
              <a:rPr lang="en-US" dirty="0" smtClean="0">
                <a:solidFill>
                  <a:srgbClr val="7030A0"/>
                </a:solidFill>
              </a:rPr>
              <a:t>Add One Product Page</a:t>
            </a:r>
            <a:endParaRPr lang="en-US" dirty="0">
              <a:solidFill>
                <a:srgbClr val="7030A0"/>
              </a:solidFill>
            </a:endParaRPr>
          </a:p>
        </p:txBody>
      </p:sp>
      <p:sp>
        <p:nvSpPr>
          <p:cNvPr id="5" name="TextBox 4"/>
          <p:cNvSpPr txBox="1"/>
          <p:nvPr/>
        </p:nvSpPr>
        <p:spPr>
          <a:xfrm>
            <a:off x="470380" y="936621"/>
            <a:ext cx="1624072" cy="369332"/>
          </a:xfrm>
          <a:prstGeom prst="rect">
            <a:avLst/>
          </a:prstGeom>
          <a:noFill/>
        </p:spPr>
        <p:txBody>
          <a:bodyPr wrap="square" rtlCol="0">
            <a:spAutoFit/>
          </a:bodyPr>
          <a:lstStyle/>
          <a:p>
            <a:r>
              <a:rPr lang="en-US" dirty="0" smtClean="0"/>
              <a:t>CLIN:</a:t>
            </a:r>
            <a:endParaRPr lang="en-US" dirty="0"/>
          </a:p>
        </p:txBody>
      </p:sp>
      <p:sp>
        <p:nvSpPr>
          <p:cNvPr id="9" name="TextBox 8"/>
          <p:cNvSpPr txBox="1"/>
          <p:nvPr/>
        </p:nvSpPr>
        <p:spPr>
          <a:xfrm>
            <a:off x="547149" y="327429"/>
            <a:ext cx="6544869" cy="369332"/>
          </a:xfrm>
          <a:prstGeom prst="rect">
            <a:avLst/>
          </a:prstGeom>
          <a:noFill/>
        </p:spPr>
        <p:txBody>
          <a:bodyPr wrap="none" rtlCol="0">
            <a:spAutoFit/>
          </a:bodyPr>
          <a:lstStyle/>
          <a:p>
            <a:r>
              <a:rPr lang="en-US" i="1" dirty="0" smtClean="0"/>
              <a:t>Enter Item Info (additional instructions to the admin user if needed):</a:t>
            </a:r>
            <a:endParaRPr lang="en-US" i="1" dirty="0"/>
          </a:p>
        </p:txBody>
      </p:sp>
      <p:sp>
        <p:nvSpPr>
          <p:cNvPr id="10" name="TextBox 9"/>
          <p:cNvSpPr txBox="1"/>
          <p:nvPr/>
        </p:nvSpPr>
        <p:spPr>
          <a:xfrm>
            <a:off x="470379" y="1410299"/>
            <a:ext cx="2882421" cy="369332"/>
          </a:xfrm>
          <a:prstGeom prst="rect">
            <a:avLst/>
          </a:prstGeom>
          <a:noFill/>
        </p:spPr>
        <p:txBody>
          <a:bodyPr wrap="square" rtlCol="0">
            <a:spAutoFit/>
          </a:bodyPr>
          <a:lstStyle/>
          <a:p>
            <a:r>
              <a:rPr lang="en-US" dirty="0" smtClean="0"/>
              <a:t>UNPSC Code (Version 11):</a:t>
            </a:r>
            <a:endParaRPr lang="en-US" dirty="0"/>
          </a:p>
        </p:txBody>
      </p:sp>
      <p:sp>
        <p:nvSpPr>
          <p:cNvPr id="11" name="TextBox 10"/>
          <p:cNvSpPr txBox="1"/>
          <p:nvPr/>
        </p:nvSpPr>
        <p:spPr>
          <a:xfrm>
            <a:off x="470380" y="1752172"/>
            <a:ext cx="3673252" cy="369332"/>
          </a:xfrm>
          <a:prstGeom prst="rect">
            <a:avLst/>
          </a:prstGeom>
          <a:noFill/>
        </p:spPr>
        <p:txBody>
          <a:bodyPr wrap="square" rtlCol="0">
            <a:spAutoFit/>
          </a:bodyPr>
          <a:lstStyle/>
          <a:p>
            <a:r>
              <a:rPr lang="en-US" dirty="0" smtClean="0"/>
              <a:t>Manufacturer Part Number (OEM #):</a:t>
            </a:r>
            <a:endParaRPr lang="en-US" dirty="0"/>
          </a:p>
        </p:txBody>
      </p:sp>
      <p:sp>
        <p:nvSpPr>
          <p:cNvPr id="12" name="TextBox 11"/>
          <p:cNvSpPr txBox="1"/>
          <p:nvPr/>
        </p:nvSpPr>
        <p:spPr>
          <a:xfrm>
            <a:off x="470379" y="1962238"/>
            <a:ext cx="2940085" cy="369332"/>
          </a:xfrm>
          <a:prstGeom prst="rect">
            <a:avLst/>
          </a:prstGeom>
          <a:noFill/>
        </p:spPr>
        <p:txBody>
          <a:bodyPr wrap="square" rtlCol="0">
            <a:spAutoFit/>
          </a:bodyPr>
          <a:lstStyle/>
          <a:p>
            <a:r>
              <a:rPr lang="en-US" dirty="0" smtClean="0"/>
              <a:t>Manufacturer (OEM):</a:t>
            </a:r>
            <a:endParaRPr lang="en-US" dirty="0"/>
          </a:p>
        </p:txBody>
      </p:sp>
      <p:sp>
        <p:nvSpPr>
          <p:cNvPr id="13" name="TextBox 12"/>
          <p:cNvSpPr txBox="1"/>
          <p:nvPr/>
        </p:nvSpPr>
        <p:spPr>
          <a:xfrm>
            <a:off x="470380" y="2221732"/>
            <a:ext cx="1624072" cy="369332"/>
          </a:xfrm>
          <a:prstGeom prst="rect">
            <a:avLst/>
          </a:prstGeom>
          <a:noFill/>
        </p:spPr>
        <p:txBody>
          <a:bodyPr wrap="square" rtlCol="0">
            <a:spAutoFit/>
          </a:bodyPr>
          <a:lstStyle/>
          <a:p>
            <a:r>
              <a:rPr lang="en-US" dirty="0" smtClean="0"/>
              <a:t>SKU #/ Item #:</a:t>
            </a:r>
            <a:endParaRPr lang="en-US" dirty="0"/>
          </a:p>
        </p:txBody>
      </p:sp>
      <p:sp>
        <p:nvSpPr>
          <p:cNvPr id="14" name="TextBox 13"/>
          <p:cNvSpPr txBox="1"/>
          <p:nvPr/>
        </p:nvSpPr>
        <p:spPr>
          <a:xfrm>
            <a:off x="470380" y="4573636"/>
            <a:ext cx="2058636" cy="369332"/>
          </a:xfrm>
          <a:prstGeom prst="rect">
            <a:avLst/>
          </a:prstGeom>
          <a:noFill/>
        </p:spPr>
        <p:txBody>
          <a:bodyPr wrap="square" rtlCol="0">
            <a:spAutoFit/>
          </a:bodyPr>
          <a:lstStyle/>
          <a:p>
            <a:r>
              <a:rPr lang="en-US" dirty="0" smtClean="0"/>
              <a:t>Contract Discount:</a:t>
            </a:r>
            <a:endParaRPr lang="en-US" dirty="0"/>
          </a:p>
        </p:txBody>
      </p:sp>
      <p:sp>
        <p:nvSpPr>
          <p:cNvPr id="15" name="TextBox 14"/>
          <p:cNvSpPr txBox="1"/>
          <p:nvPr/>
        </p:nvSpPr>
        <p:spPr>
          <a:xfrm>
            <a:off x="470380" y="2548008"/>
            <a:ext cx="1624072" cy="369332"/>
          </a:xfrm>
          <a:prstGeom prst="rect">
            <a:avLst/>
          </a:prstGeom>
          <a:noFill/>
        </p:spPr>
        <p:txBody>
          <a:bodyPr wrap="square" rtlCol="0">
            <a:spAutoFit/>
          </a:bodyPr>
          <a:lstStyle/>
          <a:p>
            <a:r>
              <a:rPr lang="en-US" dirty="0" smtClean="0"/>
              <a:t>Item Name:</a:t>
            </a:r>
            <a:endParaRPr lang="en-US" dirty="0"/>
          </a:p>
        </p:txBody>
      </p:sp>
      <p:sp>
        <p:nvSpPr>
          <p:cNvPr id="16" name="TextBox 15"/>
          <p:cNvSpPr txBox="1"/>
          <p:nvPr/>
        </p:nvSpPr>
        <p:spPr>
          <a:xfrm>
            <a:off x="470380" y="3354432"/>
            <a:ext cx="1891382" cy="369332"/>
          </a:xfrm>
          <a:prstGeom prst="rect">
            <a:avLst/>
          </a:prstGeom>
          <a:noFill/>
        </p:spPr>
        <p:txBody>
          <a:bodyPr wrap="square" rtlCol="0">
            <a:spAutoFit/>
          </a:bodyPr>
          <a:lstStyle/>
          <a:p>
            <a:r>
              <a:rPr lang="en-US" dirty="0" smtClean="0"/>
              <a:t>Unit of Measure:</a:t>
            </a:r>
            <a:endParaRPr lang="en-US" dirty="0"/>
          </a:p>
        </p:txBody>
      </p:sp>
      <p:sp>
        <p:nvSpPr>
          <p:cNvPr id="17" name="TextBox 16"/>
          <p:cNvSpPr txBox="1"/>
          <p:nvPr/>
        </p:nvSpPr>
        <p:spPr>
          <a:xfrm>
            <a:off x="470380" y="2954902"/>
            <a:ext cx="1891382" cy="369332"/>
          </a:xfrm>
          <a:prstGeom prst="rect">
            <a:avLst/>
          </a:prstGeom>
          <a:noFill/>
        </p:spPr>
        <p:txBody>
          <a:bodyPr wrap="square" rtlCol="0">
            <a:spAutoFit/>
          </a:bodyPr>
          <a:lstStyle/>
          <a:p>
            <a:r>
              <a:rPr lang="en-US" dirty="0" smtClean="0"/>
              <a:t>Item Description:</a:t>
            </a:r>
            <a:endParaRPr lang="en-US" dirty="0"/>
          </a:p>
        </p:txBody>
      </p:sp>
      <p:sp>
        <p:nvSpPr>
          <p:cNvPr id="18" name="TextBox 17"/>
          <p:cNvSpPr txBox="1"/>
          <p:nvPr/>
        </p:nvSpPr>
        <p:spPr>
          <a:xfrm>
            <a:off x="470379" y="3667472"/>
            <a:ext cx="4200475" cy="369332"/>
          </a:xfrm>
          <a:prstGeom prst="rect">
            <a:avLst/>
          </a:prstGeom>
          <a:noFill/>
        </p:spPr>
        <p:txBody>
          <a:bodyPr wrap="square" rtlCol="0">
            <a:spAutoFit/>
          </a:bodyPr>
          <a:lstStyle/>
          <a:p>
            <a:r>
              <a:rPr lang="en-US" dirty="0" smtClean="0"/>
              <a:t>Quantity in Unit of Measure (if applicable):</a:t>
            </a:r>
            <a:endParaRPr lang="en-US" dirty="0"/>
          </a:p>
        </p:txBody>
      </p:sp>
      <p:sp>
        <p:nvSpPr>
          <p:cNvPr id="19" name="TextBox 18"/>
          <p:cNvSpPr txBox="1"/>
          <p:nvPr/>
        </p:nvSpPr>
        <p:spPr>
          <a:xfrm>
            <a:off x="470380" y="4067008"/>
            <a:ext cx="1959782" cy="369332"/>
          </a:xfrm>
          <a:prstGeom prst="rect">
            <a:avLst/>
          </a:prstGeom>
          <a:noFill/>
        </p:spPr>
        <p:txBody>
          <a:bodyPr wrap="square" rtlCol="0">
            <a:spAutoFit/>
          </a:bodyPr>
          <a:lstStyle/>
          <a:p>
            <a:r>
              <a:rPr lang="en-US" dirty="0" smtClean="0"/>
              <a:t>List Price/MSRP:</a:t>
            </a:r>
            <a:endParaRPr lang="en-US" dirty="0"/>
          </a:p>
        </p:txBody>
      </p:sp>
      <p:sp>
        <p:nvSpPr>
          <p:cNvPr id="20" name="TextBox 19"/>
          <p:cNvSpPr txBox="1"/>
          <p:nvPr/>
        </p:nvSpPr>
        <p:spPr>
          <a:xfrm>
            <a:off x="470380" y="4342978"/>
            <a:ext cx="2289296" cy="369332"/>
          </a:xfrm>
          <a:prstGeom prst="rect">
            <a:avLst/>
          </a:prstGeom>
          <a:noFill/>
        </p:spPr>
        <p:txBody>
          <a:bodyPr wrap="square" rtlCol="0">
            <a:spAutoFit/>
          </a:bodyPr>
          <a:lstStyle/>
          <a:p>
            <a:r>
              <a:rPr lang="en-US" dirty="0" smtClean="0"/>
              <a:t>Contract Unit Price:</a:t>
            </a:r>
            <a:endParaRPr lang="en-US" dirty="0"/>
          </a:p>
        </p:txBody>
      </p:sp>
      <p:sp>
        <p:nvSpPr>
          <p:cNvPr id="21" name="TextBox 20"/>
          <p:cNvSpPr txBox="1"/>
          <p:nvPr/>
        </p:nvSpPr>
        <p:spPr>
          <a:xfrm>
            <a:off x="470380" y="4923740"/>
            <a:ext cx="1624072" cy="369332"/>
          </a:xfrm>
          <a:prstGeom prst="rect">
            <a:avLst/>
          </a:prstGeom>
          <a:noFill/>
        </p:spPr>
        <p:txBody>
          <a:bodyPr wrap="square" rtlCol="0">
            <a:spAutoFit/>
          </a:bodyPr>
          <a:lstStyle/>
          <a:p>
            <a:r>
              <a:rPr lang="en-US" dirty="0" smtClean="0"/>
              <a:t>Category:</a:t>
            </a:r>
            <a:endParaRPr lang="en-US" dirty="0"/>
          </a:p>
        </p:txBody>
      </p:sp>
      <p:sp>
        <p:nvSpPr>
          <p:cNvPr id="22" name="TextBox 21"/>
          <p:cNvSpPr txBox="1"/>
          <p:nvPr/>
        </p:nvSpPr>
        <p:spPr>
          <a:xfrm>
            <a:off x="470379" y="5553934"/>
            <a:ext cx="2421101" cy="369332"/>
          </a:xfrm>
          <a:prstGeom prst="rect">
            <a:avLst/>
          </a:prstGeom>
          <a:noFill/>
        </p:spPr>
        <p:txBody>
          <a:bodyPr wrap="square" rtlCol="0">
            <a:spAutoFit/>
          </a:bodyPr>
          <a:lstStyle/>
          <a:p>
            <a:r>
              <a:rPr lang="en-US" dirty="0" smtClean="0"/>
              <a:t>Contract #:</a:t>
            </a:r>
            <a:endParaRPr lang="en-US" dirty="0"/>
          </a:p>
        </p:txBody>
      </p:sp>
      <p:sp>
        <p:nvSpPr>
          <p:cNvPr id="24" name="TextBox 23"/>
          <p:cNvSpPr txBox="1"/>
          <p:nvPr/>
        </p:nvSpPr>
        <p:spPr>
          <a:xfrm>
            <a:off x="458020" y="5796952"/>
            <a:ext cx="2421101" cy="369332"/>
          </a:xfrm>
          <a:prstGeom prst="rect">
            <a:avLst/>
          </a:prstGeom>
          <a:noFill/>
        </p:spPr>
        <p:txBody>
          <a:bodyPr wrap="square" rtlCol="0">
            <a:spAutoFit/>
          </a:bodyPr>
          <a:lstStyle/>
          <a:p>
            <a:r>
              <a:rPr lang="en-US" dirty="0" smtClean="0"/>
              <a:t>Contract Vendor:</a:t>
            </a:r>
            <a:endParaRPr lang="en-US" dirty="0"/>
          </a:p>
        </p:txBody>
      </p:sp>
      <p:sp>
        <p:nvSpPr>
          <p:cNvPr id="25" name="TextBox 24"/>
          <p:cNvSpPr txBox="1"/>
          <p:nvPr/>
        </p:nvSpPr>
        <p:spPr>
          <a:xfrm>
            <a:off x="458021" y="6011139"/>
            <a:ext cx="2581741" cy="369332"/>
          </a:xfrm>
          <a:prstGeom prst="rect">
            <a:avLst/>
          </a:prstGeom>
          <a:noFill/>
        </p:spPr>
        <p:txBody>
          <a:bodyPr wrap="square" rtlCol="0">
            <a:spAutoFit/>
          </a:bodyPr>
          <a:lstStyle/>
          <a:p>
            <a:r>
              <a:rPr lang="en-US" dirty="0" smtClean="0"/>
              <a:t>Contract Expiration Date:</a:t>
            </a:r>
            <a:endParaRPr lang="en-US" dirty="0"/>
          </a:p>
        </p:txBody>
      </p:sp>
      <p:sp>
        <p:nvSpPr>
          <p:cNvPr id="26" name="TextBox 25"/>
          <p:cNvSpPr txBox="1"/>
          <p:nvPr/>
        </p:nvSpPr>
        <p:spPr>
          <a:xfrm>
            <a:off x="470379" y="5197150"/>
            <a:ext cx="2421101" cy="369332"/>
          </a:xfrm>
          <a:prstGeom prst="rect">
            <a:avLst/>
          </a:prstGeom>
          <a:noFill/>
        </p:spPr>
        <p:txBody>
          <a:bodyPr wrap="square" rtlCol="0">
            <a:spAutoFit/>
          </a:bodyPr>
          <a:lstStyle/>
          <a:p>
            <a:r>
              <a:rPr lang="en-US" dirty="0" smtClean="0"/>
              <a:t>Product Type:</a:t>
            </a:r>
            <a:endParaRPr lang="en-US" dirty="0"/>
          </a:p>
        </p:txBody>
      </p:sp>
      <p:grpSp>
        <p:nvGrpSpPr>
          <p:cNvPr id="27" name="Group 26"/>
          <p:cNvGrpSpPr/>
          <p:nvPr/>
        </p:nvGrpSpPr>
        <p:grpSpPr>
          <a:xfrm>
            <a:off x="4846320" y="792268"/>
            <a:ext cx="4134118" cy="369332"/>
            <a:chOff x="4639915" y="1318736"/>
            <a:chExt cx="4134118" cy="369332"/>
          </a:xfrm>
        </p:grpSpPr>
        <p:sp>
          <p:nvSpPr>
            <p:cNvPr id="7" name="Rectangle 6"/>
            <p:cNvSpPr/>
            <p:nvPr/>
          </p:nvSpPr>
          <p:spPr>
            <a:xfrm>
              <a:off x="4639915" y="133873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8" name="TextBox 7"/>
            <p:cNvSpPr txBox="1"/>
            <p:nvPr/>
          </p:nvSpPr>
          <p:spPr>
            <a:xfrm>
              <a:off x="4670854" y="1318736"/>
              <a:ext cx="2511381" cy="369332"/>
            </a:xfrm>
            <a:prstGeom prst="rect">
              <a:avLst/>
            </a:prstGeom>
            <a:noFill/>
          </p:spPr>
          <p:txBody>
            <a:bodyPr wrap="square" rtlCol="0">
              <a:spAutoFit/>
            </a:bodyPr>
            <a:lstStyle/>
            <a:p>
              <a:r>
                <a:rPr lang="en-US" dirty="0" smtClean="0">
                  <a:solidFill>
                    <a:schemeClr val="bg1">
                      <a:lumMod val="75000"/>
                    </a:schemeClr>
                  </a:solidFill>
                </a:rPr>
                <a:t>Add text</a:t>
              </a:r>
              <a:endParaRPr lang="en-US" dirty="0">
                <a:solidFill>
                  <a:schemeClr val="bg1">
                    <a:lumMod val="75000"/>
                  </a:schemeClr>
                </a:solidFill>
              </a:endParaRPr>
            </a:p>
          </p:txBody>
        </p:sp>
      </p:grpSp>
      <p:grpSp>
        <p:nvGrpSpPr>
          <p:cNvPr id="31" name="Group 30"/>
          <p:cNvGrpSpPr/>
          <p:nvPr/>
        </p:nvGrpSpPr>
        <p:grpSpPr>
          <a:xfrm>
            <a:off x="4846320" y="1097068"/>
            <a:ext cx="4134118" cy="369332"/>
            <a:chOff x="4639915" y="1318736"/>
            <a:chExt cx="4134118" cy="369332"/>
          </a:xfrm>
        </p:grpSpPr>
        <p:sp>
          <p:nvSpPr>
            <p:cNvPr id="32" name="Rectangle 31"/>
            <p:cNvSpPr/>
            <p:nvPr/>
          </p:nvSpPr>
          <p:spPr>
            <a:xfrm>
              <a:off x="4639915" y="133873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33" name="TextBox 32"/>
            <p:cNvSpPr txBox="1"/>
            <p:nvPr/>
          </p:nvSpPr>
          <p:spPr>
            <a:xfrm>
              <a:off x="4670854" y="1318736"/>
              <a:ext cx="2511381" cy="369332"/>
            </a:xfrm>
            <a:prstGeom prst="rect">
              <a:avLst/>
            </a:prstGeom>
            <a:noFill/>
          </p:spPr>
          <p:txBody>
            <a:bodyPr wrap="square" rtlCol="0">
              <a:spAutoFit/>
            </a:bodyPr>
            <a:lstStyle/>
            <a:p>
              <a:r>
                <a:rPr lang="en-US" dirty="0" smtClean="0">
                  <a:solidFill>
                    <a:schemeClr val="bg1">
                      <a:lumMod val="75000"/>
                    </a:schemeClr>
                  </a:solidFill>
                </a:rPr>
                <a:t>Add text</a:t>
              </a:r>
              <a:endParaRPr lang="en-US" dirty="0">
                <a:solidFill>
                  <a:schemeClr val="bg1">
                    <a:lumMod val="75000"/>
                  </a:schemeClr>
                </a:solidFill>
              </a:endParaRPr>
            </a:p>
          </p:txBody>
        </p:sp>
      </p:grpSp>
      <p:grpSp>
        <p:nvGrpSpPr>
          <p:cNvPr id="40" name="Group 39"/>
          <p:cNvGrpSpPr/>
          <p:nvPr/>
        </p:nvGrpSpPr>
        <p:grpSpPr>
          <a:xfrm>
            <a:off x="4846320" y="1498852"/>
            <a:ext cx="4134118" cy="369332"/>
            <a:chOff x="4639915" y="1263320"/>
            <a:chExt cx="4134118" cy="369332"/>
          </a:xfrm>
        </p:grpSpPr>
        <p:sp>
          <p:nvSpPr>
            <p:cNvPr id="41" name="Rectangle 40"/>
            <p:cNvSpPr/>
            <p:nvPr/>
          </p:nvSpPr>
          <p:spPr>
            <a:xfrm>
              <a:off x="4639915" y="1264851"/>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42" name="TextBox 41"/>
            <p:cNvSpPr txBox="1"/>
            <p:nvPr/>
          </p:nvSpPr>
          <p:spPr>
            <a:xfrm>
              <a:off x="4670854" y="1263320"/>
              <a:ext cx="2511381" cy="369332"/>
            </a:xfrm>
            <a:prstGeom prst="rect">
              <a:avLst/>
            </a:prstGeom>
            <a:noFill/>
          </p:spPr>
          <p:txBody>
            <a:bodyPr wrap="square" rtlCol="0">
              <a:spAutoFit/>
            </a:bodyPr>
            <a:lstStyle/>
            <a:p>
              <a:r>
                <a:rPr lang="en-US" dirty="0" smtClean="0">
                  <a:solidFill>
                    <a:schemeClr val="bg1">
                      <a:lumMod val="75000"/>
                    </a:schemeClr>
                  </a:solidFill>
                </a:rPr>
                <a:t>Add text</a:t>
              </a:r>
              <a:endParaRPr lang="en-US" dirty="0">
                <a:solidFill>
                  <a:schemeClr val="bg1">
                    <a:lumMod val="75000"/>
                  </a:schemeClr>
                </a:solidFill>
              </a:endParaRPr>
            </a:p>
          </p:txBody>
        </p:sp>
      </p:grpSp>
      <p:grpSp>
        <p:nvGrpSpPr>
          <p:cNvPr id="43" name="Group 42"/>
          <p:cNvGrpSpPr/>
          <p:nvPr/>
        </p:nvGrpSpPr>
        <p:grpSpPr>
          <a:xfrm>
            <a:off x="4846320" y="1780556"/>
            <a:ext cx="4134118" cy="369332"/>
            <a:chOff x="4639915" y="1318736"/>
            <a:chExt cx="4134118" cy="369332"/>
          </a:xfrm>
        </p:grpSpPr>
        <p:sp>
          <p:nvSpPr>
            <p:cNvPr id="44" name="Rectangle 43"/>
            <p:cNvSpPr/>
            <p:nvPr/>
          </p:nvSpPr>
          <p:spPr>
            <a:xfrm>
              <a:off x="4639915" y="133873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45" name="TextBox 44"/>
            <p:cNvSpPr txBox="1"/>
            <p:nvPr/>
          </p:nvSpPr>
          <p:spPr>
            <a:xfrm>
              <a:off x="4670854" y="1318736"/>
              <a:ext cx="2511381" cy="369332"/>
            </a:xfrm>
            <a:prstGeom prst="rect">
              <a:avLst/>
            </a:prstGeom>
            <a:noFill/>
          </p:spPr>
          <p:txBody>
            <a:bodyPr wrap="square" rtlCol="0">
              <a:spAutoFit/>
            </a:bodyPr>
            <a:lstStyle/>
            <a:p>
              <a:r>
                <a:rPr lang="en-US" dirty="0" smtClean="0">
                  <a:solidFill>
                    <a:schemeClr val="bg1">
                      <a:lumMod val="75000"/>
                    </a:schemeClr>
                  </a:solidFill>
                </a:rPr>
                <a:t>Add text</a:t>
              </a:r>
              <a:endParaRPr lang="en-US" dirty="0">
                <a:solidFill>
                  <a:schemeClr val="bg1">
                    <a:lumMod val="75000"/>
                  </a:schemeClr>
                </a:solidFill>
              </a:endParaRPr>
            </a:p>
          </p:txBody>
        </p:sp>
      </p:grpSp>
      <p:grpSp>
        <p:nvGrpSpPr>
          <p:cNvPr id="46" name="Group 45"/>
          <p:cNvGrpSpPr/>
          <p:nvPr/>
        </p:nvGrpSpPr>
        <p:grpSpPr>
          <a:xfrm>
            <a:off x="4846320" y="2163856"/>
            <a:ext cx="4134118" cy="369332"/>
            <a:chOff x="4639915" y="1411096"/>
            <a:chExt cx="4134118" cy="369332"/>
          </a:xfrm>
        </p:grpSpPr>
        <p:sp>
          <p:nvSpPr>
            <p:cNvPr id="47" name="Rectangle 46"/>
            <p:cNvSpPr/>
            <p:nvPr/>
          </p:nvSpPr>
          <p:spPr>
            <a:xfrm>
              <a:off x="4639915" y="1421863"/>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48" name="TextBox 47"/>
            <p:cNvSpPr txBox="1"/>
            <p:nvPr/>
          </p:nvSpPr>
          <p:spPr>
            <a:xfrm>
              <a:off x="4670854" y="1411096"/>
              <a:ext cx="2511381" cy="369332"/>
            </a:xfrm>
            <a:prstGeom prst="rect">
              <a:avLst/>
            </a:prstGeom>
            <a:noFill/>
          </p:spPr>
          <p:txBody>
            <a:bodyPr wrap="square" rtlCol="0">
              <a:spAutoFit/>
            </a:bodyPr>
            <a:lstStyle/>
            <a:p>
              <a:r>
                <a:rPr lang="en-US" dirty="0" smtClean="0">
                  <a:solidFill>
                    <a:schemeClr val="bg1">
                      <a:lumMod val="75000"/>
                    </a:schemeClr>
                  </a:solidFill>
                </a:rPr>
                <a:t>Add text</a:t>
              </a:r>
              <a:endParaRPr lang="en-US" dirty="0">
                <a:solidFill>
                  <a:schemeClr val="bg1">
                    <a:lumMod val="75000"/>
                  </a:schemeClr>
                </a:solidFill>
              </a:endParaRPr>
            </a:p>
          </p:txBody>
        </p:sp>
      </p:grpSp>
      <p:grpSp>
        <p:nvGrpSpPr>
          <p:cNvPr id="49" name="Group 48"/>
          <p:cNvGrpSpPr/>
          <p:nvPr/>
        </p:nvGrpSpPr>
        <p:grpSpPr>
          <a:xfrm>
            <a:off x="4846320" y="2528693"/>
            <a:ext cx="4134118" cy="369332"/>
            <a:chOff x="4639915" y="1318736"/>
            <a:chExt cx="4134118" cy="369332"/>
          </a:xfrm>
        </p:grpSpPr>
        <p:sp>
          <p:nvSpPr>
            <p:cNvPr id="50" name="Rectangle 49"/>
            <p:cNvSpPr/>
            <p:nvPr/>
          </p:nvSpPr>
          <p:spPr>
            <a:xfrm>
              <a:off x="4639915" y="133873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51" name="TextBox 50"/>
            <p:cNvSpPr txBox="1"/>
            <p:nvPr/>
          </p:nvSpPr>
          <p:spPr>
            <a:xfrm>
              <a:off x="4670854" y="1318736"/>
              <a:ext cx="2511381" cy="369332"/>
            </a:xfrm>
            <a:prstGeom prst="rect">
              <a:avLst/>
            </a:prstGeom>
            <a:noFill/>
          </p:spPr>
          <p:txBody>
            <a:bodyPr wrap="square" rtlCol="0">
              <a:spAutoFit/>
            </a:bodyPr>
            <a:lstStyle/>
            <a:p>
              <a:r>
                <a:rPr lang="en-US" dirty="0" smtClean="0">
                  <a:solidFill>
                    <a:schemeClr val="bg1">
                      <a:lumMod val="75000"/>
                    </a:schemeClr>
                  </a:solidFill>
                </a:rPr>
                <a:t>Add text</a:t>
              </a:r>
              <a:endParaRPr lang="en-US" dirty="0">
                <a:solidFill>
                  <a:schemeClr val="bg1">
                    <a:lumMod val="75000"/>
                  </a:schemeClr>
                </a:solidFill>
              </a:endParaRPr>
            </a:p>
          </p:txBody>
        </p:sp>
      </p:grpSp>
      <p:grpSp>
        <p:nvGrpSpPr>
          <p:cNvPr id="52" name="Group 51"/>
          <p:cNvGrpSpPr/>
          <p:nvPr/>
        </p:nvGrpSpPr>
        <p:grpSpPr>
          <a:xfrm>
            <a:off x="4846320" y="2948952"/>
            <a:ext cx="4134118" cy="369332"/>
            <a:chOff x="4639915" y="1318736"/>
            <a:chExt cx="4134118" cy="369332"/>
          </a:xfrm>
        </p:grpSpPr>
        <p:sp>
          <p:nvSpPr>
            <p:cNvPr id="53" name="Rectangle 52"/>
            <p:cNvSpPr/>
            <p:nvPr/>
          </p:nvSpPr>
          <p:spPr>
            <a:xfrm>
              <a:off x="4639915" y="133873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54" name="TextBox 53"/>
            <p:cNvSpPr txBox="1"/>
            <p:nvPr/>
          </p:nvSpPr>
          <p:spPr>
            <a:xfrm>
              <a:off x="4670854" y="1318736"/>
              <a:ext cx="2511381" cy="369332"/>
            </a:xfrm>
            <a:prstGeom prst="rect">
              <a:avLst/>
            </a:prstGeom>
            <a:noFill/>
          </p:spPr>
          <p:txBody>
            <a:bodyPr wrap="square" rtlCol="0">
              <a:spAutoFit/>
            </a:bodyPr>
            <a:lstStyle/>
            <a:p>
              <a:r>
                <a:rPr lang="en-US" dirty="0" smtClean="0">
                  <a:solidFill>
                    <a:schemeClr val="bg1">
                      <a:lumMod val="75000"/>
                    </a:schemeClr>
                  </a:solidFill>
                </a:rPr>
                <a:t>Add text</a:t>
              </a:r>
              <a:endParaRPr lang="en-US" dirty="0">
                <a:solidFill>
                  <a:schemeClr val="bg1">
                    <a:lumMod val="75000"/>
                  </a:schemeClr>
                </a:solidFill>
              </a:endParaRPr>
            </a:p>
          </p:txBody>
        </p:sp>
      </p:grpSp>
      <p:grpSp>
        <p:nvGrpSpPr>
          <p:cNvPr id="55" name="Group 54"/>
          <p:cNvGrpSpPr/>
          <p:nvPr/>
        </p:nvGrpSpPr>
        <p:grpSpPr>
          <a:xfrm>
            <a:off x="4846320" y="3304553"/>
            <a:ext cx="4134118" cy="369332"/>
            <a:chOff x="4639915" y="1318736"/>
            <a:chExt cx="4134118" cy="369332"/>
          </a:xfrm>
        </p:grpSpPr>
        <p:sp>
          <p:nvSpPr>
            <p:cNvPr id="56" name="Rectangle 55"/>
            <p:cNvSpPr/>
            <p:nvPr/>
          </p:nvSpPr>
          <p:spPr>
            <a:xfrm>
              <a:off x="4639915" y="133873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57" name="TextBox 56"/>
            <p:cNvSpPr txBox="1"/>
            <p:nvPr/>
          </p:nvSpPr>
          <p:spPr>
            <a:xfrm>
              <a:off x="4670854" y="1318736"/>
              <a:ext cx="2511381" cy="369332"/>
            </a:xfrm>
            <a:prstGeom prst="rect">
              <a:avLst/>
            </a:prstGeom>
            <a:noFill/>
          </p:spPr>
          <p:txBody>
            <a:bodyPr wrap="square" rtlCol="0">
              <a:spAutoFit/>
            </a:bodyPr>
            <a:lstStyle/>
            <a:p>
              <a:r>
                <a:rPr lang="en-US" dirty="0" smtClean="0">
                  <a:solidFill>
                    <a:schemeClr val="bg1">
                      <a:lumMod val="75000"/>
                    </a:schemeClr>
                  </a:solidFill>
                </a:rPr>
                <a:t>Add text</a:t>
              </a:r>
              <a:endParaRPr lang="en-US" dirty="0">
                <a:solidFill>
                  <a:schemeClr val="bg1">
                    <a:lumMod val="75000"/>
                  </a:schemeClr>
                </a:solidFill>
              </a:endParaRPr>
            </a:p>
          </p:txBody>
        </p:sp>
      </p:grpSp>
      <p:grpSp>
        <p:nvGrpSpPr>
          <p:cNvPr id="58" name="Group 57"/>
          <p:cNvGrpSpPr/>
          <p:nvPr/>
        </p:nvGrpSpPr>
        <p:grpSpPr>
          <a:xfrm>
            <a:off x="4846320" y="3678629"/>
            <a:ext cx="4134118" cy="369332"/>
            <a:chOff x="4639915" y="1318736"/>
            <a:chExt cx="4134118" cy="369332"/>
          </a:xfrm>
        </p:grpSpPr>
        <p:sp>
          <p:nvSpPr>
            <p:cNvPr id="59" name="Rectangle 58"/>
            <p:cNvSpPr/>
            <p:nvPr/>
          </p:nvSpPr>
          <p:spPr>
            <a:xfrm>
              <a:off x="4639915" y="133873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60" name="TextBox 59"/>
            <p:cNvSpPr txBox="1"/>
            <p:nvPr/>
          </p:nvSpPr>
          <p:spPr>
            <a:xfrm>
              <a:off x="4670854" y="1318736"/>
              <a:ext cx="2511381" cy="369332"/>
            </a:xfrm>
            <a:prstGeom prst="rect">
              <a:avLst/>
            </a:prstGeom>
            <a:noFill/>
          </p:spPr>
          <p:txBody>
            <a:bodyPr wrap="square" rtlCol="0">
              <a:spAutoFit/>
            </a:bodyPr>
            <a:lstStyle/>
            <a:p>
              <a:r>
                <a:rPr lang="en-US" dirty="0" smtClean="0">
                  <a:solidFill>
                    <a:schemeClr val="bg1">
                      <a:lumMod val="75000"/>
                    </a:schemeClr>
                  </a:solidFill>
                </a:rPr>
                <a:t>Add text</a:t>
              </a:r>
              <a:endParaRPr lang="en-US" dirty="0">
                <a:solidFill>
                  <a:schemeClr val="bg1">
                    <a:lumMod val="75000"/>
                  </a:schemeClr>
                </a:solidFill>
              </a:endParaRPr>
            </a:p>
          </p:txBody>
        </p:sp>
      </p:grpSp>
      <p:grpSp>
        <p:nvGrpSpPr>
          <p:cNvPr id="61" name="Group 60"/>
          <p:cNvGrpSpPr/>
          <p:nvPr/>
        </p:nvGrpSpPr>
        <p:grpSpPr>
          <a:xfrm>
            <a:off x="4846320" y="4080404"/>
            <a:ext cx="4134118" cy="369332"/>
            <a:chOff x="4639915" y="1318736"/>
            <a:chExt cx="4134118" cy="369332"/>
          </a:xfrm>
        </p:grpSpPr>
        <p:sp>
          <p:nvSpPr>
            <p:cNvPr id="62" name="Rectangle 61"/>
            <p:cNvSpPr/>
            <p:nvPr/>
          </p:nvSpPr>
          <p:spPr>
            <a:xfrm>
              <a:off x="4639915" y="133873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63" name="TextBox 62"/>
            <p:cNvSpPr txBox="1"/>
            <p:nvPr/>
          </p:nvSpPr>
          <p:spPr>
            <a:xfrm>
              <a:off x="4670854" y="1318736"/>
              <a:ext cx="2511381" cy="369332"/>
            </a:xfrm>
            <a:prstGeom prst="rect">
              <a:avLst/>
            </a:prstGeom>
            <a:noFill/>
          </p:spPr>
          <p:txBody>
            <a:bodyPr wrap="square" rtlCol="0">
              <a:spAutoFit/>
            </a:bodyPr>
            <a:lstStyle/>
            <a:p>
              <a:r>
                <a:rPr lang="en-US" dirty="0" smtClean="0">
                  <a:solidFill>
                    <a:schemeClr val="bg1">
                      <a:lumMod val="75000"/>
                    </a:schemeClr>
                  </a:solidFill>
                </a:rPr>
                <a:t>Add text</a:t>
              </a:r>
              <a:endParaRPr lang="en-US" dirty="0">
                <a:solidFill>
                  <a:schemeClr val="bg1">
                    <a:lumMod val="75000"/>
                  </a:schemeClr>
                </a:solidFill>
              </a:endParaRPr>
            </a:p>
          </p:txBody>
        </p:sp>
      </p:grpSp>
      <p:grpSp>
        <p:nvGrpSpPr>
          <p:cNvPr id="64" name="Group 63"/>
          <p:cNvGrpSpPr/>
          <p:nvPr/>
        </p:nvGrpSpPr>
        <p:grpSpPr>
          <a:xfrm>
            <a:off x="4846320" y="4500672"/>
            <a:ext cx="4134118" cy="369332"/>
            <a:chOff x="4639915" y="1318736"/>
            <a:chExt cx="4134118" cy="369332"/>
          </a:xfrm>
        </p:grpSpPr>
        <p:sp>
          <p:nvSpPr>
            <p:cNvPr id="65" name="Rectangle 64"/>
            <p:cNvSpPr/>
            <p:nvPr/>
          </p:nvSpPr>
          <p:spPr>
            <a:xfrm>
              <a:off x="4639915" y="133873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66" name="TextBox 65"/>
            <p:cNvSpPr txBox="1"/>
            <p:nvPr/>
          </p:nvSpPr>
          <p:spPr>
            <a:xfrm>
              <a:off x="4670854" y="1318736"/>
              <a:ext cx="2511381" cy="369332"/>
            </a:xfrm>
            <a:prstGeom prst="rect">
              <a:avLst/>
            </a:prstGeom>
            <a:noFill/>
          </p:spPr>
          <p:txBody>
            <a:bodyPr wrap="square" rtlCol="0">
              <a:spAutoFit/>
            </a:bodyPr>
            <a:lstStyle/>
            <a:p>
              <a:r>
                <a:rPr lang="en-US" dirty="0" smtClean="0">
                  <a:solidFill>
                    <a:schemeClr val="bg1">
                      <a:lumMod val="75000"/>
                    </a:schemeClr>
                  </a:solidFill>
                </a:rPr>
                <a:t>Add text</a:t>
              </a:r>
              <a:endParaRPr lang="en-US" dirty="0">
                <a:solidFill>
                  <a:schemeClr val="bg1">
                    <a:lumMod val="75000"/>
                  </a:schemeClr>
                </a:solidFill>
              </a:endParaRPr>
            </a:p>
          </p:txBody>
        </p:sp>
      </p:grpSp>
      <p:grpSp>
        <p:nvGrpSpPr>
          <p:cNvPr id="67" name="Group 66"/>
          <p:cNvGrpSpPr/>
          <p:nvPr/>
        </p:nvGrpSpPr>
        <p:grpSpPr>
          <a:xfrm>
            <a:off x="4846320" y="4874740"/>
            <a:ext cx="4134118" cy="369332"/>
            <a:chOff x="4639915" y="1318736"/>
            <a:chExt cx="4134118" cy="369332"/>
          </a:xfrm>
        </p:grpSpPr>
        <p:sp>
          <p:nvSpPr>
            <p:cNvPr id="68" name="Rectangle 67"/>
            <p:cNvSpPr/>
            <p:nvPr/>
          </p:nvSpPr>
          <p:spPr>
            <a:xfrm>
              <a:off x="4639915" y="133873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69" name="TextBox 68"/>
            <p:cNvSpPr txBox="1"/>
            <p:nvPr/>
          </p:nvSpPr>
          <p:spPr>
            <a:xfrm>
              <a:off x="4670854" y="1318736"/>
              <a:ext cx="2511381" cy="369332"/>
            </a:xfrm>
            <a:prstGeom prst="rect">
              <a:avLst/>
            </a:prstGeom>
            <a:noFill/>
          </p:spPr>
          <p:txBody>
            <a:bodyPr wrap="square" rtlCol="0">
              <a:spAutoFit/>
            </a:bodyPr>
            <a:lstStyle/>
            <a:p>
              <a:r>
                <a:rPr lang="en-US" dirty="0" smtClean="0">
                  <a:solidFill>
                    <a:schemeClr val="bg1">
                      <a:lumMod val="75000"/>
                    </a:schemeClr>
                  </a:solidFill>
                </a:rPr>
                <a:t>Add text</a:t>
              </a:r>
              <a:endParaRPr lang="en-US" dirty="0">
                <a:solidFill>
                  <a:schemeClr val="bg1">
                    <a:lumMod val="75000"/>
                  </a:schemeClr>
                </a:solidFill>
              </a:endParaRPr>
            </a:p>
          </p:txBody>
        </p:sp>
      </p:grpSp>
      <p:grpSp>
        <p:nvGrpSpPr>
          <p:cNvPr id="70" name="Group 69"/>
          <p:cNvGrpSpPr/>
          <p:nvPr/>
        </p:nvGrpSpPr>
        <p:grpSpPr>
          <a:xfrm>
            <a:off x="4846320" y="5248805"/>
            <a:ext cx="4134118" cy="369332"/>
            <a:chOff x="4639915" y="1318736"/>
            <a:chExt cx="4134118" cy="369332"/>
          </a:xfrm>
        </p:grpSpPr>
        <p:sp>
          <p:nvSpPr>
            <p:cNvPr id="71" name="Rectangle 70"/>
            <p:cNvSpPr/>
            <p:nvPr/>
          </p:nvSpPr>
          <p:spPr>
            <a:xfrm>
              <a:off x="4639915" y="133873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72" name="TextBox 71"/>
            <p:cNvSpPr txBox="1"/>
            <p:nvPr/>
          </p:nvSpPr>
          <p:spPr>
            <a:xfrm>
              <a:off x="4670854" y="1318736"/>
              <a:ext cx="2511381" cy="369332"/>
            </a:xfrm>
            <a:prstGeom prst="rect">
              <a:avLst/>
            </a:prstGeom>
            <a:noFill/>
          </p:spPr>
          <p:txBody>
            <a:bodyPr wrap="square" rtlCol="0">
              <a:spAutoFit/>
            </a:bodyPr>
            <a:lstStyle/>
            <a:p>
              <a:r>
                <a:rPr lang="en-US" dirty="0" smtClean="0">
                  <a:solidFill>
                    <a:schemeClr val="bg1">
                      <a:lumMod val="75000"/>
                    </a:schemeClr>
                  </a:solidFill>
                </a:rPr>
                <a:t>Add text</a:t>
              </a:r>
              <a:endParaRPr lang="en-US" dirty="0">
                <a:solidFill>
                  <a:schemeClr val="bg1">
                    <a:lumMod val="75000"/>
                  </a:schemeClr>
                </a:solidFill>
              </a:endParaRPr>
            </a:p>
          </p:txBody>
        </p:sp>
      </p:grpSp>
      <p:grpSp>
        <p:nvGrpSpPr>
          <p:cNvPr id="73" name="Group 72"/>
          <p:cNvGrpSpPr/>
          <p:nvPr/>
        </p:nvGrpSpPr>
        <p:grpSpPr>
          <a:xfrm>
            <a:off x="4846320" y="5650600"/>
            <a:ext cx="4134118" cy="369332"/>
            <a:chOff x="4639915" y="1318736"/>
            <a:chExt cx="4134118" cy="369332"/>
          </a:xfrm>
        </p:grpSpPr>
        <p:sp>
          <p:nvSpPr>
            <p:cNvPr id="74" name="Rectangle 73"/>
            <p:cNvSpPr/>
            <p:nvPr/>
          </p:nvSpPr>
          <p:spPr>
            <a:xfrm>
              <a:off x="4639915" y="133873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75" name="TextBox 74"/>
            <p:cNvSpPr txBox="1"/>
            <p:nvPr/>
          </p:nvSpPr>
          <p:spPr>
            <a:xfrm>
              <a:off x="4670854" y="1318736"/>
              <a:ext cx="2511381" cy="369332"/>
            </a:xfrm>
            <a:prstGeom prst="rect">
              <a:avLst/>
            </a:prstGeom>
            <a:noFill/>
          </p:spPr>
          <p:txBody>
            <a:bodyPr wrap="square" rtlCol="0">
              <a:spAutoFit/>
            </a:bodyPr>
            <a:lstStyle/>
            <a:p>
              <a:r>
                <a:rPr lang="en-US" dirty="0" smtClean="0">
                  <a:solidFill>
                    <a:schemeClr val="bg1">
                      <a:lumMod val="75000"/>
                    </a:schemeClr>
                  </a:solidFill>
                </a:rPr>
                <a:t>Add text</a:t>
              </a:r>
              <a:endParaRPr lang="en-US" dirty="0">
                <a:solidFill>
                  <a:schemeClr val="bg1">
                    <a:lumMod val="75000"/>
                  </a:schemeClr>
                </a:solidFill>
              </a:endParaRPr>
            </a:p>
          </p:txBody>
        </p:sp>
      </p:grpSp>
      <p:grpSp>
        <p:nvGrpSpPr>
          <p:cNvPr id="76" name="Group 75"/>
          <p:cNvGrpSpPr/>
          <p:nvPr/>
        </p:nvGrpSpPr>
        <p:grpSpPr>
          <a:xfrm>
            <a:off x="4846320" y="6040948"/>
            <a:ext cx="4134118" cy="369332"/>
            <a:chOff x="4639915" y="1318736"/>
            <a:chExt cx="4134118" cy="369332"/>
          </a:xfrm>
        </p:grpSpPr>
        <p:sp>
          <p:nvSpPr>
            <p:cNvPr id="77" name="Rectangle 76"/>
            <p:cNvSpPr/>
            <p:nvPr/>
          </p:nvSpPr>
          <p:spPr>
            <a:xfrm>
              <a:off x="4639915" y="133873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78" name="TextBox 77"/>
            <p:cNvSpPr txBox="1"/>
            <p:nvPr/>
          </p:nvSpPr>
          <p:spPr>
            <a:xfrm>
              <a:off x="4670854" y="1318736"/>
              <a:ext cx="2511381" cy="369332"/>
            </a:xfrm>
            <a:prstGeom prst="rect">
              <a:avLst/>
            </a:prstGeom>
            <a:noFill/>
          </p:spPr>
          <p:txBody>
            <a:bodyPr wrap="square" rtlCol="0">
              <a:spAutoFit/>
            </a:bodyPr>
            <a:lstStyle/>
            <a:p>
              <a:r>
                <a:rPr lang="en-US" dirty="0" smtClean="0">
                  <a:solidFill>
                    <a:schemeClr val="bg1">
                      <a:lumMod val="75000"/>
                    </a:schemeClr>
                  </a:solidFill>
                </a:rPr>
                <a:t>Add text</a:t>
              </a:r>
              <a:endParaRPr lang="en-US" dirty="0">
                <a:solidFill>
                  <a:schemeClr val="bg1">
                    <a:lumMod val="75000"/>
                  </a:schemeClr>
                </a:solidFill>
              </a:endParaRPr>
            </a:p>
          </p:txBody>
        </p:sp>
      </p:grpSp>
      <p:sp>
        <p:nvSpPr>
          <p:cNvPr id="79" name="Rectangle 78"/>
          <p:cNvSpPr/>
          <p:nvPr/>
        </p:nvSpPr>
        <p:spPr>
          <a:xfrm>
            <a:off x="4143632" y="6943880"/>
            <a:ext cx="1301578" cy="63917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Preview</a:t>
            </a:r>
          </a:p>
        </p:txBody>
      </p:sp>
      <p:sp>
        <p:nvSpPr>
          <p:cNvPr id="80" name="Rectangle 79"/>
          <p:cNvSpPr/>
          <p:nvPr/>
        </p:nvSpPr>
        <p:spPr>
          <a:xfrm>
            <a:off x="7678860" y="6929848"/>
            <a:ext cx="1301578" cy="63917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Save</a:t>
            </a:r>
          </a:p>
        </p:txBody>
      </p:sp>
      <p:grpSp>
        <p:nvGrpSpPr>
          <p:cNvPr id="81" name="Group 80"/>
          <p:cNvGrpSpPr/>
          <p:nvPr/>
        </p:nvGrpSpPr>
        <p:grpSpPr>
          <a:xfrm>
            <a:off x="4846320" y="6475396"/>
            <a:ext cx="4134118" cy="369332"/>
            <a:chOff x="4639915" y="1318736"/>
            <a:chExt cx="4134118" cy="369332"/>
          </a:xfrm>
        </p:grpSpPr>
        <p:sp>
          <p:nvSpPr>
            <p:cNvPr id="82" name="Rectangle 81"/>
            <p:cNvSpPr/>
            <p:nvPr/>
          </p:nvSpPr>
          <p:spPr>
            <a:xfrm>
              <a:off x="4639915" y="133873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83" name="TextBox 82"/>
            <p:cNvSpPr txBox="1"/>
            <p:nvPr/>
          </p:nvSpPr>
          <p:spPr>
            <a:xfrm>
              <a:off x="4670854" y="1318736"/>
              <a:ext cx="2511381" cy="369332"/>
            </a:xfrm>
            <a:prstGeom prst="rect">
              <a:avLst/>
            </a:prstGeom>
            <a:noFill/>
          </p:spPr>
          <p:txBody>
            <a:bodyPr wrap="square" rtlCol="0">
              <a:spAutoFit/>
            </a:bodyPr>
            <a:lstStyle/>
            <a:p>
              <a:r>
                <a:rPr lang="en-US" dirty="0" smtClean="0">
                  <a:solidFill>
                    <a:schemeClr val="bg1">
                      <a:lumMod val="75000"/>
                    </a:schemeClr>
                  </a:solidFill>
                </a:rPr>
                <a:t>Add path to image</a:t>
              </a:r>
              <a:endParaRPr lang="en-US" dirty="0">
                <a:solidFill>
                  <a:schemeClr val="bg1">
                    <a:lumMod val="75000"/>
                  </a:schemeClr>
                </a:solidFill>
              </a:endParaRPr>
            </a:p>
          </p:txBody>
        </p:sp>
      </p:grpSp>
      <p:sp>
        <p:nvSpPr>
          <p:cNvPr id="84" name="TextBox 83"/>
          <p:cNvSpPr txBox="1"/>
          <p:nvPr/>
        </p:nvSpPr>
        <p:spPr>
          <a:xfrm>
            <a:off x="462641" y="6292843"/>
            <a:ext cx="2581741" cy="369332"/>
          </a:xfrm>
          <a:prstGeom prst="rect">
            <a:avLst/>
          </a:prstGeom>
          <a:noFill/>
        </p:spPr>
        <p:txBody>
          <a:bodyPr wrap="square" rtlCol="0">
            <a:spAutoFit/>
          </a:bodyPr>
          <a:lstStyle/>
          <a:p>
            <a:r>
              <a:rPr lang="en-US" dirty="0" smtClean="0"/>
              <a:t>Product Image:</a:t>
            </a:r>
            <a:endParaRPr lang="en-US" dirty="0"/>
          </a:p>
        </p:txBody>
      </p:sp>
    </p:spTree>
    <p:extLst>
      <p:ext uri="{BB962C8B-B14F-4D97-AF65-F5344CB8AC3E}">
        <p14:creationId xmlns:p14="http://schemas.microsoft.com/office/powerpoint/2010/main" val="2519671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020" y="-9445"/>
            <a:ext cx="3130378" cy="369332"/>
          </a:xfrm>
          <a:prstGeom prst="rect">
            <a:avLst/>
          </a:prstGeom>
          <a:noFill/>
        </p:spPr>
        <p:txBody>
          <a:bodyPr wrap="square" rtlCol="0">
            <a:spAutoFit/>
          </a:bodyPr>
          <a:lstStyle/>
          <a:p>
            <a:r>
              <a:rPr lang="en-US" dirty="0" smtClean="0">
                <a:solidFill>
                  <a:srgbClr val="7030A0"/>
                </a:solidFill>
              </a:rPr>
              <a:t>Add Product Preview Popup</a:t>
            </a:r>
            <a:endParaRPr lang="en-US" dirty="0">
              <a:solidFill>
                <a:srgbClr val="7030A0"/>
              </a:solidFill>
            </a:endParaRPr>
          </a:p>
        </p:txBody>
      </p:sp>
      <p:sp>
        <p:nvSpPr>
          <p:cNvPr id="3" name="Rectangle 2"/>
          <p:cNvSpPr/>
          <p:nvPr/>
        </p:nvSpPr>
        <p:spPr>
          <a:xfrm>
            <a:off x="1077660" y="673506"/>
            <a:ext cx="2405448" cy="2298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Graphic of product added</a:t>
            </a:r>
            <a:endParaRPr lang="en-US" dirty="0"/>
          </a:p>
        </p:txBody>
      </p:sp>
      <p:sp>
        <p:nvSpPr>
          <p:cNvPr id="4" name="TextBox 3"/>
          <p:cNvSpPr txBox="1"/>
          <p:nvPr/>
        </p:nvSpPr>
        <p:spPr>
          <a:xfrm>
            <a:off x="1104572" y="3808454"/>
            <a:ext cx="1624072" cy="369332"/>
          </a:xfrm>
          <a:prstGeom prst="rect">
            <a:avLst/>
          </a:prstGeom>
          <a:noFill/>
        </p:spPr>
        <p:txBody>
          <a:bodyPr wrap="square" rtlCol="0">
            <a:spAutoFit/>
          </a:bodyPr>
          <a:lstStyle/>
          <a:p>
            <a:r>
              <a:rPr lang="en-US" dirty="0" smtClean="0"/>
              <a:t>CLIN:</a:t>
            </a:r>
            <a:endParaRPr lang="en-US" dirty="0"/>
          </a:p>
        </p:txBody>
      </p:sp>
      <p:sp>
        <p:nvSpPr>
          <p:cNvPr id="5" name="TextBox 4"/>
          <p:cNvSpPr txBox="1"/>
          <p:nvPr/>
        </p:nvSpPr>
        <p:spPr>
          <a:xfrm>
            <a:off x="1116931" y="4181208"/>
            <a:ext cx="2882421" cy="369332"/>
          </a:xfrm>
          <a:prstGeom prst="rect">
            <a:avLst/>
          </a:prstGeom>
          <a:noFill/>
        </p:spPr>
        <p:txBody>
          <a:bodyPr wrap="square" rtlCol="0">
            <a:spAutoFit/>
          </a:bodyPr>
          <a:lstStyle/>
          <a:p>
            <a:r>
              <a:rPr lang="en-US" dirty="0" smtClean="0"/>
              <a:t>UNPSC Code (Version 11):</a:t>
            </a:r>
            <a:endParaRPr lang="en-US" dirty="0"/>
          </a:p>
        </p:txBody>
      </p:sp>
      <p:sp>
        <p:nvSpPr>
          <p:cNvPr id="6" name="TextBox 5"/>
          <p:cNvSpPr txBox="1"/>
          <p:nvPr/>
        </p:nvSpPr>
        <p:spPr>
          <a:xfrm>
            <a:off x="1116932" y="4523081"/>
            <a:ext cx="3673252" cy="369332"/>
          </a:xfrm>
          <a:prstGeom prst="rect">
            <a:avLst/>
          </a:prstGeom>
          <a:noFill/>
        </p:spPr>
        <p:txBody>
          <a:bodyPr wrap="square" rtlCol="0">
            <a:spAutoFit/>
          </a:bodyPr>
          <a:lstStyle/>
          <a:p>
            <a:r>
              <a:rPr lang="en-US" dirty="0" smtClean="0"/>
              <a:t>Manufacturer Part Number (OEM #):</a:t>
            </a:r>
            <a:endParaRPr lang="en-US" dirty="0"/>
          </a:p>
        </p:txBody>
      </p:sp>
      <p:sp>
        <p:nvSpPr>
          <p:cNvPr id="7" name="TextBox 6"/>
          <p:cNvSpPr txBox="1"/>
          <p:nvPr/>
        </p:nvSpPr>
        <p:spPr>
          <a:xfrm>
            <a:off x="1116931" y="4733147"/>
            <a:ext cx="2940085" cy="369332"/>
          </a:xfrm>
          <a:prstGeom prst="rect">
            <a:avLst/>
          </a:prstGeom>
          <a:noFill/>
        </p:spPr>
        <p:txBody>
          <a:bodyPr wrap="square" rtlCol="0">
            <a:spAutoFit/>
          </a:bodyPr>
          <a:lstStyle/>
          <a:p>
            <a:r>
              <a:rPr lang="en-US" dirty="0" smtClean="0"/>
              <a:t>Manufacturer (OEM):</a:t>
            </a:r>
            <a:endParaRPr lang="en-US" dirty="0"/>
          </a:p>
        </p:txBody>
      </p:sp>
      <p:sp>
        <p:nvSpPr>
          <p:cNvPr id="8" name="TextBox 7"/>
          <p:cNvSpPr txBox="1"/>
          <p:nvPr/>
        </p:nvSpPr>
        <p:spPr>
          <a:xfrm>
            <a:off x="1116932" y="4992641"/>
            <a:ext cx="1624072" cy="369332"/>
          </a:xfrm>
          <a:prstGeom prst="rect">
            <a:avLst/>
          </a:prstGeom>
          <a:noFill/>
        </p:spPr>
        <p:txBody>
          <a:bodyPr wrap="square" rtlCol="0">
            <a:spAutoFit/>
          </a:bodyPr>
          <a:lstStyle/>
          <a:p>
            <a:r>
              <a:rPr lang="en-US" dirty="0" smtClean="0"/>
              <a:t>SKU #/ Item #:</a:t>
            </a:r>
            <a:endParaRPr lang="en-US" dirty="0"/>
          </a:p>
        </p:txBody>
      </p:sp>
      <p:sp>
        <p:nvSpPr>
          <p:cNvPr id="9" name="TextBox 8"/>
          <p:cNvSpPr txBox="1"/>
          <p:nvPr/>
        </p:nvSpPr>
        <p:spPr>
          <a:xfrm>
            <a:off x="5300997" y="2116763"/>
            <a:ext cx="2058636" cy="369332"/>
          </a:xfrm>
          <a:prstGeom prst="rect">
            <a:avLst/>
          </a:prstGeom>
          <a:noFill/>
        </p:spPr>
        <p:txBody>
          <a:bodyPr wrap="square" rtlCol="0">
            <a:spAutoFit/>
          </a:bodyPr>
          <a:lstStyle/>
          <a:p>
            <a:r>
              <a:rPr lang="en-US" dirty="0" smtClean="0"/>
              <a:t>Contract Discount:</a:t>
            </a:r>
            <a:endParaRPr lang="en-US" dirty="0"/>
          </a:p>
        </p:txBody>
      </p:sp>
      <p:sp>
        <p:nvSpPr>
          <p:cNvPr id="10" name="TextBox 9"/>
          <p:cNvSpPr txBox="1"/>
          <p:nvPr/>
        </p:nvSpPr>
        <p:spPr>
          <a:xfrm>
            <a:off x="1048512" y="3047188"/>
            <a:ext cx="1624072" cy="369332"/>
          </a:xfrm>
          <a:prstGeom prst="rect">
            <a:avLst/>
          </a:prstGeom>
          <a:noFill/>
        </p:spPr>
        <p:txBody>
          <a:bodyPr wrap="square" rtlCol="0">
            <a:spAutoFit/>
          </a:bodyPr>
          <a:lstStyle/>
          <a:p>
            <a:r>
              <a:rPr lang="en-US" dirty="0" smtClean="0"/>
              <a:t>Item Name</a:t>
            </a:r>
            <a:endParaRPr lang="en-US" dirty="0"/>
          </a:p>
        </p:txBody>
      </p:sp>
      <p:sp>
        <p:nvSpPr>
          <p:cNvPr id="11" name="TextBox 10"/>
          <p:cNvSpPr txBox="1"/>
          <p:nvPr/>
        </p:nvSpPr>
        <p:spPr>
          <a:xfrm>
            <a:off x="5300997" y="897559"/>
            <a:ext cx="1891382" cy="369332"/>
          </a:xfrm>
          <a:prstGeom prst="rect">
            <a:avLst/>
          </a:prstGeom>
          <a:noFill/>
        </p:spPr>
        <p:txBody>
          <a:bodyPr wrap="square" rtlCol="0">
            <a:spAutoFit/>
          </a:bodyPr>
          <a:lstStyle/>
          <a:p>
            <a:r>
              <a:rPr lang="en-US" dirty="0" smtClean="0"/>
              <a:t>Unit of Measure:</a:t>
            </a:r>
            <a:endParaRPr lang="en-US" dirty="0"/>
          </a:p>
        </p:txBody>
      </p:sp>
      <p:sp>
        <p:nvSpPr>
          <p:cNvPr id="12" name="TextBox 11"/>
          <p:cNvSpPr txBox="1"/>
          <p:nvPr/>
        </p:nvSpPr>
        <p:spPr>
          <a:xfrm>
            <a:off x="1010251" y="3425901"/>
            <a:ext cx="1891382" cy="369332"/>
          </a:xfrm>
          <a:prstGeom prst="rect">
            <a:avLst/>
          </a:prstGeom>
          <a:noFill/>
        </p:spPr>
        <p:txBody>
          <a:bodyPr wrap="square" rtlCol="0">
            <a:spAutoFit/>
          </a:bodyPr>
          <a:lstStyle/>
          <a:p>
            <a:r>
              <a:rPr lang="en-US" dirty="0" smtClean="0"/>
              <a:t>Item Description</a:t>
            </a:r>
            <a:endParaRPr lang="en-US" dirty="0"/>
          </a:p>
        </p:txBody>
      </p:sp>
      <p:sp>
        <p:nvSpPr>
          <p:cNvPr id="13" name="TextBox 12"/>
          <p:cNvSpPr txBox="1"/>
          <p:nvPr/>
        </p:nvSpPr>
        <p:spPr>
          <a:xfrm>
            <a:off x="5300996" y="1210599"/>
            <a:ext cx="4200475" cy="369332"/>
          </a:xfrm>
          <a:prstGeom prst="rect">
            <a:avLst/>
          </a:prstGeom>
          <a:noFill/>
        </p:spPr>
        <p:txBody>
          <a:bodyPr wrap="square" rtlCol="0">
            <a:spAutoFit/>
          </a:bodyPr>
          <a:lstStyle/>
          <a:p>
            <a:r>
              <a:rPr lang="en-US" dirty="0" smtClean="0"/>
              <a:t>Quantity in Unit of Measure (if applicable):</a:t>
            </a:r>
            <a:endParaRPr lang="en-US" dirty="0"/>
          </a:p>
        </p:txBody>
      </p:sp>
      <p:sp>
        <p:nvSpPr>
          <p:cNvPr id="14" name="TextBox 13"/>
          <p:cNvSpPr txBox="1"/>
          <p:nvPr/>
        </p:nvSpPr>
        <p:spPr>
          <a:xfrm>
            <a:off x="5300997" y="1610135"/>
            <a:ext cx="1959782" cy="369332"/>
          </a:xfrm>
          <a:prstGeom prst="rect">
            <a:avLst/>
          </a:prstGeom>
          <a:noFill/>
        </p:spPr>
        <p:txBody>
          <a:bodyPr wrap="square" rtlCol="0">
            <a:spAutoFit/>
          </a:bodyPr>
          <a:lstStyle/>
          <a:p>
            <a:r>
              <a:rPr lang="en-US" dirty="0" smtClean="0"/>
              <a:t>List Price/MSRP:</a:t>
            </a:r>
            <a:endParaRPr lang="en-US" dirty="0"/>
          </a:p>
        </p:txBody>
      </p:sp>
      <p:sp>
        <p:nvSpPr>
          <p:cNvPr id="15" name="TextBox 14"/>
          <p:cNvSpPr txBox="1"/>
          <p:nvPr/>
        </p:nvSpPr>
        <p:spPr>
          <a:xfrm>
            <a:off x="5300997" y="1886105"/>
            <a:ext cx="2289296" cy="369332"/>
          </a:xfrm>
          <a:prstGeom prst="rect">
            <a:avLst/>
          </a:prstGeom>
          <a:noFill/>
        </p:spPr>
        <p:txBody>
          <a:bodyPr wrap="square" rtlCol="0">
            <a:spAutoFit/>
          </a:bodyPr>
          <a:lstStyle/>
          <a:p>
            <a:r>
              <a:rPr lang="en-US" dirty="0" smtClean="0"/>
              <a:t>Contract Unit Price:</a:t>
            </a:r>
            <a:endParaRPr lang="en-US" dirty="0"/>
          </a:p>
        </p:txBody>
      </p:sp>
      <p:sp>
        <p:nvSpPr>
          <p:cNvPr id="16" name="TextBox 15"/>
          <p:cNvSpPr txBox="1"/>
          <p:nvPr/>
        </p:nvSpPr>
        <p:spPr>
          <a:xfrm>
            <a:off x="5300997" y="2466867"/>
            <a:ext cx="1624072" cy="369332"/>
          </a:xfrm>
          <a:prstGeom prst="rect">
            <a:avLst/>
          </a:prstGeom>
          <a:noFill/>
        </p:spPr>
        <p:txBody>
          <a:bodyPr wrap="square" rtlCol="0">
            <a:spAutoFit/>
          </a:bodyPr>
          <a:lstStyle/>
          <a:p>
            <a:r>
              <a:rPr lang="en-US" dirty="0" smtClean="0"/>
              <a:t>Category:</a:t>
            </a:r>
            <a:endParaRPr lang="en-US" dirty="0"/>
          </a:p>
        </p:txBody>
      </p:sp>
      <p:sp>
        <p:nvSpPr>
          <p:cNvPr id="17" name="TextBox 16"/>
          <p:cNvSpPr txBox="1"/>
          <p:nvPr/>
        </p:nvSpPr>
        <p:spPr>
          <a:xfrm>
            <a:off x="5300996" y="3097061"/>
            <a:ext cx="2421101" cy="369332"/>
          </a:xfrm>
          <a:prstGeom prst="rect">
            <a:avLst/>
          </a:prstGeom>
          <a:noFill/>
        </p:spPr>
        <p:txBody>
          <a:bodyPr wrap="square" rtlCol="0">
            <a:spAutoFit/>
          </a:bodyPr>
          <a:lstStyle/>
          <a:p>
            <a:r>
              <a:rPr lang="en-US" dirty="0" smtClean="0"/>
              <a:t>Contract #:</a:t>
            </a:r>
            <a:endParaRPr lang="en-US" dirty="0"/>
          </a:p>
        </p:txBody>
      </p:sp>
      <p:sp>
        <p:nvSpPr>
          <p:cNvPr id="18" name="TextBox 17"/>
          <p:cNvSpPr txBox="1"/>
          <p:nvPr/>
        </p:nvSpPr>
        <p:spPr>
          <a:xfrm>
            <a:off x="5288637" y="3340079"/>
            <a:ext cx="2421101" cy="369332"/>
          </a:xfrm>
          <a:prstGeom prst="rect">
            <a:avLst/>
          </a:prstGeom>
          <a:noFill/>
        </p:spPr>
        <p:txBody>
          <a:bodyPr wrap="square" rtlCol="0">
            <a:spAutoFit/>
          </a:bodyPr>
          <a:lstStyle/>
          <a:p>
            <a:r>
              <a:rPr lang="en-US" dirty="0" smtClean="0"/>
              <a:t>Contract Vendor:</a:t>
            </a:r>
            <a:endParaRPr lang="en-US" dirty="0"/>
          </a:p>
        </p:txBody>
      </p:sp>
      <p:sp>
        <p:nvSpPr>
          <p:cNvPr id="19" name="TextBox 18"/>
          <p:cNvSpPr txBox="1"/>
          <p:nvPr/>
        </p:nvSpPr>
        <p:spPr>
          <a:xfrm>
            <a:off x="5288638" y="3554266"/>
            <a:ext cx="2581741" cy="369332"/>
          </a:xfrm>
          <a:prstGeom prst="rect">
            <a:avLst/>
          </a:prstGeom>
          <a:noFill/>
        </p:spPr>
        <p:txBody>
          <a:bodyPr wrap="square" rtlCol="0">
            <a:spAutoFit/>
          </a:bodyPr>
          <a:lstStyle/>
          <a:p>
            <a:r>
              <a:rPr lang="en-US" dirty="0" smtClean="0"/>
              <a:t>Contract Expiration Date:</a:t>
            </a:r>
            <a:endParaRPr lang="en-US" dirty="0"/>
          </a:p>
        </p:txBody>
      </p:sp>
      <p:sp>
        <p:nvSpPr>
          <p:cNvPr id="20" name="TextBox 19"/>
          <p:cNvSpPr txBox="1"/>
          <p:nvPr/>
        </p:nvSpPr>
        <p:spPr>
          <a:xfrm>
            <a:off x="5300996" y="2740277"/>
            <a:ext cx="2421101" cy="369332"/>
          </a:xfrm>
          <a:prstGeom prst="rect">
            <a:avLst/>
          </a:prstGeom>
          <a:noFill/>
        </p:spPr>
        <p:txBody>
          <a:bodyPr wrap="square" rtlCol="0">
            <a:spAutoFit/>
          </a:bodyPr>
          <a:lstStyle/>
          <a:p>
            <a:r>
              <a:rPr lang="en-US" dirty="0" smtClean="0"/>
              <a:t>Product Type:</a:t>
            </a:r>
            <a:endParaRPr lang="en-US" dirty="0"/>
          </a:p>
        </p:txBody>
      </p:sp>
      <p:sp>
        <p:nvSpPr>
          <p:cNvPr id="66" name="Line Callout 1 65"/>
          <p:cNvSpPr/>
          <p:nvPr/>
        </p:nvSpPr>
        <p:spPr>
          <a:xfrm>
            <a:off x="10601722" y="580765"/>
            <a:ext cx="2018270" cy="2885628"/>
          </a:xfrm>
          <a:prstGeom prst="borderCallout1">
            <a:avLst>
              <a:gd name="adj1" fmla="val 18750"/>
              <a:gd name="adj2" fmla="val -8333"/>
              <a:gd name="adj3" fmla="val -11103"/>
              <a:gd name="adj4" fmla="val -41663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The content on this page should be redesigned to be more display in a more attractive way and similar to how the item would appear in the catalog</a:t>
            </a:r>
            <a:endParaRPr lang="en-US" dirty="0"/>
          </a:p>
        </p:txBody>
      </p:sp>
      <p:sp>
        <p:nvSpPr>
          <p:cNvPr id="22" name="Rectangle 21"/>
          <p:cNvSpPr/>
          <p:nvPr/>
        </p:nvSpPr>
        <p:spPr>
          <a:xfrm>
            <a:off x="8806249" y="5361973"/>
            <a:ext cx="2405448" cy="9720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Save</a:t>
            </a:r>
            <a:endParaRPr lang="en-US" dirty="0"/>
          </a:p>
        </p:txBody>
      </p:sp>
      <p:sp>
        <p:nvSpPr>
          <p:cNvPr id="23" name="Line Callout 1 22"/>
          <p:cNvSpPr/>
          <p:nvPr/>
        </p:nvSpPr>
        <p:spPr>
          <a:xfrm>
            <a:off x="11437863" y="3795233"/>
            <a:ext cx="2018270" cy="2885628"/>
          </a:xfrm>
          <a:prstGeom prst="borderCallout1">
            <a:avLst>
              <a:gd name="adj1" fmla="val 18750"/>
              <a:gd name="adj2" fmla="val -8333"/>
              <a:gd name="adj3" fmla="val -2963"/>
              <a:gd name="adj4" fmla="val -7414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The admin should be able to edit these items from this screen in case they have made any typos</a:t>
            </a:r>
            <a:endParaRPr lang="en-US" dirty="0"/>
          </a:p>
        </p:txBody>
      </p:sp>
    </p:spTree>
    <p:extLst>
      <p:ext uri="{BB962C8B-B14F-4D97-AF65-F5344CB8AC3E}">
        <p14:creationId xmlns:p14="http://schemas.microsoft.com/office/powerpoint/2010/main" val="3592933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019" y="-9445"/>
            <a:ext cx="6423071" cy="369332"/>
          </a:xfrm>
          <a:prstGeom prst="rect">
            <a:avLst/>
          </a:prstGeom>
          <a:noFill/>
        </p:spPr>
        <p:txBody>
          <a:bodyPr wrap="square" rtlCol="0">
            <a:spAutoFit/>
          </a:bodyPr>
          <a:lstStyle/>
          <a:p>
            <a:r>
              <a:rPr lang="en-US" dirty="0" smtClean="0">
                <a:solidFill>
                  <a:srgbClr val="7030A0"/>
                </a:solidFill>
              </a:rPr>
              <a:t>Add Multiple Products from a .CSV File</a:t>
            </a:r>
            <a:endParaRPr lang="en-US" dirty="0">
              <a:solidFill>
                <a:srgbClr val="7030A0"/>
              </a:solidFill>
            </a:endParaRPr>
          </a:p>
        </p:txBody>
      </p:sp>
      <p:sp>
        <p:nvSpPr>
          <p:cNvPr id="3" name="TextBox 2"/>
          <p:cNvSpPr txBox="1"/>
          <p:nvPr/>
        </p:nvSpPr>
        <p:spPr>
          <a:xfrm>
            <a:off x="463419" y="609846"/>
            <a:ext cx="10656560" cy="646331"/>
          </a:xfrm>
          <a:prstGeom prst="rect">
            <a:avLst/>
          </a:prstGeom>
          <a:noFill/>
        </p:spPr>
        <p:txBody>
          <a:bodyPr wrap="square" rtlCol="0">
            <a:spAutoFit/>
          </a:bodyPr>
          <a:lstStyle/>
          <a:p>
            <a:r>
              <a:rPr lang="en-US" i="1" dirty="0" smtClean="0"/>
              <a:t>Instructions to Admin User on how this feature works and how to convert an Excel File to .CSV. Instructions on paths for images</a:t>
            </a:r>
            <a:endParaRPr lang="en-US" i="1" dirty="0"/>
          </a:p>
        </p:txBody>
      </p:sp>
      <p:sp>
        <p:nvSpPr>
          <p:cNvPr id="4" name="Rectangle 3"/>
          <p:cNvSpPr/>
          <p:nvPr/>
        </p:nvSpPr>
        <p:spPr>
          <a:xfrm>
            <a:off x="925198" y="1892616"/>
            <a:ext cx="4134118" cy="4765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991913" y="1944133"/>
            <a:ext cx="2511381" cy="369332"/>
          </a:xfrm>
          <a:prstGeom prst="rect">
            <a:avLst/>
          </a:prstGeom>
          <a:noFill/>
        </p:spPr>
        <p:txBody>
          <a:bodyPr wrap="square" rtlCol="0">
            <a:spAutoFit/>
          </a:bodyPr>
          <a:lstStyle/>
          <a:p>
            <a:r>
              <a:rPr lang="en-US" dirty="0" smtClean="0"/>
              <a:t>Browse for .CSV File</a:t>
            </a:r>
            <a:endParaRPr lang="en-US" dirty="0"/>
          </a:p>
        </p:txBody>
      </p:sp>
      <p:sp>
        <p:nvSpPr>
          <p:cNvPr id="8" name="Rectangle 7"/>
          <p:cNvSpPr/>
          <p:nvPr/>
        </p:nvSpPr>
        <p:spPr>
          <a:xfrm>
            <a:off x="5301673" y="1883167"/>
            <a:ext cx="1432634" cy="4852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Browse</a:t>
            </a:r>
            <a:endParaRPr lang="en-US" dirty="0"/>
          </a:p>
        </p:txBody>
      </p:sp>
      <p:sp>
        <p:nvSpPr>
          <p:cNvPr id="9" name="Rectangle 8"/>
          <p:cNvSpPr/>
          <p:nvPr/>
        </p:nvSpPr>
        <p:spPr>
          <a:xfrm>
            <a:off x="4849091" y="3744293"/>
            <a:ext cx="1885216" cy="97548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Upload</a:t>
            </a:r>
            <a:endParaRPr lang="en-US" dirty="0"/>
          </a:p>
        </p:txBody>
      </p:sp>
    </p:spTree>
    <p:extLst>
      <p:ext uri="{BB962C8B-B14F-4D97-AF65-F5344CB8AC3E}">
        <p14:creationId xmlns:p14="http://schemas.microsoft.com/office/powerpoint/2010/main" val="3700457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019" y="-9445"/>
            <a:ext cx="6423071" cy="369332"/>
          </a:xfrm>
          <a:prstGeom prst="rect">
            <a:avLst/>
          </a:prstGeom>
          <a:noFill/>
        </p:spPr>
        <p:txBody>
          <a:bodyPr wrap="square" rtlCol="0">
            <a:spAutoFit/>
          </a:bodyPr>
          <a:lstStyle/>
          <a:p>
            <a:r>
              <a:rPr lang="en-US" dirty="0" smtClean="0">
                <a:solidFill>
                  <a:srgbClr val="7030A0"/>
                </a:solidFill>
              </a:rPr>
              <a:t>Edit Products Page</a:t>
            </a:r>
            <a:endParaRPr lang="en-US" dirty="0">
              <a:solidFill>
                <a:srgbClr val="7030A0"/>
              </a:solidFill>
            </a:endParaRPr>
          </a:p>
        </p:txBody>
      </p:sp>
      <p:sp>
        <p:nvSpPr>
          <p:cNvPr id="3" name="TextBox 2"/>
          <p:cNvSpPr txBox="1"/>
          <p:nvPr/>
        </p:nvSpPr>
        <p:spPr>
          <a:xfrm>
            <a:off x="463419" y="609846"/>
            <a:ext cx="10656560" cy="646331"/>
          </a:xfrm>
          <a:prstGeom prst="rect">
            <a:avLst/>
          </a:prstGeom>
          <a:noFill/>
        </p:spPr>
        <p:txBody>
          <a:bodyPr wrap="square" rtlCol="0">
            <a:spAutoFit/>
          </a:bodyPr>
          <a:lstStyle/>
          <a:p>
            <a:r>
              <a:rPr lang="en-US" i="1" dirty="0" smtClean="0"/>
              <a:t>Search for an existing item you would like to edit. Instructions to admin user. User should be able to search for any words across the data set with exact matches only.   </a:t>
            </a:r>
            <a:endParaRPr lang="en-US" i="1" dirty="0"/>
          </a:p>
        </p:txBody>
      </p:sp>
      <p:sp>
        <p:nvSpPr>
          <p:cNvPr id="4" name="Rectangle 3"/>
          <p:cNvSpPr/>
          <p:nvPr/>
        </p:nvSpPr>
        <p:spPr>
          <a:xfrm>
            <a:off x="731235" y="1329201"/>
            <a:ext cx="4134118" cy="4765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797950" y="1380718"/>
            <a:ext cx="2511381" cy="369332"/>
          </a:xfrm>
          <a:prstGeom prst="rect">
            <a:avLst/>
          </a:prstGeom>
          <a:noFill/>
        </p:spPr>
        <p:txBody>
          <a:bodyPr wrap="square" rtlCol="0">
            <a:spAutoFit/>
          </a:bodyPr>
          <a:lstStyle/>
          <a:p>
            <a:r>
              <a:rPr lang="en-US" dirty="0" smtClean="0">
                <a:solidFill>
                  <a:schemeClr val="bg1">
                    <a:lumMod val="65000"/>
                  </a:schemeClr>
                </a:solidFill>
              </a:rPr>
              <a:t>Insert text</a:t>
            </a:r>
            <a:endParaRPr lang="en-US" dirty="0">
              <a:solidFill>
                <a:schemeClr val="bg1">
                  <a:lumMod val="65000"/>
                </a:schemeClr>
              </a:solidFill>
            </a:endParaRPr>
          </a:p>
        </p:txBody>
      </p:sp>
      <p:sp>
        <p:nvSpPr>
          <p:cNvPr id="6" name="Rectangle 5"/>
          <p:cNvSpPr/>
          <p:nvPr/>
        </p:nvSpPr>
        <p:spPr>
          <a:xfrm>
            <a:off x="5107710" y="1319752"/>
            <a:ext cx="1432634" cy="48521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Search</a:t>
            </a:r>
            <a:endParaRPr lang="en-US" dirty="0"/>
          </a:p>
        </p:txBody>
      </p:sp>
      <p:sp>
        <p:nvSpPr>
          <p:cNvPr id="7" name="TextBox 6"/>
          <p:cNvSpPr txBox="1"/>
          <p:nvPr/>
        </p:nvSpPr>
        <p:spPr>
          <a:xfrm>
            <a:off x="458019" y="2145540"/>
            <a:ext cx="10656560" cy="369332"/>
          </a:xfrm>
          <a:prstGeom prst="rect">
            <a:avLst/>
          </a:prstGeom>
          <a:noFill/>
        </p:spPr>
        <p:txBody>
          <a:bodyPr wrap="square" rtlCol="0">
            <a:spAutoFit/>
          </a:bodyPr>
          <a:lstStyle/>
          <a:p>
            <a:r>
              <a:rPr lang="en-US" dirty="0" smtClean="0"/>
              <a:t>Results:</a:t>
            </a:r>
            <a:endParaRPr lang="en-US" dirty="0"/>
          </a:p>
        </p:txBody>
      </p:sp>
      <p:sp>
        <p:nvSpPr>
          <p:cNvPr id="9" name="Rectangle 8"/>
          <p:cNvSpPr/>
          <p:nvPr/>
        </p:nvSpPr>
        <p:spPr>
          <a:xfrm>
            <a:off x="20670981" y="6095999"/>
            <a:ext cx="1828801" cy="62732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Edit Product</a:t>
            </a:r>
            <a:endParaRPr lang="en-US" dirty="0"/>
          </a:p>
        </p:txBody>
      </p:sp>
      <p:sp>
        <p:nvSpPr>
          <p:cNvPr id="10" name="TextBox 9"/>
          <p:cNvSpPr txBox="1"/>
          <p:nvPr/>
        </p:nvSpPr>
        <p:spPr>
          <a:xfrm>
            <a:off x="495747" y="2537301"/>
            <a:ext cx="10656560" cy="369332"/>
          </a:xfrm>
          <a:prstGeom prst="rect">
            <a:avLst/>
          </a:prstGeom>
          <a:noFill/>
        </p:spPr>
        <p:txBody>
          <a:bodyPr wrap="square" rtlCol="0">
            <a:spAutoFit/>
          </a:bodyPr>
          <a:lstStyle/>
          <a:p>
            <a:r>
              <a:rPr lang="en-US" i="1" dirty="0" smtClean="0"/>
              <a:t>Select item and click “Edit Product” or double-click to edit item. </a:t>
            </a:r>
            <a:endParaRPr lang="en-US" i="1" dirty="0"/>
          </a:p>
        </p:txBody>
      </p:sp>
      <p:pic>
        <p:nvPicPr>
          <p:cNvPr id="11" name="Picture 10"/>
          <p:cNvPicPr>
            <a:picLocks noChangeAspect="1"/>
          </p:cNvPicPr>
          <p:nvPr/>
        </p:nvPicPr>
        <p:blipFill>
          <a:blip r:embed="rId2"/>
          <a:stretch>
            <a:fillRect/>
          </a:stretch>
        </p:blipFill>
        <p:spPr>
          <a:xfrm>
            <a:off x="539749" y="3022403"/>
            <a:ext cx="10894870" cy="730611"/>
          </a:xfrm>
          <a:prstGeom prst="rect">
            <a:avLst/>
          </a:prstGeom>
        </p:spPr>
      </p:pic>
      <p:pic>
        <p:nvPicPr>
          <p:cNvPr id="12" name="Picture 11"/>
          <p:cNvPicPr>
            <a:picLocks noChangeAspect="1"/>
          </p:cNvPicPr>
          <p:nvPr/>
        </p:nvPicPr>
        <p:blipFill rotWithShape="1">
          <a:blip r:embed="rId3"/>
          <a:srcRect l="644"/>
          <a:stretch/>
        </p:blipFill>
        <p:spPr>
          <a:xfrm>
            <a:off x="11434619" y="3022403"/>
            <a:ext cx="11233441" cy="785593"/>
          </a:xfrm>
          <a:prstGeom prst="rect">
            <a:avLst/>
          </a:prstGeom>
        </p:spPr>
      </p:pic>
      <p:sp>
        <p:nvSpPr>
          <p:cNvPr id="13" name="Line Callout 1 12"/>
          <p:cNvSpPr/>
          <p:nvPr/>
        </p:nvSpPr>
        <p:spPr>
          <a:xfrm>
            <a:off x="12641422" y="21005"/>
            <a:ext cx="2018270" cy="2885628"/>
          </a:xfrm>
          <a:prstGeom prst="borderCallout1">
            <a:avLst>
              <a:gd name="adj1" fmla="val 18750"/>
              <a:gd name="adj2" fmla="val -8333"/>
              <a:gd name="adj3" fmla="val 100926"/>
              <a:gd name="adj4" fmla="val -24502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I just copied this information from the data set itself, but I envision the data being displayed in a similar table without drop-down arrows in the column headers</a:t>
            </a:r>
            <a:endParaRPr lang="en-US" dirty="0"/>
          </a:p>
        </p:txBody>
      </p:sp>
      <p:sp>
        <p:nvSpPr>
          <p:cNvPr id="14" name="Line Callout 1 13"/>
          <p:cNvSpPr/>
          <p:nvPr/>
        </p:nvSpPr>
        <p:spPr>
          <a:xfrm>
            <a:off x="11980090" y="3972372"/>
            <a:ext cx="2018270" cy="2885628"/>
          </a:xfrm>
          <a:prstGeom prst="borderCallout1">
            <a:avLst>
              <a:gd name="adj1" fmla="val 18750"/>
              <a:gd name="adj2" fmla="val -8333"/>
              <a:gd name="adj3" fmla="val -8965"/>
              <a:gd name="adj4" fmla="val -4260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The following columns can be drop-downs: product type and unit of measure (each and hours)</a:t>
            </a:r>
            <a:endParaRPr lang="en-US" dirty="0"/>
          </a:p>
        </p:txBody>
      </p:sp>
    </p:spTree>
    <p:extLst>
      <p:ext uri="{BB962C8B-B14F-4D97-AF65-F5344CB8AC3E}">
        <p14:creationId xmlns:p14="http://schemas.microsoft.com/office/powerpoint/2010/main" val="30249236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8019" y="-9445"/>
            <a:ext cx="6423071" cy="369332"/>
          </a:xfrm>
          <a:prstGeom prst="rect">
            <a:avLst/>
          </a:prstGeom>
          <a:noFill/>
        </p:spPr>
        <p:txBody>
          <a:bodyPr wrap="square" rtlCol="0">
            <a:spAutoFit/>
          </a:bodyPr>
          <a:lstStyle/>
          <a:p>
            <a:r>
              <a:rPr lang="en-US" dirty="0" smtClean="0">
                <a:solidFill>
                  <a:srgbClr val="7030A0"/>
                </a:solidFill>
              </a:rPr>
              <a:t>Edit Products Page – Product Selected</a:t>
            </a:r>
            <a:endParaRPr lang="en-US" dirty="0">
              <a:solidFill>
                <a:srgbClr val="7030A0"/>
              </a:solidFill>
            </a:endParaRPr>
          </a:p>
        </p:txBody>
      </p:sp>
      <p:sp>
        <p:nvSpPr>
          <p:cNvPr id="3" name="TextBox 2"/>
          <p:cNvSpPr txBox="1"/>
          <p:nvPr/>
        </p:nvSpPr>
        <p:spPr>
          <a:xfrm>
            <a:off x="470380" y="936621"/>
            <a:ext cx="1624072" cy="369332"/>
          </a:xfrm>
          <a:prstGeom prst="rect">
            <a:avLst/>
          </a:prstGeom>
          <a:noFill/>
        </p:spPr>
        <p:txBody>
          <a:bodyPr wrap="square" rtlCol="0">
            <a:spAutoFit/>
          </a:bodyPr>
          <a:lstStyle/>
          <a:p>
            <a:r>
              <a:rPr lang="en-US" dirty="0" smtClean="0"/>
              <a:t>CLIN:</a:t>
            </a:r>
            <a:endParaRPr lang="en-US" dirty="0"/>
          </a:p>
        </p:txBody>
      </p:sp>
      <p:sp>
        <p:nvSpPr>
          <p:cNvPr id="4" name="TextBox 3"/>
          <p:cNvSpPr txBox="1"/>
          <p:nvPr/>
        </p:nvSpPr>
        <p:spPr>
          <a:xfrm>
            <a:off x="547149" y="327429"/>
            <a:ext cx="4516365" cy="369332"/>
          </a:xfrm>
          <a:prstGeom prst="rect">
            <a:avLst/>
          </a:prstGeom>
          <a:noFill/>
        </p:spPr>
        <p:txBody>
          <a:bodyPr wrap="none" rtlCol="0">
            <a:spAutoFit/>
          </a:bodyPr>
          <a:lstStyle/>
          <a:p>
            <a:r>
              <a:rPr lang="en-US" i="1" dirty="0" smtClean="0"/>
              <a:t>Instructions to Admin user to edit existing text </a:t>
            </a:r>
            <a:endParaRPr lang="en-US" i="1" dirty="0"/>
          </a:p>
        </p:txBody>
      </p:sp>
      <p:sp>
        <p:nvSpPr>
          <p:cNvPr id="5" name="TextBox 4"/>
          <p:cNvSpPr txBox="1"/>
          <p:nvPr/>
        </p:nvSpPr>
        <p:spPr>
          <a:xfrm>
            <a:off x="470379" y="1410299"/>
            <a:ext cx="2882421" cy="369332"/>
          </a:xfrm>
          <a:prstGeom prst="rect">
            <a:avLst/>
          </a:prstGeom>
          <a:noFill/>
        </p:spPr>
        <p:txBody>
          <a:bodyPr wrap="square" rtlCol="0">
            <a:spAutoFit/>
          </a:bodyPr>
          <a:lstStyle/>
          <a:p>
            <a:r>
              <a:rPr lang="en-US" dirty="0" smtClean="0"/>
              <a:t>UNPSC Code (Version 11):</a:t>
            </a:r>
            <a:endParaRPr lang="en-US" dirty="0"/>
          </a:p>
        </p:txBody>
      </p:sp>
      <p:sp>
        <p:nvSpPr>
          <p:cNvPr id="6" name="TextBox 5"/>
          <p:cNvSpPr txBox="1"/>
          <p:nvPr/>
        </p:nvSpPr>
        <p:spPr>
          <a:xfrm>
            <a:off x="470380" y="1752172"/>
            <a:ext cx="3673252" cy="369332"/>
          </a:xfrm>
          <a:prstGeom prst="rect">
            <a:avLst/>
          </a:prstGeom>
          <a:noFill/>
        </p:spPr>
        <p:txBody>
          <a:bodyPr wrap="square" rtlCol="0">
            <a:spAutoFit/>
          </a:bodyPr>
          <a:lstStyle/>
          <a:p>
            <a:r>
              <a:rPr lang="en-US" dirty="0" smtClean="0"/>
              <a:t>Manufacturer Part Number (OEM #):</a:t>
            </a:r>
            <a:endParaRPr lang="en-US" dirty="0"/>
          </a:p>
        </p:txBody>
      </p:sp>
      <p:sp>
        <p:nvSpPr>
          <p:cNvPr id="7" name="TextBox 6"/>
          <p:cNvSpPr txBox="1"/>
          <p:nvPr/>
        </p:nvSpPr>
        <p:spPr>
          <a:xfrm>
            <a:off x="470379" y="1962238"/>
            <a:ext cx="2940085" cy="369332"/>
          </a:xfrm>
          <a:prstGeom prst="rect">
            <a:avLst/>
          </a:prstGeom>
          <a:noFill/>
        </p:spPr>
        <p:txBody>
          <a:bodyPr wrap="square" rtlCol="0">
            <a:spAutoFit/>
          </a:bodyPr>
          <a:lstStyle/>
          <a:p>
            <a:r>
              <a:rPr lang="en-US" dirty="0" smtClean="0"/>
              <a:t>Manufacturer (OEM):</a:t>
            </a:r>
            <a:endParaRPr lang="en-US" dirty="0"/>
          </a:p>
        </p:txBody>
      </p:sp>
      <p:sp>
        <p:nvSpPr>
          <p:cNvPr id="8" name="TextBox 7"/>
          <p:cNvSpPr txBox="1"/>
          <p:nvPr/>
        </p:nvSpPr>
        <p:spPr>
          <a:xfrm>
            <a:off x="470380" y="2221732"/>
            <a:ext cx="1624072" cy="369332"/>
          </a:xfrm>
          <a:prstGeom prst="rect">
            <a:avLst/>
          </a:prstGeom>
          <a:noFill/>
        </p:spPr>
        <p:txBody>
          <a:bodyPr wrap="square" rtlCol="0">
            <a:spAutoFit/>
          </a:bodyPr>
          <a:lstStyle/>
          <a:p>
            <a:r>
              <a:rPr lang="en-US" dirty="0" smtClean="0"/>
              <a:t>SKU #/ Item #:</a:t>
            </a:r>
            <a:endParaRPr lang="en-US" dirty="0"/>
          </a:p>
        </p:txBody>
      </p:sp>
      <p:sp>
        <p:nvSpPr>
          <p:cNvPr id="9" name="TextBox 8"/>
          <p:cNvSpPr txBox="1"/>
          <p:nvPr/>
        </p:nvSpPr>
        <p:spPr>
          <a:xfrm>
            <a:off x="470380" y="4573636"/>
            <a:ext cx="2058636" cy="369332"/>
          </a:xfrm>
          <a:prstGeom prst="rect">
            <a:avLst/>
          </a:prstGeom>
          <a:noFill/>
        </p:spPr>
        <p:txBody>
          <a:bodyPr wrap="square" rtlCol="0">
            <a:spAutoFit/>
          </a:bodyPr>
          <a:lstStyle/>
          <a:p>
            <a:r>
              <a:rPr lang="en-US" dirty="0" smtClean="0"/>
              <a:t>Contract Discount:</a:t>
            </a:r>
            <a:endParaRPr lang="en-US" dirty="0"/>
          </a:p>
        </p:txBody>
      </p:sp>
      <p:sp>
        <p:nvSpPr>
          <p:cNvPr id="10" name="TextBox 9"/>
          <p:cNvSpPr txBox="1"/>
          <p:nvPr/>
        </p:nvSpPr>
        <p:spPr>
          <a:xfrm>
            <a:off x="470380" y="2548008"/>
            <a:ext cx="1624072" cy="369332"/>
          </a:xfrm>
          <a:prstGeom prst="rect">
            <a:avLst/>
          </a:prstGeom>
          <a:noFill/>
        </p:spPr>
        <p:txBody>
          <a:bodyPr wrap="square" rtlCol="0">
            <a:spAutoFit/>
          </a:bodyPr>
          <a:lstStyle/>
          <a:p>
            <a:r>
              <a:rPr lang="en-US" dirty="0" smtClean="0"/>
              <a:t>Item Name:</a:t>
            </a:r>
            <a:endParaRPr lang="en-US" dirty="0"/>
          </a:p>
        </p:txBody>
      </p:sp>
      <p:sp>
        <p:nvSpPr>
          <p:cNvPr id="11" name="TextBox 10"/>
          <p:cNvSpPr txBox="1"/>
          <p:nvPr/>
        </p:nvSpPr>
        <p:spPr>
          <a:xfrm>
            <a:off x="470380" y="3354432"/>
            <a:ext cx="1891382" cy="369332"/>
          </a:xfrm>
          <a:prstGeom prst="rect">
            <a:avLst/>
          </a:prstGeom>
          <a:noFill/>
        </p:spPr>
        <p:txBody>
          <a:bodyPr wrap="square" rtlCol="0">
            <a:spAutoFit/>
          </a:bodyPr>
          <a:lstStyle/>
          <a:p>
            <a:r>
              <a:rPr lang="en-US" dirty="0" smtClean="0"/>
              <a:t>Unit of Measure:</a:t>
            </a:r>
            <a:endParaRPr lang="en-US" dirty="0"/>
          </a:p>
        </p:txBody>
      </p:sp>
      <p:sp>
        <p:nvSpPr>
          <p:cNvPr id="12" name="TextBox 11"/>
          <p:cNvSpPr txBox="1"/>
          <p:nvPr/>
        </p:nvSpPr>
        <p:spPr>
          <a:xfrm>
            <a:off x="470380" y="2954902"/>
            <a:ext cx="1891382" cy="369332"/>
          </a:xfrm>
          <a:prstGeom prst="rect">
            <a:avLst/>
          </a:prstGeom>
          <a:noFill/>
        </p:spPr>
        <p:txBody>
          <a:bodyPr wrap="square" rtlCol="0">
            <a:spAutoFit/>
          </a:bodyPr>
          <a:lstStyle/>
          <a:p>
            <a:r>
              <a:rPr lang="en-US" dirty="0" smtClean="0"/>
              <a:t>Item Description:</a:t>
            </a:r>
            <a:endParaRPr lang="en-US" dirty="0"/>
          </a:p>
        </p:txBody>
      </p:sp>
      <p:sp>
        <p:nvSpPr>
          <p:cNvPr id="13" name="TextBox 12"/>
          <p:cNvSpPr txBox="1"/>
          <p:nvPr/>
        </p:nvSpPr>
        <p:spPr>
          <a:xfrm>
            <a:off x="470379" y="3667472"/>
            <a:ext cx="4200475" cy="369332"/>
          </a:xfrm>
          <a:prstGeom prst="rect">
            <a:avLst/>
          </a:prstGeom>
          <a:noFill/>
        </p:spPr>
        <p:txBody>
          <a:bodyPr wrap="square" rtlCol="0">
            <a:spAutoFit/>
          </a:bodyPr>
          <a:lstStyle/>
          <a:p>
            <a:r>
              <a:rPr lang="en-US" dirty="0" smtClean="0"/>
              <a:t>Quantity in Unit of Measure (if applicable):</a:t>
            </a:r>
            <a:endParaRPr lang="en-US" dirty="0"/>
          </a:p>
        </p:txBody>
      </p:sp>
      <p:sp>
        <p:nvSpPr>
          <p:cNvPr id="14" name="TextBox 13"/>
          <p:cNvSpPr txBox="1"/>
          <p:nvPr/>
        </p:nvSpPr>
        <p:spPr>
          <a:xfrm>
            <a:off x="470380" y="4067008"/>
            <a:ext cx="1959782" cy="369332"/>
          </a:xfrm>
          <a:prstGeom prst="rect">
            <a:avLst/>
          </a:prstGeom>
          <a:noFill/>
        </p:spPr>
        <p:txBody>
          <a:bodyPr wrap="square" rtlCol="0">
            <a:spAutoFit/>
          </a:bodyPr>
          <a:lstStyle/>
          <a:p>
            <a:r>
              <a:rPr lang="en-US" dirty="0" smtClean="0"/>
              <a:t>List Price/MSRP:</a:t>
            </a:r>
            <a:endParaRPr lang="en-US" dirty="0"/>
          </a:p>
        </p:txBody>
      </p:sp>
      <p:sp>
        <p:nvSpPr>
          <p:cNvPr id="15" name="TextBox 14"/>
          <p:cNvSpPr txBox="1"/>
          <p:nvPr/>
        </p:nvSpPr>
        <p:spPr>
          <a:xfrm>
            <a:off x="470380" y="4342978"/>
            <a:ext cx="2289296" cy="369332"/>
          </a:xfrm>
          <a:prstGeom prst="rect">
            <a:avLst/>
          </a:prstGeom>
          <a:noFill/>
        </p:spPr>
        <p:txBody>
          <a:bodyPr wrap="square" rtlCol="0">
            <a:spAutoFit/>
          </a:bodyPr>
          <a:lstStyle/>
          <a:p>
            <a:r>
              <a:rPr lang="en-US" dirty="0" smtClean="0"/>
              <a:t>Contract Unit Price:</a:t>
            </a:r>
            <a:endParaRPr lang="en-US" dirty="0"/>
          </a:p>
        </p:txBody>
      </p:sp>
      <p:sp>
        <p:nvSpPr>
          <p:cNvPr id="16" name="TextBox 15"/>
          <p:cNvSpPr txBox="1"/>
          <p:nvPr/>
        </p:nvSpPr>
        <p:spPr>
          <a:xfrm>
            <a:off x="470380" y="4923740"/>
            <a:ext cx="1624072" cy="369332"/>
          </a:xfrm>
          <a:prstGeom prst="rect">
            <a:avLst/>
          </a:prstGeom>
          <a:noFill/>
        </p:spPr>
        <p:txBody>
          <a:bodyPr wrap="square" rtlCol="0">
            <a:spAutoFit/>
          </a:bodyPr>
          <a:lstStyle/>
          <a:p>
            <a:r>
              <a:rPr lang="en-US" dirty="0" smtClean="0"/>
              <a:t>Category:</a:t>
            </a:r>
            <a:endParaRPr lang="en-US" dirty="0"/>
          </a:p>
        </p:txBody>
      </p:sp>
      <p:sp>
        <p:nvSpPr>
          <p:cNvPr id="17" name="TextBox 16"/>
          <p:cNvSpPr txBox="1"/>
          <p:nvPr/>
        </p:nvSpPr>
        <p:spPr>
          <a:xfrm>
            <a:off x="470379" y="5553934"/>
            <a:ext cx="2421101" cy="369332"/>
          </a:xfrm>
          <a:prstGeom prst="rect">
            <a:avLst/>
          </a:prstGeom>
          <a:noFill/>
        </p:spPr>
        <p:txBody>
          <a:bodyPr wrap="square" rtlCol="0">
            <a:spAutoFit/>
          </a:bodyPr>
          <a:lstStyle/>
          <a:p>
            <a:r>
              <a:rPr lang="en-US" dirty="0" smtClean="0"/>
              <a:t>Contract #:</a:t>
            </a:r>
            <a:endParaRPr lang="en-US" dirty="0"/>
          </a:p>
        </p:txBody>
      </p:sp>
      <p:sp>
        <p:nvSpPr>
          <p:cNvPr id="18" name="TextBox 17"/>
          <p:cNvSpPr txBox="1"/>
          <p:nvPr/>
        </p:nvSpPr>
        <p:spPr>
          <a:xfrm>
            <a:off x="458020" y="5796952"/>
            <a:ext cx="2421101" cy="369332"/>
          </a:xfrm>
          <a:prstGeom prst="rect">
            <a:avLst/>
          </a:prstGeom>
          <a:noFill/>
        </p:spPr>
        <p:txBody>
          <a:bodyPr wrap="square" rtlCol="0">
            <a:spAutoFit/>
          </a:bodyPr>
          <a:lstStyle/>
          <a:p>
            <a:r>
              <a:rPr lang="en-US" dirty="0" smtClean="0"/>
              <a:t>Contract Vendor:</a:t>
            </a:r>
            <a:endParaRPr lang="en-US" dirty="0"/>
          </a:p>
        </p:txBody>
      </p:sp>
      <p:sp>
        <p:nvSpPr>
          <p:cNvPr id="19" name="TextBox 18"/>
          <p:cNvSpPr txBox="1"/>
          <p:nvPr/>
        </p:nvSpPr>
        <p:spPr>
          <a:xfrm>
            <a:off x="458021" y="6011139"/>
            <a:ext cx="2581741" cy="369332"/>
          </a:xfrm>
          <a:prstGeom prst="rect">
            <a:avLst/>
          </a:prstGeom>
          <a:noFill/>
        </p:spPr>
        <p:txBody>
          <a:bodyPr wrap="square" rtlCol="0">
            <a:spAutoFit/>
          </a:bodyPr>
          <a:lstStyle/>
          <a:p>
            <a:r>
              <a:rPr lang="en-US" dirty="0" smtClean="0"/>
              <a:t>Contract Expiration Date:</a:t>
            </a:r>
            <a:endParaRPr lang="en-US" dirty="0"/>
          </a:p>
        </p:txBody>
      </p:sp>
      <p:sp>
        <p:nvSpPr>
          <p:cNvPr id="20" name="TextBox 19"/>
          <p:cNvSpPr txBox="1"/>
          <p:nvPr/>
        </p:nvSpPr>
        <p:spPr>
          <a:xfrm>
            <a:off x="470379" y="5197150"/>
            <a:ext cx="2421101" cy="369332"/>
          </a:xfrm>
          <a:prstGeom prst="rect">
            <a:avLst/>
          </a:prstGeom>
          <a:noFill/>
        </p:spPr>
        <p:txBody>
          <a:bodyPr wrap="square" rtlCol="0">
            <a:spAutoFit/>
          </a:bodyPr>
          <a:lstStyle/>
          <a:p>
            <a:r>
              <a:rPr lang="en-US" dirty="0" smtClean="0"/>
              <a:t>Product Type:</a:t>
            </a:r>
            <a:endParaRPr lang="en-US" dirty="0"/>
          </a:p>
        </p:txBody>
      </p:sp>
      <p:grpSp>
        <p:nvGrpSpPr>
          <p:cNvPr id="21" name="Group 20"/>
          <p:cNvGrpSpPr/>
          <p:nvPr/>
        </p:nvGrpSpPr>
        <p:grpSpPr>
          <a:xfrm>
            <a:off x="4846320" y="792268"/>
            <a:ext cx="4134118" cy="369332"/>
            <a:chOff x="4639915" y="1318736"/>
            <a:chExt cx="4134118" cy="369332"/>
          </a:xfrm>
        </p:grpSpPr>
        <p:sp>
          <p:nvSpPr>
            <p:cNvPr id="22" name="Rectangle 21"/>
            <p:cNvSpPr/>
            <p:nvPr/>
          </p:nvSpPr>
          <p:spPr>
            <a:xfrm>
              <a:off x="4639915" y="133873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23" name="TextBox 22"/>
            <p:cNvSpPr txBox="1"/>
            <p:nvPr/>
          </p:nvSpPr>
          <p:spPr>
            <a:xfrm>
              <a:off x="4670854" y="1318736"/>
              <a:ext cx="2511381" cy="369332"/>
            </a:xfrm>
            <a:prstGeom prst="rect">
              <a:avLst/>
            </a:prstGeom>
            <a:noFill/>
          </p:spPr>
          <p:txBody>
            <a:bodyPr wrap="square" rtlCol="0">
              <a:spAutoFit/>
            </a:bodyPr>
            <a:lstStyle/>
            <a:p>
              <a:r>
                <a:rPr lang="en-US" dirty="0" smtClean="0"/>
                <a:t>Existing text</a:t>
              </a:r>
              <a:endParaRPr lang="en-US" dirty="0"/>
            </a:p>
          </p:txBody>
        </p:sp>
      </p:grpSp>
      <p:sp>
        <p:nvSpPr>
          <p:cNvPr id="25" name="Rectangle 24"/>
          <p:cNvSpPr/>
          <p:nvPr/>
        </p:nvSpPr>
        <p:spPr>
          <a:xfrm>
            <a:off x="4846320" y="1117071"/>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28" name="Rectangle 27"/>
          <p:cNvSpPr/>
          <p:nvPr/>
        </p:nvSpPr>
        <p:spPr>
          <a:xfrm>
            <a:off x="4846320" y="1500383"/>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31" name="Rectangle 30"/>
          <p:cNvSpPr/>
          <p:nvPr/>
        </p:nvSpPr>
        <p:spPr>
          <a:xfrm>
            <a:off x="4846320" y="180055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34" name="Rectangle 33"/>
          <p:cNvSpPr/>
          <p:nvPr/>
        </p:nvSpPr>
        <p:spPr>
          <a:xfrm>
            <a:off x="4846320" y="2174623"/>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37" name="Rectangle 36"/>
          <p:cNvSpPr/>
          <p:nvPr/>
        </p:nvSpPr>
        <p:spPr>
          <a:xfrm>
            <a:off x="4846320" y="2548696"/>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40" name="Rectangle 39"/>
          <p:cNvSpPr/>
          <p:nvPr/>
        </p:nvSpPr>
        <p:spPr>
          <a:xfrm>
            <a:off x="4846320" y="2968955"/>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43" name="Rectangle 42"/>
          <p:cNvSpPr/>
          <p:nvPr/>
        </p:nvSpPr>
        <p:spPr>
          <a:xfrm>
            <a:off x="4846320" y="3324556"/>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46" name="Rectangle 45"/>
          <p:cNvSpPr/>
          <p:nvPr/>
        </p:nvSpPr>
        <p:spPr>
          <a:xfrm>
            <a:off x="4846320" y="3698632"/>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49" name="Rectangle 48"/>
          <p:cNvSpPr/>
          <p:nvPr/>
        </p:nvSpPr>
        <p:spPr>
          <a:xfrm>
            <a:off x="4846320" y="4100407"/>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52" name="Rectangle 51"/>
          <p:cNvSpPr/>
          <p:nvPr/>
        </p:nvSpPr>
        <p:spPr>
          <a:xfrm>
            <a:off x="4846320" y="4520675"/>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55" name="Rectangle 54"/>
          <p:cNvSpPr/>
          <p:nvPr/>
        </p:nvSpPr>
        <p:spPr>
          <a:xfrm>
            <a:off x="4846320" y="4894743"/>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58" name="Rectangle 57"/>
          <p:cNvSpPr/>
          <p:nvPr/>
        </p:nvSpPr>
        <p:spPr>
          <a:xfrm>
            <a:off x="4846320" y="5268808"/>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61" name="Rectangle 60"/>
          <p:cNvSpPr/>
          <p:nvPr/>
        </p:nvSpPr>
        <p:spPr>
          <a:xfrm>
            <a:off x="4846320" y="5670603"/>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64" name="Rectangle 63"/>
          <p:cNvSpPr/>
          <p:nvPr/>
        </p:nvSpPr>
        <p:spPr>
          <a:xfrm>
            <a:off x="4846320" y="6060951"/>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66" name="Rectangle 65"/>
          <p:cNvSpPr/>
          <p:nvPr/>
        </p:nvSpPr>
        <p:spPr>
          <a:xfrm>
            <a:off x="4143632" y="6943880"/>
            <a:ext cx="1301578" cy="63917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Preview</a:t>
            </a:r>
          </a:p>
        </p:txBody>
      </p:sp>
      <p:sp>
        <p:nvSpPr>
          <p:cNvPr id="67" name="Rectangle 66"/>
          <p:cNvSpPr/>
          <p:nvPr/>
        </p:nvSpPr>
        <p:spPr>
          <a:xfrm>
            <a:off x="7678860" y="6929848"/>
            <a:ext cx="1301578" cy="63917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Save</a:t>
            </a:r>
          </a:p>
        </p:txBody>
      </p:sp>
      <p:sp>
        <p:nvSpPr>
          <p:cNvPr id="69" name="Rectangle 68"/>
          <p:cNvSpPr/>
          <p:nvPr/>
        </p:nvSpPr>
        <p:spPr>
          <a:xfrm>
            <a:off x="4846320" y="6495399"/>
            <a:ext cx="4134118" cy="3493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chemeClr val="bg1">
                  <a:lumMod val="75000"/>
                </a:schemeClr>
              </a:solidFill>
            </a:endParaRPr>
          </a:p>
        </p:txBody>
      </p:sp>
      <p:sp>
        <p:nvSpPr>
          <p:cNvPr id="71" name="TextBox 70"/>
          <p:cNvSpPr txBox="1"/>
          <p:nvPr/>
        </p:nvSpPr>
        <p:spPr>
          <a:xfrm>
            <a:off x="462641" y="6292843"/>
            <a:ext cx="2581741" cy="369332"/>
          </a:xfrm>
          <a:prstGeom prst="rect">
            <a:avLst/>
          </a:prstGeom>
          <a:noFill/>
        </p:spPr>
        <p:txBody>
          <a:bodyPr wrap="square" rtlCol="0">
            <a:spAutoFit/>
          </a:bodyPr>
          <a:lstStyle/>
          <a:p>
            <a:r>
              <a:rPr lang="en-US" dirty="0" smtClean="0"/>
              <a:t>Product Image:</a:t>
            </a:r>
            <a:endParaRPr lang="en-US" dirty="0"/>
          </a:p>
        </p:txBody>
      </p:sp>
      <p:sp>
        <p:nvSpPr>
          <p:cNvPr id="72" name="TextBox 71"/>
          <p:cNvSpPr txBox="1"/>
          <p:nvPr/>
        </p:nvSpPr>
        <p:spPr>
          <a:xfrm>
            <a:off x="4891115" y="1073972"/>
            <a:ext cx="2511381" cy="369332"/>
          </a:xfrm>
          <a:prstGeom prst="rect">
            <a:avLst/>
          </a:prstGeom>
          <a:noFill/>
        </p:spPr>
        <p:txBody>
          <a:bodyPr wrap="square" rtlCol="0">
            <a:spAutoFit/>
          </a:bodyPr>
          <a:lstStyle/>
          <a:p>
            <a:r>
              <a:rPr lang="en-US" dirty="0" smtClean="0"/>
              <a:t>Existing text</a:t>
            </a:r>
            <a:endParaRPr lang="en-US" dirty="0"/>
          </a:p>
        </p:txBody>
      </p:sp>
      <p:sp>
        <p:nvSpPr>
          <p:cNvPr id="73" name="TextBox 72"/>
          <p:cNvSpPr txBox="1"/>
          <p:nvPr/>
        </p:nvSpPr>
        <p:spPr>
          <a:xfrm>
            <a:off x="4788656" y="1491039"/>
            <a:ext cx="2511381" cy="369332"/>
          </a:xfrm>
          <a:prstGeom prst="rect">
            <a:avLst/>
          </a:prstGeom>
          <a:noFill/>
        </p:spPr>
        <p:txBody>
          <a:bodyPr wrap="square" rtlCol="0">
            <a:spAutoFit/>
          </a:bodyPr>
          <a:lstStyle/>
          <a:p>
            <a:r>
              <a:rPr lang="en-US" dirty="0" smtClean="0"/>
              <a:t>Existing text</a:t>
            </a:r>
            <a:endParaRPr lang="en-US" dirty="0"/>
          </a:p>
        </p:txBody>
      </p:sp>
      <p:sp>
        <p:nvSpPr>
          <p:cNvPr id="74" name="TextBox 73"/>
          <p:cNvSpPr txBox="1"/>
          <p:nvPr/>
        </p:nvSpPr>
        <p:spPr>
          <a:xfrm>
            <a:off x="4842252" y="2548687"/>
            <a:ext cx="2511381" cy="369332"/>
          </a:xfrm>
          <a:prstGeom prst="rect">
            <a:avLst/>
          </a:prstGeom>
          <a:noFill/>
        </p:spPr>
        <p:txBody>
          <a:bodyPr wrap="square" rtlCol="0">
            <a:spAutoFit/>
          </a:bodyPr>
          <a:lstStyle/>
          <a:p>
            <a:r>
              <a:rPr lang="en-US" dirty="0" smtClean="0"/>
              <a:t>Existing text</a:t>
            </a:r>
            <a:endParaRPr lang="en-US" dirty="0"/>
          </a:p>
        </p:txBody>
      </p:sp>
      <p:sp>
        <p:nvSpPr>
          <p:cNvPr id="75" name="TextBox 74"/>
          <p:cNvSpPr txBox="1"/>
          <p:nvPr/>
        </p:nvSpPr>
        <p:spPr>
          <a:xfrm>
            <a:off x="4798421" y="2967260"/>
            <a:ext cx="2511381" cy="369332"/>
          </a:xfrm>
          <a:prstGeom prst="rect">
            <a:avLst/>
          </a:prstGeom>
          <a:noFill/>
        </p:spPr>
        <p:txBody>
          <a:bodyPr wrap="square" rtlCol="0">
            <a:spAutoFit/>
          </a:bodyPr>
          <a:lstStyle/>
          <a:p>
            <a:r>
              <a:rPr lang="en-US" dirty="0" smtClean="0"/>
              <a:t>Existing text</a:t>
            </a:r>
            <a:endParaRPr lang="en-US" dirty="0"/>
          </a:p>
        </p:txBody>
      </p:sp>
      <p:sp>
        <p:nvSpPr>
          <p:cNvPr id="76" name="TextBox 75"/>
          <p:cNvSpPr txBox="1"/>
          <p:nvPr/>
        </p:nvSpPr>
        <p:spPr>
          <a:xfrm>
            <a:off x="4842253" y="3324299"/>
            <a:ext cx="2511381" cy="369332"/>
          </a:xfrm>
          <a:prstGeom prst="rect">
            <a:avLst/>
          </a:prstGeom>
          <a:noFill/>
        </p:spPr>
        <p:txBody>
          <a:bodyPr wrap="square" rtlCol="0">
            <a:spAutoFit/>
          </a:bodyPr>
          <a:lstStyle/>
          <a:p>
            <a:r>
              <a:rPr lang="en-US" dirty="0" smtClean="0"/>
              <a:t>Existing text</a:t>
            </a:r>
            <a:endParaRPr lang="en-US" dirty="0"/>
          </a:p>
        </p:txBody>
      </p:sp>
      <p:sp>
        <p:nvSpPr>
          <p:cNvPr id="77" name="TextBox 76"/>
          <p:cNvSpPr txBox="1"/>
          <p:nvPr/>
        </p:nvSpPr>
        <p:spPr>
          <a:xfrm>
            <a:off x="4842254" y="3668818"/>
            <a:ext cx="2511381" cy="369332"/>
          </a:xfrm>
          <a:prstGeom prst="rect">
            <a:avLst/>
          </a:prstGeom>
          <a:noFill/>
        </p:spPr>
        <p:txBody>
          <a:bodyPr wrap="square" rtlCol="0">
            <a:spAutoFit/>
          </a:bodyPr>
          <a:lstStyle/>
          <a:p>
            <a:r>
              <a:rPr lang="en-US" dirty="0" smtClean="0"/>
              <a:t>Existing text</a:t>
            </a:r>
            <a:endParaRPr lang="en-US" dirty="0"/>
          </a:p>
        </p:txBody>
      </p:sp>
      <p:sp>
        <p:nvSpPr>
          <p:cNvPr id="78" name="TextBox 77"/>
          <p:cNvSpPr txBox="1"/>
          <p:nvPr/>
        </p:nvSpPr>
        <p:spPr>
          <a:xfrm>
            <a:off x="4910733" y="4497483"/>
            <a:ext cx="2511381" cy="369332"/>
          </a:xfrm>
          <a:prstGeom prst="rect">
            <a:avLst/>
          </a:prstGeom>
          <a:noFill/>
        </p:spPr>
        <p:txBody>
          <a:bodyPr wrap="square" rtlCol="0">
            <a:spAutoFit/>
          </a:bodyPr>
          <a:lstStyle/>
          <a:p>
            <a:r>
              <a:rPr lang="en-US" dirty="0" smtClean="0"/>
              <a:t>Existing text</a:t>
            </a:r>
            <a:endParaRPr lang="en-US" dirty="0"/>
          </a:p>
        </p:txBody>
      </p:sp>
      <p:sp>
        <p:nvSpPr>
          <p:cNvPr id="79" name="TextBox 78"/>
          <p:cNvSpPr txBox="1"/>
          <p:nvPr/>
        </p:nvSpPr>
        <p:spPr>
          <a:xfrm>
            <a:off x="4846318" y="4086836"/>
            <a:ext cx="2511381" cy="369332"/>
          </a:xfrm>
          <a:prstGeom prst="rect">
            <a:avLst/>
          </a:prstGeom>
          <a:noFill/>
        </p:spPr>
        <p:txBody>
          <a:bodyPr wrap="square" rtlCol="0">
            <a:spAutoFit/>
          </a:bodyPr>
          <a:lstStyle/>
          <a:p>
            <a:r>
              <a:rPr lang="en-US" dirty="0" smtClean="0"/>
              <a:t>Existing text</a:t>
            </a:r>
            <a:endParaRPr lang="en-US" dirty="0"/>
          </a:p>
        </p:txBody>
      </p:sp>
      <p:sp>
        <p:nvSpPr>
          <p:cNvPr id="80" name="TextBox 79"/>
          <p:cNvSpPr txBox="1"/>
          <p:nvPr/>
        </p:nvSpPr>
        <p:spPr>
          <a:xfrm>
            <a:off x="4894425" y="4884741"/>
            <a:ext cx="2511381" cy="369332"/>
          </a:xfrm>
          <a:prstGeom prst="rect">
            <a:avLst/>
          </a:prstGeom>
          <a:noFill/>
        </p:spPr>
        <p:txBody>
          <a:bodyPr wrap="square" rtlCol="0">
            <a:spAutoFit/>
          </a:bodyPr>
          <a:lstStyle/>
          <a:p>
            <a:r>
              <a:rPr lang="en-US" dirty="0" smtClean="0"/>
              <a:t>Existing text</a:t>
            </a:r>
            <a:endParaRPr lang="en-US" dirty="0"/>
          </a:p>
        </p:txBody>
      </p:sp>
      <p:sp>
        <p:nvSpPr>
          <p:cNvPr id="81" name="TextBox 80"/>
          <p:cNvSpPr txBox="1"/>
          <p:nvPr/>
        </p:nvSpPr>
        <p:spPr>
          <a:xfrm>
            <a:off x="4846319" y="5250500"/>
            <a:ext cx="2511381" cy="369332"/>
          </a:xfrm>
          <a:prstGeom prst="rect">
            <a:avLst/>
          </a:prstGeom>
          <a:noFill/>
        </p:spPr>
        <p:txBody>
          <a:bodyPr wrap="square" rtlCol="0">
            <a:spAutoFit/>
          </a:bodyPr>
          <a:lstStyle/>
          <a:p>
            <a:r>
              <a:rPr lang="en-US" dirty="0" smtClean="0"/>
              <a:t>Existing text</a:t>
            </a:r>
            <a:endParaRPr lang="en-US" dirty="0"/>
          </a:p>
        </p:txBody>
      </p:sp>
      <p:sp>
        <p:nvSpPr>
          <p:cNvPr id="82" name="TextBox 81"/>
          <p:cNvSpPr txBox="1"/>
          <p:nvPr/>
        </p:nvSpPr>
        <p:spPr>
          <a:xfrm>
            <a:off x="4798422" y="5633071"/>
            <a:ext cx="2511381" cy="369332"/>
          </a:xfrm>
          <a:prstGeom prst="rect">
            <a:avLst/>
          </a:prstGeom>
          <a:noFill/>
        </p:spPr>
        <p:txBody>
          <a:bodyPr wrap="square" rtlCol="0">
            <a:spAutoFit/>
          </a:bodyPr>
          <a:lstStyle/>
          <a:p>
            <a:r>
              <a:rPr lang="en-US" dirty="0" smtClean="0"/>
              <a:t>Existing text</a:t>
            </a:r>
            <a:endParaRPr lang="en-US" dirty="0"/>
          </a:p>
        </p:txBody>
      </p:sp>
      <p:sp>
        <p:nvSpPr>
          <p:cNvPr id="83" name="TextBox 82"/>
          <p:cNvSpPr txBox="1"/>
          <p:nvPr/>
        </p:nvSpPr>
        <p:spPr>
          <a:xfrm>
            <a:off x="4798422" y="6026360"/>
            <a:ext cx="2511381" cy="369332"/>
          </a:xfrm>
          <a:prstGeom prst="rect">
            <a:avLst/>
          </a:prstGeom>
          <a:noFill/>
        </p:spPr>
        <p:txBody>
          <a:bodyPr wrap="square" rtlCol="0">
            <a:spAutoFit/>
          </a:bodyPr>
          <a:lstStyle/>
          <a:p>
            <a:r>
              <a:rPr lang="en-US" dirty="0" smtClean="0"/>
              <a:t>Existing text</a:t>
            </a:r>
            <a:endParaRPr lang="en-US" dirty="0"/>
          </a:p>
        </p:txBody>
      </p:sp>
      <p:sp>
        <p:nvSpPr>
          <p:cNvPr id="84" name="TextBox 83"/>
          <p:cNvSpPr txBox="1"/>
          <p:nvPr/>
        </p:nvSpPr>
        <p:spPr>
          <a:xfrm>
            <a:off x="4846320" y="6509432"/>
            <a:ext cx="2511381" cy="369332"/>
          </a:xfrm>
          <a:prstGeom prst="rect">
            <a:avLst/>
          </a:prstGeom>
          <a:noFill/>
        </p:spPr>
        <p:txBody>
          <a:bodyPr wrap="square" rtlCol="0">
            <a:spAutoFit/>
          </a:bodyPr>
          <a:lstStyle/>
          <a:p>
            <a:r>
              <a:rPr lang="en-US" dirty="0" smtClean="0"/>
              <a:t>Existing text</a:t>
            </a:r>
            <a:endParaRPr lang="en-US" dirty="0"/>
          </a:p>
        </p:txBody>
      </p:sp>
      <p:sp>
        <p:nvSpPr>
          <p:cNvPr id="85" name="TextBox 84"/>
          <p:cNvSpPr txBox="1"/>
          <p:nvPr/>
        </p:nvSpPr>
        <p:spPr>
          <a:xfrm>
            <a:off x="4819595" y="1790727"/>
            <a:ext cx="2511381" cy="369332"/>
          </a:xfrm>
          <a:prstGeom prst="rect">
            <a:avLst/>
          </a:prstGeom>
          <a:noFill/>
        </p:spPr>
        <p:txBody>
          <a:bodyPr wrap="square" rtlCol="0">
            <a:spAutoFit/>
          </a:bodyPr>
          <a:lstStyle/>
          <a:p>
            <a:r>
              <a:rPr lang="en-US" dirty="0" smtClean="0"/>
              <a:t>Existing text</a:t>
            </a:r>
            <a:endParaRPr lang="en-US" dirty="0"/>
          </a:p>
        </p:txBody>
      </p:sp>
      <p:sp>
        <p:nvSpPr>
          <p:cNvPr id="86" name="TextBox 85"/>
          <p:cNvSpPr txBox="1"/>
          <p:nvPr/>
        </p:nvSpPr>
        <p:spPr>
          <a:xfrm>
            <a:off x="4877259" y="2156530"/>
            <a:ext cx="2511381" cy="369332"/>
          </a:xfrm>
          <a:prstGeom prst="rect">
            <a:avLst/>
          </a:prstGeom>
          <a:noFill/>
        </p:spPr>
        <p:txBody>
          <a:bodyPr wrap="square" rtlCol="0">
            <a:spAutoFit/>
          </a:bodyPr>
          <a:lstStyle/>
          <a:p>
            <a:r>
              <a:rPr lang="en-US" dirty="0" smtClean="0"/>
              <a:t>Existing text</a:t>
            </a:r>
            <a:endParaRPr lang="en-US" dirty="0"/>
          </a:p>
        </p:txBody>
      </p:sp>
      <p:sp>
        <p:nvSpPr>
          <p:cNvPr id="57" name="Line Callout 1 56"/>
          <p:cNvSpPr/>
          <p:nvPr/>
        </p:nvSpPr>
        <p:spPr>
          <a:xfrm>
            <a:off x="11980090" y="3972372"/>
            <a:ext cx="2018270" cy="2885628"/>
          </a:xfrm>
          <a:prstGeom prst="borderCallout1">
            <a:avLst>
              <a:gd name="adj1" fmla="val 18750"/>
              <a:gd name="adj2" fmla="val -8333"/>
              <a:gd name="adj3" fmla="val -52573"/>
              <a:gd name="adj4" fmla="val -494001"/>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For OEM and SKUs, perhaps use radio buttons so the user can </a:t>
            </a:r>
            <a:r>
              <a:rPr lang="en-US" smtClean="0"/>
              <a:t>add multiple SKUs and OEM numbers. </a:t>
            </a:r>
            <a:endParaRPr lang="en-US" dirty="0"/>
          </a:p>
        </p:txBody>
      </p:sp>
    </p:spTree>
    <p:extLst>
      <p:ext uri="{BB962C8B-B14F-4D97-AF65-F5344CB8AC3E}">
        <p14:creationId xmlns:p14="http://schemas.microsoft.com/office/powerpoint/2010/main" val="41762033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1195</Words>
  <Application>Microsoft Office PowerPoint</Application>
  <PresentationFormat>Widescreen</PresentationFormat>
  <Paragraphs>229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FEi Systems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Claire Reinken</dc:creator>
  <cp:lastModifiedBy>Claire Reinken</cp:lastModifiedBy>
  <cp:revision>16</cp:revision>
  <dcterms:created xsi:type="dcterms:W3CDTF">2017-02-20T02:00:01Z</dcterms:created>
  <dcterms:modified xsi:type="dcterms:W3CDTF">2017-02-20T19:47:42Z</dcterms:modified>
</cp:coreProperties>
</file>