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50F1-5D4C-451A-93C3-B6C82783DD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5D418F-5C36-4A0A-810D-F2141B2CD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1ADF70-BE8B-41A5-8EAC-9043263974E7}"/>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5" name="Footer Placeholder 4">
            <a:extLst>
              <a:ext uri="{FF2B5EF4-FFF2-40B4-BE49-F238E27FC236}">
                <a16:creationId xmlns:a16="http://schemas.microsoft.com/office/drawing/2014/main" id="{3EC8E4A0-D6A2-477F-94FF-090C9F28B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50C4F0-42C9-4452-A690-D3A49A7242B9}"/>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168183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D1B9-E699-4A92-A2CB-5394EFD7F8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CB6B0A-CBCB-411B-BC34-D6E8D77A4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83E9F6-317C-42F1-B69D-A9823EAB95CF}"/>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5" name="Footer Placeholder 4">
            <a:extLst>
              <a:ext uri="{FF2B5EF4-FFF2-40B4-BE49-F238E27FC236}">
                <a16:creationId xmlns:a16="http://schemas.microsoft.com/office/drawing/2014/main" id="{23C1481E-0ECA-4726-89AD-142F4F5DA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7467F5-8572-4579-8031-7D439AE1A35A}"/>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8881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205C1-6E46-436D-B3BD-650FA7C7C2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6EF398-ACF5-462F-8C8A-A2FE1B3626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89C9C0-05E9-4B58-87C6-7424A6F0202F}"/>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5" name="Footer Placeholder 4">
            <a:extLst>
              <a:ext uri="{FF2B5EF4-FFF2-40B4-BE49-F238E27FC236}">
                <a16:creationId xmlns:a16="http://schemas.microsoft.com/office/drawing/2014/main" id="{071C5B31-D18D-4312-BF6D-DBBB89C4EB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AFA084-5008-4ED3-8840-2145BD0E58AB}"/>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139007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6BE2-CFE1-47F0-BE5F-DB5F9AAD7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85CACA-6379-4492-87FF-D47E67EE5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C26E73-E908-488A-85AA-4249EE7C3539}"/>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5" name="Footer Placeholder 4">
            <a:extLst>
              <a:ext uri="{FF2B5EF4-FFF2-40B4-BE49-F238E27FC236}">
                <a16:creationId xmlns:a16="http://schemas.microsoft.com/office/drawing/2014/main" id="{C22DB60E-4FEE-49D4-8DA6-91F8E0521A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C4B43C-7E02-4A6F-930B-5A0322545D6D}"/>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45201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D3E5-2683-4F3B-BD57-C394CE1A30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A78E8E-4CF5-4B5C-9BFA-217BE7793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43C14-2F01-4406-ABC0-9C1B1BBAE810}"/>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5" name="Footer Placeholder 4">
            <a:extLst>
              <a:ext uri="{FF2B5EF4-FFF2-40B4-BE49-F238E27FC236}">
                <a16:creationId xmlns:a16="http://schemas.microsoft.com/office/drawing/2014/main" id="{3108E4C2-694B-44EF-ACA0-B431166AA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A423C0-C938-44E1-B5D9-1A2FB1886E9C}"/>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384057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9FF0-C9A4-4734-9646-B2FC90711B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252431-5821-40E4-BC47-CFB8C549B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EEC382-0CD3-4C8E-88F8-5A7F74E77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0F5E2C-CCDF-4C6A-88B8-55B4E3676471}"/>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6" name="Footer Placeholder 5">
            <a:extLst>
              <a:ext uri="{FF2B5EF4-FFF2-40B4-BE49-F238E27FC236}">
                <a16:creationId xmlns:a16="http://schemas.microsoft.com/office/drawing/2014/main" id="{AD2FFCA6-AA11-4E4E-84A2-261B2AE8C0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D0810A-8B46-425E-9761-A5EDCDC419C6}"/>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37354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41D3-8E4A-4FE4-877C-FDA7E428D5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A32D0D-9558-4C7D-B5E9-1F6107B29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D64994-5760-4558-8372-C467D095A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36FEED-8FCE-486B-A14C-CFFB23BE1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065836-67CF-4C82-841F-291FE9C23C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524301-B170-442B-896F-2D9E4A176FDF}"/>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8" name="Footer Placeholder 7">
            <a:extLst>
              <a:ext uri="{FF2B5EF4-FFF2-40B4-BE49-F238E27FC236}">
                <a16:creationId xmlns:a16="http://schemas.microsoft.com/office/drawing/2014/main" id="{06BB9D5E-13F2-4BDD-92DF-09BDBE47A2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50F032-95C7-461E-BA7E-6AD571FE6EDD}"/>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415634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84AD-C594-43C9-AE2E-7608228F85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650A5E-90E1-4086-AD52-61639E67692E}"/>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4" name="Footer Placeholder 3">
            <a:extLst>
              <a:ext uri="{FF2B5EF4-FFF2-40B4-BE49-F238E27FC236}">
                <a16:creationId xmlns:a16="http://schemas.microsoft.com/office/drawing/2014/main" id="{00FACDD4-0771-42AB-BCCD-D02E04A12A1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1989BC-7D67-47C6-B8B3-470F1B4F89BD}"/>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213105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3C4AF-D28C-4B8D-80F4-39E8B28EB9E7}"/>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3" name="Footer Placeholder 2">
            <a:extLst>
              <a:ext uri="{FF2B5EF4-FFF2-40B4-BE49-F238E27FC236}">
                <a16:creationId xmlns:a16="http://schemas.microsoft.com/office/drawing/2014/main" id="{1F0D1BC5-0592-475B-BA8B-D0F68BC32D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838AF0-DA5B-41ED-84F1-506B94C55A11}"/>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125471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ECD-2BE2-4E90-AF81-046DFAE8B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5BDADA-837C-4224-A32B-4D3A7EDB3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58A9805-C21F-4E1F-B795-5DBAD4EC4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89F57-D0B5-44CF-A7D0-EF278ABDFDF0}"/>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6" name="Footer Placeholder 5">
            <a:extLst>
              <a:ext uri="{FF2B5EF4-FFF2-40B4-BE49-F238E27FC236}">
                <a16:creationId xmlns:a16="http://schemas.microsoft.com/office/drawing/2014/main" id="{22F2A07A-2091-465C-AF28-16C4F6CBC7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09DB9F-1479-4431-B84C-41DA1EFAE9FA}"/>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269019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F759-0455-4F0C-8D37-359C95DF1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100A0FC-626C-45A4-8D52-7A18DD449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EFAC8F-45E7-4319-A42E-37B886934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C5A53-57E7-4E0B-8CD2-C4B9EAF67154}"/>
              </a:ext>
            </a:extLst>
          </p:cNvPr>
          <p:cNvSpPr>
            <a:spLocks noGrp="1"/>
          </p:cNvSpPr>
          <p:nvPr>
            <p:ph type="dt" sz="half" idx="10"/>
          </p:nvPr>
        </p:nvSpPr>
        <p:spPr/>
        <p:txBody>
          <a:bodyPr/>
          <a:lstStyle/>
          <a:p>
            <a:fld id="{94D0D644-31A7-4C6C-908B-5A89115273E2}" type="datetimeFigureOut">
              <a:rPr lang="en-GB" smtClean="0"/>
              <a:t>13/10/2022</a:t>
            </a:fld>
            <a:endParaRPr lang="en-GB"/>
          </a:p>
        </p:txBody>
      </p:sp>
      <p:sp>
        <p:nvSpPr>
          <p:cNvPr id="6" name="Footer Placeholder 5">
            <a:extLst>
              <a:ext uri="{FF2B5EF4-FFF2-40B4-BE49-F238E27FC236}">
                <a16:creationId xmlns:a16="http://schemas.microsoft.com/office/drawing/2014/main" id="{1943FCA3-0BCD-43AF-8456-47589C5ACB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612ECF-582E-4BD5-A710-D37E14F02F72}"/>
              </a:ext>
            </a:extLst>
          </p:cNvPr>
          <p:cNvSpPr>
            <a:spLocks noGrp="1"/>
          </p:cNvSpPr>
          <p:nvPr>
            <p:ph type="sldNum" sz="quarter" idx="12"/>
          </p:nvPr>
        </p:nvSpPr>
        <p:spPr/>
        <p:txBody>
          <a:bodyPr/>
          <a:lstStyle/>
          <a:p>
            <a:fld id="{E4F17FA8-7617-458A-80FC-165AD2B23403}" type="slidenum">
              <a:rPr lang="en-GB" smtClean="0"/>
              <a:t>‹#›</a:t>
            </a:fld>
            <a:endParaRPr lang="en-GB"/>
          </a:p>
        </p:txBody>
      </p:sp>
    </p:spTree>
    <p:extLst>
      <p:ext uri="{BB962C8B-B14F-4D97-AF65-F5344CB8AC3E}">
        <p14:creationId xmlns:p14="http://schemas.microsoft.com/office/powerpoint/2010/main" val="5138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2F095-2DC9-431A-8FF2-404F197B6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0FBE82-8DA3-4937-A735-8C03F49D3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C38FA4-7DFB-46C5-ACF4-D52EA093E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0D644-31A7-4C6C-908B-5A89115273E2}" type="datetimeFigureOut">
              <a:rPr lang="en-GB" smtClean="0"/>
              <a:t>13/10/2022</a:t>
            </a:fld>
            <a:endParaRPr lang="en-GB"/>
          </a:p>
        </p:txBody>
      </p:sp>
      <p:sp>
        <p:nvSpPr>
          <p:cNvPr id="5" name="Footer Placeholder 4">
            <a:extLst>
              <a:ext uri="{FF2B5EF4-FFF2-40B4-BE49-F238E27FC236}">
                <a16:creationId xmlns:a16="http://schemas.microsoft.com/office/drawing/2014/main" id="{3CB18953-17AF-4486-8F29-13575B38E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E03599-27CF-4886-9B7D-8EBB7DEA6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17FA8-7617-458A-80FC-165AD2B23403}" type="slidenum">
              <a:rPr lang="en-GB" smtClean="0"/>
              <a:t>‹#›</a:t>
            </a:fld>
            <a:endParaRPr lang="en-GB"/>
          </a:p>
        </p:txBody>
      </p:sp>
    </p:spTree>
    <p:extLst>
      <p:ext uri="{BB962C8B-B14F-4D97-AF65-F5344CB8AC3E}">
        <p14:creationId xmlns:p14="http://schemas.microsoft.com/office/powerpoint/2010/main" val="78862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oundcloud.com/nhs-r-community" TargetMode="External"/><Relationship Id="rId3" Type="http://schemas.openxmlformats.org/officeDocument/2006/relationships/hyperlink" Target="https://nhsrcommunity.com/academy/" TargetMode="External"/><Relationship Id="rId7" Type="http://schemas.openxmlformats.org/officeDocument/2006/relationships/hyperlink" Target="https://nhsrcommunity.slack.com/" TargetMode="External"/><Relationship Id="rId2" Type="http://schemas.openxmlformats.org/officeDocument/2006/relationships/hyperlink" Target="https://nhsrcommunity.com/events/#event_type-workshops" TargetMode="External"/><Relationship Id="rId1" Type="http://schemas.openxmlformats.org/officeDocument/2006/relationships/slideLayout" Target="../slideLayouts/slideLayout2.xml"/><Relationship Id="rId6" Type="http://schemas.openxmlformats.org/officeDocument/2006/relationships/hyperlink" Target="https://nhsrcommunity.com/events/#event_type-webinars" TargetMode="External"/><Relationship Id="rId5" Type="http://schemas.openxmlformats.org/officeDocument/2006/relationships/hyperlink" Target="https://nhsrcommunity.com/events/nhs-r-community-conference-2022/" TargetMode="External"/><Relationship Id="rId10" Type="http://schemas.openxmlformats.org/officeDocument/2006/relationships/hyperlink" Target="https://github.com/nhs-r-community" TargetMode="External"/><Relationship Id="rId4" Type="http://schemas.openxmlformats.org/officeDocument/2006/relationships/hyperlink" Target="https://nhsrcommunity.com/solutions/" TargetMode="External"/><Relationship Id="rId9" Type="http://schemas.openxmlformats.org/officeDocument/2006/relationships/hyperlink" Target="https://nhsrcommunity.com/blogs/blog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it.ly/3jQ5SuJ"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hsrcommunity.com/events/nhs-r-community-conference-20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A17823-B373-4BD4-A38A-802935E75756}"/>
              </a:ext>
            </a:extLst>
          </p:cNvPr>
          <p:cNvSpPr>
            <a:spLocks noGrp="1"/>
          </p:cNvSpPr>
          <p:nvPr>
            <p:ph type="subTitle" idx="1"/>
          </p:nvPr>
        </p:nvSpPr>
        <p:spPr/>
        <p:txBody>
          <a:bodyPr>
            <a:normAutofit lnSpcReduction="10000"/>
          </a:bodyPr>
          <a:lstStyle/>
          <a:p>
            <a:r>
              <a:rPr lang="en-GB" sz="3600" dirty="0"/>
              <a:t>What it is, how it can help you, and how to get involved</a:t>
            </a:r>
          </a:p>
          <a:p>
            <a:r>
              <a:rPr lang="en-GB" sz="3600" dirty="0" err="1"/>
              <a:t>AnalystX</a:t>
            </a:r>
            <a:r>
              <a:rPr lang="en-GB" sz="3600" dirty="0"/>
              <a:t>, 11</a:t>
            </a:r>
            <a:r>
              <a:rPr lang="en-GB" sz="3600" baseline="30000" dirty="0"/>
              <a:t>th</a:t>
            </a:r>
            <a:r>
              <a:rPr lang="en-GB" sz="3600" dirty="0"/>
              <a:t> October 2022</a:t>
            </a:r>
          </a:p>
        </p:txBody>
      </p:sp>
      <p:pic>
        <p:nvPicPr>
          <p:cNvPr id="4" name="Picture 3" descr="Logo, company name&#10;&#10;Description automatically generated">
            <a:extLst>
              <a:ext uri="{FF2B5EF4-FFF2-40B4-BE49-F238E27FC236}">
                <a16:creationId xmlns:a16="http://schemas.microsoft.com/office/drawing/2014/main" id="{676F92E6-199A-577B-ACDD-A4E589EC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598" y="1104695"/>
            <a:ext cx="5513275" cy="2219820"/>
          </a:xfrm>
          <a:prstGeom prst="rect">
            <a:avLst/>
          </a:prstGeom>
        </p:spPr>
      </p:pic>
    </p:spTree>
    <p:extLst>
      <p:ext uri="{BB962C8B-B14F-4D97-AF65-F5344CB8AC3E}">
        <p14:creationId xmlns:p14="http://schemas.microsoft.com/office/powerpoint/2010/main" val="293905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D483-6E2A-4201-B0E3-842AE9CEA0FC}"/>
              </a:ext>
            </a:extLst>
          </p:cNvPr>
          <p:cNvSpPr>
            <a:spLocks noGrp="1"/>
          </p:cNvSpPr>
          <p:nvPr>
            <p:ph type="title"/>
          </p:nvPr>
        </p:nvSpPr>
        <p:spPr/>
        <p:txBody>
          <a:bodyPr/>
          <a:lstStyle/>
          <a:p>
            <a:r>
              <a:rPr lang="en-GB" dirty="0"/>
              <a:t>What does NHS-R do already?</a:t>
            </a:r>
          </a:p>
        </p:txBody>
      </p:sp>
      <p:sp>
        <p:nvSpPr>
          <p:cNvPr id="3" name="Content Placeholder 2">
            <a:extLst>
              <a:ext uri="{FF2B5EF4-FFF2-40B4-BE49-F238E27FC236}">
                <a16:creationId xmlns:a16="http://schemas.microsoft.com/office/drawing/2014/main" id="{2E46E5A3-4363-4F5A-9084-21C53AEFDFC1}"/>
              </a:ext>
            </a:extLst>
          </p:cNvPr>
          <p:cNvSpPr>
            <a:spLocks noGrp="1"/>
          </p:cNvSpPr>
          <p:nvPr>
            <p:ph idx="1"/>
          </p:nvPr>
        </p:nvSpPr>
        <p:spPr/>
        <p:txBody>
          <a:bodyPr>
            <a:normAutofit lnSpcReduction="10000"/>
          </a:bodyPr>
          <a:lstStyle/>
          <a:p>
            <a:r>
              <a:rPr lang="en-GB" dirty="0">
                <a:hlinkClick r:id="rId2"/>
              </a:rPr>
              <a:t>Training</a:t>
            </a:r>
            <a:endParaRPr lang="en-GB" dirty="0"/>
          </a:p>
          <a:p>
            <a:r>
              <a:rPr lang="en-GB" dirty="0">
                <a:hlinkClick r:id="rId3"/>
              </a:rPr>
              <a:t>NHS-R academy</a:t>
            </a:r>
            <a:endParaRPr lang="en-GB" dirty="0"/>
          </a:p>
          <a:p>
            <a:r>
              <a:rPr lang="en-GB" dirty="0">
                <a:hlinkClick r:id="rId4"/>
              </a:rPr>
              <a:t>NHS-R solutions</a:t>
            </a:r>
            <a:endParaRPr lang="en-GB" dirty="0"/>
          </a:p>
          <a:p>
            <a:r>
              <a:rPr lang="en-GB" dirty="0">
                <a:hlinkClick r:id="rId5"/>
              </a:rPr>
              <a:t>Conference</a:t>
            </a:r>
            <a:endParaRPr lang="en-GB" dirty="0"/>
          </a:p>
          <a:p>
            <a:r>
              <a:rPr lang="en-GB" dirty="0">
                <a:hlinkClick r:id="rId6"/>
              </a:rPr>
              <a:t>Webinars</a:t>
            </a:r>
            <a:endParaRPr lang="en-GB" dirty="0"/>
          </a:p>
          <a:p>
            <a:r>
              <a:rPr lang="en-GB" dirty="0">
                <a:hlinkClick r:id="rId7"/>
              </a:rPr>
              <a:t>Slack</a:t>
            </a:r>
            <a:endParaRPr lang="en-GB" dirty="0"/>
          </a:p>
          <a:p>
            <a:r>
              <a:rPr lang="en-GB" dirty="0">
                <a:hlinkClick r:id="rId8"/>
              </a:rPr>
              <a:t>Podcast</a:t>
            </a:r>
            <a:endParaRPr lang="en-GB" dirty="0"/>
          </a:p>
          <a:p>
            <a:r>
              <a:rPr lang="en-GB" dirty="0">
                <a:hlinkClick r:id="rId9"/>
              </a:rPr>
              <a:t>Blogs</a:t>
            </a:r>
            <a:endParaRPr lang="en-GB" dirty="0"/>
          </a:p>
          <a:p>
            <a:r>
              <a:rPr lang="en-GB" dirty="0">
                <a:hlinkClick r:id="rId10"/>
              </a:rPr>
              <a:t>GitHub</a:t>
            </a:r>
            <a:r>
              <a:rPr lang="en-GB" dirty="0"/>
              <a:t> and collaboration</a:t>
            </a:r>
          </a:p>
        </p:txBody>
      </p:sp>
    </p:spTree>
    <p:extLst>
      <p:ext uri="{BB962C8B-B14F-4D97-AF65-F5344CB8AC3E}">
        <p14:creationId xmlns:p14="http://schemas.microsoft.com/office/powerpoint/2010/main" val="216518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9796-A0D9-4EB0-AC14-6ABAFF81DF02}"/>
              </a:ext>
            </a:extLst>
          </p:cNvPr>
          <p:cNvSpPr>
            <a:spLocks noGrp="1"/>
          </p:cNvSpPr>
          <p:nvPr>
            <p:ph type="title"/>
          </p:nvPr>
        </p:nvSpPr>
        <p:spPr/>
        <p:txBody>
          <a:bodyPr/>
          <a:lstStyle/>
          <a:p>
            <a:r>
              <a:rPr lang="en-GB" dirty="0"/>
              <a:t>How can NHS-R help you?</a:t>
            </a:r>
          </a:p>
        </p:txBody>
      </p:sp>
      <p:sp>
        <p:nvSpPr>
          <p:cNvPr id="3" name="Content Placeholder 2">
            <a:extLst>
              <a:ext uri="{FF2B5EF4-FFF2-40B4-BE49-F238E27FC236}">
                <a16:creationId xmlns:a16="http://schemas.microsoft.com/office/drawing/2014/main" id="{7E5D6E9D-CDD0-4007-A210-1F199FD499DA}"/>
              </a:ext>
            </a:extLst>
          </p:cNvPr>
          <p:cNvSpPr>
            <a:spLocks noGrp="1"/>
          </p:cNvSpPr>
          <p:nvPr>
            <p:ph idx="1"/>
          </p:nvPr>
        </p:nvSpPr>
        <p:spPr/>
        <p:txBody>
          <a:bodyPr/>
          <a:lstStyle/>
          <a:p>
            <a:r>
              <a:rPr lang="en-GB" dirty="0"/>
              <a:t>Training, and open training resources</a:t>
            </a:r>
          </a:p>
          <a:p>
            <a:r>
              <a:rPr lang="en-GB" dirty="0"/>
              <a:t>Online, (often instant) help</a:t>
            </a:r>
          </a:p>
          <a:p>
            <a:r>
              <a:rPr lang="en-GB" dirty="0"/>
              <a:t>Join the academy</a:t>
            </a:r>
          </a:p>
          <a:p>
            <a:r>
              <a:rPr lang="en-GB" dirty="0"/>
              <a:t>Community and belonging</a:t>
            </a:r>
          </a:p>
          <a:p>
            <a:r>
              <a:rPr lang="en-GB" dirty="0"/>
              <a:t>Hear about (and copy 😉) best practice</a:t>
            </a:r>
          </a:p>
          <a:p>
            <a:r>
              <a:rPr lang="en-GB" dirty="0"/>
              <a:t>Permission and visibility</a:t>
            </a:r>
          </a:p>
        </p:txBody>
      </p:sp>
    </p:spTree>
    <p:extLst>
      <p:ext uri="{BB962C8B-B14F-4D97-AF65-F5344CB8AC3E}">
        <p14:creationId xmlns:p14="http://schemas.microsoft.com/office/powerpoint/2010/main" val="367143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7BC5-13FB-43C5-977F-A2C9CB4DD2F6}"/>
              </a:ext>
            </a:extLst>
          </p:cNvPr>
          <p:cNvSpPr>
            <a:spLocks noGrp="1"/>
          </p:cNvSpPr>
          <p:nvPr>
            <p:ph type="title"/>
          </p:nvPr>
        </p:nvSpPr>
        <p:spPr/>
        <p:txBody>
          <a:bodyPr/>
          <a:lstStyle/>
          <a:p>
            <a:r>
              <a:rPr lang="en-GB" dirty="0"/>
              <a:t>Ask not what NHS-R can do for you…</a:t>
            </a:r>
          </a:p>
        </p:txBody>
      </p:sp>
      <p:sp>
        <p:nvSpPr>
          <p:cNvPr id="3" name="Content Placeholder 2">
            <a:extLst>
              <a:ext uri="{FF2B5EF4-FFF2-40B4-BE49-F238E27FC236}">
                <a16:creationId xmlns:a16="http://schemas.microsoft.com/office/drawing/2014/main" id="{3E73C263-F5CE-468B-834A-C3755C51046D}"/>
              </a:ext>
            </a:extLst>
          </p:cNvPr>
          <p:cNvSpPr>
            <a:spLocks noGrp="1"/>
          </p:cNvSpPr>
          <p:nvPr>
            <p:ph idx="1"/>
          </p:nvPr>
        </p:nvSpPr>
        <p:spPr/>
        <p:txBody>
          <a:bodyPr/>
          <a:lstStyle/>
          <a:p>
            <a:r>
              <a:rPr lang="en-GB" dirty="0"/>
              <a:t>We need you!</a:t>
            </a:r>
          </a:p>
          <a:p>
            <a:r>
              <a:rPr lang="en-GB" dirty="0"/>
              <a:t>Most of what we do is voluntary. Your organisation can release you to:</a:t>
            </a:r>
          </a:p>
          <a:p>
            <a:pPr lvl="1"/>
            <a:r>
              <a:rPr lang="en-GB" dirty="0"/>
              <a:t>Train analysts (intro, reporting, Shiny dashboards, and others)</a:t>
            </a:r>
          </a:p>
          <a:p>
            <a:pPr lvl="1"/>
            <a:r>
              <a:rPr lang="en-GB" dirty="0"/>
              <a:t>Work on NHS-R solutions (like </a:t>
            </a:r>
            <a:r>
              <a:rPr lang="en-GB" dirty="0" err="1"/>
              <a:t>NHSRplotthedots</a:t>
            </a:r>
            <a:r>
              <a:rPr lang="en-GB" dirty="0"/>
              <a:t>)</a:t>
            </a:r>
          </a:p>
          <a:p>
            <a:pPr lvl="1"/>
            <a:r>
              <a:rPr lang="en-GB" dirty="0"/>
              <a:t>Host and run webinars</a:t>
            </a:r>
          </a:p>
          <a:p>
            <a:pPr lvl="1"/>
            <a:r>
              <a:rPr lang="en-GB" dirty="0"/>
              <a:t>Contribute to shared policy and practice documents</a:t>
            </a:r>
          </a:p>
          <a:p>
            <a:pPr lvl="1"/>
            <a:r>
              <a:rPr lang="en-GB" dirty="0"/>
              <a:t>Give help to others</a:t>
            </a:r>
          </a:p>
          <a:p>
            <a:pPr lvl="1"/>
            <a:r>
              <a:rPr lang="en-GB" dirty="0"/>
              <a:t>Blog</a:t>
            </a:r>
          </a:p>
          <a:p>
            <a:r>
              <a:rPr lang="en-GB" dirty="0"/>
              <a:t>This is all helpful for developing your skills and looks great on your CV! 😉</a:t>
            </a:r>
          </a:p>
        </p:txBody>
      </p:sp>
    </p:spTree>
    <p:extLst>
      <p:ext uri="{BB962C8B-B14F-4D97-AF65-F5344CB8AC3E}">
        <p14:creationId xmlns:p14="http://schemas.microsoft.com/office/powerpoint/2010/main" val="12374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51CF1A-1F03-4C41-AB53-0610F418C9CA}"/>
              </a:ext>
            </a:extLst>
          </p:cNvPr>
          <p:cNvSpPr>
            <a:spLocks noGrp="1"/>
          </p:cNvSpPr>
          <p:nvPr>
            <p:ph type="title"/>
          </p:nvPr>
        </p:nvSpPr>
        <p:spPr>
          <a:xfrm>
            <a:off x="838201" y="643467"/>
            <a:ext cx="3888526" cy="1800526"/>
          </a:xfrm>
        </p:spPr>
        <p:txBody>
          <a:bodyPr>
            <a:normAutofit/>
          </a:bodyPr>
          <a:lstStyle/>
          <a:p>
            <a:r>
              <a:rPr lang="en-GB" dirty="0"/>
              <a:t>Force multipliers</a:t>
            </a:r>
          </a:p>
        </p:txBody>
      </p:sp>
      <p:sp>
        <p:nvSpPr>
          <p:cNvPr id="3" name="Content Placeholder 2">
            <a:extLst>
              <a:ext uri="{FF2B5EF4-FFF2-40B4-BE49-F238E27FC236}">
                <a16:creationId xmlns:a16="http://schemas.microsoft.com/office/drawing/2014/main" id="{6E92CCBC-C0C6-48A1-9AE8-F874BD7620E9}"/>
              </a:ext>
            </a:extLst>
          </p:cNvPr>
          <p:cNvSpPr>
            <a:spLocks noGrp="1"/>
          </p:cNvSpPr>
          <p:nvPr>
            <p:ph idx="1"/>
          </p:nvPr>
        </p:nvSpPr>
        <p:spPr>
          <a:xfrm>
            <a:off x="838201" y="2623381"/>
            <a:ext cx="3888528" cy="3553581"/>
          </a:xfrm>
        </p:spPr>
        <p:txBody>
          <a:bodyPr>
            <a:normAutofit/>
          </a:bodyPr>
          <a:lstStyle/>
          <a:p>
            <a:r>
              <a:rPr lang="en-GB" sz="2400" dirty="0"/>
              <a:t>Code is a force multiplier	</a:t>
            </a:r>
          </a:p>
          <a:p>
            <a:pPr lvl="1"/>
            <a:r>
              <a:rPr lang="en-GB" dirty="0"/>
              <a:t>Wickham, 2014 </a:t>
            </a:r>
            <a:r>
              <a:rPr lang="en-GB" dirty="0">
                <a:hlinkClick r:id="rId2"/>
              </a:rPr>
              <a:t>https://bit.ly/3jQ5SuJ</a:t>
            </a:r>
            <a:endParaRPr lang="en-GB" dirty="0"/>
          </a:p>
          <a:p>
            <a:r>
              <a:rPr lang="en-GB" sz="2400" dirty="0"/>
              <a:t>So is a community</a:t>
            </a:r>
          </a:p>
          <a:p>
            <a:r>
              <a:rPr lang="en-GB" sz="2400" dirty="0"/>
              <a:t>One minute NHS-R &gt; One minute of writing code</a:t>
            </a:r>
          </a:p>
        </p:txBody>
      </p:sp>
      <p:sp>
        <p:nvSpPr>
          <p:cNvPr id="4" name="TextBox 3">
            <a:extLst>
              <a:ext uri="{FF2B5EF4-FFF2-40B4-BE49-F238E27FC236}">
                <a16:creationId xmlns:a16="http://schemas.microsoft.com/office/drawing/2014/main" id="{4815913D-CB0E-4895-A1BB-2F549F03DC75}"/>
              </a:ext>
            </a:extLst>
          </p:cNvPr>
          <p:cNvSpPr txBox="1"/>
          <p:nvPr/>
        </p:nvSpPr>
        <p:spPr>
          <a:xfrm>
            <a:off x="6800986" y="1326468"/>
            <a:ext cx="4473888" cy="4524315"/>
          </a:xfrm>
          <a:prstGeom prst="rect">
            <a:avLst/>
          </a:prstGeom>
          <a:noFill/>
        </p:spPr>
        <p:txBody>
          <a:bodyPr wrap="square" rtlCol="0">
            <a:spAutoFit/>
          </a:bodyPr>
          <a:lstStyle/>
          <a:p>
            <a:pPr algn="ctr"/>
            <a:r>
              <a:rPr lang="en-GB" sz="4800" dirty="0"/>
              <a:t>If you want to go fast, go alone</a:t>
            </a:r>
          </a:p>
          <a:p>
            <a:pPr algn="ctr"/>
            <a:r>
              <a:rPr lang="en-GB" sz="4800" dirty="0"/>
              <a:t>If you want to go far, </a:t>
            </a:r>
            <a:r>
              <a:rPr lang="en-GB" sz="4800"/>
              <a:t>go together</a:t>
            </a:r>
          </a:p>
          <a:p>
            <a:pPr algn="ctr"/>
            <a:endParaRPr lang="en-GB" sz="4800" dirty="0"/>
          </a:p>
          <a:p>
            <a:pPr algn="ctr"/>
            <a:r>
              <a:rPr lang="en-GB" sz="4800" dirty="0"/>
              <a:t>African Proverb</a:t>
            </a:r>
          </a:p>
        </p:txBody>
      </p:sp>
    </p:spTree>
    <p:extLst>
      <p:ext uri="{BB962C8B-B14F-4D97-AF65-F5344CB8AC3E}">
        <p14:creationId xmlns:p14="http://schemas.microsoft.com/office/powerpoint/2010/main" val="137882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07C4-1415-4B20-AABF-5DB41A8EF6B5}"/>
              </a:ext>
            </a:extLst>
          </p:cNvPr>
          <p:cNvSpPr>
            <a:spLocks noGrp="1"/>
          </p:cNvSpPr>
          <p:nvPr>
            <p:ph type="title"/>
          </p:nvPr>
        </p:nvSpPr>
        <p:spPr/>
        <p:txBody>
          <a:bodyPr/>
          <a:lstStyle/>
          <a:p>
            <a:r>
              <a:rPr lang="en-GB" dirty="0"/>
              <a:t>Conference!</a:t>
            </a:r>
          </a:p>
        </p:txBody>
      </p:sp>
      <p:sp>
        <p:nvSpPr>
          <p:cNvPr id="3" name="Content Placeholder 2">
            <a:extLst>
              <a:ext uri="{FF2B5EF4-FFF2-40B4-BE49-F238E27FC236}">
                <a16:creationId xmlns:a16="http://schemas.microsoft.com/office/drawing/2014/main" id="{AE7821ED-B7E5-4612-8B4F-71582E9FFC4C}"/>
              </a:ext>
            </a:extLst>
          </p:cNvPr>
          <p:cNvSpPr>
            <a:spLocks noGrp="1"/>
          </p:cNvSpPr>
          <p:nvPr>
            <p:ph idx="1"/>
          </p:nvPr>
        </p:nvSpPr>
        <p:spPr/>
        <p:txBody>
          <a:bodyPr>
            <a:normAutofit/>
          </a:bodyPr>
          <a:lstStyle/>
          <a:p>
            <a:r>
              <a:rPr lang="en-GB" dirty="0"/>
              <a:t>“…the NHS-R community – which is hosted by the Strategy Unit and now also has support from the NHSX Analytics Unit – runs the premier data science conference in the NHS” (Goldacre)</a:t>
            </a:r>
          </a:p>
          <a:p>
            <a:r>
              <a:rPr lang="en-GB" dirty="0"/>
              <a:t>NHS-R/ NHS </a:t>
            </a:r>
            <a:r>
              <a:rPr lang="en-GB" dirty="0" err="1"/>
              <a:t>Pycom</a:t>
            </a:r>
            <a:r>
              <a:rPr lang="en-GB" dirty="0"/>
              <a:t> conference</a:t>
            </a:r>
          </a:p>
          <a:p>
            <a:pPr lvl="1"/>
            <a:r>
              <a:rPr lang="en-GB" dirty="0"/>
              <a:t>R: in person and online 16th and 17th November</a:t>
            </a:r>
          </a:p>
          <a:p>
            <a:pPr lvl="1"/>
            <a:r>
              <a:rPr lang="en-GB" dirty="0"/>
              <a:t>Python: in person and online 17</a:t>
            </a:r>
            <a:r>
              <a:rPr lang="en-GB" baseline="30000" dirty="0"/>
              <a:t>th</a:t>
            </a:r>
          </a:p>
          <a:p>
            <a:r>
              <a:rPr lang="en-GB" dirty="0"/>
              <a:t>Online workshops and talks</a:t>
            </a:r>
          </a:p>
          <a:p>
            <a:pPr lvl="1"/>
            <a:r>
              <a:rPr lang="en-GB" dirty="0"/>
              <a:t>8</a:t>
            </a:r>
            <a:r>
              <a:rPr lang="en-GB" baseline="30000" dirty="0"/>
              <a:t>th</a:t>
            </a:r>
            <a:r>
              <a:rPr lang="en-GB" dirty="0"/>
              <a:t> – 10</a:t>
            </a:r>
            <a:r>
              <a:rPr lang="en-GB" baseline="30000" dirty="0"/>
              <a:t>th</a:t>
            </a:r>
            <a:r>
              <a:rPr lang="en-GB" dirty="0"/>
              <a:t> November</a:t>
            </a:r>
          </a:p>
          <a:p>
            <a:r>
              <a:rPr lang="en-GB" dirty="0"/>
              <a:t>Website </a:t>
            </a:r>
            <a:r>
              <a:rPr lang="en-GB" dirty="0">
                <a:hlinkClick r:id="rId2"/>
              </a:rPr>
              <a:t>https://nhsrcommunity.com/events/nhs-r-community-conference-2022/</a:t>
            </a:r>
            <a:r>
              <a:rPr lang="en-GB" dirty="0"/>
              <a:t> </a:t>
            </a:r>
          </a:p>
        </p:txBody>
      </p:sp>
    </p:spTree>
    <p:extLst>
      <p:ext uri="{BB962C8B-B14F-4D97-AF65-F5344CB8AC3E}">
        <p14:creationId xmlns:p14="http://schemas.microsoft.com/office/powerpoint/2010/main" val="3701583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BEAD-8137-4FFA-A416-9158300929EB}"/>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D6A61DC7-F726-407A-B0C6-4475DF4FA31D}"/>
              </a:ext>
            </a:extLst>
          </p:cNvPr>
          <p:cNvSpPr>
            <a:spLocks noGrp="1"/>
          </p:cNvSpPr>
          <p:nvPr>
            <p:ph idx="1"/>
          </p:nvPr>
        </p:nvSpPr>
        <p:spPr/>
        <p:txBody>
          <a:bodyPr/>
          <a:lstStyle/>
          <a:p>
            <a:r>
              <a:rPr lang="en-GB" dirty="0"/>
              <a:t>What is R?</a:t>
            </a:r>
          </a:p>
          <a:p>
            <a:r>
              <a:rPr lang="en-GB" dirty="0"/>
              <a:t>The Goldacre review, RAP, and the future</a:t>
            </a:r>
          </a:p>
          <a:p>
            <a:r>
              <a:rPr lang="en-GB" dirty="0"/>
              <a:t>What is NHS-R?</a:t>
            </a:r>
          </a:p>
          <a:p>
            <a:r>
              <a:rPr lang="en-GB" dirty="0"/>
              <a:t>What NHS-R can do for you</a:t>
            </a:r>
          </a:p>
          <a:p>
            <a:r>
              <a:rPr lang="en-GB" dirty="0"/>
              <a:t>What can you do for NHS-R</a:t>
            </a:r>
          </a:p>
        </p:txBody>
      </p:sp>
    </p:spTree>
    <p:extLst>
      <p:ext uri="{BB962C8B-B14F-4D97-AF65-F5344CB8AC3E}">
        <p14:creationId xmlns:p14="http://schemas.microsoft.com/office/powerpoint/2010/main" val="307361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F19E-AA87-4926-86E7-819334B0969E}"/>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A13EE6FB-EA87-4939-B80C-139719B1A831}"/>
              </a:ext>
            </a:extLst>
          </p:cNvPr>
          <p:cNvSpPr>
            <a:spLocks noGrp="1"/>
          </p:cNvSpPr>
          <p:nvPr>
            <p:ph idx="1"/>
          </p:nvPr>
        </p:nvSpPr>
        <p:spPr/>
        <p:txBody>
          <a:bodyPr>
            <a:normAutofit lnSpcReduction="10000"/>
          </a:bodyPr>
          <a:lstStyle/>
          <a:p>
            <a:r>
              <a:rPr lang="en-GB" dirty="0"/>
              <a:t>R is a free and open source implementation of S</a:t>
            </a:r>
          </a:p>
          <a:p>
            <a:r>
              <a:rPr lang="en-GB" dirty="0"/>
              <a:t>S, and R, are designed for statistical computing</a:t>
            </a:r>
          </a:p>
          <a:p>
            <a:r>
              <a:rPr lang="en-GB" dirty="0"/>
              <a:t>R developed in 1997 by statisticians</a:t>
            </a:r>
          </a:p>
          <a:p>
            <a:r>
              <a:rPr lang="en-GB" dirty="0"/>
              <a:t>At first it was used in universities for statistics</a:t>
            </a:r>
          </a:p>
          <a:p>
            <a:r>
              <a:rPr lang="en-GB" dirty="0"/>
              <a:t>Increasing adoption in industry</a:t>
            </a:r>
          </a:p>
          <a:p>
            <a:pPr lvl="1"/>
            <a:r>
              <a:rPr lang="en-GB" dirty="0"/>
              <a:t>Pfizer</a:t>
            </a:r>
          </a:p>
          <a:p>
            <a:pPr lvl="1"/>
            <a:r>
              <a:rPr lang="en-GB" dirty="0"/>
              <a:t>The BBC</a:t>
            </a:r>
          </a:p>
          <a:p>
            <a:pPr lvl="1"/>
            <a:r>
              <a:rPr lang="en-GB" dirty="0"/>
              <a:t>Google</a:t>
            </a:r>
          </a:p>
          <a:p>
            <a:pPr lvl="1"/>
            <a:r>
              <a:rPr lang="en-GB" dirty="0"/>
              <a:t>Amazon</a:t>
            </a:r>
          </a:p>
          <a:p>
            <a:pPr lvl="1"/>
            <a:r>
              <a:rPr lang="en-GB" dirty="0"/>
              <a:t>The NHS!</a:t>
            </a:r>
          </a:p>
        </p:txBody>
      </p:sp>
    </p:spTree>
    <p:extLst>
      <p:ext uri="{BB962C8B-B14F-4D97-AF65-F5344CB8AC3E}">
        <p14:creationId xmlns:p14="http://schemas.microsoft.com/office/powerpoint/2010/main" val="388482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14D6-EC4F-4034-A1CA-AE51424B9E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D36F91-2FB7-4E13-B2FA-009280D5B99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E9034ECC-0232-4552-9BCF-09EAEC7209C7}"/>
              </a:ext>
            </a:extLst>
          </p:cNvPr>
          <p:cNvPicPr>
            <a:picLocks noChangeAspect="1"/>
          </p:cNvPicPr>
          <p:nvPr/>
        </p:nvPicPr>
        <p:blipFill>
          <a:blip r:embed="rId2"/>
          <a:stretch>
            <a:fillRect/>
          </a:stretch>
        </p:blipFill>
        <p:spPr>
          <a:xfrm>
            <a:off x="838200" y="365125"/>
            <a:ext cx="10742408" cy="5664614"/>
          </a:xfrm>
          <a:prstGeom prst="rect">
            <a:avLst/>
          </a:prstGeom>
        </p:spPr>
      </p:pic>
      <p:pic>
        <p:nvPicPr>
          <p:cNvPr id="1026" name="Picture 2" descr="Emojipedia on Twitter: &quot;🤬 Face With Symbols on Mouth is an emoji that is  swearing, cussing or cursing. Whatever you call it, each version seems to  be shouting its own profane word">
            <a:extLst>
              <a:ext uri="{FF2B5EF4-FFF2-40B4-BE49-F238E27FC236}">
                <a16:creationId xmlns:a16="http://schemas.microsoft.com/office/drawing/2014/main" id="{45D02B05-4D2D-4C45-B59C-79F1087F41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594" t="21998" r="51275" b="37786"/>
          <a:stretch/>
        </p:blipFill>
        <p:spPr bwMode="auto">
          <a:xfrm>
            <a:off x="9325113" y="2283791"/>
            <a:ext cx="390798" cy="371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6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586-7975-4319-8838-6D4D06D81F19}"/>
              </a:ext>
            </a:extLst>
          </p:cNvPr>
          <p:cNvSpPr>
            <a:spLocks noGrp="1"/>
          </p:cNvSpPr>
          <p:nvPr>
            <p:ph type="title"/>
          </p:nvPr>
        </p:nvSpPr>
        <p:spPr/>
        <p:txBody>
          <a:bodyPr/>
          <a:lstStyle/>
          <a:p>
            <a:r>
              <a:rPr lang="en-GB" dirty="0"/>
              <a:t>What do people do with R</a:t>
            </a:r>
          </a:p>
        </p:txBody>
      </p:sp>
      <p:sp>
        <p:nvSpPr>
          <p:cNvPr id="3" name="Content Placeholder 2">
            <a:extLst>
              <a:ext uri="{FF2B5EF4-FFF2-40B4-BE49-F238E27FC236}">
                <a16:creationId xmlns:a16="http://schemas.microsoft.com/office/drawing/2014/main" id="{DC483A51-C028-4868-B2CC-51557A552342}"/>
              </a:ext>
            </a:extLst>
          </p:cNvPr>
          <p:cNvSpPr>
            <a:spLocks noGrp="1"/>
          </p:cNvSpPr>
          <p:nvPr>
            <p:ph idx="1"/>
          </p:nvPr>
        </p:nvSpPr>
        <p:spPr/>
        <p:txBody>
          <a:bodyPr/>
          <a:lstStyle/>
          <a:p>
            <a:r>
              <a:rPr lang="en-GB" dirty="0"/>
              <a:t>Statistics</a:t>
            </a:r>
          </a:p>
          <a:p>
            <a:r>
              <a:rPr lang="en-GB" dirty="0"/>
              <a:t>Visualisation</a:t>
            </a:r>
          </a:p>
          <a:p>
            <a:r>
              <a:rPr lang="en-GB" dirty="0"/>
              <a:t>Dashboards</a:t>
            </a:r>
          </a:p>
          <a:p>
            <a:r>
              <a:rPr lang="en-GB" dirty="0"/>
              <a:t>Machine learning</a:t>
            </a:r>
          </a:p>
          <a:p>
            <a:r>
              <a:rPr lang="en-GB" dirty="0"/>
              <a:t>Text mining</a:t>
            </a:r>
          </a:p>
          <a:p>
            <a:r>
              <a:rPr lang="en-GB" dirty="0"/>
              <a:t>Reporting</a:t>
            </a:r>
          </a:p>
        </p:txBody>
      </p:sp>
    </p:spTree>
    <p:extLst>
      <p:ext uri="{BB962C8B-B14F-4D97-AF65-F5344CB8AC3E}">
        <p14:creationId xmlns:p14="http://schemas.microsoft.com/office/powerpoint/2010/main" val="146895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A8C2-42A5-4334-9E86-BD7595C74FC8}"/>
              </a:ext>
            </a:extLst>
          </p:cNvPr>
          <p:cNvSpPr>
            <a:spLocks noGrp="1"/>
          </p:cNvSpPr>
          <p:nvPr>
            <p:ph type="title"/>
          </p:nvPr>
        </p:nvSpPr>
        <p:spPr/>
        <p:txBody>
          <a:bodyPr/>
          <a:lstStyle/>
          <a:p>
            <a:r>
              <a:rPr lang="en-GB" dirty="0"/>
              <a:t>Goldacre, RAP, and R (and Python)</a:t>
            </a:r>
          </a:p>
        </p:txBody>
      </p:sp>
      <p:sp>
        <p:nvSpPr>
          <p:cNvPr id="3" name="Content Placeholder 2">
            <a:extLst>
              <a:ext uri="{FF2B5EF4-FFF2-40B4-BE49-F238E27FC236}">
                <a16:creationId xmlns:a16="http://schemas.microsoft.com/office/drawing/2014/main" id="{9A986917-62F0-4B40-9FB6-B7D7955B0814}"/>
              </a:ext>
            </a:extLst>
          </p:cNvPr>
          <p:cNvSpPr>
            <a:spLocks noGrp="1"/>
          </p:cNvSpPr>
          <p:nvPr>
            <p:ph idx="1"/>
          </p:nvPr>
        </p:nvSpPr>
        <p:spPr/>
        <p:txBody>
          <a:bodyPr>
            <a:normAutofit lnSpcReduction="10000"/>
          </a:bodyPr>
          <a:lstStyle/>
          <a:p>
            <a:pPr marL="0" indent="0" algn="ctr">
              <a:buNone/>
            </a:pPr>
            <a:r>
              <a:rPr lang="en-GB" sz="4400" dirty="0"/>
              <a:t>Summary recommendation 17</a:t>
            </a:r>
          </a:p>
          <a:p>
            <a:pPr marL="0" indent="0" algn="ctr">
              <a:buNone/>
            </a:pPr>
            <a:r>
              <a:rPr lang="en-GB" sz="4400" dirty="0"/>
              <a:t>“Embrace modern, open working methods for NHS data analysis by committing to Reproducible Analytical Pipelines (RAP) as the core working practice that must be supported by all platforms and teams; make this a core focus of NHS analyst training”</a:t>
            </a:r>
          </a:p>
        </p:txBody>
      </p:sp>
    </p:spTree>
    <p:extLst>
      <p:ext uri="{BB962C8B-B14F-4D97-AF65-F5344CB8AC3E}">
        <p14:creationId xmlns:p14="http://schemas.microsoft.com/office/powerpoint/2010/main" val="360926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5E3B-AB52-4163-BE88-FFB0A82A5728}"/>
              </a:ext>
            </a:extLst>
          </p:cNvPr>
          <p:cNvSpPr>
            <a:spLocks noGrp="1"/>
          </p:cNvSpPr>
          <p:nvPr>
            <p:ph type="title"/>
          </p:nvPr>
        </p:nvSpPr>
        <p:spPr/>
        <p:txBody>
          <a:bodyPr/>
          <a:lstStyle/>
          <a:p>
            <a:r>
              <a:rPr lang="en-GB" dirty="0"/>
              <a:t>Reproducible analytic pipelines</a:t>
            </a:r>
          </a:p>
        </p:txBody>
      </p:sp>
      <p:sp>
        <p:nvSpPr>
          <p:cNvPr id="3" name="Content Placeholder 2">
            <a:extLst>
              <a:ext uri="{FF2B5EF4-FFF2-40B4-BE49-F238E27FC236}">
                <a16:creationId xmlns:a16="http://schemas.microsoft.com/office/drawing/2014/main" id="{ECFAEEB7-1DCA-4E71-A3F4-1785EFB6CED4}"/>
              </a:ext>
            </a:extLst>
          </p:cNvPr>
          <p:cNvSpPr>
            <a:spLocks noGrp="1"/>
          </p:cNvSpPr>
          <p:nvPr>
            <p:ph idx="1"/>
          </p:nvPr>
        </p:nvSpPr>
        <p:spPr/>
        <p:txBody>
          <a:bodyPr>
            <a:normAutofit fontScale="85000" lnSpcReduction="10000"/>
          </a:bodyPr>
          <a:lstStyle/>
          <a:p>
            <a:pPr marL="0" indent="0" algn="l">
              <a:buNone/>
            </a:pPr>
            <a:r>
              <a:rPr lang="en-GB" sz="2400" b="0" i="0" dirty="0">
                <a:solidFill>
                  <a:srgbClr val="000000"/>
                </a:solidFill>
                <a:effectLst/>
                <a:latin typeface="roboto" panose="02000000000000000000" pitchFamily="2" charset="0"/>
              </a:rPr>
              <a:t>“Reproducible analytical pipelines [edited for length]:</a:t>
            </a:r>
          </a:p>
          <a:p>
            <a:pPr algn="l">
              <a:buFont typeface="Arial" panose="020B0604020202020204" pitchFamily="34" charset="0"/>
              <a:buChar char="•"/>
            </a:pPr>
            <a:r>
              <a:rPr lang="en-GB" sz="2400" b="0" i="0" dirty="0">
                <a:solidFill>
                  <a:srgbClr val="000000"/>
                </a:solidFill>
                <a:effectLst/>
                <a:latin typeface="roboto" panose="02000000000000000000" pitchFamily="2" charset="0"/>
              </a:rPr>
              <a:t>minimise manual steps, for example copy-paste, point-click or drag-drop operations. Where it is absolutely necessary to include a manual step in the process this must be documented</a:t>
            </a:r>
          </a:p>
          <a:p>
            <a:pPr algn="l">
              <a:buFont typeface="Arial" panose="020B0604020202020204" pitchFamily="34" charset="0"/>
              <a:buChar char="•"/>
            </a:pPr>
            <a:r>
              <a:rPr lang="en-GB" sz="2400" b="0" i="0" dirty="0">
                <a:solidFill>
                  <a:srgbClr val="000000"/>
                </a:solidFill>
                <a:effectLst/>
                <a:latin typeface="roboto" panose="02000000000000000000" pitchFamily="2" charset="0"/>
              </a:rPr>
              <a:t>be built using open source software for data management, analysis and visualisation which is available to anyone, preferably R or python</a:t>
            </a:r>
          </a:p>
          <a:p>
            <a:pPr algn="l">
              <a:buFont typeface="Arial" panose="020B0604020202020204" pitchFamily="34" charset="0"/>
              <a:buChar char="•"/>
            </a:pPr>
            <a:r>
              <a:rPr lang="en-GB" sz="2400" b="0" i="0" dirty="0">
                <a:solidFill>
                  <a:srgbClr val="000000"/>
                </a:solidFill>
                <a:effectLst/>
                <a:latin typeface="roboto" panose="02000000000000000000" pitchFamily="2" charset="0"/>
              </a:rPr>
              <a:t>be open to anyone for review and re-use, with all code shared openly through open standard file and code sharing platforms such as GitHub (sharing data itself is a separate issue from sharing code, as discussed below, and should be handled very differently)</a:t>
            </a:r>
          </a:p>
          <a:p>
            <a:pPr algn="l">
              <a:buFont typeface="Arial" panose="020B0604020202020204" pitchFamily="34" charset="0"/>
              <a:buChar char="•"/>
            </a:pPr>
            <a:r>
              <a:rPr lang="en-GB" sz="2400" b="0" i="0" dirty="0">
                <a:solidFill>
                  <a:srgbClr val="000000"/>
                </a:solidFill>
                <a:effectLst/>
                <a:latin typeface="roboto" panose="02000000000000000000" pitchFamily="2" charset="0"/>
              </a:rPr>
              <a:t>guarantee an audit trail using version control software (such as Git, or in services such as GitHub) which systematically track exactly who has made which changes or contributions to the code, which characters and lines were modified, when, and – as appropriate – why</a:t>
            </a:r>
          </a:p>
          <a:p>
            <a:pPr algn="l">
              <a:buFont typeface="Arial" panose="020B0604020202020204" pitchFamily="34" charset="0"/>
              <a:buChar char="•"/>
            </a:pPr>
            <a:r>
              <a:rPr lang="en-GB" sz="2400" b="0" i="0" dirty="0">
                <a:solidFill>
                  <a:srgbClr val="000000"/>
                </a:solidFill>
                <a:effectLst/>
                <a:latin typeface="roboto" panose="02000000000000000000" pitchFamily="2" charset="0"/>
              </a:rPr>
              <a:t>contain well-commented code and have documentation embedded and version controlled within the work, rather than saved elsewhere”</a:t>
            </a:r>
          </a:p>
        </p:txBody>
      </p:sp>
    </p:spTree>
    <p:extLst>
      <p:ext uri="{BB962C8B-B14F-4D97-AF65-F5344CB8AC3E}">
        <p14:creationId xmlns:p14="http://schemas.microsoft.com/office/powerpoint/2010/main" val="362315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EE13-7F17-4768-9636-70038922F580}"/>
              </a:ext>
            </a:extLst>
          </p:cNvPr>
          <p:cNvSpPr>
            <a:spLocks noGrp="1"/>
          </p:cNvSpPr>
          <p:nvPr>
            <p:ph type="title"/>
          </p:nvPr>
        </p:nvSpPr>
        <p:spPr/>
        <p:txBody>
          <a:bodyPr/>
          <a:lstStyle/>
          <a:p>
            <a:r>
              <a:rPr lang="en-GB" dirty="0"/>
              <a:t>Other recommendations</a:t>
            </a:r>
          </a:p>
        </p:txBody>
      </p:sp>
      <p:sp>
        <p:nvSpPr>
          <p:cNvPr id="3" name="Content Placeholder 2">
            <a:extLst>
              <a:ext uri="{FF2B5EF4-FFF2-40B4-BE49-F238E27FC236}">
                <a16:creationId xmlns:a16="http://schemas.microsoft.com/office/drawing/2014/main" id="{F861BC9D-D91E-4ED3-B3E0-CE67390D8CC8}"/>
              </a:ext>
            </a:extLst>
          </p:cNvPr>
          <p:cNvSpPr>
            <a:spLocks noGrp="1"/>
          </p:cNvSpPr>
          <p:nvPr>
            <p:ph idx="1"/>
          </p:nvPr>
        </p:nvSpPr>
        <p:spPr/>
        <p:txBody>
          <a:bodyPr/>
          <a:lstStyle/>
          <a:p>
            <a:r>
              <a:rPr lang="en-GB" b="0" i="0" dirty="0">
                <a:solidFill>
                  <a:srgbClr val="000000"/>
                </a:solidFill>
                <a:effectLst/>
              </a:rPr>
              <a:t>“Create and maintain a curated national open library of NHS analyst code”</a:t>
            </a:r>
          </a:p>
          <a:p>
            <a:r>
              <a:rPr lang="en-GB" b="0" i="0" dirty="0">
                <a:solidFill>
                  <a:srgbClr val="000000"/>
                </a:solidFill>
                <a:effectLst/>
              </a:rPr>
              <a:t>“Ensure all training is open by default”</a:t>
            </a:r>
          </a:p>
          <a:p>
            <a:r>
              <a:rPr lang="en-GB" b="0" i="0" dirty="0">
                <a:solidFill>
                  <a:srgbClr val="000000"/>
                </a:solidFill>
                <a:effectLst/>
              </a:rPr>
              <a:t>“Support an NHS analyst community”</a:t>
            </a:r>
            <a:endParaRPr lang="en-GB" dirty="0"/>
          </a:p>
          <a:p>
            <a:r>
              <a:rPr lang="en-GB" dirty="0"/>
              <a:t>“Oversee funding and delivery of training, both open online and one-to-one”</a:t>
            </a:r>
          </a:p>
        </p:txBody>
      </p:sp>
    </p:spTree>
    <p:extLst>
      <p:ext uri="{BB962C8B-B14F-4D97-AF65-F5344CB8AC3E}">
        <p14:creationId xmlns:p14="http://schemas.microsoft.com/office/powerpoint/2010/main" val="56830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A18E-2F1C-4E58-B840-804853F96060}"/>
              </a:ext>
            </a:extLst>
          </p:cNvPr>
          <p:cNvSpPr>
            <a:spLocks noGrp="1"/>
          </p:cNvSpPr>
          <p:nvPr>
            <p:ph type="title"/>
          </p:nvPr>
        </p:nvSpPr>
        <p:spPr/>
        <p:txBody>
          <a:bodyPr/>
          <a:lstStyle/>
          <a:p>
            <a:r>
              <a:rPr lang="en-GB" dirty="0"/>
              <a:t>Everything open, all the time</a:t>
            </a:r>
          </a:p>
        </p:txBody>
      </p:sp>
      <p:sp>
        <p:nvSpPr>
          <p:cNvPr id="3" name="Content Placeholder 2">
            <a:extLst>
              <a:ext uri="{FF2B5EF4-FFF2-40B4-BE49-F238E27FC236}">
                <a16:creationId xmlns:a16="http://schemas.microsoft.com/office/drawing/2014/main" id="{82873C57-D101-409B-A52B-11661FE1F0B3}"/>
              </a:ext>
            </a:extLst>
          </p:cNvPr>
          <p:cNvSpPr>
            <a:spLocks noGrp="1"/>
          </p:cNvSpPr>
          <p:nvPr>
            <p:ph idx="1"/>
          </p:nvPr>
        </p:nvSpPr>
        <p:spPr/>
        <p:txBody>
          <a:bodyPr/>
          <a:lstStyle/>
          <a:p>
            <a:r>
              <a:rPr lang="en-GB" dirty="0"/>
              <a:t>Everything NHS-R does is open</a:t>
            </a:r>
          </a:p>
          <a:p>
            <a:pPr lvl="1"/>
            <a:r>
              <a:rPr lang="en-GB" dirty="0"/>
              <a:t>(except Slack 🙁)</a:t>
            </a:r>
          </a:p>
          <a:p>
            <a:r>
              <a:rPr lang="en-GB" dirty="0"/>
              <a:t>Everything NHS-R produces has an open licence</a:t>
            </a:r>
          </a:p>
          <a:p>
            <a:r>
              <a:rPr lang="en-GB" dirty="0"/>
              <a:t>We teach the skills of open</a:t>
            </a:r>
          </a:p>
          <a:p>
            <a:pPr lvl="1"/>
            <a:r>
              <a:rPr lang="en-GB" dirty="0"/>
              <a:t>Git, GitHub, how to write reusable code</a:t>
            </a:r>
          </a:p>
        </p:txBody>
      </p:sp>
    </p:spTree>
    <p:extLst>
      <p:ext uri="{BB962C8B-B14F-4D97-AF65-F5344CB8AC3E}">
        <p14:creationId xmlns:p14="http://schemas.microsoft.com/office/powerpoint/2010/main" val="387248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705</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PowerPoint Presentation</vt:lpstr>
      <vt:lpstr>Summary</vt:lpstr>
      <vt:lpstr>What is R</vt:lpstr>
      <vt:lpstr>PowerPoint Presentation</vt:lpstr>
      <vt:lpstr>What do people do with R</vt:lpstr>
      <vt:lpstr>Goldacre, RAP, and R (and Python)</vt:lpstr>
      <vt:lpstr>Reproducible analytic pipelines</vt:lpstr>
      <vt:lpstr>Other recommendations</vt:lpstr>
      <vt:lpstr>Everything open, all the time</vt:lpstr>
      <vt:lpstr>What does NHS-R do already?</vt:lpstr>
      <vt:lpstr>How can NHS-R help you?</vt:lpstr>
      <vt:lpstr>Ask not what NHS-R can do for you…</vt:lpstr>
      <vt:lpstr>Force multipliers</vt:lpstr>
      <vt:lpstr>Conference!</vt:lpstr>
    </vt:vector>
  </TitlesOfParts>
  <Company>Nottinghamshire Healthcare NHS Foundation Trust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NHS-R</dc:title>
  <dc:creator>Chris Beeley</dc:creator>
  <cp:lastModifiedBy>Chris Beeley</cp:lastModifiedBy>
  <cp:revision>15</cp:revision>
  <dcterms:created xsi:type="dcterms:W3CDTF">2022-10-10T13:23:59Z</dcterms:created>
  <dcterms:modified xsi:type="dcterms:W3CDTF">2022-10-13T12:03:59Z</dcterms:modified>
</cp:coreProperties>
</file>