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6" r:id="rId5"/>
    <p:sldId id="277" r:id="rId6"/>
    <p:sldId id="273" r:id="rId7"/>
    <p:sldId id="259" r:id="rId8"/>
    <p:sldId id="260" r:id="rId9"/>
    <p:sldId id="274" r:id="rId10"/>
    <p:sldId id="278" r:id="rId11"/>
    <p:sldId id="279" r:id="rId12"/>
    <p:sldId id="280" r:id="rId13"/>
    <p:sldId id="262" r:id="rId14"/>
    <p:sldId id="263" r:id="rId15"/>
    <p:sldId id="264" r:id="rId16"/>
    <p:sldId id="265" r:id="rId17"/>
    <p:sldId id="281" r:id="rId18"/>
    <p:sldId id="27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shi%20Anand\AppData\Roaming\Microsoft\Excel\Book1%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574886619737904"/>
          <c:y val="0.14178088850004864"/>
          <c:w val="0.75553156537651101"/>
          <c:h val="0.71874565726056927"/>
        </c:manualLayout>
      </c:layout>
      <c:barChart>
        <c:barDir val="bar"/>
        <c:grouping val="stacked"/>
        <c:varyColors val="0"/>
        <c:ser>
          <c:idx val="0"/>
          <c:order val="0"/>
          <c:tx>
            <c:strRef>
              <c:f>Sheet1!$D$7</c:f>
              <c:strCache>
                <c:ptCount val="1"/>
                <c:pt idx="0">
                  <c:v>START DATE</c:v>
                </c:pt>
              </c:strCache>
            </c:strRef>
          </c:tx>
          <c:spPr>
            <a:noFill/>
            <a:ln>
              <a:noFill/>
            </a:ln>
            <a:effectLst/>
          </c:spPr>
          <c:invertIfNegative val="0"/>
          <c:cat>
            <c:strRef>
              <c:f>Sheet1!$B$8:$B$20</c:f>
              <c:strCache>
                <c:ptCount val="13"/>
                <c:pt idx="0">
                  <c:v> Title Selection</c:v>
                </c:pt>
                <c:pt idx="1">
                  <c:v>Review - 0</c:v>
                </c:pt>
                <c:pt idx="2">
                  <c:v>Requirement gathering</c:v>
                </c:pt>
                <c:pt idx="3">
                  <c:v>Modules Download</c:v>
                </c:pt>
                <c:pt idx="4">
                  <c:v>Task distribution</c:v>
                </c:pt>
                <c:pt idx="5">
                  <c:v>Review - 1</c:v>
                </c:pt>
                <c:pt idx="6">
                  <c:v>Completion of 50% project</c:v>
                </c:pt>
                <c:pt idx="7">
                  <c:v>Review - 2</c:v>
                </c:pt>
                <c:pt idx="8">
                  <c:v>Doing Research Paper</c:v>
                </c:pt>
                <c:pt idx="9">
                  <c:v>Project Report completion</c:v>
                </c:pt>
                <c:pt idx="10">
                  <c:v>Review - 3</c:v>
                </c:pt>
                <c:pt idx="11">
                  <c:v>Project Completion</c:v>
                </c:pt>
                <c:pt idx="12">
                  <c:v>Final Viva Voce</c:v>
                </c:pt>
              </c:strCache>
            </c:strRef>
          </c:cat>
          <c:val>
            <c:numRef>
              <c:f>Sheet1!$D$8:$D$20</c:f>
              <c:numCache>
                <c:formatCode>d\-mmm</c:formatCode>
                <c:ptCount val="13"/>
                <c:pt idx="0" formatCode="m/d/yyyy">
                  <c:v>45545</c:v>
                </c:pt>
                <c:pt idx="1">
                  <c:v>45547</c:v>
                </c:pt>
                <c:pt idx="2">
                  <c:v>45555</c:v>
                </c:pt>
                <c:pt idx="3">
                  <c:v>45560</c:v>
                </c:pt>
                <c:pt idx="4">
                  <c:v>45568</c:v>
                </c:pt>
                <c:pt idx="5">
                  <c:v>45580</c:v>
                </c:pt>
                <c:pt idx="6">
                  <c:v>45600</c:v>
                </c:pt>
                <c:pt idx="7">
                  <c:v>45613</c:v>
                </c:pt>
                <c:pt idx="8">
                  <c:v>45620</c:v>
                </c:pt>
                <c:pt idx="9" formatCode="mmm\-yy">
                  <c:v>45631</c:v>
                </c:pt>
                <c:pt idx="10">
                  <c:v>45643</c:v>
                </c:pt>
                <c:pt idx="11">
                  <c:v>45647</c:v>
                </c:pt>
                <c:pt idx="12">
                  <c:v>45667</c:v>
                </c:pt>
              </c:numCache>
            </c:numRef>
          </c:val>
          <c:extLst>
            <c:ext xmlns:c16="http://schemas.microsoft.com/office/drawing/2014/chart" uri="{C3380CC4-5D6E-409C-BE32-E72D297353CC}">
              <c16:uniqueId val="{00000000-61FD-46A8-A3F8-2EC996007347}"/>
            </c:ext>
          </c:extLst>
        </c:ser>
        <c:ser>
          <c:idx val="1"/>
          <c:order val="1"/>
          <c:tx>
            <c:strRef>
              <c:f>Sheet1!$E$7</c:f>
              <c:strCache>
                <c:ptCount val="1"/>
                <c:pt idx="0">
                  <c:v>END DATE</c:v>
                </c:pt>
              </c:strCache>
            </c:strRef>
          </c:tx>
          <c:spPr>
            <a:solidFill>
              <a:schemeClr val="accent2"/>
            </a:solidFill>
            <a:ln>
              <a:noFill/>
            </a:ln>
            <a:effectLst/>
          </c:spPr>
          <c:invertIfNegative val="0"/>
          <c:val>
            <c:numRef>
              <c:f>Sheet1!$C$8:$C$20</c:f>
              <c:numCache>
                <c:formatCode>General</c:formatCode>
                <c:ptCount val="13"/>
                <c:pt idx="0">
                  <c:v>1</c:v>
                </c:pt>
                <c:pt idx="1">
                  <c:v>6</c:v>
                </c:pt>
                <c:pt idx="2">
                  <c:v>3</c:v>
                </c:pt>
                <c:pt idx="3">
                  <c:v>5</c:v>
                </c:pt>
                <c:pt idx="4">
                  <c:v>5</c:v>
                </c:pt>
                <c:pt idx="5">
                  <c:v>6</c:v>
                </c:pt>
                <c:pt idx="6">
                  <c:v>12</c:v>
                </c:pt>
                <c:pt idx="7">
                  <c:v>5</c:v>
                </c:pt>
                <c:pt idx="8">
                  <c:v>5</c:v>
                </c:pt>
                <c:pt idx="9">
                  <c:v>5</c:v>
                </c:pt>
                <c:pt idx="10">
                  <c:v>4</c:v>
                </c:pt>
                <c:pt idx="11" formatCode="d\-mmm">
                  <c:v>9</c:v>
                </c:pt>
                <c:pt idx="12">
                  <c:v>7</c:v>
                </c:pt>
              </c:numCache>
            </c:numRef>
          </c:val>
          <c:extLst>
            <c:ext xmlns:c16="http://schemas.microsoft.com/office/drawing/2014/chart" uri="{C3380CC4-5D6E-409C-BE32-E72D297353CC}">
              <c16:uniqueId val="{00000001-61FD-46A8-A3F8-2EC996007347}"/>
            </c:ext>
          </c:extLst>
        </c:ser>
        <c:dLbls>
          <c:showLegendKey val="0"/>
          <c:showVal val="0"/>
          <c:showCatName val="0"/>
          <c:showSerName val="0"/>
          <c:showPercent val="0"/>
          <c:showBubbleSize val="0"/>
        </c:dLbls>
        <c:gapWidth val="150"/>
        <c:overlap val="100"/>
        <c:axId val="166018191"/>
        <c:axId val="165997551"/>
      </c:barChart>
      <c:catAx>
        <c:axId val="166018191"/>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97551"/>
        <c:crosses val="autoZero"/>
        <c:auto val="1"/>
        <c:lblAlgn val="ctr"/>
        <c:lblOffset val="100"/>
        <c:noMultiLvlLbl val="0"/>
      </c:catAx>
      <c:valAx>
        <c:axId val="165997551"/>
        <c:scaling>
          <c:orientation val="minMax"/>
          <c:min val="45545"/>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a:outerShdw blurRad="63500" sx="102000" sy="102000" algn="ctr" rotWithShape="0">
              <a:prstClr val="black">
                <a:alpha val="40000"/>
              </a:prst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018191"/>
        <c:crosses val="autoZero"/>
        <c:crossBetween val="between"/>
        <c:majorUnit val="20"/>
        <c:min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latin typeface="Verdana"/>
                <a:ea typeface="Verdana"/>
              </a:rPr>
              <a:t>LEVERAGING TECHNOLOGY TO IMPROVE CUSTOMER EXPERIENCE</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898518687"/>
              </p:ext>
            </p:extLst>
          </p:nvPr>
        </p:nvGraphicFramePr>
        <p:xfrm>
          <a:off x="630904" y="3274141"/>
          <a:ext cx="5418666" cy="2595879"/>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b="1" dirty="0"/>
                        <a:t>20211CDV0032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Rishi Anand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b="1" dirty="0"/>
                        <a:t>20211CDV0031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t>Rashmi Joshi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39">
                <a:tc>
                  <a:txBody>
                    <a:bodyPr/>
                    <a:lstStyle/>
                    <a:p>
                      <a:pPr lvl="0" algn="ctr">
                        <a:buNone/>
                      </a:pPr>
                      <a:r>
                        <a:rPr lang="en-GB" b="1" dirty="0"/>
                        <a:t>20211CDV0015</a:t>
                      </a:r>
                    </a:p>
                  </a:txBody>
                  <a:tcPr anchor="ctr">
                    <a:lnL w="0">
                      <a:noFill/>
                    </a:lnL>
                    <a:lnR w="0">
                      <a:noFill/>
                    </a:lnR>
                    <a:lnT w="0">
                      <a:noFill/>
                    </a:lnT>
                    <a:lnB w="0">
                      <a:noFill/>
                    </a:lnB>
                    <a:lnTlToBr w="0">
                      <a:noFill/>
                    </a:lnTlToBr>
                    <a:lnBlToTr w="0">
                      <a:noFill/>
                    </a:lnBlToTr>
                  </a:tcPr>
                </a:tc>
                <a:tc>
                  <a:txBody>
                    <a:bodyPr/>
                    <a:lstStyle/>
                    <a:p>
                      <a:pPr lvl="0" algn="ctr">
                        <a:buNone/>
                      </a:pPr>
                      <a:r>
                        <a:rPr lang="en-GB" b="1" dirty="0"/>
                        <a:t>Eshan V </a:t>
                      </a:r>
                      <a:r>
                        <a:rPr lang="en-GB" b="1" err="1"/>
                        <a:t>Shettennavar</a:t>
                      </a:r>
                    </a:p>
                  </a:txBody>
                  <a:tcPr anchor="ctr">
                    <a:lnL w="0">
                      <a:noFill/>
                    </a:lnL>
                    <a:lnR w="0">
                      <a:noFill/>
                    </a:lnR>
                    <a:lnT w="0">
                      <a:noFill/>
                    </a:lnT>
                    <a:lnB w="0">
                      <a:noFill/>
                    </a:lnB>
                    <a:lnTlToBr w="0">
                      <a:noFill/>
                    </a:lnTlToBr>
                    <a:lnBlToTr w="0">
                      <a:noFill/>
                    </a:lnBlToTr>
                  </a:tcPr>
                </a:tc>
                <a:extLst>
                  <a:ext uri="{0D108BD9-81ED-4DB2-BD59-A6C34878D82A}">
                    <a16:rowId xmlns:a16="http://schemas.microsoft.com/office/drawing/2014/main" val="3705066668"/>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Verdana"/>
                <a:ea typeface="Verdana"/>
              </a:rPr>
              <a:t>Under the Supervision of,</a:t>
            </a:r>
          </a:p>
          <a:p>
            <a:pPr algn="l"/>
            <a:r>
              <a:rPr lang="en-GB" sz="1700" dirty="0" err="1">
                <a:latin typeface="Verdana"/>
                <a:ea typeface="Verdana"/>
              </a:rPr>
              <a:t>Dr.</a:t>
            </a:r>
            <a:r>
              <a:rPr lang="en-GB" sz="1700" dirty="0">
                <a:latin typeface="Verdana"/>
                <a:ea typeface="Verdana"/>
              </a:rPr>
              <a:t> Meena Kumari K.S</a:t>
            </a:r>
          </a:p>
          <a:p>
            <a:pPr algn="l"/>
            <a:r>
              <a:rPr lang="en-GB" sz="1700" dirty="0">
                <a:latin typeface="Verdana"/>
                <a:ea typeface="Verdana"/>
              </a:rPr>
              <a:t>Professor</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8D743-2BC2-E697-2254-A44909693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B37C1-95F7-FC4E-258E-ACB9DA1E3B1E}"/>
              </a:ext>
            </a:extLst>
          </p:cNvPr>
          <p:cNvSpPr>
            <a:spLocks noGrp="1"/>
          </p:cNvSpPr>
          <p:nvPr>
            <p:ph type="title"/>
          </p:nvPr>
        </p:nvSpPr>
        <p:spPr/>
        <p:txBody>
          <a:bodyPr/>
          <a:lstStyle/>
          <a:p>
            <a:r>
              <a:rPr lang="en-US" dirty="0"/>
              <a:t>SYSTEM DESIGN AND IMPLEMENTATION</a:t>
            </a:r>
            <a:endParaRPr lang="en-IN" dirty="0"/>
          </a:p>
        </p:txBody>
      </p:sp>
      <p:sp>
        <p:nvSpPr>
          <p:cNvPr id="5" name="Content Placeholder 4">
            <a:extLst>
              <a:ext uri="{FF2B5EF4-FFF2-40B4-BE49-F238E27FC236}">
                <a16:creationId xmlns:a16="http://schemas.microsoft.com/office/drawing/2014/main" id="{16FE049B-0EF2-2A98-AC24-171F6537FC2F}"/>
              </a:ext>
            </a:extLst>
          </p:cNvPr>
          <p:cNvSpPr>
            <a:spLocks noGrp="1"/>
          </p:cNvSpPr>
          <p:nvPr>
            <p:ph idx="1"/>
          </p:nvPr>
        </p:nvSpPr>
        <p:spPr/>
        <p:txBody>
          <a:bodyPr/>
          <a:lstStyle/>
          <a:p>
            <a:pPr marL="0" indent="0" algn="just">
              <a:lnSpc>
                <a:spcPct val="150000"/>
              </a:lnSpc>
              <a:buNone/>
            </a:pPr>
            <a:r>
              <a:rPr lang="en-IN" sz="1800" dirty="0">
                <a:effectLst/>
                <a:latin typeface="Times New Roman" panose="02020603050405020304" pitchFamily="18" charset="0"/>
                <a:ea typeface="Times New Roman" panose="02020603050405020304" pitchFamily="18" charset="0"/>
              </a:rPr>
              <a:t>The system leverages the following components to provide an enhanced customer experience:</a:t>
            </a: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QR Code Generation &amp; Scanning: Allows customers to scan a code and access relevant content.</a:t>
            </a: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Audio Content: Provides narration or descriptions for users through audio.</a:t>
            </a: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Video Content: Offers interactive product demos or service videos.</a:t>
            </a:r>
          </a:p>
          <a:p>
            <a:pPr marL="342900" lvl="0" indent="-342900" algn="just">
              <a:lnSpc>
                <a:spcPct val="15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Next.js Framework: Acts as the main backend and frontend, facilitating server-side rendering (SSR), static site generation (SSG), and dynamic routing for content.</a:t>
            </a:r>
          </a:p>
          <a:p>
            <a:pPr marL="0" indent="0">
              <a:buNone/>
            </a:pPr>
            <a:endParaRPr lang="en-IN" dirty="0"/>
          </a:p>
        </p:txBody>
      </p:sp>
    </p:spTree>
    <p:extLst>
      <p:ext uri="{BB962C8B-B14F-4D97-AF65-F5344CB8AC3E}">
        <p14:creationId xmlns:p14="http://schemas.microsoft.com/office/powerpoint/2010/main" val="376634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B66F3-73AE-175B-4921-A02D5AA31D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5434E-FAFA-BED7-5E20-FAB8F6457DCB}"/>
              </a:ext>
            </a:extLst>
          </p:cNvPr>
          <p:cNvSpPr>
            <a:spLocks noGrp="1"/>
          </p:cNvSpPr>
          <p:nvPr>
            <p:ph type="title"/>
          </p:nvPr>
        </p:nvSpPr>
        <p:spPr/>
        <p:txBody>
          <a:bodyPr/>
          <a:lstStyle/>
          <a:p>
            <a:r>
              <a:rPr lang="en-US" dirty="0"/>
              <a:t>SYSTEM DESIGN AND IMPLEMENTATION</a:t>
            </a:r>
            <a:endParaRPr lang="en-IN" dirty="0"/>
          </a:p>
        </p:txBody>
      </p:sp>
      <p:pic>
        <p:nvPicPr>
          <p:cNvPr id="3" name="Content Placeholder 2">
            <a:extLst>
              <a:ext uri="{FF2B5EF4-FFF2-40B4-BE49-F238E27FC236}">
                <a16:creationId xmlns:a16="http://schemas.microsoft.com/office/drawing/2014/main" id="{82BFD3D0-B83E-10EE-00BA-BAC52E394F3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86808" y="1104672"/>
            <a:ext cx="3788229" cy="5495553"/>
          </a:xfrm>
          <a:prstGeom prst="rect">
            <a:avLst/>
          </a:prstGeom>
          <a:noFill/>
          <a:ln>
            <a:noFill/>
          </a:ln>
        </p:spPr>
      </p:pic>
    </p:spTree>
    <p:extLst>
      <p:ext uri="{BB962C8B-B14F-4D97-AF65-F5344CB8AC3E}">
        <p14:creationId xmlns:p14="http://schemas.microsoft.com/office/powerpoint/2010/main" val="110582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C2032-B262-018F-1356-FA4D1BAE7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87D8E-37B8-1413-E593-FC94D352CCC9}"/>
              </a:ext>
            </a:extLst>
          </p:cNvPr>
          <p:cNvSpPr>
            <a:spLocks noGrp="1"/>
          </p:cNvSpPr>
          <p:nvPr>
            <p:ph type="title"/>
          </p:nvPr>
        </p:nvSpPr>
        <p:spPr/>
        <p:txBody>
          <a:bodyPr/>
          <a:lstStyle/>
          <a:p>
            <a:r>
              <a:rPr lang="en-US" dirty="0"/>
              <a:t>SYSTEM DESIGN AND IMPLEMENTATION</a:t>
            </a:r>
            <a:endParaRPr lang="en-IN" dirty="0"/>
          </a:p>
        </p:txBody>
      </p:sp>
      <p:sp>
        <p:nvSpPr>
          <p:cNvPr id="5" name="Content Placeholder 4">
            <a:extLst>
              <a:ext uri="{FF2B5EF4-FFF2-40B4-BE49-F238E27FC236}">
                <a16:creationId xmlns:a16="http://schemas.microsoft.com/office/drawing/2014/main" id="{F762CF3D-A9A8-87A3-2450-8BE647F846D6}"/>
              </a:ext>
            </a:extLst>
          </p:cNvPr>
          <p:cNvSpPr>
            <a:spLocks noGrp="1"/>
          </p:cNvSpPr>
          <p:nvPr>
            <p:ph idx="1"/>
          </p:nvPr>
        </p:nvSpPr>
        <p:spPr/>
        <p:txBody>
          <a:bodyPr>
            <a:normAutofit fontScale="92500" lnSpcReduction="10000"/>
          </a:bodyPr>
          <a:lstStyle/>
          <a:p>
            <a:pPr marL="0" indent="0" algn="just">
              <a:lnSpc>
                <a:spcPct val="150000"/>
              </a:lnSpc>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This flowchart illustrates the process of how a customer interacts with a product that has a QR code in a store. Here's the explanation of the flow:</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Customer enters the store: The process begins with the customer physically entering the retail store.</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Sees a product with a QR code: The customer notices a product that has a QR code attached to it.</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Scans the QR code:</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The customer uses their smartphone or device to scan the QR code.</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Scanning the code takes the customer to a webpage dedicated to the product.</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Chooses an audio or video option:</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On the product page, the customer is presented with two options: to access information about the product either through audio narration or a video.</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tabLst>
                <a:tab pos="4572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Decision point: Audio or Video?</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If the customer selects Audio, the system provides a narration of the product's features.</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If the customer selects Video, the system displays a video demonstrating or showcasing the product.</a:t>
            </a:r>
            <a:endParaRPr lang="en-IN" sz="13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IN" sz="1500" dirty="0">
                <a:effectLst/>
                <a:latin typeface="Times New Roman" panose="02020603050405020304" pitchFamily="18" charset="0"/>
                <a:ea typeface="Times New Roman" panose="02020603050405020304" pitchFamily="18" charset="0"/>
                <a:cs typeface="Times New Roman" panose="02020603050405020304" pitchFamily="18" charset="0"/>
              </a:rPr>
              <a:t>This flowchart effectively maps out the customer experience of engaging with a product's QR code and accessing additional information to aid their purchasing decision</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2188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4" name="Content Placeholder 3">
            <a:extLst>
              <a:ext uri="{FF2B5EF4-FFF2-40B4-BE49-F238E27FC236}">
                <a16:creationId xmlns:a16="http://schemas.microsoft.com/office/drawing/2014/main" id="{A756CB62-B6D8-AFA2-7F24-D3CA354488B0}"/>
              </a:ext>
            </a:extLst>
          </p:cNvPr>
          <p:cNvSpPr>
            <a:spLocks noGrp="1"/>
          </p:cNvSpPr>
          <p:nvPr>
            <p:ph idx="1"/>
          </p:nvPr>
        </p:nvSpPr>
        <p:spPr/>
        <p:txBody>
          <a:bodyPr/>
          <a:lstStyle/>
          <a:p>
            <a:endParaRPr lang="en-IN"/>
          </a:p>
        </p:txBody>
      </p:sp>
      <p:graphicFrame>
        <p:nvGraphicFramePr>
          <p:cNvPr id="5" name="Chart 4">
            <a:extLst>
              <a:ext uri="{FF2B5EF4-FFF2-40B4-BE49-F238E27FC236}">
                <a16:creationId xmlns:a16="http://schemas.microsoft.com/office/drawing/2014/main" id="{63F5E7D8-3E72-0C70-1C05-5F3E3F587625}"/>
              </a:ext>
            </a:extLst>
          </p:cNvPr>
          <p:cNvGraphicFramePr/>
          <p:nvPr>
            <p:extLst>
              <p:ext uri="{D42A27DB-BD31-4B8C-83A1-F6EECF244321}">
                <p14:modId xmlns:p14="http://schemas.microsoft.com/office/powerpoint/2010/main" val="3340265633"/>
              </p:ext>
            </p:extLst>
          </p:nvPr>
        </p:nvGraphicFramePr>
        <p:xfrm>
          <a:off x="812800" y="1143001"/>
          <a:ext cx="10668000" cy="49529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rmAutofit/>
          </a:bodyPr>
          <a:lstStyle/>
          <a:p>
            <a:pPr marL="0" indent="0" algn="just">
              <a:buNone/>
            </a:pPr>
            <a:r>
              <a:rPr lang="en-GB" sz="1800" b="1" dirty="0">
                <a:latin typeface="Times New Roman" panose="02020603050405020304" pitchFamily="18" charset="0"/>
                <a:ea typeface="Verdana"/>
                <a:cs typeface="Times New Roman" panose="02020603050405020304" pitchFamily="18" charset="0"/>
              </a:rPr>
              <a:t>1.Enhanced Customer Engagement:</a:t>
            </a:r>
            <a:endParaRPr lang="en-GB" sz="1800" dirty="0">
              <a:latin typeface="Times New Roman" panose="02020603050405020304" pitchFamily="18" charset="0"/>
              <a:ea typeface="Verdana"/>
              <a:cs typeface="Times New Roman" panose="02020603050405020304" pitchFamily="18" charset="0"/>
            </a:endParaRPr>
          </a:p>
          <a:p>
            <a:pPr marL="0" indent="0" algn="just">
              <a:buNone/>
            </a:pPr>
            <a:r>
              <a:rPr lang="en-GB" sz="1800" dirty="0">
                <a:latin typeface="Times New Roman" panose="02020603050405020304" pitchFamily="18" charset="0"/>
                <a:ea typeface="Verdana"/>
                <a:cs typeface="Times New Roman" panose="02020603050405020304" pitchFamily="18" charset="0"/>
              </a:rPr>
              <a:t>Increased interaction with product features through engaging multimedia content (QR codes, audio, and video).</a:t>
            </a:r>
          </a:p>
          <a:p>
            <a:pPr marL="0" indent="0" algn="just">
              <a:buNone/>
            </a:pPr>
            <a:r>
              <a:rPr lang="en-GB" sz="1800" b="1" dirty="0">
                <a:latin typeface="Times New Roman" panose="02020603050405020304" pitchFamily="18" charset="0"/>
                <a:ea typeface="Verdana"/>
                <a:cs typeface="Times New Roman" panose="02020603050405020304" pitchFamily="18" charset="0"/>
              </a:rPr>
              <a:t>2.Improved Understanding of Product Features:</a:t>
            </a:r>
            <a:endParaRPr lang="en-GB" sz="1800" dirty="0">
              <a:latin typeface="Times New Roman" panose="02020603050405020304" pitchFamily="18" charset="0"/>
              <a:ea typeface="Verdana"/>
              <a:cs typeface="Times New Roman" panose="02020603050405020304" pitchFamily="18" charset="0"/>
            </a:endParaRPr>
          </a:p>
          <a:p>
            <a:pPr marL="0" indent="0" algn="just">
              <a:buNone/>
            </a:pPr>
            <a:r>
              <a:rPr lang="en-GB" sz="1800" dirty="0">
                <a:latin typeface="Times New Roman" panose="02020603050405020304" pitchFamily="18" charset="0"/>
                <a:cs typeface="Times New Roman" panose="02020603050405020304" pitchFamily="18" charset="0"/>
              </a:rPr>
              <a:t>Clear and detailed explanations help customers understand the product's features better</a:t>
            </a:r>
          </a:p>
          <a:p>
            <a:pPr marL="0" indent="0" algn="just">
              <a:buNone/>
            </a:pPr>
            <a:r>
              <a:rPr lang="en-GB" sz="1800" b="1" dirty="0">
                <a:latin typeface="Times New Roman" panose="02020603050405020304" pitchFamily="18" charset="0"/>
                <a:ea typeface="Verdana"/>
                <a:cs typeface="Times New Roman" panose="02020603050405020304" pitchFamily="18" charset="0"/>
              </a:rPr>
              <a:t>3.Higher Customer Satisfaction:</a:t>
            </a:r>
            <a:endParaRPr lang="en-GB" sz="1800" dirty="0">
              <a:latin typeface="Times New Roman" panose="02020603050405020304" pitchFamily="18" charset="0"/>
              <a:ea typeface="Verdana"/>
              <a:cs typeface="Times New Roman" panose="02020603050405020304" pitchFamily="18" charset="0"/>
            </a:endParaRPr>
          </a:p>
          <a:p>
            <a:pPr marL="0" indent="0" algn="just">
              <a:buNone/>
            </a:pPr>
            <a:r>
              <a:rPr lang="en-GB" sz="1800" dirty="0">
                <a:latin typeface="Times New Roman" panose="02020603050405020304" pitchFamily="18" charset="0"/>
                <a:cs typeface="Times New Roman" panose="02020603050405020304" pitchFamily="18" charset="0"/>
              </a:rPr>
              <a:t>Positive feedback and higher satisfaction due to the ease of access to informative and interactive content.</a:t>
            </a:r>
          </a:p>
          <a:p>
            <a:pPr marL="0" indent="0" algn="just">
              <a:buNone/>
            </a:pPr>
            <a:r>
              <a:rPr lang="en-GB" sz="1800" b="1" dirty="0">
                <a:latin typeface="Times New Roman" panose="02020603050405020304" pitchFamily="18" charset="0"/>
                <a:ea typeface="Verdana"/>
                <a:cs typeface="Times New Roman" panose="02020603050405020304" pitchFamily="18" charset="0"/>
              </a:rPr>
              <a:t>4.Increased Website Traffic:</a:t>
            </a:r>
            <a:endParaRPr lang="en-GB" sz="1800" dirty="0">
              <a:latin typeface="Times New Roman" panose="02020603050405020304" pitchFamily="18" charset="0"/>
              <a:ea typeface="Verdana"/>
              <a:cs typeface="Times New Roman" panose="02020603050405020304" pitchFamily="18" charset="0"/>
            </a:endParaRPr>
          </a:p>
          <a:p>
            <a:pPr marL="0" indent="0" algn="just">
              <a:buNone/>
            </a:pPr>
            <a:r>
              <a:rPr lang="en-GB" sz="1800" dirty="0">
                <a:latin typeface="Times New Roman" panose="02020603050405020304" pitchFamily="18" charset="0"/>
                <a:cs typeface="Times New Roman" panose="02020603050405020304" pitchFamily="18" charset="0"/>
              </a:rPr>
              <a:t>More visitors to the website as a result of engaging content and improved SEO through multimedia elements.</a:t>
            </a:r>
          </a:p>
          <a:p>
            <a:pPr marL="0" indent="0" algn="just">
              <a:buNone/>
            </a:pPr>
            <a:r>
              <a:rPr lang="en-GB" sz="1800" b="1" dirty="0">
                <a:latin typeface="Times New Roman" panose="02020603050405020304" pitchFamily="18" charset="0"/>
                <a:ea typeface="Verdana"/>
                <a:cs typeface="Times New Roman" panose="02020603050405020304" pitchFamily="18" charset="0"/>
              </a:rPr>
              <a:t>5.Better Conversion Rates:</a:t>
            </a:r>
            <a:endParaRPr lang="en-GB" sz="1800" dirty="0">
              <a:latin typeface="Times New Roman" panose="02020603050405020304" pitchFamily="18" charset="0"/>
              <a:ea typeface="Verdana"/>
              <a:cs typeface="Times New Roman" panose="02020603050405020304" pitchFamily="18" charset="0"/>
            </a:endParaRPr>
          </a:p>
          <a:p>
            <a:pPr marL="0" indent="0" algn="just">
              <a:buNone/>
            </a:pPr>
            <a:r>
              <a:rPr lang="en-GB" sz="1800" dirty="0">
                <a:latin typeface="Times New Roman" panose="02020603050405020304" pitchFamily="18" charset="0"/>
                <a:cs typeface="Times New Roman" panose="02020603050405020304" pitchFamily="18" charset="0"/>
              </a:rPr>
              <a:t>Higher likelihood of converting visitors into customers due to improved product understanding and satisfaction.</a:t>
            </a:r>
          </a:p>
          <a:p>
            <a:pPr marL="0" indent="0" algn="just">
              <a:buNone/>
            </a:pPr>
            <a:r>
              <a:rPr lang="en-GB" sz="1800" b="1" dirty="0">
                <a:latin typeface="Times New Roman" panose="02020603050405020304" pitchFamily="18" charset="0"/>
                <a:ea typeface="Verdana"/>
                <a:cs typeface="Times New Roman" panose="02020603050405020304" pitchFamily="18" charset="0"/>
              </a:rPr>
              <a:t>6.Positive Brand Perception:</a:t>
            </a:r>
            <a:endParaRPr lang="en-GB" sz="1800" dirty="0">
              <a:latin typeface="Times New Roman" panose="02020603050405020304" pitchFamily="18" charset="0"/>
              <a:ea typeface="Verdana"/>
              <a:cs typeface="Times New Roman" panose="02020603050405020304" pitchFamily="18" charset="0"/>
            </a:endParaRPr>
          </a:p>
          <a:p>
            <a:pPr marL="0" indent="0" algn="just">
              <a:buNone/>
            </a:pPr>
            <a:r>
              <a:rPr lang="en-GB" sz="1800" dirty="0">
                <a:latin typeface="Times New Roman" panose="02020603050405020304" pitchFamily="18" charset="0"/>
                <a:cs typeface="Times New Roman" panose="02020603050405020304" pitchFamily="18" charset="0"/>
              </a:rPr>
              <a:t>Enhanced perception of the brand as innovative and customer-centric</a:t>
            </a:r>
            <a:r>
              <a:rPr lang="en-GB" sz="1800" dirty="0"/>
              <a:t>.</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1800" dirty="0">
                <a:latin typeface="Times New Roman" panose="02020603050405020304" pitchFamily="18" charset="0"/>
                <a:cs typeface="Times New Roman" panose="02020603050405020304" pitchFamily="18" charset="0"/>
              </a:rPr>
              <a:t>To conclude, our project will have,</a:t>
            </a:r>
          </a:p>
          <a:p>
            <a:r>
              <a:rPr lang="en-US" sz="1800" b="1" dirty="0">
                <a:latin typeface="Times New Roman" panose="02020603050405020304" pitchFamily="18" charset="0"/>
                <a:cs typeface="Times New Roman" panose="02020603050405020304" pitchFamily="18" charset="0"/>
              </a:rPr>
              <a:t>Enhanced Engagement: </a:t>
            </a:r>
            <a:r>
              <a:rPr lang="en-US" sz="1800" dirty="0">
                <a:latin typeface="Times New Roman" panose="02020603050405020304" pitchFamily="18" charset="0"/>
                <a:cs typeface="Times New Roman" panose="02020603050405020304" pitchFamily="18" charset="0"/>
              </a:rPr>
              <a:t>By integrating QR codes, audio, and video, the project successfully delivers an interactive and personalized customer experience.</a:t>
            </a:r>
          </a:p>
          <a:p>
            <a:r>
              <a:rPr lang="en-US" sz="1800" b="1" dirty="0">
                <a:latin typeface="Times New Roman" panose="02020603050405020304" pitchFamily="18" charset="0"/>
                <a:cs typeface="Times New Roman" panose="02020603050405020304" pitchFamily="18" charset="0"/>
              </a:rPr>
              <a:t>Improved Accessibility: </a:t>
            </a:r>
            <a:r>
              <a:rPr lang="en-US" sz="1800" dirty="0">
                <a:latin typeface="Times New Roman" panose="02020603050405020304" pitchFamily="18" charset="0"/>
                <a:cs typeface="Times New Roman" panose="02020603050405020304" pitchFamily="18" charset="0"/>
              </a:rPr>
              <a:t>The use of QR codes simplifies access to product information and multimedia content, offering customers a more convenient and efficient way to explore features.</a:t>
            </a:r>
          </a:p>
          <a:p>
            <a:r>
              <a:rPr lang="en-US" sz="1800" b="1" dirty="0">
                <a:latin typeface="Times New Roman" panose="02020603050405020304" pitchFamily="18" charset="0"/>
                <a:cs typeface="Times New Roman" panose="02020603050405020304" pitchFamily="18" charset="0"/>
              </a:rPr>
              <a:t>Seamless User Experience: </a:t>
            </a:r>
            <a:r>
              <a:rPr lang="en-US" sz="1800" dirty="0">
                <a:latin typeface="Times New Roman" panose="02020603050405020304" pitchFamily="18" charset="0"/>
                <a:cs typeface="Times New Roman" panose="02020603050405020304" pitchFamily="18" charset="0"/>
              </a:rPr>
              <a:t>The implementation of a visually appealing and responsive UI using Next.js ensures an intuitive and smooth user journey, improving overall satisfaction.</a:t>
            </a:r>
          </a:p>
          <a:p>
            <a:r>
              <a:rPr lang="en-US" sz="1800" b="1" dirty="0">
                <a:latin typeface="Times New Roman" panose="02020603050405020304" pitchFamily="18" charset="0"/>
                <a:cs typeface="Times New Roman" panose="02020603050405020304" pitchFamily="18" charset="0"/>
              </a:rPr>
              <a:t>Dynamic Content Management: </a:t>
            </a:r>
            <a:r>
              <a:rPr lang="en-US" sz="1800" dirty="0">
                <a:latin typeface="Times New Roman" panose="02020603050405020304" pitchFamily="18" charset="0"/>
                <a:cs typeface="Times New Roman" panose="02020603050405020304" pitchFamily="18" charset="0"/>
              </a:rPr>
              <a:t>Leveraging a headless CMS allows easy updates to product information and multimedia, ensuring content remains relevant and up-to-date without requiring code changes.</a:t>
            </a:r>
          </a:p>
          <a:p>
            <a:r>
              <a:rPr lang="en-US" sz="1800" b="1" dirty="0">
                <a:latin typeface="Times New Roman" panose="02020603050405020304" pitchFamily="18" charset="0"/>
                <a:cs typeface="Times New Roman" panose="02020603050405020304" pitchFamily="18" charset="0"/>
              </a:rPr>
              <a:t>Scalable and Future-Ready: </a:t>
            </a:r>
            <a:r>
              <a:rPr lang="en-US" sz="1800" dirty="0">
                <a:latin typeface="Times New Roman" panose="02020603050405020304" pitchFamily="18" charset="0"/>
                <a:cs typeface="Times New Roman" panose="02020603050405020304" pitchFamily="18" charset="0"/>
              </a:rPr>
              <a:t>The project's architecture using Next.js is scalable and optimized for future enhancements, enabling continuous improvements to the customer experience.</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vert="horz" lIns="91440" tIns="45720" rIns="91440" bIns="45720" rtlCol="0" anchor="t">
            <a:normAutofit/>
          </a:bodyPr>
          <a:lstStyle/>
          <a:p>
            <a:r>
              <a:rPr lang="en-GB" sz="1600" b="1" dirty="0">
                <a:solidFill>
                  <a:srgbClr val="111111"/>
                </a:solidFill>
                <a:cs typeface="Roboto"/>
              </a:rPr>
              <a:t>Towards the Customers' Intention to Use QR Codes in Mobile Payments</a:t>
            </a:r>
            <a:r>
              <a:rPr lang="en-GB" sz="1600" dirty="0">
                <a:solidFill>
                  <a:srgbClr val="111111"/>
                </a:solidFill>
                <a:cs typeface="Roboto"/>
              </a:rPr>
              <a:t>, Journal for Global information Management, </a:t>
            </a:r>
            <a:r>
              <a:rPr lang="en-GB" sz="1600" dirty="0" err="1">
                <a:solidFill>
                  <a:srgbClr val="111111"/>
                </a:solidFill>
                <a:cs typeface="Roboto"/>
              </a:rPr>
              <a:t>Qianwne</a:t>
            </a:r>
            <a:r>
              <a:rPr lang="en-GB" sz="1600" dirty="0">
                <a:solidFill>
                  <a:srgbClr val="111111"/>
                </a:solidFill>
                <a:cs typeface="Roboto"/>
              </a:rPr>
              <a:t> Xu Victor Chang</a:t>
            </a:r>
          </a:p>
          <a:p>
            <a:r>
              <a:rPr lang="en-GB" sz="1600" b="1" dirty="0" err="1">
                <a:solidFill>
                  <a:srgbClr val="111111"/>
                </a:solidFill>
                <a:latin typeface="Verdana"/>
                <a:ea typeface="Verdana"/>
                <a:cs typeface="Roboto"/>
              </a:rPr>
              <a:t>QoE</a:t>
            </a:r>
            <a:r>
              <a:rPr lang="en-GB" sz="1600" b="1" dirty="0">
                <a:solidFill>
                  <a:srgbClr val="111111"/>
                </a:solidFill>
                <a:latin typeface="Verdana"/>
                <a:ea typeface="Verdana"/>
                <a:cs typeface="Roboto"/>
              </a:rPr>
              <a:t> in Video Transmission: A User Experience-Driven Strategy, </a:t>
            </a:r>
            <a:r>
              <a:rPr lang="en-GB" sz="1600" dirty="0" err="1">
                <a:solidFill>
                  <a:srgbClr val="111111"/>
                </a:solidFill>
                <a:latin typeface="Verdana"/>
                <a:ea typeface="Verdana"/>
                <a:cs typeface="Roboto"/>
              </a:rPr>
              <a:t>Tiesong</a:t>
            </a:r>
            <a:r>
              <a:rPr lang="en-GB" sz="1600" dirty="0">
                <a:solidFill>
                  <a:srgbClr val="111111"/>
                </a:solidFill>
                <a:latin typeface="Verdana"/>
                <a:ea typeface="Verdana"/>
                <a:cs typeface="Roboto"/>
              </a:rPr>
              <a:t> Zhao, Member, IEEE, Qian Liu, Member, IEEE, and Chang Wen Chen, Fellow, IEEE</a:t>
            </a:r>
          </a:p>
          <a:p>
            <a:r>
              <a:rPr lang="en-GB" sz="1600" b="1" dirty="0">
                <a:solidFill>
                  <a:srgbClr val="111111"/>
                </a:solidFill>
                <a:latin typeface="Verdana"/>
                <a:ea typeface="Verdana"/>
                <a:cs typeface="Roboto"/>
              </a:rPr>
              <a:t>The Role of Artificial Intelligence on Enhancing Customer Experience</a:t>
            </a:r>
            <a:r>
              <a:rPr lang="en-GB" sz="1600" dirty="0">
                <a:solidFill>
                  <a:srgbClr val="111111"/>
                </a:solidFill>
                <a:latin typeface="Verdana"/>
                <a:ea typeface="Verdana"/>
                <a:cs typeface="Roboto"/>
              </a:rPr>
              <a:t>, </a:t>
            </a:r>
            <a:r>
              <a:rPr lang="en-GB" sz="1600" dirty="0" err="1">
                <a:solidFill>
                  <a:srgbClr val="111111"/>
                </a:solidFill>
                <a:latin typeface="Verdana"/>
                <a:ea typeface="Verdana"/>
                <a:cs typeface="Roboto"/>
              </a:rPr>
              <a:t>Mohannad</a:t>
            </a:r>
            <a:r>
              <a:rPr lang="en-GB" sz="1600" dirty="0">
                <a:solidFill>
                  <a:srgbClr val="111111"/>
                </a:solidFill>
                <a:latin typeface="Verdana"/>
                <a:ea typeface="Verdana"/>
                <a:cs typeface="Roboto"/>
              </a:rPr>
              <a:t> A. M. Abu Daqar1 *, Ahmad K. A. Smoudy2,International Review of Management and Marketing, 2019, 9(4), 22-31.</a:t>
            </a:r>
            <a:endParaRPr lang="en-GB" sz="1600" dirty="0">
              <a:solidFill>
                <a:srgbClr val="111111"/>
              </a:solidFill>
              <a:cs typeface="Roboto"/>
            </a:endParaRPr>
          </a:p>
          <a:p>
            <a:r>
              <a:rPr lang="en-GB" sz="1600" b="1" dirty="0">
                <a:solidFill>
                  <a:srgbClr val="111111"/>
                </a:solidFill>
                <a:cs typeface="Roboto"/>
              </a:rPr>
              <a:t>Digital Transformation for Improving Customer Experience</a:t>
            </a:r>
            <a:r>
              <a:rPr lang="en-GB" sz="1600" dirty="0">
                <a:solidFill>
                  <a:srgbClr val="111111"/>
                </a:solidFill>
                <a:cs typeface="Roboto"/>
              </a:rPr>
              <a:t>, Bahman </a:t>
            </a:r>
            <a:r>
              <a:rPr lang="en-GB" sz="1600" dirty="0" err="1">
                <a:solidFill>
                  <a:srgbClr val="111111"/>
                </a:solidFill>
                <a:cs typeface="Roboto"/>
              </a:rPr>
              <a:t>Huseynli</a:t>
            </a:r>
            <a:r>
              <a:rPr lang="en-GB" sz="1600" dirty="0">
                <a:solidFill>
                  <a:srgbClr val="111111"/>
                </a:solidFill>
                <a:cs typeface="Roboto"/>
              </a:rPr>
              <a:t> June 2022,Azerbaijan State University of Economics, Azerbaijan.</a:t>
            </a:r>
          </a:p>
          <a:p>
            <a:r>
              <a:rPr lang="en-GB" sz="1600" b="1" dirty="0">
                <a:solidFill>
                  <a:srgbClr val="111111"/>
                </a:solidFill>
                <a:latin typeface="Verdana"/>
                <a:ea typeface="Verdana"/>
                <a:cs typeface="Roboto"/>
              </a:rPr>
              <a:t>Video Analytics for Customer Emotion and Satisfaction at Contact Centers, </a:t>
            </a:r>
            <a:r>
              <a:rPr lang="en-GB" sz="1600" dirty="0">
                <a:solidFill>
                  <a:srgbClr val="111111"/>
                </a:solidFill>
                <a:latin typeface="Verdana"/>
                <a:ea typeface="Verdana"/>
                <a:cs typeface="Roboto"/>
              </a:rPr>
              <a:t>Kah </a:t>
            </a:r>
            <a:r>
              <a:rPr lang="en-GB" sz="1600" dirty="0" err="1">
                <a:solidFill>
                  <a:srgbClr val="111111"/>
                </a:solidFill>
                <a:latin typeface="Verdana"/>
                <a:ea typeface="Verdana"/>
                <a:cs typeface="Roboto"/>
              </a:rPr>
              <a:t>Phooi</a:t>
            </a:r>
            <a:r>
              <a:rPr lang="en-GB" sz="1600" dirty="0">
                <a:solidFill>
                  <a:srgbClr val="111111"/>
                </a:solidFill>
                <a:latin typeface="Verdana"/>
                <a:ea typeface="Verdana"/>
                <a:cs typeface="Roboto"/>
              </a:rPr>
              <a:t> Seng , Member, IEEE, and Li-Minn Ang, Senior Member, IEEE.</a:t>
            </a:r>
          </a:p>
          <a:p>
            <a:r>
              <a:rPr lang="en-GB" sz="1600" b="1" dirty="0">
                <a:solidFill>
                  <a:srgbClr val="111111"/>
                </a:solidFill>
                <a:latin typeface="Verdana"/>
                <a:ea typeface="Verdana"/>
                <a:cs typeface="Roboto"/>
              </a:rPr>
              <a:t>Improving Software Quality as Customers Perceive It Randy Hackbarth</a:t>
            </a:r>
            <a:r>
              <a:rPr lang="en-GB" sz="1600" dirty="0">
                <a:solidFill>
                  <a:srgbClr val="111111"/>
                </a:solidFill>
                <a:latin typeface="Verdana"/>
                <a:ea typeface="Verdana"/>
                <a:cs typeface="Roboto"/>
              </a:rPr>
              <a:t>, </a:t>
            </a:r>
            <a:r>
              <a:rPr lang="en-GB" sz="1600" dirty="0" err="1">
                <a:solidFill>
                  <a:srgbClr val="111111"/>
                </a:solidFill>
                <a:latin typeface="Verdana"/>
                <a:ea typeface="Verdana"/>
                <a:cs typeface="Roboto"/>
              </a:rPr>
              <a:t>Audris</a:t>
            </a:r>
            <a:r>
              <a:rPr lang="en-GB" sz="1600" dirty="0">
                <a:solidFill>
                  <a:srgbClr val="111111"/>
                </a:solidFill>
                <a:latin typeface="Verdana"/>
                <a:ea typeface="Verdana"/>
                <a:cs typeface="Roboto"/>
              </a:rPr>
              <a:t> Mockus, John </a:t>
            </a:r>
            <a:r>
              <a:rPr lang="en-GB" sz="1600" dirty="0" err="1">
                <a:solidFill>
                  <a:srgbClr val="111111"/>
                </a:solidFill>
                <a:latin typeface="Verdana"/>
                <a:ea typeface="Verdana"/>
                <a:cs typeface="Roboto"/>
              </a:rPr>
              <a:t>Palframan</a:t>
            </a:r>
            <a:r>
              <a:rPr lang="en-GB" sz="1600" dirty="0">
                <a:solidFill>
                  <a:srgbClr val="111111"/>
                </a:solidFill>
                <a:latin typeface="Verdana"/>
                <a:ea typeface="Verdana"/>
                <a:cs typeface="Roboto"/>
              </a:rPr>
              <a:t>, and Ravi Sethi, Avaya Labs Research</a:t>
            </a:r>
          </a:p>
          <a:p>
            <a:r>
              <a:rPr lang="en-GB" sz="1600" b="1" dirty="0">
                <a:solidFill>
                  <a:srgbClr val="111111"/>
                </a:solidFill>
                <a:latin typeface="Verdana"/>
                <a:ea typeface="Verdana"/>
                <a:cs typeface="Roboto"/>
              </a:rPr>
              <a:t>Building high-performance web applications with </a:t>
            </a:r>
            <a:r>
              <a:rPr lang="en-GB" sz="1600" b="1" dirty="0" err="1">
                <a:solidFill>
                  <a:srgbClr val="111111"/>
                </a:solidFill>
                <a:latin typeface="Verdana"/>
                <a:ea typeface="Verdana"/>
                <a:cs typeface="Roboto"/>
              </a:rPr>
              <a:t>NextJS</a:t>
            </a:r>
            <a:r>
              <a:rPr lang="en-GB" sz="1600" dirty="0">
                <a:solidFill>
                  <a:srgbClr val="111111"/>
                </a:solidFill>
                <a:latin typeface="Verdana"/>
                <a:ea typeface="Verdana"/>
                <a:cs typeface="Roboto"/>
              </a:rPr>
              <a:t>, Harrison </a:t>
            </a:r>
            <a:r>
              <a:rPr lang="en-GB" sz="1600" dirty="0" err="1">
                <a:solidFill>
                  <a:srgbClr val="111111"/>
                </a:solidFill>
                <a:latin typeface="Verdana"/>
                <a:ea typeface="Verdana"/>
                <a:cs typeface="Roboto"/>
              </a:rPr>
              <a:t>Oke</a:t>
            </a:r>
            <a:r>
              <a:rPr lang="en-GB" sz="1600" dirty="0">
                <a:solidFill>
                  <a:srgbClr val="111111"/>
                </a:solidFill>
                <a:latin typeface="Verdana"/>
                <a:ea typeface="Verdana"/>
                <a:cs typeface="Roboto"/>
              </a:rPr>
              <a:t> Ekpobimi1 1 Foschini Group, Stanley Lewis Centre, Cape Town, South Africa</a:t>
            </a:r>
          </a:p>
          <a:p>
            <a:r>
              <a:rPr lang="en-GB" sz="1600" b="1" dirty="0">
                <a:solidFill>
                  <a:srgbClr val="111111"/>
                </a:solidFill>
                <a:latin typeface="Verdana"/>
                <a:ea typeface="Verdana"/>
                <a:cs typeface="Roboto"/>
              </a:rPr>
              <a:t>A Room With an Overview: Toward Meaningful Transparency for the Consumer Internet of Things, </a:t>
            </a:r>
            <a:r>
              <a:rPr lang="en-GB" sz="1600" dirty="0">
                <a:solidFill>
                  <a:srgbClr val="111111"/>
                </a:solidFill>
                <a:latin typeface="Verdana"/>
                <a:ea typeface="Verdana"/>
                <a:cs typeface="Roboto"/>
              </a:rPr>
              <a:t>Chris Norval </a:t>
            </a:r>
            <a:r>
              <a:rPr lang="en-GB" sz="1600" dirty="0" err="1">
                <a:solidFill>
                  <a:srgbClr val="111111"/>
                </a:solidFill>
                <a:latin typeface="Verdana"/>
                <a:ea typeface="Verdana"/>
                <a:cs typeface="Roboto"/>
              </a:rPr>
              <a:t>andJatinder</a:t>
            </a:r>
            <a:r>
              <a:rPr lang="en-GB" sz="1600" dirty="0">
                <a:solidFill>
                  <a:srgbClr val="111111"/>
                </a:solidFill>
                <a:latin typeface="Verdana"/>
                <a:ea typeface="Verdana"/>
                <a:cs typeface="Roboto"/>
              </a:rPr>
              <a:t> </a:t>
            </a:r>
            <a:r>
              <a:rPr lang="en-GB" sz="1600" dirty="0" err="1">
                <a:solidFill>
                  <a:srgbClr val="111111"/>
                </a:solidFill>
                <a:latin typeface="Verdana"/>
                <a:ea typeface="Verdana"/>
                <a:cs typeface="Roboto"/>
              </a:rPr>
              <a:t>Singh,IEEE</a:t>
            </a:r>
            <a:r>
              <a:rPr lang="en-GB" sz="1600" dirty="0">
                <a:solidFill>
                  <a:srgbClr val="111111"/>
                </a:solidFill>
                <a:latin typeface="Verdana"/>
                <a:ea typeface="Verdana"/>
                <a:cs typeface="Roboto"/>
              </a:rPr>
              <a:t> INTERNET OF THINGS JOURNAL, VOL. 11, NO. 5, 1 MARCH 2024</a:t>
            </a:r>
            <a:endParaRPr lang="en-GB" sz="1600" dirty="0">
              <a:solidFill>
                <a:srgbClr val="111111"/>
              </a:solidFill>
              <a:cs typeface="Roboto"/>
            </a:endParaRPr>
          </a:p>
          <a:p>
            <a:endParaRPr lang="en-GB" sz="1600" dirty="0">
              <a:solidFill>
                <a:srgbClr val="111111"/>
              </a:solidFill>
              <a:latin typeface="Times New Roman" panose="02020603050405020304" pitchFamily="18" charset="0"/>
              <a:cs typeface="Times New Roman" panose="02020603050405020304" pitchFamily="18" charset="0"/>
            </a:endParaRPr>
          </a:p>
          <a:p>
            <a:endParaRPr lang="en-GB" sz="1600" dirty="0">
              <a:solidFill>
                <a:srgbClr val="111111"/>
              </a:solidFill>
              <a:latin typeface="Times New Roman" panose="02020603050405020304" pitchFamily="18" charset="0"/>
              <a:cs typeface="Times New Roman" panose="02020603050405020304" pitchFamily="18" charset="0"/>
            </a:endParaRPr>
          </a:p>
          <a:p>
            <a:endParaRPr lang="en-GB" dirty="0">
              <a:solidFill>
                <a:srgbClr val="111111"/>
              </a:solidFill>
              <a:cs typeface="Roboto"/>
            </a:endParaRPr>
          </a:p>
          <a:p>
            <a:endParaRPr lang="en-GB" dirty="0">
              <a:solidFill>
                <a:srgbClr val="000000"/>
              </a:solidFill>
              <a:cs typeface="Roboto"/>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ED0D8-D2C5-2A83-10C0-1920A37477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07BFD-E536-9934-E907-4F297FC8F6D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8E4791B8-891F-C5D0-F5FD-E53F52438C02}"/>
              </a:ext>
            </a:extLst>
          </p:cNvPr>
          <p:cNvSpPr>
            <a:spLocks noGrp="1"/>
          </p:cNvSpPr>
          <p:nvPr>
            <p:ph idx="1"/>
          </p:nvPr>
        </p:nvSpPr>
        <p:spPr/>
        <p:txBody>
          <a:bodyPr vert="horz" lIns="91440" tIns="45720" rIns="91440" bIns="45720" rtlCol="0" anchor="t">
            <a:normAutofit fontScale="32500" lnSpcReduction="20000"/>
          </a:bodyPr>
          <a:lstStyle/>
          <a:p>
            <a:pPr>
              <a:lnSpc>
                <a:spcPct val="150000"/>
              </a:lnSpc>
              <a:buClr>
                <a:srgbClr val="000000"/>
              </a:buClr>
            </a:pPr>
            <a:r>
              <a:rPr lang="en-IN" sz="4000" b="1" dirty="0">
                <a:solidFill>
                  <a:srgbClr val="000000"/>
                </a:solidFill>
                <a:effectLst/>
              </a:rPr>
              <a:t>Natural Language Processing in Customer Service: A Systematic Review</a:t>
            </a:r>
            <a:r>
              <a:rPr lang="en-IN" sz="4000" b="1" dirty="0"/>
              <a:t> </a:t>
            </a:r>
            <a:r>
              <a:rPr lang="en-IN" sz="4000" dirty="0">
                <a:solidFill>
                  <a:srgbClr val="000000"/>
                </a:solidFill>
                <a:effectLst/>
              </a:rPr>
              <a:t>by Malak </a:t>
            </a:r>
            <a:r>
              <a:rPr lang="en-IN" sz="4000" dirty="0" err="1">
                <a:solidFill>
                  <a:srgbClr val="000000"/>
                </a:solidFill>
                <a:effectLst/>
              </a:rPr>
              <a:t>Mashaabi</a:t>
            </a:r>
            <a:r>
              <a:rPr lang="en-IN" sz="4000" dirty="0">
                <a:solidFill>
                  <a:srgbClr val="000000"/>
                </a:solidFill>
                <a:effectLst/>
              </a:rPr>
              <a:t>, Areej Alotaibi, Hala </a:t>
            </a:r>
            <a:r>
              <a:rPr lang="en-IN" sz="4000" dirty="0" err="1">
                <a:solidFill>
                  <a:srgbClr val="000000"/>
                </a:solidFill>
                <a:effectLst/>
              </a:rPr>
              <a:t>Qudaih</a:t>
            </a:r>
            <a:r>
              <a:rPr lang="en-IN" sz="4000" dirty="0">
                <a:solidFill>
                  <a:srgbClr val="000000"/>
                </a:solidFill>
                <a:effectLst/>
              </a:rPr>
              <a:t>, and Raghad </a:t>
            </a:r>
            <a:r>
              <a:rPr lang="en-IN" sz="4000" dirty="0" err="1">
                <a:solidFill>
                  <a:srgbClr val="000000"/>
                </a:solidFill>
                <a:effectLst/>
              </a:rPr>
              <a:t>Alnashwan</a:t>
            </a:r>
            <a:r>
              <a:rPr lang="en-IN" sz="4000" dirty="0">
                <a:solidFill>
                  <a:srgbClr val="000000"/>
                </a:solidFill>
                <a:effectLst/>
              </a:rPr>
              <a:t> (2022</a:t>
            </a:r>
            <a:r>
              <a:rPr lang="en-IN" sz="4000" dirty="0">
                <a:solidFill>
                  <a:srgbClr val="0000FF"/>
                </a:solidFill>
                <a:effectLst/>
              </a:rPr>
              <a:t>)</a:t>
            </a:r>
            <a:r>
              <a:rPr lang="en-IN" sz="4000" u="none" strike="noStrike" dirty="0">
                <a:solidFill>
                  <a:srgbClr val="0000FF"/>
                </a:solidFill>
                <a:effectLst/>
              </a:rPr>
              <a:t> </a:t>
            </a:r>
            <a:endParaRPr lang="en-IN" sz="4000" dirty="0">
              <a:effectLst/>
            </a:endParaRPr>
          </a:p>
          <a:p>
            <a:pPr>
              <a:lnSpc>
                <a:spcPct val="150000"/>
              </a:lnSpc>
              <a:buClr>
                <a:srgbClr val="000000"/>
              </a:buClr>
            </a:pPr>
            <a:r>
              <a:rPr lang="en-IN" sz="4000" b="1" dirty="0">
                <a:solidFill>
                  <a:srgbClr val="000000"/>
                </a:solidFill>
                <a:effectLst/>
              </a:rPr>
              <a:t>Leveraging Technology to Enhance Customer Experience and Gain Competitive Advantage in Pakistan's Textile Industry</a:t>
            </a:r>
            <a:r>
              <a:rPr lang="en-IN" sz="4000" dirty="0">
                <a:solidFill>
                  <a:srgbClr val="000000"/>
                </a:solidFill>
                <a:effectLst/>
              </a:rPr>
              <a:t> by Hafiz Usman </a:t>
            </a:r>
            <a:r>
              <a:rPr lang="en-IN" sz="4000" dirty="0" err="1">
                <a:solidFill>
                  <a:srgbClr val="000000"/>
                </a:solidFill>
                <a:effectLst/>
              </a:rPr>
              <a:t>Mohyudin</a:t>
            </a:r>
            <a:r>
              <a:rPr lang="en-IN" sz="4000" dirty="0">
                <a:solidFill>
                  <a:srgbClr val="000000"/>
                </a:solidFill>
                <a:effectLst/>
              </a:rPr>
              <a:t> (2022).</a:t>
            </a:r>
            <a:endParaRPr lang="en-IN" sz="4000" dirty="0">
              <a:effectLst/>
            </a:endParaRPr>
          </a:p>
          <a:p>
            <a:pPr>
              <a:lnSpc>
                <a:spcPct val="150000"/>
              </a:lnSpc>
              <a:buClr>
                <a:srgbClr val="000000"/>
              </a:buClr>
            </a:pPr>
            <a:r>
              <a:rPr lang="en-IN" sz="4000" b="1" dirty="0">
                <a:solidFill>
                  <a:srgbClr val="000000"/>
                </a:solidFill>
                <a:effectLst/>
              </a:rPr>
              <a:t>A Room With an Overview: Toward Meaningful Transparency for the Consumer Internet of Things</a:t>
            </a:r>
            <a:r>
              <a:rPr lang="en-IN" sz="4000" dirty="0">
                <a:solidFill>
                  <a:srgbClr val="000000"/>
                </a:solidFill>
                <a:effectLst/>
              </a:rPr>
              <a:t> by Chris Norval and Jatinder Singh (2024). </a:t>
            </a:r>
            <a:endParaRPr lang="en-IN" sz="4000" dirty="0">
              <a:effectLst/>
            </a:endParaRPr>
          </a:p>
          <a:p>
            <a:pPr>
              <a:lnSpc>
                <a:spcPct val="150000"/>
              </a:lnSpc>
              <a:buClr>
                <a:srgbClr val="000000"/>
              </a:buClr>
            </a:pPr>
            <a:r>
              <a:rPr lang="en-IN" sz="4000" b="1" dirty="0">
                <a:solidFill>
                  <a:srgbClr val="000000"/>
                </a:solidFill>
                <a:effectLst/>
              </a:rPr>
              <a:t>Using Tech Innovations to Enhance Customer Engagements </a:t>
            </a:r>
            <a:r>
              <a:rPr lang="en-IN" sz="4000" dirty="0">
                <a:solidFill>
                  <a:srgbClr val="000000"/>
                </a:solidFill>
                <a:effectLst/>
              </a:rPr>
              <a:t>by the American Marketing Association (2022).</a:t>
            </a:r>
            <a:endParaRPr lang="en-IN" sz="4000" dirty="0">
              <a:effectLst/>
            </a:endParaRPr>
          </a:p>
          <a:p>
            <a:pPr>
              <a:lnSpc>
                <a:spcPct val="150000"/>
              </a:lnSpc>
              <a:buClr>
                <a:srgbClr val="000000"/>
              </a:buClr>
            </a:pPr>
            <a:r>
              <a:rPr lang="en-IN" sz="4000" b="1" dirty="0">
                <a:solidFill>
                  <a:srgbClr val="000000"/>
                </a:solidFill>
                <a:effectLst/>
              </a:rPr>
              <a:t>Automating Customer Service using </a:t>
            </a:r>
            <a:r>
              <a:rPr lang="en-IN" sz="4000" b="1" dirty="0" err="1">
                <a:solidFill>
                  <a:srgbClr val="000000"/>
                </a:solidFill>
                <a:effectLst/>
              </a:rPr>
              <a:t>LangChain</a:t>
            </a:r>
            <a:r>
              <a:rPr lang="en-IN" sz="4000" b="1" dirty="0">
                <a:solidFill>
                  <a:srgbClr val="000000"/>
                </a:solidFill>
                <a:effectLst/>
              </a:rPr>
              <a:t>: Building Custom Open-Source GPT Chatbot for Organizations</a:t>
            </a:r>
            <a:r>
              <a:rPr lang="en-IN" sz="4000" dirty="0">
                <a:solidFill>
                  <a:srgbClr val="000000"/>
                </a:solidFill>
                <a:effectLst/>
              </a:rPr>
              <a:t> by </a:t>
            </a:r>
            <a:r>
              <a:rPr lang="en-IN" sz="4000" dirty="0" err="1">
                <a:solidFill>
                  <a:srgbClr val="000000"/>
                </a:solidFill>
                <a:effectLst/>
              </a:rPr>
              <a:t>Keivalya</a:t>
            </a:r>
            <a:r>
              <a:rPr lang="en-IN" sz="4000" dirty="0">
                <a:solidFill>
                  <a:srgbClr val="000000"/>
                </a:solidFill>
                <a:effectLst/>
              </a:rPr>
              <a:t> Pandya and </a:t>
            </a:r>
            <a:r>
              <a:rPr lang="en-IN" sz="4000" dirty="0" err="1">
                <a:solidFill>
                  <a:srgbClr val="000000"/>
                </a:solidFill>
                <a:effectLst/>
              </a:rPr>
              <a:t>Mehfuza</a:t>
            </a:r>
            <a:r>
              <a:rPr lang="en-IN" sz="4000" dirty="0">
                <a:solidFill>
                  <a:srgbClr val="000000"/>
                </a:solidFill>
                <a:effectLst/>
              </a:rPr>
              <a:t> </a:t>
            </a:r>
            <a:r>
              <a:rPr lang="en-IN" sz="4000" dirty="0" err="1">
                <a:solidFill>
                  <a:srgbClr val="000000"/>
                </a:solidFill>
                <a:effectLst/>
              </a:rPr>
              <a:t>Holia</a:t>
            </a:r>
            <a:r>
              <a:rPr lang="en-IN" sz="4000" dirty="0">
                <a:solidFill>
                  <a:srgbClr val="000000"/>
                </a:solidFill>
                <a:effectLst/>
              </a:rPr>
              <a:t> (2023).</a:t>
            </a:r>
            <a:endParaRPr lang="en-IN" sz="4000" dirty="0">
              <a:effectLst/>
            </a:endParaRPr>
          </a:p>
          <a:p>
            <a:pPr>
              <a:lnSpc>
                <a:spcPct val="150000"/>
              </a:lnSpc>
              <a:buClr>
                <a:srgbClr val="000000"/>
              </a:buClr>
            </a:pPr>
            <a:r>
              <a:rPr lang="en-IN" sz="4000" b="1" dirty="0">
                <a:solidFill>
                  <a:srgbClr val="000000"/>
                </a:solidFill>
                <a:effectLst/>
              </a:rPr>
              <a:t>Improving Customer Experience in Call Centers with Intelligent Customer-Agent Pairing</a:t>
            </a:r>
            <a:r>
              <a:rPr lang="en-IN" sz="4000" dirty="0">
                <a:solidFill>
                  <a:srgbClr val="000000"/>
                </a:solidFill>
                <a:effectLst/>
              </a:rPr>
              <a:t> by S. </a:t>
            </a:r>
            <a:r>
              <a:rPr lang="en-IN" sz="4000" dirty="0" err="1">
                <a:solidFill>
                  <a:srgbClr val="000000"/>
                </a:solidFill>
                <a:effectLst/>
              </a:rPr>
              <a:t>Filippou</a:t>
            </a:r>
            <a:r>
              <a:rPr lang="en-IN" sz="4000" dirty="0">
                <a:solidFill>
                  <a:srgbClr val="000000"/>
                </a:solidFill>
                <a:effectLst/>
              </a:rPr>
              <a:t> et al. (2023).</a:t>
            </a:r>
            <a:endParaRPr lang="en-IN" sz="4000" dirty="0">
              <a:effectLst/>
            </a:endParaRPr>
          </a:p>
          <a:p>
            <a:pPr>
              <a:lnSpc>
                <a:spcPct val="150000"/>
              </a:lnSpc>
              <a:buClr>
                <a:srgbClr val="000000"/>
              </a:buClr>
            </a:pPr>
            <a:r>
              <a:rPr lang="en-IN" sz="4000" b="1" dirty="0">
                <a:solidFill>
                  <a:srgbClr val="000000"/>
                </a:solidFill>
                <a:effectLst/>
              </a:rPr>
              <a:t>Using Tech Innovations to Enhance Customer Engagements</a:t>
            </a:r>
            <a:r>
              <a:rPr lang="en-IN" sz="4000" dirty="0">
                <a:solidFill>
                  <a:srgbClr val="000000"/>
                </a:solidFill>
                <a:effectLst/>
              </a:rPr>
              <a:t> by the American Marketing Association (2022). </a:t>
            </a:r>
            <a:endParaRPr lang="en-IN" sz="4000" dirty="0">
              <a:effectLst/>
            </a:endParaRPr>
          </a:p>
          <a:p>
            <a:pPr>
              <a:lnSpc>
                <a:spcPct val="150000"/>
              </a:lnSpc>
              <a:buClr>
                <a:srgbClr val="000000"/>
              </a:buClr>
            </a:pPr>
            <a:r>
              <a:rPr lang="en-IN" sz="4000" b="1" dirty="0">
                <a:solidFill>
                  <a:srgbClr val="000000"/>
                </a:solidFill>
                <a:effectLst/>
              </a:rPr>
              <a:t>Improving Customer Experience in Call Centers with Intelligent Customer-Agent Pairing</a:t>
            </a:r>
            <a:r>
              <a:rPr lang="en-IN" sz="4000" dirty="0">
                <a:solidFill>
                  <a:srgbClr val="000000"/>
                </a:solidFill>
                <a:effectLst/>
              </a:rPr>
              <a:t> by S. </a:t>
            </a:r>
            <a:r>
              <a:rPr lang="en-IN" sz="4000" dirty="0" err="1">
                <a:solidFill>
                  <a:srgbClr val="000000"/>
                </a:solidFill>
                <a:effectLst/>
              </a:rPr>
              <a:t>Filippou</a:t>
            </a:r>
            <a:r>
              <a:rPr lang="en-IN" sz="4000" dirty="0">
                <a:solidFill>
                  <a:srgbClr val="000000"/>
                </a:solidFill>
                <a:effectLst/>
              </a:rPr>
              <a:t>, A. </a:t>
            </a:r>
            <a:r>
              <a:rPr lang="en-IN" sz="4000" dirty="0" err="1">
                <a:solidFill>
                  <a:srgbClr val="000000"/>
                </a:solidFill>
                <a:effectLst/>
              </a:rPr>
              <a:t>Tsiartas</a:t>
            </a:r>
            <a:r>
              <a:rPr lang="en-IN" sz="4000" dirty="0">
                <a:solidFill>
                  <a:srgbClr val="000000"/>
                </a:solidFill>
                <a:effectLst/>
              </a:rPr>
              <a:t>, P. </a:t>
            </a:r>
            <a:r>
              <a:rPr lang="en-IN" sz="4000" dirty="0" err="1">
                <a:solidFill>
                  <a:srgbClr val="000000"/>
                </a:solidFill>
                <a:effectLst/>
              </a:rPr>
              <a:t>Hadjineophytou</a:t>
            </a:r>
            <a:r>
              <a:rPr lang="en-IN" sz="4000" dirty="0">
                <a:solidFill>
                  <a:srgbClr val="000000"/>
                </a:solidFill>
                <a:effectLst/>
              </a:rPr>
              <a:t>, S. </a:t>
            </a:r>
            <a:r>
              <a:rPr lang="en-IN" sz="4000" dirty="0" err="1">
                <a:solidFill>
                  <a:srgbClr val="000000"/>
                </a:solidFill>
                <a:effectLst/>
              </a:rPr>
              <a:t>Christofides</a:t>
            </a:r>
            <a:r>
              <a:rPr lang="en-IN" sz="4000" dirty="0">
                <a:solidFill>
                  <a:srgbClr val="000000"/>
                </a:solidFill>
                <a:effectLst/>
              </a:rPr>
              <a:t>, K. </a:t>
            </a:r>
            <a:r>
              <a:rPr lang="en-IN" sz="4000" dirty="0" err="1">
                <a:solidFill>
                  <a:srgbClr val="000000"/>
                </a:solidFill>
                <a:effectLst/>
              </a:rPr>
              <a:t>Malialis</a:t>
            </a:r>
            <a:r>
              <a:rPr lang="en-IN" sz="4000" dirty="0">
                <a:solidFill>
                  <a:srgbClr val="000000"/>
                </a:solidFill>
                <a:effectLst/>
              </a:rPr>
              <a:t>, and C. G. Panayiotou (2023).</a:t>
            </a:r>
            <a:endParaRPr lang="en-IN" sz="4000" dirty="0">
              <a:effectLst/>
            </a:endParaRPr>
          </a:p>
          <a:p>
            <a:endParaRPr lang="en-GB" sz="1600" dirty="0">
              <a:solidFill>
                <a:srgbClr val="111111"/>
              </a:solidFill>
              <a:latin typeface="Times New Roman" panose="02020603050405020304" pitchFamily="18" charset="0"/>
              <a:cs typeface="Times New Roman" panose="02020603050405020304" pitchFamily="18" charset="0"/>
            </a:endParaRPr>
          </a:p>
          <a:p>
            <a:endParaRPr lang="en-GB" sz="1600" dirty="0">
              <a:solidFill>
                <a:srgbClr val="111111"/>
              </a:solidFill>
              <a:latin typeface="Times New Roman" panose="02020603050405020304" pitchFamily="18" charset="0"/>
              <a:cs typeface="Times New Roman" panose="02020603050405020304" pitchFamily="18" charset="0"/>
            </a:endParaRPr>
          </a:p>
          <a:p>
            <a:endParaRPr lang="en-GB" dirty="0">
              <a:solidFill>
                <a:srgbClr val="111111"/>
              </a:solidFill>
              <a:cs typeface="Roboto"/>
            </a:endParaRPr>
          </a:p>
          <a:p>
            <a:endParaRPr lang="en-GB" dirty="0">
              <a:solidFill>
                <a:srgbClr val="000000"/>
              </a:solidFill>
              <a:cs typeface="Roboto"/>
            </a:endParaRPr>
          </a:p>
        </p:txBody>
      </p:sp>
    </p:spTree>
    <p:extLst>
      <p:ext uri="{BB962C8B-B14F-4D97-AF65-F5344CB8AC3E}">
        <p14:creationId xmlns:p14="http://schemas.microsoft.com/office/powerpoint/2010/main" val="2855295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3074-47A5-2E29-90D8-1D1967ED54EE}"/>
              </a:ext>
            </a:extLst>
          </p:cNvPr>
          <p:cNvSpPr>
            <a:spLocks noGrp="1"/>
          </p:cNvSpPr>
          <p:nvPr>
            <p:ph type="title"/>
          </p:nvPr>
        </p:nvSpPr>
        <p:spPr/>
        <p:txBody>
          <a:bodyPr/>
          <a:lstStyle/>
          <a:p>
            <a:r>
              <a:rPr lang="en-US" dirty="0"/>
              <a:t>PUBLICATION DETAILS</a:t>
            </a:r>
            <a:endParaRPr lang="en-IN" dirty="0"/>
          </a:p>
        </p:txBody>
      </p:sp>
      <p:sp>
        <p:nvSpPr>
          <p:cNvPr id="3" name="Content Placeholder 2">
            <a:extLst>
              <a:ext uri="{FF2B5EF4-FFF2-40B4-BE49-F238E27FC236}">
                <a16:creationId xmlns:a16="http://schemas.microsoft.com/office/drawing/2014/main" id="{08606E6C-0985-7248-25C2-B12382B7401A}"/>
              </a:ext>
            </a:extLst>
          </p:cNvPr>
          <p:cNvSpPr>
            <a:spLocks noGrp="1"/>
          </p:cNvSpPr>
          <p:nvPr>
            <p:ph idx="1"/>
          </p:nvPr>
        </p:nvSpPr>
        <p:spPr/>
        <p:txBody>
          <a:bodyPr/>
          <a:lstStyle/>
          <a:p>
            <a:r>
              <a:rPr lang="en-US" dirty="0"/>
              <a:t>The paper has been accepted at the International Journal of Research and Analytical Reviews.</a:t>
            </a:r>
          </a:p>
          <a:p>
            <a:r>
              <a:rPr lang="en-US" dirty="0"/>
              <a:t>It has not yet been published. </a:t>
            </a:r>
            <a:endParaRPr lang="en-IN" dirty="0"/>
          </a:p>
        </p:txBody>
      </p:sp>
    </p:spTree>
    <p:extLst>
      <p:ext uri="{BB962C8B-B14F-4D97-AF65-F5344CB8AC3E}">
        <p14:creationId xmlns:p14="http://schemas.microsoft.com/office/powerpoint/2010/main" val="138149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F705328C-BE94-6953-6E76-36787FCAC209}"/>
              </a:ext>
            </a:extLst>
          </p:cNvPr>
          <p:cNvSpPr>
            <a:spLocks noGrp="1"/>
          </p:cNvSpPr>
          <p:nvPr>
            <p:ph idx="1"/>
          </p:nvPr>
        </p:nvSpPr>
        <p:spPr/>
        <p:txBody>
          <a:bodyPr vert="horz" lIns="91440" tIns="45720" rIns="91440" bIns="45720" rtlCol="0" anchor="t">
            <a:normAutofit/>
          </a:bodyPr>
          <a:lstStyle/>
          <a:p>
            <a:r>
              <a:rPr lang="en-US" sz="1800" dirty="0">
                <a:latin typeface="Times New Roman" panose="02020603050405020304" pitchFamily="18" charset="0"/>
                <a:cs typeface="Times New Roman" panose="02020603050405020304" pitchFamily="18" charset="0"/>
              </a:rPr>
              <a:t>This project aims to enhance customer experience by integrating cutting-edge technology, such as </a:t>
            </a:r>
            <a:r>
              <a:rPr lang="en-US" sz="1800" b="1" dirty="0">
                <a:latin typeface="Times New Roman" panose="02020603050405020304" pitchFamily="18" charset="0"/>
                <a:cs typeface="Times New Roman" panose="02020603050405020304" pitchFamily="18" charset="0"/>
              </a:rPr>
              <a:t>QR codes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audio</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video</a:t>
            </a:r>
            <a:r>
              <a:rPr lang="en-US" sz="1800" dirty="0">
                <a:latin typeface="Times New Roman" panose="02020603050405020304" pitchFamily="18" charset="0"/>
                <a:cs typeface="Times New Roman" panose="02020603050405020304" pitchFamily="18" charset="0"/>
              </a:rPr>
              <a:t>, into the product features, offering users seamless and engaging interactions.</a:t>
            </a:r>
          </a:p>
          <a:p>
            <a:r>
              <a:rPr lang="en-US" sz="1800" dirty="0">
                <a:latin typeface="Times New Roman" panose="02020603050405020304" pitchFamily="18" charset="0"/>
                <a:cs typeface="Times New Roman" panose="02020603050405020304" pitchFamily="18" charset="0"/>
              </a:rPr>
              <a:t>Using </a:t>
            </a:r>
            <a:r>
              <a:rPr lang="en-US" sz="1800" b="1" dirty="0">
                <a:latin typeface="Times New Roman" panose="02020603050405020304" pitchFamily="18" charset="0"/>
                <a:cs typeface="Times New Roman" panose="02020603050405020304" pitchFamily="18" charset="0"/>
              </a:rPr>
              <a:t>Next.js</a:t>
            </a:r>
            <a:r>
              <a:rPr lang="en-US" sz="1800" dirty="0">
                <a:latin typeface="Times New Roman" panose="02020603050405020304" pitchFamily="18" charset="0"/>
                <a:cs typeface="Times New Roman" panose="02020603050405020304" pitchFamily="18" charset="0"/>
              </a:rPr>
              <a:t> for building a fast, scalable, and SEO-friendly web application, ensuring a responsive and dynamic user interface.</a:t>
            </a:r>
          </a:p>
          <a:p>
            <a:r>
              <a:rPr lang="en-US" sz="1800" b="1" dirty="0">
                <a:latin typeface="Times New Roman" panose="02020603050405020304" pitchFamily="18" charset="0"/>
                <a:cs typeface="Times New Roman" panose="02020603050405020304" pitchFamily="18" charset="0"/>
              </a:rPr>
              <a:t>UI graphics</a:t>
            </a:r>
            <a:r>
              <a:rPr lang="en-US" sz="1800" dirty="0">
                <a:latin typeface="Times New Roman" panose="02020603050405020304" pitchFamily="18" charset="0"/>
                <a:cs typeface="Times New Roman" panose="02020603050405020304" pitchFamily="18" charset="0"/>
              </a:rPr>
              <a:t> will be incorporated for an aesthetically pleasing and intuitive user journey.</a:t>
            </a:r>
          </a:p>
          <a:p>
            <a:r>
              <a:rPr lang="en-US" sz="1800" dirty="0">
                <a:latin typeface="Times New Roman" panose="02020603050405020304" pitchFamily="18" charset="0"/>
                <a:cs typeface="Times New Roman" panose="02020603050405020304" pitchFamily="18" charset="0"/>
              </a:rPr>
              <a:t>By leveraging these technologies, the project prioritizes creating a personalized and efficient experience for customers, allowing them to engage with product features in more interactive and meaningful ways</a:t>
            </a:r>
            <a:r>
              <a:rPr lang="en-US" dirty="0"/>
              <a:t>.</a:t>
            </a: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The Role of QR Codes in Enhancing Customer Experience: </a:t>
            </a:r>
            <a:r>
              <a:rPr lang="en-US" sz="1800" dirty="0">
                <a:effectLst/>
                <a:latin typeface="Times New Roman" panose="02020603050405020304" pitchFamily="18" charset="0"/>
                <a:ea typeface="Times New Roman" panose="02020603050405020304" pitchFamily="18" charset="0"/>
              </a:rPr>
              <a:t>QR codes have revolutionized the way businesses bridge the gap between the physical and digital worlds.</a:t>
            </a: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Increasing Involvement by Audio Experiences</a:t>
            </a:r>
            <a:r>
              <a:rPr lang="en-US" sz="1800" b="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Voice assistants like Amazon Alexa, Google Assistant, and Apple Siri have changed the way customers interact with brands. </a:t>
            </a:r>
            <a:endParaRPr lang="en-US" sz="1800" dirty="0">
              <a:latin typeface="Times New Roman" panose="02020603050405020304" pitchFamily="18" charset="0"/>
              <a:ea typeface="Times New Roman" panose="02020603050405020304" pitchFamily="18" charset="0"/>
            </a:endParaRPr>
          </a:p>
          <a:p>
            <a:pPr algn="just">
              <a:lnSpc>
                <a:spcPct val="150000"/>
              </a:lnSpc>
              <a:tabLst>
                <a:tab pos="619125" algn="l"/>
              </a:tabLst>
            </a:pPr>
            <a:r>
              <a:rPr lang="en-US" sz="1800" b="1" dirty="0">
                <a:effectLst/>
                <a:latin typeface="Times New Roman" panose="02020603050405020304" pitchFamily="18" charset="0"/>
                <a:ea typeface="Times New Roman" panose="02020603050405020304" pitchFamily="18" charset="0"/>
              </a:rPr>
              <a:t>Including Video for improved understanding: </a:t>
            </a:r>
            <a:r>
              <a:rPr lang="en-US" sz="1800" dirty="0">
                <a:effectLst/>
                <a:latin typeface="Times New Roman" panose="02020603050405020304" pitchFamily="18" charset="0"/>
                <a:ea typeface="Times New Roman" panose="02020603050405020304" pitchFamily="18" charset="0"/>
              </a:rPr>
              <a:t>Video has become an indispensable medium for engaging audiences and conveying information effectively. </a:t>
            </a:r>
            <a:endParaRPr lang="en-US"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6" name="Content Placeholder 5">
            <a:extLst>
              <a:ext uri="{FF2B5EF4-FFF2-40B4-BE49-F238E27FC236}">
                <a16:creationId xmlns:a16="http://schemas.microsoft.com/office/drawing/2014/main" id="{6F1CCB44-E2A1-A86D-9EDA-77AB997A86B3}"/>
              </a:ext>
            </a:extLst>
          </p:cNvPr>
          <p:cNvGraphicFramePr>
            <a:graphicFrameLocks noGrp="1"/>
          </p:cNvGraphicFramePr>
          <p:nvPr>
            <p:ph idx="1"/>
            <p:extLst>
              <p:ext uri="{D42A27DB-BD31-4B8C-83A1-F6EECF244321}">
                <p14:modId xmlns:p14="http://schemas.microsoft.com/office/powerpoint/2010/main" val="4262559009"/>
              </p:ext>
            </p:extLst>
          </p:nvPr>
        </p:nvGraphicFramePr>
        <p:xfrm>
          <a:off x="812800" y="1143000"/>
          <a:ext cx="10668000" cy="5516880"/>
        </p:xfrm>
        <a:graphic>
          <a:graphicData uri="http://schemas.openxmlformats.org/drawingml/2006/table">
            <a:tbl>
              <a:tblPr firstRow="1" bandRow="1">
                <a:tableStyleId>{5C22544A-7EE6-4342-B048-85BDC9FD1C3A}</a:tableStyleId>
              </a:tblPr>
              <a:tblGrid>
                <a:gridCol w="894702">
                  <a:extLst>
                    <a:ext uri="{9D8B030D-6E8A-4147-A177-3AD203B41FA5}">
                      <a16:colId xmlns:a16="http://schemas.microsoft.com/office/drawing/2014/main" val="3351471440"/>
                    </a:ext>
                  </a:extLst>
                </a:gridCol>
                <a:gridCol w="3372498">
                  <a:extLst>
                    <a:ext uri="{9D8B030D-6E8A-4147-A177-3AD203B41FA5}">
                      <a16:colId xmlns:a16="http://schemas.microsoft.com/office/drawing/2014/main" val="3794708745"/>
                    </a:ext>
                  </a:extLst>
                </a:gridCol>
                <a:gridCol w="2133600">
                  <a:extLst>
                    <a:ext uri="{9D8B030D-6E8A-4147-A177-3AD203B41FA5}">
                      <a16:colId xmlns:a16="http://schemas.microsoft.com/office/drawing/2014/main" val="80559691"/>
                    </a:ext>
                  </a:extLst>
                </a:gridCol>
                <a:gridCol w="2133600">
                  <a:extLst>
                    <a:ext uri="{9D8B030D-6E8A-4147-A177-3AD203B41FA5}">
                      <a16:colId xmlns:a16="http://schemas.microsoft.com/office/drawing/2014/main" val="3911915536"/>
                    </a:ext>
                  </a:extLst>
                </a:gridCol>
                <a:gridCol w="2133600">
                  <a:extLst>
                    <a:ext uri="{9D8B030D-6E8A-4147-A177-3AD203B41FA5}">
                      <a16:colId xmlns:a16="http://schemas.microsoft.com/office/drawing/2014/main" val="350758681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t>Sl</a:t>
                      </a:r>
                      <a:r>
                        <a:rPr lang="en-IN" sz="1800" dirty="0"/>
                        <a:t> No</a:t>
                      </a:r>
                    </a:p>
                    <a:p>
                      <a:endParaRPr lang="en-IN" dirty="0">
                        <a:solidFill>
                          <a:schemeClr val="tx1"/>
                        </a:solidFill>
                      </a:endParaRPr>
                    </a:p>
                  </a:txBody>
                  <a:tcPr/>
                </a:tc>
                <a:tc>
                  <a:txBody>
                    <a:bodyPr/>
                    <a:lstStyle/>
                    <a:p>
                      <a:pPr algn="ctr"/>
                      <a:r>
                        <a:rPr lang="en-IN" sz="1500" dirty="0"/>
                        <a:t>Title </a:t>
                      </a:r>
                    </a:p>
                  </a:txBody>
                  <a:tcPr/>
                </a:tc>
                <a:tc>
                  <a:txBody>
                    <a:bodyPr/>
                    <a:lstStyle/>
                    <a:p>
                      <a:pPr algn="ctr"/>
                      <a:r>
                        <a:rPr lang="en-IN" sz="1500" dirty="0"/>
                        <a:t>Description </a:t>
                      </a:r>
                    </a:p>
                  </a:txBody>
                  <a:tcPr/>
                </a:tc>
                <a:tc>
                  <a:txBody>
                    <a:bodyPr/>
                    <a:lstStyle/>
                    <a:p>
                      <a:pPr marL="0" indent="0" algn="ctr">
                        <a:buFont typeface="Arial" panose="020B0604020202020204" pitchFamily="34" charset="0"/>
                        <a:buNone/>
                      </a:pPr>
                      <a:r>
                        <a:rPr lang="en-IN" sz="1500" dirty="0"/>
                        <a:t>Advantages </a:t>
                      </a:r>
                    </a:p>
                  </a:txBody>
                  <a:tcPr/>
                </a:tc>
                <a:tc>
                  <a:txBody>
                    <a:bodyPr/>
                    <a:lstStyle/>
                    <a:p>
                      <a:pPr algn="ctr"/>
                      <a:r>
                        <a:rPr lang="en-IN" sz="1500" dirty="0"/>
                        <a:t>Limitations</a:t>
                      </a:r>
                    </a:p>
                  </a:txBody>
                  <a:tcPr/>
                </a:tc>
                <a:extLst>
                  <a:ext uri="{0D108BD9-81ED-4DB2-BD59-A6C34878D82A}">
                    <a16:rowId xmlns:a16="http://schemas.microsoft.com/office/drawing/2014/main" val="575969571"/>
                  </a:ext>
                </a:extLst>
              </a:tr>
              <a:tr h="370840">
                <a:tc>
                  <a:txBody>
                    <a:bodyPr/>
                    <a:lstStyle/>
                    <a:p>
                      <a:pPr algn="ctr"/>
                      <a:r>
                        <a:rPr lang="en-US" dirty="0"/>
                        <a:t>1</a:t>
                      </a:r>
                      <a:endParaRPr lang="en-IN" dirty="0"/>
                    </a:p>
                  </a:txBody>
                  <a:tcPr/>
                </a:tc>
                <a:tc>
                  <a:txBody>
                    <a:bodyPr/>
                    <a:lstStyle/>
                    <a:p>
                      <a:pPr algn="just"/>
                      <a:r>
                        <a:rPr lang="en-GB" sz="1200" b="1" dirty="0">
                          <a:solidFill>
                            <a:srgbClr val="111111"/>
                          </a:solidFill>
                          <a:cs typeface="Roboto"/>
                        </a:rPr>
                        <a:t>Towards the Customers' Intention to Use QR Codes in Mobile Payments</a:t>
                      </a:r>
                      <a:r>
                        <a:rPr lang="en-GB" sz="1200" dirty="0">
                          <a:solidFill>
                            <a:srgbClr val="111111"/>
                          </a:solidFill>
                          <a:cs typeface="Roboto"/>
                        </a:rPr>
                        <a:t>, Journal for Global information Management, </a:t>
                      </a:r>
                      <a:r>
                        <a:rPr lang="en-GB" sz="1200" dirty="0" err="1">
                          <a:solidFill>
                            <a:srgbClr val="111111"/>
                          </a:solidFill>
                          <a:cs typeface="Roboto"/>
                        </a:rPr>
                        <a:t>Qianwne</a:t>
                      </a:r>
                      <a:r>
                        <a:rPr lang="en-GB" sz="1200" dirty="0">
                          <a:solidFill>
                            <a:srgbClr val="111111"/>
                          </a:solidFill>
                          <a:cs typeface="Roboto"/>
                        </a:rPr>
                        <a:t> Xu Victor Chang,2021</a:t>
                      </a:r>
                      <a:endParaRPr lang="en-US" sz="1200" b="0" i="0" u="none" strike="noStrike" cap="none" dirty="0">
                        <a:solidFill>
                          <a:schemeClr val="dk1"/>
                        </a:solidFill>
                        <a:effectLst/>
                        <a:latin typeface="+mn-lt"/>
                        <a:ea typeface="+mn-ea"/>
                        <a:cs typeface="+mn-cs"/>
                        <a:sym typeface="Arial" panose="020B0604020202020204"/>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sz="1200" dirty="0">
                          <a:solidFill>
                            <a:srgbClr val="000000"/>
                          </a:solidFill>
                          <a:effectLst/>
                          <a:latin typeface="Times New Roman" panose="02020603050405020304" pitchFamily="18" charset="0"/>
                          <a:ea typeface="Times New Roman" panose="02020603050405020304" pitchFamily="18" charset="0"/>
                        </a:rPr>
                        <a:t>This research studies the motivation of customers to choose the QR code as a payment tool by developing an integrated model based on UTAUT. Four hundred twenty-four valid responses were collected from diversified socio-economic backgrounds to validate the proposed framework</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500" dirty="0"/>
                    </a:p>
                  </a:txBody>
                  <a:tcPr/>
                </a:tc>
                <a:tc>
                  <a:txBody>
                    <a:bodyPr/>
                    <a:lstStyle/>
                    <a:p>
                      <a:pPr marL="285750" indent="-285750" algn="just">
                        <a:buFont typeface="Arial" panose="020B0604020202020204" pitchFamily="34" charset="0"/>
                        <a:buChar char="•"/>
                      </a:pPr>
                      <a:r>
                        <a:rPr lang="en-IN" sz="1200" dirty="0"/>
                        <a:t>Enhanced Understanding of Adoption Factors</a:t>
                      </a:r>
                    </a:p>
                    <a:p>
                      <a:pPr marL="285750" indent="-285750" algn="just">
                        <a:buFont typeface="Arial" panose="020B0604020202020204" pitchFamily="34" charset="0"/>
                        <a:buChar char="•"/>
                      </a:pPr>
                      <a:r>
                        <a:rPr lang="en-IN" sz="1200" dirty="0"/>
                        <a:t>Strategic implications for Service providers</a:t>
                      </a:r>
                    </a:p>
                    <a:p>
                      <a:pPr marL="285750" indent="-285750" algn="just">
                        <a:buFont typeface="Arial" panose="020B0604020202020204" pitchFamily="34" charset="0"/>
                        <a:buChar char="•"/>
                      </a:pPr>
                      <a:r>
                        <a:rPr lang="en-IN" sz="1200" dirty="0"/>
                        <a:t>Comprehensive model development</a:t>
                      </a:r>
                    </a:p>
                  </a:txBody>
                  <a:tcPr/>
                </a:tc>
                <a:tc>
                  <a:txBody>
                    <a:bodyPr/>
                    <a:lstStyle/>
                    <a:p>
                      <a:pPr marL="171450" indent="-171450" algn="just">
                        <a:buFont typeface="Arial" panose="020B0604020202020204" pitchFamily="34" charset="0"/>
                        <a:buChar char="•"/>
                      </a:pPr>
                      <a:r>
                        <a:rPr lang="en-IN" sz="1400" dirty="0"/>
                        <a:t>Broaden the demographic scope</a:t>
                      </a:r>
                    </a:p>
                    <a:p>
                      <a:pPr marL="171450" indent="-171450" algn="just">
                        <a:buFont typeface="Arial" panose="020B0604020202020204" pitchFamily="34" charset="0"/>
                        <a:buChar char="•"/>
                      </a:pPr>
                      <a:r>
                        <a:rPr lang="en-IN" sz="1400" dirty="0"/>
                        <a:t>Incorporate real-world usage data</a:t>
                      </a:r>
                    </a:p>
                    <a:p>
                      <a:pPr marL="171450" indent="-171450" algn="just">
                        <a:buFont typeface="Arial" panose="020B0604020202020204" pitchFamily="34" charset="0"/>
                        <a:buChar char="•"/>
                      </a:pPr>
                      <a:r>
                        <a:rPr lang="en-IN" sz="1400" dirty="0"/>
                        <a:t>Address Evolving security concerns</a:t>
                      </a:r>
                    </a:p>
                    <a:p>
                      <a:pPr marL="171450" indent="-171450" algn="just">
                        <a:buFont typeface="Arial" panose="020B0604020202020204" pitchFamily="34" charset="0"/>
                        <a:buChar char="•"/>
                      </a:pPr>
                      <a:r>
                        <a:rPr lang="en-IN" sz="1400" dirty="0"/>
                        <a:t>Focus on emerging technologies</a:t>
                      </a:r>
                    </a:p>
                  </a:txBody>
                  <a:tcPr/>
                </a:tc>
                <a:extLst>
                  <a:ext uri="{0D108BD9-81ED-4DB2-BD59-A6C34878D82A}">
                    <a16:rowId xmlns:a16="http://schemas.microsoft.com/office/drawing/2014/main" val="51262902"/>
                  </a:ext>
                </a:extLst>
              </a:tr>
              <a:tr h="370840">
                <a:tc>
                  <a:txBody>
                    <a:bodyPr/>
                    <a:lstStyle/>
                    <a:p>
                      <a:pPr algn="ctr"/>
                      <a:r>
                        <a:rPr lang="en-US" dirty="0"/>
                        <a:t>2</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dirty="0" err="1">
                          <a:solidFill>
                            <a:srgbClr val="111111"/>
                          </a:solidFill>
                          <a:latin typeface="Verdana"/>
                          <a:ea typeface="Verdana"/>
                          <a:cs typeface="Roboto"/>
                        </a:rPr>
                        <a:t>QoE</a:t>
                      </a:r>
                      <a:r>
                        <a:rPr lang="en-GB" sz="1200" b="1" dirty="0">
                          <a:solidFill>
                            <a:srgbClr val="111111"/>
                          </a:solidFill>
                          <a:latin typeface="Verdana"/>
                          <a:ea typeface="Verdana"/>
                          <a:cs typeface="Roboto"/>
                        </a:rPr>
                        <a:t> in Video Transmission: A User Experience-Driven Strategy, </a:t>
                      </a:r>
                      <a:r>
                        <a:rPr lang="en-GB" sz="1200" dirty="0" err="1">
                          <a:solidFill>
                            <a:srgbClr val="111111"/>
                          </a:solidFill>
                          <a:latin typeface="Verdana"/>
                          <a:ea typeface="Verdana"/>
                          <a:cs typeface="Roboto"/>
                        </a:rPr>
                        <a:t>Tiesong</a:t>
                      </a:r>
                      <a:r>
                        <a:rPr lang="en-GB" sz="1200" dirty="0">
                          <a:solidFill>
                            <a:srgbClr val="111111"/>
                          </a:solidFill>
                          <a:latin typeface="Verdana"/>
                          <a:ea typeface="Verdana"/>
                          <a:cs typeface="Roboto"/>
                        </a:rPr>
                        <a:t> Zhao, Member, IEEE, Qian Liu, Member, IEEE, and Chang Wen Chen, Fellow, IEEE,2017</a:t>
                      </a:r>
                    </a:p>
                  </a:txBody>
                  <a:tcPr/>
                </a:tc>
                <a:tc>
                  <a:txBody>
                    <a:bodyPr/>
                    <a:lstStyle/>
                    <a:p>
                      <a:pPr algn="just"/>
                      <a:r>
                        <a:rPr lang="en-IN" sz="1000" dirty="0"/>
                        <a:t>The increasing popularity of video (i.e., audio-visual) applications or services over both wired and wireless links has prompted recent growing interests in the investigations of quality of experience (</a:t>
                      </a:r>
                      <a:r>
                        <a:rPr lang="en-IN" sz="1000" dirty="0" err="1"/>
                        <a:t>QoE</a:t>
                      </a:r>
                      <a:r>
                        <a:rPr lang="en-IN" sz="1000" dirty="0"/>
                        <a:t>) in online video transmission. Conventional video quality metrics, such as peak-signal-to-noise-ratio and quality of service, only focus on the reception quality from the systematic perspective. As a result, they cannot represent the true visual experience of an individual user.</a:t>
                      </a:r>
                    </a:p>
                  </a:txBody>
                  <a:tcPr/>
                </a:tc>
                <a:tc>
                  <a:txBody>
                    <a:bodyPr/>
                    <a:lstStyle/>
                    <a:p>
                      <a:pPr marL="285750" indent="-285750" algn="just">
                        <a:buFont typeface="Arial" panose="020B0604020202020204" pitchFamily="34" charset="0"/>
                        <a:buChar char="•"/>
                      </a:pPr>
                      <a:r>
                        <a:rPr lang="en-IN" sz="1200" b="0" dirty="0"/>
                        <a:t>User-Centric Focus</a:t>
                      </a:r>
                    </a:p>
                    <a:p>
                      <a:pPr marL="285750" indent="-285750" algn="just">
                        <a:buFont typeface="Arial" panose="020B0604020202020204" pitchFamily="34" charset="0"/>
                        <a:buChar char="•"/>
                      </a:pPr>
                      <a:r>
                        <a:rPr lang="en-IN" sz="1200" dirty="0"/>
                        <a:t>Incorporation of Human and Contextual Factors</a:t>
                      </a:r>
                    </a:p>
                    <a:p>
                      <a:pPr marL="285750" indent="-285750" algn="just">
                        <a:buFont typeface="Arial" panose="020B0604020202020204" pitchFamily="34" charset="0"/>
                        <a:buChar char="•"/>
                      </a:pPr>
                      <a:r>
                        <a:rPr lang="en-IN" sz="1200" dirty="0"/>
                        <a:t>Dynamic Adjustment Based on Real-Time Feedback</a:t>
                      </a:r>
                    </a:p>
                  </a:txBody>
                  <a:tcPr/>
                </a:tc>
                <a:tc>
                  <a:txBody>
                    <a:bodyPr/>
                    <a:lstStyle/>
                    <a:p>
                      <a:pPr marL="285750" indent="-285750" algn="just">
                        <a:buFont typeface="Arial" panose="020B0604020202020204" pitchFamily="34" charset="0"/>
                        <a:buChar char="•"/>
                      </a:pPr>
                      <a:r>
                        <a:rPr lang="en-IN" sz="1600" dirty="0"/>
                        <a:t>Advanced Personalization</a:t>
                      </a:r>
                    </a:p>
                    <a:p>
                      <a:pPr marL="285750" indent="-285750" algn="just">
                        <a:buFont typeface="Arial" panose="020B0604020202020204" pitchFamily="34" charset="0"/>
                        <a:buChar char="•"/>
                      </a:pPr>
                      <a:r>
                        <a:rPr lang="en-IN" sz="1600" dirty="0"/>
                        <a:t>Enhanced Real-Time Monitoring</a:t>
                      </a:r>
                    </a:p>
                    <a:p>
                      <a:pPr marL="285750" indent="-285750" algn="just">
                        <a:buFont typeface="Arial" panose="020B0604020202020204" pitchFamily="34" charset="0"/>
                        <a:buChar char="•"/>
                      </a:pPr>
                      <a:r>
                        <a:rPr lang="en-IN" sz="1600" dirty="0"/>
                        <a:t>Context-Aware Adaptation</a:t>
                      </a:r>
                    </a:p>
                    <a:p>
                      <a:pPr marL="285750" indent="-285750" algn="just">
                        <a:buFont typeface="Arial" panose="020B0604020202020204" pitchFamily="34" charset="0"/>
                        <a:buChar char="•"/>
                      </a:pPr>
                      <a:r>
                        <a:rPr lang="en-IN" sz="1600" dirty="0"/>
                        <a:t>Cross-Layer Optimization</a:t>
                      </a:r>
                      <a:endParaRPr lang="en-IN" sz="1500" dirty="0"/>
                    </a:p>
                  </a:txBody>
                  <a:tcPr/>
                </a:tc>
                <a:extLst>
                  <a:ext uri="{0D108BD9-81ED-4DB2-BD59-A6C34878D82A}">
                    <a16:rowId xmlns:a16="http://schemas.microsoft.com/office/drawing/2014/main" val="405277269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99A-83BD-294F-38F1-752B52F54B0F}"/>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1B8A20DD-E979-5A70-5F93-3D6CE1B5D099}"/>
              </a:ext>
            </a:extLst>
          </p:cNvPr>
          <p:cNvSpPr>
            <a:spLocks noGrp="1"/>
          </p:cNvSpPr>
          <p:nvPr>
            <p:ph idx="1"/>
          </p:nvPr>
        </p:nvSpPr>
        <p:spPr/>
        <p:txBody>
          <a:bodyPr/>
          <a:lstStyle/>
          <a:p>
            <a:endParaRPr lang="en-IN"/>
          </a:p>
        </p:txBody>
      </p:sp>
      <p:graphicFrame>
        <p:nvGraphicFramePr>
          <p:cNvPr id="5" name="Content Placeholder 5">
            <a:extLst>
              <a:ext uri="{FF2B5EF4-FFF2-40B4-BE49-F238E27FC236}">
                <a16:creationId xmlns:a16="http://schemas.microsoft.com/office/drawing/2014/main" id="{15515649-1FAF-9106-9056-CD2B39A0AEB6}"/>
              </a:ext>
            </a:extLst>
          </p:cNvPr>
          <p:cNvGraphicFramePr>
            <a:graphicFrameLocks/>
          </p:cNvGraphicFramePr>
          <p:nvPr>
            <p:extLst>
              <p:ext uri="{D42A27DB-BD31-4B8C-83A1-F6EECF244321}">
                <p14:modId xmlns:p14="http://schemas.microsoft.com/office/powerpoint/2010/main" val="3322368716"/>
              </p:ext>
            </p:extLst>
          </p:nvPr>
        </p:nvGraphicFramePr>
        <p:xfrm>
          <a:off x="812800" y="1143000"/>
          <a:ext cx="10668000" cy="6705600"/>
        </p:xfrm>
        <a:graphic>
          <a:graphicData uri="http://schemas.openxmlformats.org/drawingml/2006/table">
            <a:tbl>
              <a:tblPr firstRow="1" bandRow="1">
                <a:tableStyleId>{5C22544A-7EE6-4342-B048-85BDC9FD1C3A}</a:tableStyleId>
              </a:tblPr>
              <a:tblGrid>
                <a:gridCol w="810727">
                  <a:extLst>
                    <a:ext uri="{9D8B030D-6E8A-4147-A177-3AD203B41FA5}">
                      <a16:colId xmlns:a16="http://schemas.microsoft.com/office/drawing/2014/main" val="3351471440"/>
                    </a:ext>
                  </a:extLst>
                </a:gridCol>
                <a:gridCol w="3456473">
                  <a:extLst>
                    <a:ext uri="{9D8B030D-6E8A-4147-A177-3AD203B41FA5}">
                      <a16:colId xmlns:a16="http://schemas.microsoft.com/office/drawing/2014/main" val="3794708745"/>
                    </a:ext>
                  </a:extLst>
                </a:gridCol>
                <a:gridCol w="2459135">
                  <a:extLst>
                    <a:ext uri="{9D8B030D-6E8A-4147-A177-3AD203B41FA5}">
                      <a16:colId xmlns:a16="http://schemas.microsoft.com/office/drawing/2014/main" val="80559691"/>
                    </a:ext>
                  </a:extLst>
                </a:gridCol>
                <a:gridCol w="1808065">
                  <a:extLst>
                    <a:ext uri="{9D8B030D-6E8A-4147-A177-3AD203B41FA5}">
                      <a16:colId xmlns:a16="http://schemas.microsoft.com/office/drawing/2014/main" val="3911915536"/>
                    </a:ext>
                  </a:extLst>
                </a:gridCol>
                <a:gridCol w="2133600">
                  <a:extLst>
                    <a:ext uri="{9D8B030D-6E8A-4147-A177-3AD203B41FA5}">
                      <a16:colId xmlns:a16="http://schemas.microsoft.com/office/drawing/2014/main" val="350758681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t>Sl</a:t>
                      </a:r>
                      <a:r>
                        <a:rPr lang="en-IN" sz="1800" dirty="0"/>
                        <a:t> No</a:t>
                      </a:r>
                    </a:p>
                    <a:p>
                      <a:endParaRPr lang="en-IN" dirty="0">
                        <a:solidFill>
                          <a:schemeClr val="tx1"/>
                        </a:solidFill>
                      </a:endParaRPr>
                    </a:p>
                  </a:txBody>
                  <a:tcPr/>
                </a:tc>
                <a:tc>
                  <a:txBody>
                    <a:bodyPr/>
                    <a:lstStyle/>
                    <a:p>
                      <a:pPr algn="ctr"/>
                      <a:r>
                        <a:rPr lang="en-IN" sz="1500" dirty="0"/>
                        <a:t>Title </a:t>
                      </a:r>
                    </a:p>
                  </a:txBody>
                  <a:tcPr/>
                </a:tc>
                <a:tc>
                  <a:txBody>
                    <a:bodyPr/>
                    <a:lstStyle/>
                    <a:p>
                      <a:pPr algn="ctr"/>
                      <a:r>
                        <a:rPr lang="en-IN" sz="1500" dirty="0"/>
                        <a:t>Description </a:t>
                      </a:r>
                    </a:p>
                  </a:txBody>
                  <a:tcPr/>
                </a:tc>
                <a:tc>
                  <a:txBody>
                    <a:bodyPr/>
                    <a:lstStyle/>
                    <a:p>
                      <a:pPr marL="0" indent="0" algn="ctr">
                        <a:buFont typeface="Arial" panose="020B0604020202020204" pitchFamily="34" charset="0"/>
                        <a:buNone/>
                      </a:pPr>
                      <a:r>
                        <a:rPr lang="en-IN" sz="1500" dirty="0"/>
                        <a:t>Advantages </a:t>
                      </a:r>
                    </a:p>
                  </a:txBody>
                  <a:tcPr/>
                </a:tc>
                <a:tc>
                  <a:txBody>
                    <a:bodyPr/>
                    <a:lstStyle/>
                    <a:p>
                      <a:pPr algn="ctr"/>
                      <a:r>
                        <a:rPr lang="en-IN" sz="1500" dirty="0"/>
                        <a:t>Limitations</a:t>
                      </a:r>
                    </a:p>
                  </a:txBody>
                  <a:tcPr/>
                </a:tc>
                <a:extLst>
                  <a:ext uri="{0D108BD9-81ED-4DB2-BD59-A6C34878D82A}">
                    <a16:rowId xmlns:a16="http://schemas.microsoft.com/office/drawing/2014/main" val="575969571"/>
                  </a:ext>
                </a:extLst>
              </a:tr>
              <a:tr h="370840">
                <a:tc>
                  <a:txBody>
                    <a:bodyPr/>
                    <a:lstStyle/>
                    <a:p>
                      <a:pPr algn="ctr"/>
                      <a:r>
                        <a:rPr lang="en-US" dirty="0"/>
                        <a:t>3</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000" b="1" dirty="0">
                          <a:solidFill>
                            <a:srgbClr val="111111"/>
                          </a:solidFill>
                          <a:latin typeface="Verdana"/>
                          <a:ea typeface="Verdana"/>
                          <a:cs typeface="Roboto"/>
                        </a:rPr>
                        <a:t>The Role of Artificial Intelligence on Enhancing Customer Experience</a:t>
                      </a:r>
                      <a:r>
                        <a:rPr lang="en-GB" sz="1000" dirty="0">
                          <a:solidFill>
                            <a:srgbClr val="111111"/>
                          </a:solidFill>
                          <a:latin typeface="Verdana"/>
                          <a:ea typeface="Verdana"/>
                          <a:cs typeface="Roboto"/>
                        </a:rPr>
                        <a:t>, </a:t>
                      </a:r>
                      <a:r>
                        <a:rPr lang="en-GB" sz="1000" dirty="0" err="1">
                          <a:solidFill>
                            <a:srgbClr val="111111"/>
                          </a:solidFill>
                          <a:latin typeface="Verdana"/>
                          <a:ea typeface="Verdana"/>
                          <a:cs typeface="Roboto"/>
                        </a:rPr>
                        <a:t>Mohannad</a:t>
                      </a:r>
                      <a:r>
                        <a:rPr lang="en-GB" sz="1000" dirty="0">
                          <a:solidFill>
                            <a:srgbClr val="111111"/>
                          </a:solidFill>
                          <a:latin typeface="Verdana"/>
                          <a:ea typeface="Verdana"/>
                          <a:cs typeface="Roboto"/>
                        </a:rPr>
                        <a:t> A. M. Abu Daqar1 *, Ahmad K. A. Smoudy2,International Review of Management and Marketing, 2019, 9(4), 22-31.</a:t>
                      </a:r>
                      <a:endParaRPr lang="en-GB" sz="1000" dirty="0">
                        <a:solidFill>
                          <a:srgbClr val="111111"/>
                        </a:solidFill>
                        <a:cs typeface="Roboto"/>
                      </a:endParaRPr>
                    </a:p>
                  </a:txBody>
                  <a:tcPr/>
                </a:tc>
                <a:tc>
                  <a:txBody>
                    <a:bodyPr/>
                    <a:lstStyle/>
                    <a:p>
                      <a:pPr algn="just"/>
                      <a:r>
                        <a:rPr lang="en-IN" sz="1000" kern="1200" dirty="0">
                          <a:solidFill>
                            <a:schemeClr val="dk1"/>
                          </a:solidFill>
                          <a:effectLst/>
                          <a:latin typeface="+mn-lt"/>
                          <a:ea typeface="+mn-ea"/>
                          <a:cs typeface="+mn-cs"/>
                        </a:rPr>
                        <a:t>The main aim of the study is to examine the role of artificial intelligence (AI) on Enhancing Customer Experience in Palestine through different</a:t>
                      </a:r>
                    </a:p>
                    <a:p>
                      <a:pPr algn="just"/>
                      <a:r>
                        <a:rPr lang="en-IN" sz="1000" kern="1200" dirty="0">
                          <a:solidFill>
                            <a:schemeClr val="dk1"/>
                          </a:solidFill>
                          <a:effectLst/>
                          <a:latin typeface="+mn-lt"/>
                          <a:ea typeface="+mn-ea"/>
                          <a:cs typeface="+mn-cs"/>
                        </a:rPr>
                        <a:t>industries, such as banks and telecommunication companies. The results of the study revealed that there is a positive significant relationship between AI and Customer Experience.</a:t>
                      </a:r>
                    </a:p>
                  </a:txBody>
                  <a:tcPr/>
                </a:tc>
                <a:tc>
                  <a:txBody>
                    <a:bodyPr/>
                    <a:lstStyle/>
                    <a:p>
                      <a:pPr marL="285750" indent="-285750" algn="just">
                        <a:buFont typeface="Arial" panose="020B0604020202020204" pitchFamily="34" charset="0"/>
                        <a:buChar char="•"/>
                      </a:pPr>
                      <a:r>
                        <a:rPr lang="en-IN" sz="1000" b="0" dirty="0"/>
                        <a:t>Advanced Personalization</a:t>
                      </a:r>
                    </a:p>
                    <a:p>
                      <a:pPr marL="285750" indent="-285750" algn="just">
                        <a:buFont typeface="Arial" panose="020B0604020202020204" pitchFamily="34" charset="0"/>
                        <a:buChar char="•"/>
                      </a:pPr>
                      <a:r>
                        <a:rPr lang="en-IN" sz="1000" b="0" dirty="0"/>
                        <a:t>Enhanced Real-Time Monitoring</a:t>
                      </a:r>
                    </a:p>
                    <a:p>
                      <a:pPr marL="285750" indent="-285750" algn="just">
                        <a:buFont typeface="Arial" panose="020B0604020202020204" pitchFamily="34" charset="0"/>
                        <a:buChar char="•"/>
                      </a:pPr>
                      <a:r>
                        <a:rPr lang="en-IN" sz="1000" b="0" dirty="0"/>
                        <a:t>Context-Aware Adaptation</a:t>
                      </a:r>
                    </a:p>
                    <a:p>
                      <a:pPr marL="285750" indent="-285750" algn="just">
                        <a:buFont typeface="Arial" panose="020B0604020202020204" pitchFamily="34" charset="0"/>
                        <a:buChar char="•"/>
                      </a:pPr>
                      <a:r>
                        <a:rPr lang="en-IN" sz="1000" b="0" dirty="0"/>
                        <a:t>Cross-Layer Optimization</a:t>
                      </a:r>
                    </a:p>
                  </a:txBody>
                  <a:tcPr/>
                </a:tc>
                <a:tc>
                  <a:txBody>
                    <a:bodyPr/>
                    <a:lstStyle/>
                    <a:p>
                      <a:pPr marL="285750" indent="-285750" algn="just">
                        <a:buFont typeface="Arial" panose="020B0604020202020204" pitchFamily="34" charset="0"/>
                        <a:buChar char="•"/>
                      </a:pPr>
                      <a:r>
                        <a:rPr lang="en-IN" sz="1000" b="0" dirty="0"/>
                        <a:t>AI-Powered Personalization</a:t>
                      </a:r>
                    </a:p>
                    <a:p>
                      <a:pPr marL="285750" indent="-285750" algn="just">
                        <a:buFont typeface="Arial" panose="020B0604020202020204" pitchFamily="34" charset="0"/>
                        <a:buChar char="•"/>
                      </a:pPr>
                      <a:r>
                        <a:rPr lang="en-IN" sz="1000" dirty="0"/>
                        <a:t>Improved Predictive Analytics</a:t>
                      </a:r>
                    </a:p>
                    <a:p>
                      <a:pPr marL="285750" indent="-285750" algn="just">
                        <a:buFont typeface="Arial" panose="020B0604020202020204" pitchFamily="34" charset="0"/>
                        <a:buChar char="•"/>
                      </a:pPr>
                      <a:r>
                        <a:rPr lang="en-IN" sz="1000" dirty="0"/>
                        <a:t>Multi-Sensory Feedback Integration</a:t>
                      </a:r>
                    </a:p>
                    <a:p>
                      <a:pPr marL="285750" indent="-285750" algn="just">
                        <a:buFont typeface="Arial" panose="020B0604020202020204" pitchFamily="34" charset="0"/>
                        <a:buChar char="•"/>
                      </a:pPr>
                      <a:r>
                        <a:rPr lang="en-IN" sz="1000" dirty="0"/>
                        <a:t>Hybrid Streaming Techniques</a:t>
                      </a:r>
                    </a:p>
                  </a:txBody>
                  <a:tcPr/>
                </a:tc>
                <a:extLst>
                  <a:ext uri="{0D108BD9-81ED-4DB2-BD59-A6C34878D82A}">
                    <a16:rowId xmlns:a16="http://schemas.microsoft.com/office/drawing/2014/main" val="51262902"/>
                  </a:ext>
                </a:extLst>
              </a:tr>
              <a:tr h="0">
                <a:tc>
                  <a:txBody>
                    <a:bodyPr/>
                    <a:lstStyle/>
                    <a:p>
                      <a:pPr algn="ctr"/>
                      <a:r>
                        <a:rPr lang="en-US" dirty="0"/>
                        <a:t>4</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000" b="1" dirty="0">
                          <a:solidFill>
                            <a:srgbClr val="111111"/>
                          </a:solidFill>
                          <a:cs typeface="Roboto"/>
                        </a:rPr>
                        <a:t>Digital Transformation for Improving Customer Experience</a:t>
                      </a:r>
                      <a:r>
                        <a:rPr lang="en-GB" sz="1000" dirty="0">
                          <a:solidFill>
                            <a:srgbClr val="111111"/>
                          </a:solidFill>
                          <a:cs typeface="Roboto"/>
                        </a:rPr>
                        <a:t>, Bahman </a:t>
                      </a:r>
                      <a:r>
                        <a:rPr lang="en-GB" sz="1000" dirty="0" err="1">
                          <a:solidFill>
                            <a:srgbClr val="111111"/>
                          </a:solidFill>
                          <a:cs typeface="Roboto"/>
                        </a:rPr>
                        <a:t>Huseynli</a:t>
                      </a:r>
                      <a:r>
                        <a:rPr lang="en-GB" sz="1000" dirty="0">
                          <a:solidFill>
                            <a:srgbClr val="111111"/>
                          </a:solidFill>
                          <a:cs typeface="Roboto"/>
                        </a:rPr>
                        <a:t> June 2022,Azerbaijan State University of Economics, Azerbaijan.</a:t>
                      </a:r>
                    </a:p>
                  </a:txBody>
                  <a:tcPr/>
                </a:tc>
                <a:tc>
                  <a:txBody>
                    <a:bodyPr/>
                    <a:lstStyle/>
                    <a:p>
                      <a:pPr algn="just"/>
                      <a:r>
                        <a:rPr lang="en-IN" sz="1000" dirty="0"/>
                        <a:t>Customer experience is defined as the customer’s perceived overall quality of all interactions and relationships that the customer has with a company’s products and services. Business leaders have increasingly begun to attach importance to the role of customer experience in helping companies gain competitive advantage. Also, the advantages and disadvantages of digitalization affect the customer experience process. </a:t>
                      </a:r>
                    </a:p>
                  </a:txBody>
                  <a:tcPr/>
                </a:tc>
                <a:tc>
                  <a:txBody>
                    <a:bodyPr/>
                    <a:lstStyle/>
                    <a:p>
                      <a:pPr marL="285750" indent="-285750" algn="just">
                        <a:buFont typeface="Arial" panose="020B0604020202020204" pitchFamily="34" charset="0"/>
                        <a:buChar char="•"/>
                      </a:pPr>
                      <a:r>
                        <a:rPr lang="en-IN" sz="1000" dirty="0"/>
                        <a:t>AI-Powered Personalization</a:t>
                      </a:r>
                    </a:p>
                    <a:p>
                      <a:pPr marL="285750" indent="-285750" algn="just">
                        <a:buFont typeface="Arial" panose="020B0604020202020204" pitchFamily="34" charset="0"/>
                        <a:buChar char="•"/>
                      </a:pPr>
                      <a:r>
                        <a:rPr lang="en-IN" sz="1000" dirty="0"/>
                        <a:t>Improved Predictive Analytics</a:t>
                      </a:r>
                    </a:p>
                    <a:p>
                      <a:pPr marL="285750" indent="-285750" algn="just">
                        <a:buFont typeface="Arial" panose="020B0604020202020204" pitchFamily="34" charset="0"/>
                        <a:buChar char="•"/>
                      </a:pPr>
                      <a:r>
                        <a:rPr lang="en-IN" sz="1000" dirty="0"/>
                        <a:t>Multi-Sensory Feedback Integration</a:t>
                      </a:r>
                    </a:p>
                    <a:p>
                      <a:pPr marL="285750" indent="-285750" algn="just">
                        <a:buFont typeface="Arial" panose="020B0604020202020204" pitchFamily="34" charset="0"/>
                        <a:buChar char="•"/>
                      </a:pPr>
                      <a:r>
                        <a:rPr lang="en-IN" sz="1000" dirty="0"/>
                        <a:t>Hybrid Streaming Techniques</a:t>
                      </a:r>
                    </a:p>
                  </a:txBody>
                  <a:tcPr/>
                </a:tc>
                <a:tc>
                  <a:txBody>
                    <a:bodyPr/>
                    <a:lstStyle/>
                    <a:p>
                      <a:pPr marL="285750" indent="-285750" algn="just">
                        <a:buFont typeface="Arial" panose="020B0604020202020204" pitchFamily="34" charset="0"/>
                        <a:buChar char="•"/>
                      </a:pPr>
                      <a:r>
                        <a:rPr lang="en-IN" sz="1000" dirty="0"/>
                        <a:t>Advanced Personalization with AI</a:t>
                      </a:r>
                    </a:p>
                    <a:p>
                      <a:pPr marL="285750" indent="-285750" algn="just">
                        <a:buFont typeface="Arial" panose="020B0604020202020204" pitchFamily="34" charset="0"/>
                        <a:buChar char="•"/>
                      </a:pPr>
                      <a:r>
                        <a:rPr lang="en-IN" sz="1000" dirty="0"/>
                        <a:t>Increased Use of Data Analytics</a:t>
                      </a:r>
                    </a:p>
                    <a:p>
                      <a:pPr marL="285750" indent="-285750" algn="just">
                        <a:buFont typeface="Arial" panose="020B0604020202020204" pitchFamily="34" charset="0"/>
                        <a:buChar char="•"/>
                      </a:pPr>
                      <a:r>
                        <a:rPr lang="en-IN" sz="1000" dirty="0"/>
                        <a:t>Enhanced Customer Engagement via Virtual Prototypes</a:t>
                      </a:r>
                    </a:p>
                    <a:p>
                      <a:pPr marL="285750" indent="-285750" algn="just">
                        <a:buFont typeface="Arial" panose="020B0604020202020204" pitchFamily="34" charset="0"/>
                        <a:buChar char="•"/>
                      </a:pPr>
                      <a:r>
                        <a:rPr lang="en-IN" sz="1000" dirty="0"/>
                        <a:t>Integration of Disruptive Technologies</a:t>
                      </a:r>
                    </a:p>
                  </a:txBody>
                  <a:tcPr/>
                </a:tc>
                <a:extLst>
                  <a:ext uri="{0D108BD9-81ED-4DB2-BD59-A6C34878D82A}">
                    <a16:rowId xmlns:a16="http://schemas.microsoft.com/office/drawing/2014/main" val="4052772699"/>
                  </a:ext>
                </a:extLst>
              </a:tr>
              <a:tr h="370840">
                <a:tc>
                  <a:txBody>
                    <a:bodyPr/>
                    <a:lstStyle/>
                    <a:p>
                      <a:pPr algn="ctr"/>
                      <a:r>
                        <a:rPr lang="en-US" dirty="0"/>
                        <a:t>5</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000" b="1" dirty="0">
                          <a:solidFill>
                            <a:srgbClr val="111111"/>
                          </a:solidFill>
                          <a:latin typeface="Verdana"/>
                          <a:ea typeface="Verdana"/>
                          <a:cs typeface="Roboto"/>
                        </a:rPr>
                        <a:t>Video Analytics for Customer Emotion and Satisfaction at Contact </a:t>
                      </a:r>
                      <a:r>
                        <a:rPr lang="en-GB" sz="1000" b="1" dirty="0" err="1">
                          <a:solidFill>
                            <a:srgbClr val="111111"/>
                          </a:solidFill>
                          <a:latin typeface="Verdana"/>
                          <a:ea typeface="Verdana"/>
                          <a:cs typeface="Roboto"/>
                        </a:rPr>
                        <a:t>Centers</a:t>
                      </a:r>
                      <a:r>
                        <a:rPr lang="en-GB" sz="1000" b="1" dirty="0">
                          <a:solidFill>
                            <a:srgbClr val="111111"/>
                          </a:solidFill>
                          <a:latin typeface="Verdana"/>
                          <a:ea typeface="Verdana"/>
                          <a:cs typeface="Roboto"/>
                        </a:rPr>
                        <a:t>, </a:t>
                      </a:r>
                      <a:r>
                        <a:rPr lang="en-GB" sz="1000" dirty="0">
                          <a:solidFill>
                            <a:srgbClr val="111111"/>
                          </a:solidFill>
                          <a:latin typeface="Verdana"/>
                          <a:ea typeface="Verdana"/>
                          <a:cs typeface="Roboto"/>
                        </a:rPr>
                        <a:t>Kah </a:t>
                      </a:r>
                      <a:r>
                        <a:rPr lang="en-GB" sz="1000" dirty="0" err="1">
                          <a:solidFill>
                            <a:srgbClr val="111111"/>
                          </a:solidFill>
                          <a:latin typeface="Verdana"/>
                          <a:ea typeface="Verdana"/>
                          <a:cs typeface="Roboto"/>
                        </a:rPr>
                        <a:t>Phooi</a:t>
                      </a:r>
                      <a:r>
                        <a:rPr lang="en-GB" sz="1000" dirty="0">
                          <a:solidFill>
                            <a:srgbClr val="111111"/>
                          </a:solidFill>
                          <a:latin typeface="Verdana"/>
                          <a:ea typeface="Verdana"/>
                          <a:cs typeface="Roboto"/>
                        </a:rPr>
                        <a:t> Seng , Member, IEEE, and Li-Minn Ang, Senior Member, </a:t>
                      </a:r>
                      <a:r>
                        <a:rPr lang="en-GB" sz="1000" dirty="0" err="1">
                          <a:solidFill>
                            <a:srgbClr val="111111"/>
                          </a:solidFill>
                          <a:latin typeface="Verdana"/>
                          <a:ea typeface="Verdana"/>
                          <a:cs typeface="Roboto"/>
                        </a:rPr>
                        <a:t>IEEE.June</a:t>
                      </a:r>
                      <a:r>
                        <a:rPr lang="en-GB" sz="1000" dirty="0">
                          <a:solidFill>
                            <a:srgbClr val="111111"/>
                          </a:solidFill>
                          <a:latin typeface="Verdana"/>
                          <a:ea typeface="Verdana"/>
                          <a:cs typeface="Roboto"/>
                        </a:rPr>
                        <a:t> 2018</a:t>
                      </a:r>
                    </a:p>
                  </a:txBody>
                  <a:tcPr/>
                </a:tc>
                <a:tc>
                  <a:txBody>
                    <a:bodyPr/>
                    <a:lstStyle/>
                    <a:p>
                      <a:pPr algn="just"/>
                      <a:r>
                        <a:rPr lang="en-IN" sz="1000" b="0" kern="1200" dirty="0">
                          <a:solidFill>
                            <a:schemeClr val="dk1"/>
                          </a:solidFill>
                          <a:effectLst/>
                          <a:latin typeface="+mn-lt"/>
                          <a:ea typeface="+mn-ea"/>
                          <a:cs typeface="+mn-cs"/>
                        </a:rPr>
                        <a:t>Due to the high levels of competition in a global mar-</a:t>
                      </a:r>
                    </a:p>
                    <a:p>
                      <a:pPr algn="just"/>
                      <a:r>
                        <a:rPr lang="en-IN" sz="1000" b="0" kern="1200" dirty="0" err="1">
                          <a:solidFill>
                            <a:schemeClr val="dk1"/>
                          </a:solidFill>
                          <a:effectLst/>
                          <a:latin typeface="+mn-lt"/>
                          <a:ea typeface="+mn-ea"/>
                          <a:cs typeface="+mn-cs"/>
                        </a:rPr>
                        <a:t>ket</a:t>
                      </a:r>
                      <a:r>
                        <a:rPr lang="en-IN" sz="1000" b="0" kern="1200" dirty="0">
                          <a:solidFill>
                            <a:schemeClr val="dk1"/>
                          </a:solidFill>
                          <a:effectLst/>
                          <a:latin typeface="+mn-lt"/>
                          <a:ea typeface="+mn-ea"/>
                          <a:cs typeface="+mn-cs"/>
                        </a:rPr>
                        <a:t>, companies have put more emphasis on building strong </a:t>
                      </a:r>
                      <a:r>
                        <a:rPr lang="en-IN" sz="1000" b="0" kern="1200" dirty="0" err="1">
                          <a:solidFill>
                            <a:schemeClr val="dk1"/>
                          </a:solidFill>
                          <a:effectLst/>
                          <a:latin typeface="+mn-lt"/>
                          <a:ea typeface="+mn-ea"/>
                          <a:cs typeface="+mn-cs"/>
                        </a:rPr>
                        <a:t>cus</a:t>
                      </a:r>
                      <a:r>
                        <a:rPr lang="en-IN" sz="1000" b="0" kern="1200" dirty="0">
                          <a:solidFill>
                            <a:schemeClr val="dk1"/>
                          </a:solidFill>
                          <a:effectLst/>
                          <a:latin typeface="+mn-lt"/>
                          <a:ea typeface="+mn-ea"/>
                          <a:cs typeface="+mn-cs"/>
                        </a:rPr>
                        <a:t>-</a:t>
                      </a:r>
                    </a:p>
                    <a:p>
                      <a:pPr algn="just"/>
                      <a:r>
                        <a:rPr lang="en-IN" sz="1000" b="0" kern="1200" dirty="0" err="1">
                          <a:solidFill>
                            <a:schemeClr val="dk1"/>
                          </a:solidFill>
                          <a:effectLst/>
                          <a:latin typeface="+mn-lt"/>
                          <a:ea typeface="+mn-ea"/>
                          <a:cs typeface="+mn-cs"/>
                        </a:rPr>
                        <a:t>tomer</a:t>
                      </a:r>
                      <a:r>
                        <a:rPr lang="en-IN" sz="1000" b="0" kern="1200" dirty="0">
                          <a:solidFill>
                            <a:schemeClr val="dk1"/>
                          </a:solidFill>
                          <a:effectLst/>
                          <a:latin typeface="+mn-lt"/>
                          <a:ea typeface="+mn-ea"/>
                          <a:cs typeface="+mn-cs"/>
                        </a:rPr>
                        <a:t> relationships and increasing customer satisfaction levels.</a:t>
                      </a:r>
                    </a:p>
                    <a:p>
                      <a:pPr algn="just"/>
                      <a:r>
                        <a:rPr lang="en-IN" sz="1000" b="0" kern="1200" dirty="0">
                          <a:solidFill>
                            <a:schemeClr val="dk1"/>
                          </a:solidFill>
                          <a:effectLst/>
                          <a:latin typeface="+mn-lt"/>
                          <a:ea typeface="+mn-ea"/>
                          <a:cs typeface="+mn-cs"/>
                        </a:rPr>
                        <a:t>With technological improvements in information and communication technologies, a highly anticipated key contributor to improve the customer experience and satisfaction in service episodes is through the application of  video analytics</a:t>
                      </a:r>
                    </a:p>
                  </a:txBody>
                  <a:tcPr/>
                </a:tc>
                <a:tc>
                  <a:txBody>
                    <a:bodyPr/>
                    <a:lstStyle/>
                    <a:p>
                      <a:pPr marL="285750" indent="-285750" algn="l">
                        <a:buFont typeface="Arial" panose="020B0604020202020204" pitchFamily="34" charset="0"/>
                        <a:buChar char="•"/>
                      </a:pPr>
                      <a:r>
                        <a:rPr lang="en-IN" sz="1000" dirty="0"/>
                        <a:t>Enhanced Customer Satisfaction Monitoring</a:t>
                      </a:r>
                    </a:p>
                    <a:p>
                      <a:pPr marL="285750" indent="-285750" algn="l">
                        <a:buFont typeface="Arial" panose="020B0604020202020204" pitchFamily="34" charset="0"/>
                        <a:buChar char="•"/>
                      </a:pPr>
                      <a:r>
                        <a:rPr lang="en-IN" sz="1000" dirty="0"/>
                        <a:t>Multimodal Emotion Recognition</a:t>
                      </a:r>
                    </a:p>
                    <a:p>
                      <a:pPr marL="285750" indent="-285750" algn="l">
                        <a:buFont typeface="Arial" panose="020B0604020202020204" pitchFamily="34" charset="0"/>
                        <a:buChar char="•"/>
                      </a:pPr>
                      <a:r>
                        <a:rPr lang="en-IN" sz="1000" dirty="0"/>
                        <a:t>Improved Service Quality</a:t>
                      </a:r>
                    </a:p>
                    <a:p>
                      <a:pPr marL="285750" indent="-285750" algn="l">
                        <a:buFont typeface="Arial" panose="020B0604020202020204" pitchFamily="34" charset="0"/>
                        <a:buChar char="•"/>
                      </a:pPr>
                      <a:r>
                        <a:rPr lang="en-IN" sz="1000" dirty="0"/>
                        <a:t>Real-Time and Continuous Monitoring</a:t>
                      </a:r>
                    </a:p>
                  </a:txBody>
                  <a:tcPr/>
                </a:tc>
                <a:tc>
                  <a:txBody>
                    <a:bodyPr/>
                    <a:lstStyle/>
                    <a:p>
                      <a:pPr marL="285750" indent="-285750" algn="l">
                        <a:buFont typeface="Arial" panose="020B0604020202020204" pitchFamily="34" charset="0"/>
                        <a:buChar char="•"/>
                      </a:pPr>
                      <a:r>
                        <a:rPr lang="en-IN" sz="1000" dirty="0"/>
                        <a:t>Enhanced Emotion Categories</a:t>
                      </a:r>
                    </a:p>
                    <a:p>
                      <a:pPr marL="285750" indent="-285750" algn="l">
                        <a:buFont typeface="Arial" panose="020B0604020202020204" pitchFamily="34" charset="0"/>
                        <a:buChar char="•"/>
                      </a:pPr>
                      <a:r>
                        <a:rPr lang="en-IN" sz="1000" dirty="0"/>
                        <a:t>Integration with Multichannel Analytics</a:t>
                      </a:r>
                    </a:p>
                    <a:p>
                      <a:pPr marL="285750" indent="-285750" algn="l">
                        <a:buFont typeface="Arial" panose="020B0604020202020204" pitchFamily="34" charset="0"/>
                        <a:buChar char="•"/>
                      </a:pPr>
                      <a:r>
                        <a:rPr lang="en-IN" sz="1000" dirty="0"/>
                        <a:t>Advanced Data Fusion Techniques</a:t>
                      </a:r>
                    </a:p>
                    <a:p>
                      <a:pPr marL="285750" indent="-285750" algn="l">
                        <a:buFont typeface="Arial" panose="020B0604020202020204" pitchFamily="34" charset="0"/>
                        <a:buChar char="•"/>
                      </a:pPr>
                      <a:r>
                        <a:rPr lang="en-IN" sz="1000" dirty="0"/>
                        <a:t>Real-Time Feedback Loop</a:t>
                      </a:r>
                    </a:p>
                  </a:txBody>
                  <a:tcPr/>
                </a:tc>
                <a:extLst>
                  <a:ext uri="{0D108BD9-81ED-4DB2-BD59-A6C34878D82A}">
                    <a16:rowId xmlns:a16="http://schemas.microsoft.com/office/drawing/2014/main" val="2342241325"/>
                  </a:ext>
                </a:extLst>
              </a:tr>
            </a:tbl>
          </a:graphicData>
        </a:graphic>
      </p:graphicFrame>
    </p:spTree>
    <p:extLst>
      <p:ext uri="{BB962C8B-B14F-4D97-AF65-F5344CB8AC3E}">
        <p14:creationId xmlns:p14="http://schemas.microsoft.com/office/powerpoint/2010/main" val="311712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55782-FE7B-4A3C-A5D9-A425C472A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207471-D635-FFCB-5FEB-92ABA16C9327}"/>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B6AC1099-6BBD-9508-7183-7B060A523D2B}"/>
              </a:ext>
            </a:extLst>
          </p:cNvPr>
          <p:cNvSpPr>
            <a:spLocks noGrp="1"/>
          </p:cNvSpPr>
          <p:nvPr>
            <p:ph idx="1"/>
          </p:nvPr>
        </p:nvSpPr>
        <p:spPr/>
        <p:txBody>
          <a:bodyPr/>
          <a:lstStyle/>
          <a:p>
            <a:endParaRPr lang="en-IN"/>
          </a:p>
        </p:txBody>
      </p:sp>
      <p:graphicFrame>
        <p:nvGraphicFramePr>
          <p:cNvPr id="5" name="Content Placeholder 5">
            <a:extLst>
              <a:ext uri="{FF2B5EF4-FFF2-40B4-BE49-F238E27FC236}">
                <a16:creationId xmlns:a16="http://schemas.microsoft.com/office/drawing/2014/main" id="{E4BAB799-07B5-4719-7436-7ED956B27DBC}"/>
              </a:ext>
            </a:extLst>
          </p:cNvPr>
          <p:cNvGraphicFramePr>
            <a:graphicFrameLocks/>
          </p:cNvGraphicFramePr>
          <p:nvPr>
            <p:extLst>
              <p:ext uri="{D42A27DB-BD31-4B8C-83A1-F6EECF244321}">
                <p14:modId xmlns:p14="http://schemas.microsoft.com/office/powerpoint/2010/main" val="645945064"/>
              </p:ext>
            </p:extLst>
          </p:nvPr>
        </p:nvGraphicFramePr>
        <p:xfrm>
          <a:off x="812800" y="1143000"/>
          <a:ext cx="10668000" cy="7315200"/>
        </p:xfrm>
        <a:graphic>
          <a:graphicData uri="http://schemas.openxmlformats.org/drawingml/2006/table">
            <a:tbl>
              <a:tblPr firstRow="1" bandRow="1">
                <a:tableStyleId>{5C22544A-7EE6-4342-B048-85BDC9FD1C3A}</a:tableStyleId>
              </a:tblPr>
              <a:tblGrid>
                <a:gridCol w="810727">
                  <a:extLst>
                    <a:ext uri="{9D8B030D-6E8A-4147-A177-3AD203B41FA5}">
                      <a16:colId xmlns:a16="http://schemas.microsoft.com/office/drawing/2014/main" val="3351471440"/>
                    </a:ext>
                  </a:extLst>
                </a:gridCol>
                <a:gridCol w="3456473">
                  <a:extLst>
                    <a:ext uri="{9D8B030D-6E8A-4147-A177-3AD203B41FA5}">
                      <a16:colId xmlns:a16="http://schemas.microsoft.com/office/drawing/2014/main" val="3794708745"/>
                    </a:ext>
                  </a:extLst>
                </a:gridCol>
                <a:gridCol w="2459135">
                  <a:extLst>
                    <a:ext uri="{9D8B030D-6E8A-4147-A177-3AD203B41FA5}">
                      <a16:colId xmlns:a16="http://schemas.microsoft.com/office/drawing/2014/main" val="80559691"/>
                    </a:ext>
                  </a:extLst>
                </a:gridCol>
                <a:gridCol w="1808065">
                  <a:extLst>
                    <a:ext uri="{9D8B030D-6E8A-4147-A177-3AD203B41FA5}">
                      <a16:colId xmlns:a16="http://schemas.microsoft.com/office/drawing/2014/main" val="3911915536"/>
                    </a:ext>
                  </a:extLst>
                </a:gridCol>
                <a:gridCol w="2133600">
                  <a:extLst>
                    <a:ext uri="{9D8B030D-6E8A-4147-A177-3AD203B41FA5}">
                      <a16:colId xmlns:a16="http://schemas.microsoft.com/office/drawing/2014/main" val="3507586819"/>
                    </a:ext>
                  </a:extLst>
                </a:gridCol>
              </a:tblGrid>
              <a:tr h="351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err="1"/>
                        <a:t>Sl</a:t>
                      </a:r>
                      <a:r>
                        <a:rPr lang="en-IN" sz="1800" dirty="0"/>
                        <a:t> No</a:t>
                      </a:r>
                    </a:p>
                    <a:p>
                      <a:endParaRPr lang="en-IN" dirty="0">
                        <a:solidFill>
                          <a:schemeClr val="tx1"/>
                        </a:solidFill>
                      </a:endParaRPr>
                    </a:p>
                  </a:txBody>
                  <a:tcPr/>
                </a:tc>
                <a:tc>
                  <a:txBody>
                    <a:bodyPr/>
                    <a:lstStyle/>
                    <a:p>
                      <a:pPr algn="ctr"/>
                      <a:r>
                        <a:rPr lang="en-IN" sz="1500" dirty="0"/>
                        <a:t>Title </a:t>
                      </a:r>
                    </a:p>
                  </a:txBody>
                  <a:tcPr/>
                </a:tc>
                <a:tc>
                  <a:txBody>
                    <a:bodyPr/>
                    <a:lstStyle/>
                    <a:p>
                      <a:pPr algn="ctr"/>
                      <a:r>
                        <a:rPr lang="en-IN" sz="1500" dirty="0"/>
                        <a:t>Description </a:t>
                      </a:r>
                    </a:p>
                  </a:txBody>
                  <a:tcPr/>
                </a:tc>
                <a:tc>
                  <a:txBody>
                    <a:bodyPr/>
                    <a:lstStyle/>
                    <a:p>
                      <a:pPr marL="0" indent="0" algn="ctr">
                        <a:buFont typeface="Arial" panose="020B0604020202020204" pitchFamily="34" charset="0"/>
                        <a:buNone/>
                      </a:pPr>
                      <a:r>
                        <a:rPr lang="en-IN" sz="1500" dirty="0"/>
                        <a:t>Advantages </a:t>
                      </a:r>
                    </a:p>
                  </a:txBody>
                  <a:tcPr/>
                </a:tc>
                <a:tc>
                  <a:txBody>
                    <a:bodyPr/>
                    <a:lstStyle/>
                    <a:p>
                      <a:pPr algn="ctr"/>
                      <a:r>
                        <a:rPr lang="en-IN" sz="1500" dirty="0"/>
                        <a:t>Limitations</a:t>
                      </a:r>
                    </a:p>
                  </a:txBody>
                  <a:tcPr/>
                </a:tc>
                <a:extLst>
                  <a:ext uri="{0D108BD9-81ED-4DB2-BD59-A6C34878D82A}">
                    <a16:rowId xmlns:a16="http://schemas.microsoft.com/office/drawing/2014/main" val="575969571"/>
                  </a:ext>
                </a:extLst>
              </a:tr>
              <a:tr h="370840">
                <a:tc>
                  <a:txBody>
                    <a:bodyPr/>
                    <a:lstStyle/>
                    <a:p>
                      <a:pPr algn="ctr"/>
                      <a:r>
                        <a:rPr lang="en-US" dirty="0"/>
                        <a:t>6</a:t>
                      </a:r>
                      <a:endParaRPr lang="en-IN" dirty="0"/>
                    </a:p>
                  </a:txBody>
                  <a:tcPr/>
                </a:tc>
                <a:tc>
                  <a:txBody>
                    <a:bodyPr/>
                    <a:lstStyle/>
                    <a:p>
                      <a:r>
                        <a:rPr lang="en-GB" sz="1000" b="1" dirty="0">
                          <a:solidFill>
                            <a:srgbClr val="111111"/>
                          </a:solidFill>
                          <a:latin typeface="Verdana"/>
                          <a:ea typeface="Verdana"/>
                          <a:cs typeface="Roboto"/>
                        </a:rPr>
                        <a:t>Improving Software Quality as Customers Perceive It Randy </a:t>
                      </a:r>
                      <a:r>
                        <a:rPr lang="en-GB" sz="1000" b="1" dirty="0" err="1">
                          <a:solidFill>
                            <a:srgbClr val="111111"/>
                          </a:solidFill>
                          <a:latin typeface="Verdana"/>
                          <a:ea typeface="Verdana"/>
                          <a:cs typeface="Roboto"/>
                        </a:rPr>
                        <a:t>Hackbarth</a:t>
                      </a:r>
                      <a:r>
                        <a:rPr lang="en-GB" sz="1000" dirty="0">
                          <a:solidFill>
                            <a:srgbClr val="111111"/>
                          </a:solidFill>
                          <a:latin typeface="Verdana"/>
                          <a:ea typeface="Verdana"/>
                          <a:cs typeface="Roboto"/>
                        </a:rPr>
                        <a:t>, </a:t>
                      </a:r>
                      <a:r>
                        <a:rPr lang="en-GB" sz="1000" dirty="0" err="1">
                          <a:solidFill>
                            <a:srgbClr val="111111"/>
                          </a:solidFill>
                          <a:latin typeface="Verdana"/>
                          <a:ea typeface="Verdana"/>
                          <a:cs typeface="Roboto"/>
                        </a:rPr>
                        <a:t>Audris</a:t>
                      </a:r>
                      <a:r>
                        <a:rPr lang="en-GB" sz="1000" dirty="0">
                          <a:solidFill>
                            <a:srgbClr val="111111"/>
                          </a:solidFill>
                          <a:latin typeface="Verdana"/>
                          <a:ea typeface="Verdana"/>
                          <a:cs typeface="Roboto"/>
                        </a:rPr>
                        <a:t> </a:t>
                      </a:r>
                      <a:r>
                        <a:rPr lang="en-GB" sz="1000" dirty="0" err="1">
                          <a:solidFill>
                            <a:srgbClr val="111111"/>
                          </a:solidFill>
                          <a:latin typeface="Verdana"/>
                          <a:ea typeface="Verdana"/>
                          <a:cs typeface="Roboto"/>
                        </a:rPr>
                        <a:t>Mockus</a:t>
                      </a:r>
                      <a:r>
                        <a:rPr lang="en-GB" sz="1000" dirty="0">
                          <a:solidFill>
                            <a:srgbClr val="111111"/>
                          </a:solidFill>
                          <a:latin typeface="Verdana"/>
                          <a:ea typeface="Verdana"/>
                          <a:cs typeface="Roboto"/>
                        </a:rPr>
                        <a:t>, John </a:t>
                      </a:r>
                      <a:r>
                        <a:rPr lang="en-GB" sz="1000" dirty="0" err="1">
                          <a:solidFill>
                            <a:srgbClr val="111111"/>
                          </a:solidFill>
                          <a:latin typeface="Verdana"/>
                          <a:ea typeface="Verdana"/>
                          <a:cs typeface="Roboto"/>
                        </a:rPr>
                        <a:t>Palframan</a:t>
                      </a:r>
                      <a:r>
                        <a:rPr lang="en-GB" sz="1000" dirty="0">
                          <a:solidFill>
                            <a:srgbClr val="111111"/>
                          </a:solidFill>
                          <a:latin typeface="Verdana"/>
                          <a:ea typeface="Verdana"/>
                          <a:cs typeface="Roboto"/>
                        </a:rPr>
                        <a:t>, and Ravi Sethi, Avaya Labs Research,2016</a:t>
                      </a:r>
                    </a:p>
                  </a:txBody>
                  <a:tcPr/>
                </a:tc>
                <a:tc>
                  <a:txBody>
                    <a:bodyPr/>
                    <a:lstStyle/>
                    <a:p>
                      <a:r>
                        <a:rPr lang="en-IN" sz="1000" kern="1200" dirty="0">
                          <a:solidFill>
                            <a:schemeClr val="dk1"/>
                          </a:solidFill>
                          <a:effectLst/>
                          <a:latin typeface="+mn-lt"/>
                          <a:ea typeface="+mn-ea"/>
                          <a:cs typeface="+mn-cs"/>
                        </a:rPr>
                        <a:t>This method has been adopted</a:t>
                      </a:r>
                    </a:p>
                    <a:p>
                      <a:r>
                        <a:rPr lang="en-IN" sz="1000" kern="1200" dirty="0">
                          <a:solidFill>
                            <a:schemeClr val="dk1"/>
                          </a:solidFill>
                          <a:effectLst/>
                          <a:latin typeface="+mn-lt"/>
                          <a:ea typeface="+mn-ea"/>
                          <a:cs typeface="+mn-cs"/>
                        </a:rPr>
                        <a:t>company-wide at Avaya, a global pro-</a:t>
                      </a:r>
                    </a:p>
                    <a:p>
                      <a:r>
                        <a:rPr lang="en-IN" sz="1000" kern="1200" dirty="0" err="1">
                          <a:solidFill>
                            <a:schemeClr val="dk1"/>
                          </a:solidFill>
                          <a:effectLst/>
                          <a:latin typeface="+mn-lt"/>
                          <a:ea typeface="+mn-ea"/>
                          <a:cs typeface="+mn-cs"/>
                        </a:rPr>
                        <a:t>vider</a:t>
                      </a:r>
                      <a:r>
                        <a:rPr lang="en-IN" sz="1000" kern="1200" dirty="0">
                          <a:solidFill>
                            <a:schemeClr val="dk1"/>
                          </a:solidFill>
                          <a:effectLst/>
                          <a:latin typeface="+mn-lt"/>
                          <a:ea typeface="+mn-ea"/>
                          <a:cs typeface="+mn-cs"/>
                        </a:rPr>
                        <a:t> of business communication and</a:t>
                      </a:r>
                    </a:p>
                    <a:p>
                      <a:r>
                        <a:rPr lang="en-IN" sz="1000" kern="1200" dirty="0">
                          <a:solidFill>
                            <a:schemeClr val="dk1"/>
                          </a:solidFill>
                          <a:effectLst/>
                          <a:latin typeface="+mn-lt"/>
                          <a:ea typeface="+mn-ea"/>
                          <a:cs typeface="+mn-cs"/>
                        </a:rPr>
                        <a:t>collaboration systems. Avaya already</a:t>
                      </a:r>
                    </a:p>
                    <a:p>
                      <a:r>
                        <a:rPr lang="en-IN" sz="1000" kern="1200" dirty="0">
                          <a:solidFill>
                            <a:schemeClr val="dk1"/>
                          </a:solidFill>
                          <a:effectLst/>
                          <a:latin typeface="+mn-lt"/>
                          <a:ea typeface="+mn-ea"/>
                          <a:cs typeface="+mn-cs"/>
                        </a:rPr>
                        <a:t>had a strong commitment to qual-</a:t>
                      </a:r>
                    </a:p>
                    <a:p>
                      <a:r>
                        <a:rPr lang="en-IN" sz="1000" kern="1200" dirty="0" err="1">
                          <a:solidFill>
                            <a:schemeClr val="dk1"/>
                          </a:solidFill>
                          <a:effectLst/>
                          <a:latin typeface="+mn-lt"/>
                          <a:ea typeface="+mn-ea"/>
                          <a:cs typeface="+mn-cs"/>
                        </a:rPr>
                        <a:t>ity</a:t>
                      </a:r>
                      <a:r>
                        <a:rPr lang="en-IN" sz="1000" kern="1200" dirty="0">
                          <a:solidFill>
                            <a:schemeClr val="dk1"/>
                          </a:solidFill>
                          <a:effectLst/>
                          <a:latin typeface="+mn-lt"/>
                          <a:ea typeface="+mn-ea"/>
                          <a:cs typeface="+mn-cs"/>
                        </a:rPr>
                        <a:t> when it faced quality issues with</a:t>
                      </a:r>
                    </a:p>
                    <a:p>
                      <a:r>
                        <a:rPr lang="en-IN" sz="1000" kern="1200" dirty="0">
                          <a:solidFill>
                            <a:schemeClr val="dk1"/>
                          </a:solidFill>
                          <a:effectLst/>
                          <a:latin typeface="+mn-lt"/>
                          <a:ea typeface="+mn-ea"/>
                          <a:cs typeface="+mn-cs"/>
                        </a:rPr>
                        <a:t>some of its products in 2011.</a:t>
                      </a:r>
                    </a:p>
                  </a:txBody>
                  <a:tcPr/>
                </a:tc>
                <a:tc>
                  <a:txBody>
                    <a:bodyPr/>
                    <a:lstStyle/>
                    <a:p>
                      <a:pPr marL="171450" indent="-171450">
                        <a:buFont typeface="Arial" panose="020B0604020202020204" pitchFamily="34" charset="0"/>
                        <a:buChar char="•"/>
                      </a:pPr>
                      <a:r>
                        <a:rPr lang="en-IN" sz="1100" b="0" dirty="0"/>
                        <a:t>Customer-Centric Approach</a:t>
                      </a:r>
                    </a:p>
                    <a:p>
                      <a:pPr marL="171450" indent="-171450">
                        <a:buFont typeface="Arial" panose="020B0604020202020204" pitchFamily="34" charset="0"/>
                        <a:buChar char="•"/>
                      </a:pPr>
                      <a:r>
                        <a:rPr lang="en-IN" sz="1100" dirty="0"/>
                        <a:t>Prioritization of Critical Issues</a:t>
                      </a:r>
                    </a:p>
                    <a:p>
                      <a:pPr marL="171450" indent="-171450">
                        <a:buFont typeface="Arial" panose="020B0604020202020204" pitchFamily="34" charset="0"/>
                        <a:buChar char="•"/>
                      </a:pPr>
                      <a:r>
                        <a:rPr lang="en-IN" sz="1100" dirty="0"/>
                        <a:t>Correlation Between Practices and Customer Impact</a:t>
                      </a:r>
                    </a:p>
                    <a:p>
                      <a:pPr marL="171450" indent="-171450">
                        <a:buFont typeface="Arial" panose="020B0604020202020204" pitchFamily="34" charset="0"/>
                        <a:buChar char="•"/>
                      </a:pPr>
                      <a:r>
                        <a:rPr lang="en-IN" sz="1100" dirty="0"/>
                        <a:t>Data-Driven Risk Mitigation</a:t>
                      </a:r>
                      <a:endParaRPr lang="en-IN" sz="1100" b="0" dirty="0"/>
                    </a:p>
                  </a:txBody>
                  <a:tcPr/>
                </a:tc>
                <a:tc>
                  <a:txBody>
                    <a:bodyPr/>
                    <a:lstStyle/>
                    <a:p>
                      <a:pPr marL="285750" indent="-285750" algn="l">
                        <a:buFont typeface="Arial" panose="020B0604020202020204" pitchFamily="34" charset="0"/>
                        <a:buChar char="•"/>
                      </a:pPr>
                      <a:r>
                        <a:rPr lang="en-IN" sz="1050" dirty="0"/>
                        <a:t>Broaden Customer Feedback Channels</a:t>
                      </a:r>
                    </a:p>
                    <a:p>
                      <a:pPr marL="285750" indent="-285750" algn="l">
                        <a:buFont typeface="Arial" panose="020B0604020202020204" pitchFamily="34" charset="0"/>
                        <a:buChar char="•"/>
                      </a:pPr>
                      <a:r>
                        <a:rPr lang="en-IN" sz="1050" dirty="0"/>
                        <a:t>Real-Time Quality Monitoring</a:t>
                      </a:r>
                    </a:p>
                    <a:p>
                      <a:pPr marL="285750" indent="-285750" algn="l">
                        <a:buFont typeface="Arial" panose="020B0604020202020204" pitchFamily="34" charset="0"/>
                        <a:buChar char="•"/>
                      </a:pPr>
                      <a:r>
                        <a:rPr lang="en-IN" sz="1050" dirty="0"/>
                        <a:t>AI-Driven Defect Prediction</a:t>
                      </a:r>
                    </a:p>
                    <a:p>
                      <a:pPr marL="285750" indent="-285750" algn="l">
                        <a:buFont typeface="Arial" panose="020B0604020202020204" pitchFamily="34" charset="0"/>
                        <a:buChar char="•"/>
                      </a:pPr>
                      <a:r>
                        <a:rPr lang="en-IN" sz="1050" dirty="0"/>
                        <a:t>Granular Insights on User Impact</a:t>
                      </a:r>
                    </a:p>
                  </a:txBody>
                  <a:tcPr/>
                </a:tc>
                <a:extLst>
                  <a:ext uri="{0D108BD9-81ED-4DB2-BD59-A6C34878D82A}">
                    <a16:rowId xmlns:a16="http://schemas.microsoft.com/office/drawing/2014/main" val="51262902"/>
                  </a:ext>
                </a:extLst>
              </a:tr>
              <a:tr h="0">
                <a:tc>
                  <a:txBody>
                    <a:bodyPr/>
                    <a:lstStyle/>
                    <a:p>
                      <a:pPr algn="ctr"/>
                      <a:r>
                        <a:rPr lang="en-US" dirty="0"/>
                        <a:t>7</a:t>
                      </a:r>
                      <a:endParaRPr lang="en-IN" dirty="0"/>
                    </a:p>
                  </a:txBody>
                  <a:tcPr/>
                </a:tc>
                <a:tc>
                  <a:txBody>
                    <a:bodyPr/>
                    <a:lstStyle/>
                    <a:p>
                      <a:r>
                        <a:rPr lang="en-GB" sz="1000" b="1" dirty="0">
                          <a:solidFill>
                            <a:srgbClr val="111111"/>
                          </a:solidFill>
                          <a:latin typeface="Verdana"/>
                          <a:ea typeface="Verdana"/>
                          <a:cs typeface="Roboto"/>
                        </a:rPr>
                        <a:t>Building high-performance web applications with </a:t>
                      </a:r>
                      <a:r>
                        <a:rPr lang="en-GB" sz="1000" b="1" dirty="0" err="1">
                          <a:solidFill>
                            <a:srgbClr val="111111"/>
                          </a:solidFill>
                          <a:latin typeface="Verdana"/>
                          <a:ea typeface="Verdana"/>
                          <a:cs typeface="Roboto"/>
                        </a:rPr>
                        <a:t>NextJS</a:t>
                      </a:r>
                      <a:r>
                        <a:rPr lang="en-GB" sz="1000" dirty="0">
                          <a:solidFill>
                            <a:srgbClr val="111111"/>
                          </a:solidFill>
                          <a:latin typeface="Verdana"/>
                          <a:ea typeface="Verdana"/>
                          <a:cs typeface="Roboto"/>
                        </a:rPr>
                        <a:t>, Harrison </a:t>
                      </a:r>
                      <a:r>
                        <a:rPr lang="en-GB" sz="1000" dirty="0" err="1">
                          <a:solidFill>
                            <a:srgbClr val="111111"/>
                          </a:solidFill>
                          <a:latin typeface="Verdana"/>
                          <a:ea typeface="Verdana"/>
                          <a:cs typeface="Roboto"/>
                        </a:rPr>
                        <a:t>Oke</a:t>
                      </a:r>
                      <a:r>
                        <a:rPr lang="en-GB" sz="1000" dirty="0">
                          <a:solidFill>
                            <a:srgbClr val="111111"/>
                          </a:solidFill>
                          <a:latin typeface="Verdana"/>
                          <a:ea typeface="Verdana"/>
                          <a:cs typeface="Roboto"/>
                        </a:rPr>
                        <a:t> Ekpobimi1 1 Foschini Group, Stanley Lewis Centre, Cape Town, South Africa</a:t>
                      </a:r>
                    </a:p>
                  </a:txBody>
                  <a:tcPr/>
                </a:tc>
                <a:tc>
                  <a:txBody>
                    <a:bodyPr/>
                    <a:lstStyle/>
                    <a:p>
                      <a:pPr algn="l"/>
                      <a:r>
                        <a:rPr lang="en-IN" sz="1000" dirty="0"/>
                        <a:t>Building high-performance web applications is crucial in today's fast-paced digital landscape, where user experience and speed are paramount. </a:t>
                      </a:r>
                      <a:r>
                        <a:rPr lang="en-IN" sz="1000" dirty="0" err="1"/>
                        <a:t>NextJS</a:t>
                      </a:r>
                      <a:r>
                        <a:rPr lang="en-IN" sz="1000" dirty="0"/>
                        <a:t>, a popular React framework, offers a robust solution for developing scalable and efficient web applications. This paper explores the key strategies and techniques for optimizing performance using </a:t>
                      </a:r>
                      <a:r>
                        <a:rPr lang="en-IN" sz="1000" dirty="0" err="1"/>
                        <a:t>NextJS</a:t>
                      </a:r>
                      <a:r>
                        <a:rPr lang="en-IN" sz="1000" dirty="0"/>
                        <a:t>, emphasizing its capabilities in static site generation (SSG), server-side rendering (SSR), and incremental static regeneration (ISR). </a:t>
                      </a:r>
                    </a:p>
                  </a:txBody>
                  <a:tcPr/>
                </a:tc>
                <a:tc>
                  <a:txBody>
                    <a:bodyPr/>
                    <a:lstStyle/>
                    <a:p>
                      <a:pPr marL="285750" indent="-285750" algn="l">
                        <a:buFont typeface="Arial" panose="020B0604020202020204" pitchFamily="34" charset="0"/>
                        <a:buChar char="•"/>
                      </a:pPr>
                      <a:r>
                        <a:rPr lang="en-IN" sz="1000" dirty="0"/>
                        <a:t>Server-Side Rendering (SSR) and Static Site Generation (SSG)</a:t>
                      </a:r>
                    </a:p>
                    <a:p>
                      <a:pPr marL="285750" indent="-285750" algn="l">
                        <a:buFont typeface="Arial" panose="020B0604020202020204" pitchFamily="34" charset="0"/>
                        <a:buChar char="•"/>
                      </a:pPr>
                      <a:r>
                        <a:rPr lang="en-IN" sz="1000" dirty="0"/>
                        <a:t>Improved SEO</a:t>
                      </a:r>
                    </a:p>
                    <a:p>
                      <a:pPr marL="285750" indent="-285750" algn="l">
                        <a:buFont typeface="Arial" panose="020B0604020202020204" pitchFamily="34" charset="0"/>
                        <a:buChar char="•"/>
                      </a:pPr>
                      <a:r>
                        <a:rPr lang="en-IN" sz="1000" dirty="0"/>
                        <a:t>Automatic Code Splitting</a:t>
                      </a:r>
                    </a:p>
                    <a:p>
                      <a:pPr marL="285750" indent="-285750" algn="l">
                        <a:buFont typeface="Arial" panose="020B0604020202020204" pitchFamily="34" charset="0"/>
                        <a:buChar char="•"/>
                      </a:pPr>
                      <a:r>
                        <a:rPr lang="en-IN" sz="1000" dirty="0"/>
                        <a:t>API Routes</a:t>
                      </a:r>
                    </a:p>
                    <a:p>
                      <a:pPr marL="285750" indent="-285750" algn="l">
                        <a:buFont typeface="Arial" panose="020B0604020202020204" pitchFamily="34" charset="0"/>
                        <a:buChar char="•"/>
                      </a:pPr>
                      <a:r>
                        <a:rPr lang="en-IN" sz="1000" dirty="0"/>
                        <a:t>TypeScript Support</a:t>
                      </a:r>
                    </a:p>
                  </a:txBody>
                  <a:tcPr/>
                </a:tc>
                <a:tc>
                  <a:txBody>
                    <a:bodyPr/>
                    <a:lstStyle/>
                    <a:p>
                      <a:pPr marL="285750" indent="-285750" algn="l">
                        <a:buFont typeface="Arial" panose="020B0604020202020204" pitchFamily="34" charset="0"/>
                        <a:buChar char="•"/>
                      </a:pPr>
                      <a:r>
                        <a:rPr lang="en-IN" sz="1000" dirty="0"/>
                        <a:t>Better Real-Time Data Handling</a:t>
                      </a:r>
                    </a:p>
                    <a:p>
                      <a:pPr marL="285750" indent="-285750" algn="l">
                        <a:buFont typeface="Arial" panose="020B0604020202020204" pitchFamily="34" charset="0"/>
                        <a:buChar char="•"/>
                      </a:pPr>
                      <a:r>
                        <a:rPr lang="en-IN" sz="1000" dirty="0"/>
                        <a:t>Improved Developer Tooling</a:t>
                      </a:r>
                    </a:p>
                    <a:p>
                      <a:pPr marL="285750" indent="-285750" algn="l">
                        <a:buFont typeface="Arial" panose="020B0604020202020204" pitchFamily="34" charset="0"/>
                        <a:buChar char="•"/>
                      </a:pPr>
                      <a:r>
                        <a:rPr lang="en-IN" sz="1000" dirty="0"/>
                        <a:t>Improved Static Site Generation (SSG)</a:t>
                      </a:r>
                    </a:p>
                    <a:p>
                      <a:pPr marL="285750" indent="-285750" algn="l">
                        <a:buFont typeface="Arial" panose="020B0604020202020204" pitchFamily="34" charset="0"/>
                        <a:buChar char="•"/>
                      </a:pPr>
                      <a:r>
                        <a:rPr lang="en-IN" sz="1000" dirty="0"/>
                        <a:t>Enhanced Routing Features</a:t>
                      </a:r>
                    </a:p>
                  </a:txBody>
                  <a:tcPr/>
                </a:tc>
                <a:extLst>
                  <a:ext uri="{0D108BD9-81ED-4DB2-BD59-A6C34878D82A}">
                    <a16:rowId xmlns:a16="http://schemas.microsoft.com/office/drawing/2014/main" val="4052772699"/>
                  </a:ext>
                </a:extLst>
              </a:tr>
              <a:tr h="370840">
                <a:tc>
                  <a:txBody>
                    <a:bodyPr/>
                    <a:lstStyle/>
                    <a:p>
                      <a:pPr algn="ctr"/>
                      <a:r>
                        <a:rPr lang="en-US" dirty="0"/>
                        <a:t>8</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dk1"/>
                          </a:solidFill>
                          <a:effectLst/>
                          <a:latin typeface="Verdana" panose="020B0604030504040204" pitchFamily="34" charset="0"/>
                          <a:ea typeface="Verdana" panose="020B0604030504040204" pitchFamily="34" charset="0"/>
                          <a:cs typeface="+mn-cs"/>
                        </a:rPr>
                        <a:t>A Room With an Overview: Toward Meaningful Transparency for the Consumer Internet of Things, </a:t>
                      </a:r>
                      <a:r>
                        <a:rPr lang="en-GB" sz="1200" kern="1200" dirty="0">
                          <a:solidFill>
                            <a:schemeClr val="dk1"/>
                          </a:solidFill>
                          <a:effectLst/>
                          <a:latin typeface="Verdana" panose="020B0604030504040204" pitchFamily="34" charset="0"/>
                          <a:ea typeface="Verdana" panose="020B0604030504040204" pitchFamily="34" charset="0"/>
                          <a:cs typeface="+mn-cs"/>
                        </a:rPr>
                        <a:t>Chris Norval and Jatinder Singh, IEEE INTERNET OF THINGS JOURNAL, VOL. 11, NO. 5, 1 MARCH 2024</a:t>
                      </a:r>
                      <a:endParaRPr lang="en-IN" sz="1200" kern="1200" dirty="0">
                        <a:solidFill>
                          <a:schemeClr val="dk1"/>
                        </a:solidFill>
                        <a:effectLst/>
                        <a:latin typeface="Verdana" panose="020B0604030504040204" pitchFamily="34" charset="0"/>
                        <a:ea typeface="Verdana" panose="020B0604030504040204" pitchFamily="34" charset="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dirty="0">
                        <a:solidFill>
                          <a:srgbClr val="111111"/>
                        </a:solidFill>
                        <a:latin typeface="Verdana"/>
                        <a:ea typeface="Verdana"/>
                        <a:cs typeface="Roboto"/>
                      </a:endParaRPr>
                    </a:p>
                  </a:txBody>
                  <a:tcPr/>
                </a:tc>
                <a:tc>
                  <a:txBody>
                    <a:bodyPr/>
                    <a:lstStyle/>
                    <a:p>
                      <a:r>
                        <a:rPr lang="en-US" sz="1000" b="0" kern="1200" dirty="0">
                          <a:solidFill>
                            <a:schemeClr val="dk1"/>
                          </a:solidFill>
                          <a:effectLst/>
                          <a:latin typeface="+mn-lt"/>
                          <a:ea typeface="+mn-ea"/>
                          <a:cs typeface="+mn-cs"/>
                        </a:rPr>
                        <a:t>Our environments are becoming increasingly connected, instrumented, and automated, amid an ever-growing myriad of network-enabled consumer Internet of Things (IoT) devices claiming to offer convenience, comfort, safety, and control [1, 2, 3, 4]. From lighting, heating, and appliances to home security and beyond, surveys indicate that the average US household has eleven connected devices, with 28% of households having at least one home automation device [5]. In this way, the IoT is already impacting the lives of many.</a:t>
                      </a:r>
                      <a:endParaRPr lang="en-IN" sz="1000" b="0" kern="1200" dirty="0">
                        <a:solidFill>
                          <a:schemeClr val="dk1"/>
                        </a:solidFill>
                        <a:effectLst/>
                        <a:latin typeface="+mn-lt"/>
                        <a:ea typeface="+mn-ea"/>
                        <a:cs typeface="+mn-cs"/>
                      </a:endParaRPr>
                    </a:p>
                  </a:txBody>
                  <a:tcPr/>
                </a:tc>
                <a:tc>
                  <a:txBody>
                    <a:bodyPr/>
                    <a:lstStyle/>
                    <a:p>
                      <a:pPr marL="285750" indent="-285750" algn="just">
                        <a:buFont typeface="Arial" panose="020B0604020202020204" pitchFamily="34" charset="0"/>
                        <a:buChar char="•"/>
                      </a:pPr>
                      <a:r>
                        <a:rPr lang="en-US" sz="1000" dirty="0"/>
                        <a:t>Increased Understanding</a:t>
                      </a:r>
                    </a:p>
                    <a:p>
                      <a:pPr marL="285750" indent="-285750" algn="just">
                        <a:buFont typeface="Arial" panose="020B0604020202020204" pitchFamily="34" charset="0"/>
                        <a:buChar char="•"/>
                      </a:pPr>
                      <a:r>
                        <a:rPr lang="en-US" sz="1000" dirty="0"/>
                        <a:t>Enhanced Control</a:t>
                      </a:r>
                    </a:p>
                    <a:p>
                      <a:pPr marL="285750" indent="-285750" algn="just">
                        <a:buFont typeface="Arial" panose="020B0604020202020204" pitchFamily="34" charset="0"/>
                        <a:buChar char="•"/>
                      </a:pPr>
                      <a:r>
                        <a:rPr lang="en-US" sz="1000" dirty="0"/>
                        <a:t>Support for Accountability</a:t>
                      </a:r>
                    </a:p>
                    <a:p>
                      <a:pPr marL="285750" indent="-285750" algn="just">
                        <a:buFont typeface="Arial" panose="020B0604020202020204" pitchFamily="34" charset="0"/>
                        <a:buChar char="•"/>
                      </a:pPr>
                      <a:r>
                        <a:rPr lang="en-US" sz="1000" dirty="0"/>
                        <a:t>Improved Privacy and Security</a:t>
                      </a:r>
                    </a:p>
                    <a:p>
                      <a:pPr marL="285750" indent="-285750" algn="just">
                        <a:buFont typeface="Arial" panose="020B0604020202020204" pitchFamily="34" charset="0"/>
                        <a:buChar char="•"/>
                      </a:pPr>
                      <a:r>
                        <a:rPr lang="en-US" sz="1000" dirty="0"/>
                        <a:t>User-Centric Design</a:t>
                      </a:r>
                      <a:endParaRPr lang="en-IN" sz="1000" dirty="0"/>
                    </a:p>
                  </a:txBody>
                  <a:tcPr/>
                </a:tc>
                <a:tc>
                  <a:txBody>
                    <a:bodyPr/>
                    <a:lstStyle/>
                    <a:p>
                      <a:pPr marL="285750" indent="-285750" algn="l">
                        <a:buFont typeface="Arial" panose="020B0604020202020204" pitchFamily="34" charset="0"/>
                        <a:buChar char="•"/>
                      </a:pPr>
                      <a:r>
                        <a:rPr lang="en-IN" sz="1000" dirty="0"/>
                        <a:t>Transparency Paradox</a:t>
                      </a:r>
                    </a:p>
                    <a:p>
                      <a:pPr marL="285750" indent="-285750" algn="l">
                        <a:buFont typeface="Arial" panose="020B0604020202020204" pitchFamily="34" charset="0"/>
                        <a:buChar char="•"/>
                      </a:pPr>
                      <a:r>
                        <a:rPr lang="en-IN" sz="1000" dirty="0"/>
                        <a:t>Complexity in Implementation</a:t>
                      </a:r>
                    </a:p>
                    <a:p>
                      <a:pPr marL="285750" indent="-285750" algn="l">
                        <a:buFont typeface="Arial" panose="020B0604020202020204" pitchFamily="34" charset="0"/>
                        <a:buChar char="•"/>
                      </a:pPr>
                      <a:r>
                        <a:rPr lang="en-IN" sz="1000" dirty="0"/>
                        <a:t>Varied User Needs</a:t>
                      </a:r>
                    </a:p>
                    <a:p>
                      <a:pPr marL="285750" indent="-285750" algn="l">
                        <a:buFont typeface="Arial" panose="020B0604020202020204" pitchFamily="34" charset="0"/>
                        <a:buChar char="•"/>
                      </a:pPr>
                      <a:r>
                        <a:rPr lang="en-IN" sz="1000" dirty="0"/>
                        <a:t>Potential for Misinterpretation</a:t>
                      </a:r>
                    </a:p>
                    <a:p>
                      <a:pPr marL="285750" indent="-285750" algn="l">
                        <a:buFont typeface="Arial" panose="020B0604020202020204" pitchFamily="34" charset="0"/>
                        <a:buChar char="•"/>
                      </a:pPr>
                      <a:r>
                        <a:rPr lang="en-IN" sz="1000" dirty="0"/>
                        <a:t>Resource Intensive</a:t>
                      </a:r>
                    </a:p>
                    <a:p>
                      <a:pPr marL="285750" indent="-285750" algn="l">
                        <a:buFont typeface="Arial" panose="020B0604020202020204" pitchFamily="34" charset="0"/>
                        <a:buChar char="•"/>
                      </a:pPr>
                      <a:endParaRPr lang="en-IN" sz="1000" dirty="0"/>
                    </a:p>
                  </a:txBody>
                  <a:tcPr/>
                </a:tc>
                <a:extLst>
                  <a:ext uri="{0D108BD9-81ED-4DB2-BD59-A6C34878D82A}">
                    <a16:rowId xmlns:a16="http://schemas.microsoft.com/office/drawing/2014/main" val="2342241325"/>
                  </a:ext>
                </a:extLst>
              </a:tr>
            </a:tbl>
          </a:graphicData>
        </a:graphic>
      </p:graphicFrame>
    </p:spTree>
    <p:extLst>
      <p:ext uri="{BB962C8B-B14F-4D97-AF65-F5344CB8AC3E}">
        <p14:creationId xmlns:p14="http://schemas.microsoft.com/office/powerpoint/2010/main" val="401027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5141-3AF0-05A8-2D4E-93A97CAD37A1}"/>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7F360636-AD7A-CEC5-A190-B2DDB21D2B3E}"/>
              </a:ext>
            </a:extLst>
          </p:cNvPr>
          <p:cNvSpPr>
            <a:spLocks noGrp="1"/>
          </p:cNvSpPr>
          <p:nvPr>
            <p:ph idx="1"/>
          </p:nvPr>
        </p:nvSpPr>
        <p:spPr/>
        <p:txBody>
          <a:bodyPr>
            <a:normAutofit fontScale="92500" lnSpcReduction="20000"/>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Limited investigation of demographic differences in QR code adoption across regions or age groups.</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Lack of integration with emerging technologies like blockchain for enhanced security.</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Insufficient exploration of long-term customer retention post-adoption.</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Underexplored impact of personalization on </a:t>
            </a:r>
            <a:r>
              <a:rPr lang="en-IN" sz="1800" dirty="0" err="1">
                <a:effectLst/>
                <a:latin typeface="Times New Roman" panose="02020603050405020304" pitchFamily="18" charset="0"/>
                <a:ea typeface="Times New Roman" panose="02020603050405020304" pitchFamily="18" charset="0"/>
              </a:rPr>
              <a:t>QoE</a:t>
            </a:r>
            <a:r>
              <a:rPr lang="en-IN" sz="1800" dirty="0">
                <a:effectLst/>
                <a:latin typeface="Times New Roman" panose="02020603050405020304" pitchFamily="18" charset="0"/>
                <a:ea typeface="Times New Roman" panose="02020603050405020304" pitchFamily="18" charset="0"/>
              </a:rPr>
              <a:t> for diverse user groups.</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Lack of comparative analysis of traditional and AI-driven strategies for video enhancement</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Inadequate consideration of ethical implications and biases in AI algorithms.</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Limited studies on cross-cultural adaptability of AI-enhanced solutions.</a:t>
            </a: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Missing exploration of the long-term cost-effectiveness of AI-based customer experience enhancements.</a:t>
            </a: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Lack of analysis on employee adaptation challenges during digital transformation.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Limited focus on multi-platform software environments (e.g., mobile, web).</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Minimal exploration of user-friendly interfaces for diverse consumer groups.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Insufficient frameworks for real-time transparency and user interaction with IoT data.</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6999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5" name="Content Placeholder 4">
            <a:extLst>
              <a:ext uri="{FF2B5EF4-FFF2-40B4-BE49-F238E27FC236}">
                <a16:creationId xmlns:a16="http://schemas.microsoft.com/office/drawing/2014/main" id="{AD6CF8CF-8929-CC0D-7B0A-74F8009B0B94}"/>
              </a:ext>
            </a:extLst>
          </p:cNvPr>
          <p:cNvSpPr>
            <a:spLocks noGrp="1"/>
          </p:cNvSpPr>
          <p:nvPr>
            <p:ph idx="1"/>
          </p:nvPr>
        </p:nvSpPr>
        <p:spPr/>
        <p:txBody>
          <a:bodyPr vert="horz" lIns="91440" tIns="45720" rIns="91440" bIns="45720" rtlCol="0" anchor="t">
            <a:noAutofit/>
          </a:bodyPr>
          <a:lstStyle/>
          <a:p>
            <a:r>
              <a:rPr lang="en-US" sz="1800" b="1" dirty="0">
                <a:latin typeface="Times New Roman" panose="02020603050405020304" pitchFamily="18" charset="0"/>
                <a:cs typeface="Times New Roman" panose="02020603050405020304" pitchFamily="18" charset="0"/>
              </a:rPr>
              <a:t>Dynamic QR Code Creation </a:t>
            </a:r>
            <a:r>
              <a:rPr lang="en-US" sz="1800" dirty="0">
                <a:latin typeface="Times New Roman" panose="02020603050405020304" pitchFamily="18" charset="0"/>
                <a:cs typeface="Times New Roman" panose="02020603050405020304" pitchFamily="18" charset="0"/>
              </a:rPr>
              <a:t>: Implement </a:t>
            </a:r>
            <a:r>
              <a:rPr lang="en-US" sz="1800" b="1" dirty="0" err="1">
                <a:latin typeface="Times New Roman" panose="02020603050405020304" pitchFamily="18" charset="0"/>
                <a:cs typeface="Times New Roman" panose="02020603050405020304" pitchFamily="18" charset="0"/>
              </a:rPr>
              <a:t>QRCode.react</a:t>
            </a:r>
            <a:r>
              <a:rPr lang="en-US" sz="1800" dirty="0">
                <a:latin typeface="Times New Roman" panose="02020603050405020304" pitchFamily="18" charset="0"/>
                <a:cs typeface="Times New Roman" panose="02020603050405020304" pitchFamily="18" charset="0"/>
              </a:rPr>
              <a:t> in </a:t>
            </a:r>
            <a:r>
              <a:rPr lang="en-US" sz="1800" b="1" dirty="0">
                <a:latin typeface="Times New Roman" panose="02020603050405020304" pitchFamily="18" charset="0"/>
                <a:cs typeface="Times New Roman" panose="02020603050405020304" pitchFamily="18" charset="0"/>
              </a:rPr>
              <a:t>Next.js</a:t>
            </a:r>
            <a:r>
              <a:rPr lang="en-US" sz="1800" dirty="0">
                <a:latin typeface="Times New Roman" panose="02020603050405020304" pitchFamily="18" charset="0"/>
                <a:cs typeface="Times New Roman" panose="02020603050405020304" pitchFamily="18" charset="0"/>
              </a:rPr>
              <a:t> to dynamically generate QR codes for each product feature.</a:t>
            </a:r>
          </a:p>
          <a:p>
            <a:r>
              <a:rPr lang="en-US" sz="1800" b="1" dirty="0">
                <a:latin typeface="Times New Roman" panose="02020603050405020304" pitchFamily="18" charset="0"/>
                <a:cs typeface="Times New Roman" panose="02020603050405020304" pitchFamily="18" charset="0"/>
              </a:rPr>
              <a:t> Audio and Video Integration : </a:t>
            </a:r>
            <a:r>
              <a:rPr lang="en-US" sz="1800" dirty="0">
                <a:latin typeface="Times New Roman" panose="02020603050405020304" pitchFamily="18" charset="0"/>
                <a:cs typeface="Times New Roman" panose="02020603050405020304" pitchFamily="18" charset="0"/>
              </a:rPr>
              <a:t>Host audio and video content on platforms like Amazon S3, Vimeo, or YouTube, and embed them on product pages using HTML5 &lt;audio&gt; and &lt;video&gt; elements in Next.js</a:t>
            </a:r>
            <a:r>
              <a:rPr lang="en-US" sz="1800" b="1"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Interactive and Custom UI Design </a:t>
            </a:r>
            <a:r>
              <a:rPr lang="en-US" sz="1800" dirty="0">
                <a:latin typeface="Times New Roman" panose="02020603050405020304" pitchFamily="18" charset="0"/>
                <a:cs typeface="Times New Roman" panose="02020603050405020304" pitchFamily="18" charset="0"/>
              </a:rPr>
              <a:t>: Use </a:t>
            </a:r>
            <a:r>
              <a:rPr lang="en-US" sz="1800" b="1" dirty="0">
                <a:latin typeface="Times New Roman" panose="02020603050405020304" pitchFamily="18" charset="0"/>
                <a:cs typeface="Times New Roman" panose="02020603050405020304" pitchFamily="18" charset="0"/>
              </a:rPr>
              <a:t>Tailwind CSS</a:t>
            </a:r>
            <a:r>
              <a:rPr lang="en-US" sz="1800" dirty="0">
                <a:latin typeface="Times New Roman" panose="02020603050405020304" pitchFamily="18" charset="0"/>
                <a:cs typeface="Times New Roman" panose="02020603050405020304" pitchFamily="18" charset="0"/>
              </a:rPr>
              <a:t> or </a:t>
            </a:r>
            <a:r>
              <a:rPr lang="en-US" sz="1800" b="1" dirty="0">
                <a:latin typeface="Times New Roman" panose="02020603050405020304" pitchFamily="18" charset="0"/>
                <a:cs typeface="Times New Roman" panose="02020603050405020304" pitchFamily="18" charset="0"/>
              </a:rPr>
              <a:t>Styled-Components</a:t>
            </a:r>
            <a:r>
              <a:rPr lang="en-US" sz="1800" dirty="0">
                <a:latin typeface="Times New Roman" panose="02020603050405020304" pitchFamily="18" charset="0"/>
                <a:cs typeface="Times New Roman" panose="02020603050405020304" pitchFamily="18" charset="0"/>
              </a:rPr>
              <a:t> to create responsive, visually appealing, and easy-to-navigate UIs.</a:t>
            </a:r>
          </a:p>
          <a:p>
            <a:r>
              <a:rPr lang="en-US" sz="1800" b="1" dirty="0">
                <a:latin typeface="Times New Roman" panose="02020603050405020304" pitchFamily="18" charset="0"/>
                <a:cs typeface="Times New Roman" panose="02020603050405020304" pitchFamily="18" charset="0"/>
              </a:rPr>
              <a:t>Next.js API Routes for Content Fetching </a:t>
            </a:r>
            <a:r>
              <a:rPr lang="en-US" sz="1800" dirty="0">
                <a:latin typeface="Times New Roman" panose="02020603050405020304" pitchFamily="18" charset="0"/>
                <a:cs typeface="Times New Roman" panose="02020603050405020304" pitchFamily="18" charset="0"/>
              </a:rPr>
              <a:t>: Set up </a:t>
            </a:r>
            <a:r>
              <a:rPr lang="en-US" sz="1800" b="1" dirty="0">
                <a:latin typeface="Times New Roman" panose="02020603050405020304" pitchFamily="18" charset="0"/>
                <a:cs typeface="Times New Roman" panose="02020603050405020304" pitchFamily="18" charset="0"/>
              </a:rPr>
              <a:t>API routes</a:t>
            </a:r>
            <a:r>
              <a:rPr lang="en-US" sz="1800" dirty="0">
                <a:latin typeface="Times New Roman" panose="02020603050405020304" pitchFamily="18" charset="0"/>
                <a:cs typeface="Times New Roman" panose="02020603050405020304" pitchFamily="18" charset="0"/>
              </a:rPr>
              <a:t> in Next.js to dynamically serve product-specific content such as QR codes, media, and UI elements</a:t>
            </a:r>
          </a:p>
          <a:p>
            <a:r>
              <a:rPr lang="en-US" sz="1800" b="1" dirty="0">
                <a:latin typeface="Times New Roman" panose="02020603050405020304" pitchFamily="18" charset="0"/>
                <a:cs typeface="Times New Roman" panose="02020603050405020304" pitchFamily="18" charset="0"/>
              </a:rPr>
              <a:t>Enhanced Customer Journey </a:t>
            </a:r>
            <a:r>
              <a:rPr lang="en-US" sz="1800" dirty="0">
                <a:latin typeface="Times New Roman" panose="02020603050405020304" pitchFamily="18" charset="0"/>
                <a:cs typeface="Times New Roman" panose="02020603050405020304" pitchFamily="18" charset="0"/>
              </a:rPr>
              <a:t>: Create a seamless flow where users scan a QR code, view multimedia content (e.g., product videos or audio guides), and interact with a visually appealing UI. This enhances customer experience by offering rich, interactive content with minimal effort on the user’s part</a:t>
            </a:r>
            <a:r>
              <a:rPr lang="en-US" sz="2000" dirty="0"/>
              <a:t>.</a:t>
            </a:r>
          </a:p>
          <a:p>
            <a:endParaRPr lang="en-US" sz="2000" dirty="0"/>
          </a:p>
          <a:p>
            <a:endParaRPr lang="en-IN" sz="2000" b="1"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544217"/>
            <a:ext cx="10668000" cy="4952997"/>
          </a:xfrm>
        </p:spPr>
        <p:txBody>
          <a:bodyPr vert="horz" lIns="91440" tIns="45720" rIns="91440" bIns="45720" rtlCol="0" anchor="t">
            <a:normAutofit/>
          </a:bodyPr>
          <a:lstStyle/>
          <a:p>
            <a:r>
              <a:rPr lang="en-IN" sz="2000" dirty="0">
                <a:latin typeface="Times New Roman" panose="02020603050405020304" pitchFamily="18" charset="0"/>
                <a:cs typeface="Times New Roman" panose="02020603050405020304" pitchFamily="18" charset="0"/>
              </a:rPr>
              <a:t>Enhance Customer Engagement</a:t>
            </a:r>
          </a:p>
          <a:p>
            <a:r>
              <a:rPr lang="en-IN" sz="2000" dirty="0">
                <a:latin typeface="Times New Roman" panose="02020603050405020304" pitchFamily="18" charset="0"/>
                <a:cs typeface="Times New Roman" panose="02020603050405020304" pitchFamily="18" charset="0"/>
              </a:rPr>
              <a:t>Streamline Access to Information</a:t>
            </a:r>
          </a:p>
          <a:p>
            <a:r>
              <a:rPr lang="en-IN" sz="2000" dirty="0">
                <a:latin typeface="Times New Roman" panose="02020603050405020304" pitchFamily="18" charset="0"/>
                <a:cs typeface="Times New Roman" panose="02020603050405020304" pitchFamily="18" charset="0"/>
              </a:rPr>
              <a:t>Improve User Experience</a:t>
            </a:r>
          </a:p>
          <a:p>
            <a:r>
              <a:rPr lang="en-IN" sz="2000" dirty="0">
                <a:latin typeface="Times New Roman" panose="02020603050405020304" pitchFamily="18" charset="0"/>
                <a:cs typeface="Times New Roman" panose="02020603050405020304" pitchFamily="18" charset="0"/>
              </a:rPr>
              <a:t>Personalize Customer Interactions</a:t>
            </a:r>
          </a:p>
          <a:p>
            <a:r>
              <a:rPr lang="en-IN" sz="2000" dirty="0">
                <a:latin typeface="Times New Roman" panose="02020603050405020304" pitchFamily="18" charset="0"/>
                <a:cs typeface="Times New Roman" panose="02020603050405020304" pitchFamily="18" charset="0"/>
              </a:rPr>
              <a:t>Optimize Content Delivery</a:t>
            </a:r>
          </a:p>
          <a:p>
            <a:r>
              <a:rPr lang="en-IN" sz="2000" dirty="0">
                <a:latin typeface="Times New Roman" panose="02020603050405020304" pitchFamily="18" charset="0"/>
                <a:cs typeface="Times New Roman" panose="02020603050405020304" pitchFamily="18" charset="0"/>
              </a:rPr>
              <a:t>Facilitate Easy Content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5DE9-5C9C-EFE9-ABB5-19B240E8D923}"/>
              </a:ext>
            </a:extLst>
          </p:cNvPr>
          <p:cNvSpPr>
            <a:spLocks noGrp="1"/>
          </p:cNvSpPr>
          <p:nvPr>
            <p:ph type="title"/>
          </p:nvPr>
        </p:nvSpPr>
        <p:spPr/>
        <p:txBody>
          <a:bodyPr/>
          <a:lstStyle/>
          <a:p>
            <a:r>
              <a:rPr lang="en-US" dirty="0"/>
              <a:t>SYSTEM DESIGN AND IMPLEMENTATION</a:t>
            </a:r>
            <a:endParaRPr lang="en-IN" dirty="0"/>
          </a:p>
        </p:txBody>
      </p:sp>
      <p:pic>
        <p:nvPicPr>
          <p:cNvPr id="4" name="Content Placeholder 3">
            <a:extLst>
              <a:ext uri="{FF2B5EF4-FFF2-40B4-BE49-F238E27FC236}">
                <a16:creationId xmlns:a16="http://schemas.microsoft.com/office/drawing/2014/main" id="{E5CFFCF3-886D-F153-8AD7-402DBA42BEC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0142" y="1143000"/>
            <a:ext cx="8233316" cy="4953000"/>
          </a:xfrm>
          <a:prstGeom prst="rect">
            <a:avLst/>
          </a:prstGeom>
          <a:noFill/>
          <a:ln>
            <a:noFill/>
          </a:ln>
        </p:spPr>
      </p:pic>
    </p:spTree>
    <p:extLst>
      <p:ext uri="{BB962C8B-B14F-4D97-AF65-F5344CB8AC3E}">
        <p14:creationId xmlns:p14="http://schemas.microsoft.com/office/powerpoint/2010/main" val="45210180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249</TotalTime>
  <Words>2579</Words>
  <Application>Microsoft Office PowerPoint</Application>
  <PresentationFormat>Widescreen</PresentationFormat>
  <Paragraphs>236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Courier New</vt:lpstr>
      <vt:lpstr>Roboto</vt:lpstr>
      <vt:lpstr>Symbol</vt:lpstr>
      <vt:lpstr>Times New Roman</vt:lpstr>
      <vt:lpstr>Verdana</vt:lpstr>
      <vt:lpstr>Bioinformatics</vt:lpstr>
      <vt:lpstr>LEVERAGING TECHNOLOGY TO IMPROVE CUSTOMER EXPERIENCE</vt:lpstr>
      <vt:lpstr>Introduction</vt:lpstr>
      <vt:lpstr>Literature Review</vt:lpstr>
      <vt:lpstr>Literature Review</vt:lpstr>
      <vt:lpstr>Literature Review</vt:lpstr>
      <vt:lpstr>RESEARCH GAPS IDENTIFIED</vt:lpstr>
      <vt:lpstr>Proposed Method</vt:lpstr>
      <vt:lpstr>Objectives</vt:lpstr>
      <vt:lpstr>SYSTEM DESIGN AND IMPLEMENTATION</vt:lpstr>
      <vt:lpstr>SYSTEM DESIGN AND IMPLEMENTATION</vt:lpstr>
      <vt:lpstr>SYSTEM DESIGN AND IMPLEMENTATION</vt:lpstr>
      <vt:lpstr>SYSTEM DESIGN AND IMPLEMENTATION</vt:lpstr>
      <vt:lpstr>Timeline of Project</vt:lpstr>
      <vt:lpstr>Expected Outcomes</vt:lpstr>
      <vt:lpstr>Conclusion</vt:lpstr>
      <vt:lpstr>References</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Rishi Anand</cp:lastModifiedBy>
  <cp:revision>180</cp:revision>
  <dcterms:created xsi:type="dcterms:W3CDTF">2023-03-16T03:26:27Z</dcterms:created>
  <dcterms:modified xsi:type="dcterms:W3CDTF">2025-01-15T14:16:31Z</dcterms:modified>
</cp:coreProperties>
</file>