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320" r:id="rId3"/>
    <p:sldId id="257" r:id="rId4"/>
    <p:sldId id="259" r:id="rId5"/>
    <p:sldId id="258" r:id="rId6"/>
    <p:sldId id="260" r:id="rId7"/>
    <p:sldId id="261" r:id="rId8"/>
    <p:sldId id="262" r:id="rId9"/>
    <p:sldId id="263" r:id="rId10"/>
    <p:sldId id="315" r:id="rId11"/>
    <p:sldId id="316" r:id="rId12"/>
    <p:sldId id="265" r:id="rId13"/>
    <p:sldId id="266" r:id="rId14"/>
    <p:sldId id="314" r:id="rId15"/>
    <p:sldId id="268" r:id="rId16"/>
    <p:sldId id="317" r:id="rId17"/>
    <p:sldId id="270" r:id="rId18"/>
    <p:sldId id="318" r:id="rId19"/>
    <p:sldId id="274" r:id="rId20"/>
    <p:sldId id="275" r:id="rId21"/>
    <p:sldId id="276" r:id="rId22"/>
    <p:sldId id="277" r:id="rId23"/>
    <p:sldId id="278" r:id="rId24"/>
    <p:sldId id="279" r:id="rId25"/>
    <p:sldId id="280" r:id="rId26"/>
    <p:sldId id="281" r:id="rId27"/>
    <p:sldId id="283" r:id="rId28"/>
    <p:sldId id="284" r:id="rId29"/>
    <p:sldId id="285" r:id="rId30"/>
    <p:sldId id="289"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8" d="100"/>
          <a:sy n="68" d="100"/>
        </p:scale>
        <p:origin x="-27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4B084-C080-42EF-AAF6-CFC7023F979A}"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zh-CN" altLang="en-US"/>
        </a:p>
      </dgm:t>
    </dgm:pt>
    <dgm:pt modelId="{4F4CC2F8-C50A-471B-8A52-880C8DC27035}">
      <dgm:prSet phldrT="[文本]"/>
      <dgm:spPr/>
      <dgm:t>
        <a:bodyPr/>
        <a:lstStyle/>
        <a:p>
          <a:r>
            <a:rPr lang="en-US" altLang="zh-CN" dirty="0" smtClean="0"/>
            <a:t>1,2,3,4,5,6,7,8</a:t>
          </a:r>
          <a:endParaRPr lang="zh-CN" altLang="en-US" dirty="0"/>
        </a:p>
      </dgm:t>
    </dgm:pt>
    <dgm:pt modelId="{CC4D729E-EE79-44E3-8E07-0B0D2C5DB9E5}" type="parTrans" cxnId="{8865FB1A-A153-433A-88C6-2125981833B9}">
      <dgm:prSet/>
      <dgm:spPr/>
      <dgm:t>
        <a:bodyPr/>
        <a:lstStyle/>
        <a:p>
          <a:endParaRPr lang="zh-CN" altLang="en-US"/>
        </a:p>
      </dgm:t>
    </dgm:pt>
    <dgm:pt modelId="{6B07CBFD-9FAF-4182-B1D5-C39E572456FC}" type="sibTrans" cxnId="{8865FB1A-A153-433A-88C6-2125981833B9}">
      <dgm:prSet/>
      <dgm:spPr/>
      <dgm:t>
        <a:bodyPr/>
        <a:lstStyle/>
        <a:p>
          <a:endParaRPr lang="zh-CN" altLang="en-US"/>
        </a:p>
      </dgm:t>
    </dgm:pt>
    <dgm:pt modelId="{BEDCE62E-3F85-4B0E-8FC8-2774A3893D0F}">
      <dgm:prSet phldrT="[文本]"/>
      <dgm:spPr/>
      <dgm:t>
        <a:bodyPr/>
        <a:lstStyle/>
        <a:p>
          <a:r>
            <a:rPr lang="en-US" altLang="zh-CN" dirty="0" smtClean="0"/>
            <a:t>1,2,3</a:t>
          </a:r>
          <a:endParaRPr lang="zh-CN" altLang="en-US" dirty="0"/>
        </a:p>
      </dgm:t>
    </dgm:pt>
    <dgm:pt modelId="{1D6E2BF4-ED7A-410C-81B5-144E9CD0BA58}" type="parTrans" cxnId="{FD339160-64DA-41BD-8046-870107BC7EA7}">
      <dgm:prSet/>
      <dgm:spPr/>
      <dgm:t>
        <a:bodyPr/>
        <a:lstStyle/>
        <a:p>
          <a:endParaRPr lang="zh-CN" altLang="en-US"/>
        </a:p>
      </dgm:t>
    </dgm:pt>
    <dgm:pt modelId="{B0A462EA-B1D7-48AE-9CF8-BF58CCDDB5AE}" type="sibTrans" cxnId="{FD339160-64DA-41BD-8046-870107BC7EA7}">
      <dgm:prSet/>
      <dgm:spPr/>
      <dgm:t>
        <a:bodyPr/>
        <a:lstStyle/>
        <a:p>
          <a:endParaRPr lang="zh-CN" altLang="en-US"/>
        </a:p>
      </dgm:t>
    </dgm:pt>
    <dgm:pt modelId="{80C62538-39FD-42B4-88ED-43C05483FB91}">
      <dgm:prSet phldrT="[文本]"/>
      <dgm:spPr/>
      <dgm:t>
        <a:bodyPr/>
        <a:lstStyle/>
        <a:p>
          <a:r>
            <a:rPr lang="en-US" altLang="zh-CN" dirty="0" smtClean="0"/>
            <a:t>1</a:t>
          </a:r>
          <a:endParaRPr lang="zh-CN" altLang="en-US" dirty="0"/>
        </a:p>
      </dgm:t>
    </dgm:pt>
    <dgm:pt modelId="{FBBF4C0F-478C-4771-9B28-2E6966E59AF7}" type="parTrans" cxnId="{C7D19167-8CD1-4FD8-ABB7-50E6DD096A61}">
      <dgm:prSet/>
      <dgm:spPr/>
      <dgm:t>
        <a:bodyPr/>
        <a:lstStyle/>
        <a:p>
          <a:endParaRPr lang="zh-CN" altLang="en-US"/>
        </a:p>
      </dgm:t>
    </dgm:pt>
    <dgm:pt modelId="{1F21FA7A-0ED7-4E57-B87A-299BB7487643}" type="sibTrans" cxnId="{C7D19167-8CD1-4FD8-ABB7-50E6DD096A61}">
      <dgm:prSet/>
      <dgm:spPr/>
      <dgm:t>
        <a:bodyPr/>
        <a:lstStyle/>
        <a:p>
          <a:endParaRPr lang="zh-CN" altLang="en-US"/>
        </a:p>
      </dgm:t>
    </dgm:pt>
    <dgm:pt modelId="{CF59BB33-67F0-40DD-9170-354BE55CE37E}">
      <dgm:prSet phldrT="[文本]"/>
      <dgm:spPr/>
      <dgm:t>
        <a:bodyPr/>
        <a:lstStyle/>
        <a:p>
          <a:r>
            <a:rPr lang="en-US" altLang="zh-CN" dirty="0" smtClean="0"/>
            <a:t>2,3</a:t>
          </a:r>
          <a:endParaRPr lang="zh-CN" altLang="en-US" dirty="0"/>
        </a:p>
      </dgm:t>
    </dgm:pt>
    <dgm:pt modelId="{E041729B-19FE-4D7C-BBD0-9AF208BE5D4F}" type="parTrans" cxnId="{58618414-3DA2-4594-BA41-83B5C4A44268}">
      <dgm:prSet/>
      <dgm:spPr/>
      <dgm:t>
        <a:bodyPr/>
        <a:lstStyle/>
        <a:p>
          <a:endParaRPr lang="zh-CN" altLang="en-US"/>
        </a:p>
      </dgm:t>
    </dgm:pt>
    <dgm:pt modelId="{935F5C32-FDEB-4921-9504-BC4BAA03849C}" type="sibTrans" cxnId="{58618414-3DA2-4594-BA41-83B5C4A44268}">
      <dgm:prSet/>
      <dgm:spPr/>
      <dgm:t>
        <a:bodyPr/>
        <a:lstStyle/>
        <a:p>
          <a:endParaRPr lang="zh-CN" altLang="en-US"/>
        </a:p>
      </dgm:t>
    </dgm:pt>
    <dgm:pt modelId="{54115E42-0743-4D30-8869-FB7DAAB30260}">
      <dgm:prSet phldrT="[文本]"/>
      <dgm:spPr/>
      <dgm:t>
        <a:bodyPr/>
        <a:lstStyle/>
        <a:p>
          <a:r>
            <a:rPr lang="en-US" altLang="zh-CN" dirty="0" smtClean="0"/>
            <a:t>4</a:t>
          </a:r>
          <a:endParaRPr lang="zh-CN" altLang="en-US" dirty="0"/>
        </a:p>
      </dgm:t>
    </dgm:pt>
    <dgm:pt modelId="{9AE33994-4FDE-45D8-82F8-3959397E50D6}" type="parTrans" cxnId="{1AEDA18A-D9D3-41F1-8E1D-152149965325}">
      <dgm:prSet/>
      <dgm:spPr/>
      <dgm:t>
        <a:bodyPr/>
        <a:lstStyle/>
        <a:p>
          <a:endParaRPr lang="zh-CN" altLang="en-US"/>
        </a:p>
      </dgm:t>
    </dgm:pt>
    <dgm:pt modelId="{7BA94C3A-3DE1-4EE5-ABD9-E142E1FD3CFA}" type="sibTrans" cxnId="{1AEDA18A-D9D3-41F1-8E1D-152149965325}">
      <dgm:prSet/>
      <dgm:spPr/>
      <dgm:t>
        <a:bodyPr/>
        <a:lstStyle/>
        <a:p>
          <a:endParaRPr lang="zh-CN" altLang="en-US"/>
        </a:p>
      </dgm:t>
    </dgm:pt>
    <dgm:pt modelId="{EEE267CB-52D1-4BEF-822C-A078C3EBA2A5}">
      <dgm:prSet phldrT="[文本]"/>
      <dgm:spPr/>
      <dgm:t>
        <a:bodyPr/>
        <a:lstStyle/>
        <a:p>
          <a:r>
            <a:rPr lang="en-US" altLang="zh-CN" dirty="0" smtClean="0"/>
            <a:t>8</a:t>
          </a:r>
        </a:p>
      </dgm:t>
    </dgm:pt>
    <dgm:pt modelId="{9190854D-BAD1-456A-BFBF-9DA59536FBC2}" type="parTrans" cxnId="{A4A39B9B-6F5B-4EC5-8BD2-13CB19A2EA4D}">
      <dgm:prSet/>
      <dgm:spPr/>
      <dgm:t>
        <a:bodyPr/>
        <a:lstStyle/>
        <a:p>
          <a:endParaRPr lang="zh-CN" altLang="en-US"/>
        </a:p>
      </dgm:t>
    </dgm:pt>
    <dgm:pt modelId="{B9673E87-5EB7-4D83-9534-40250E0590DA}" type="sibTrans" cxnId="{A4A39B9B-6F5B-4EC5-8BD2-13CB19A2EA4D}">
      <dgm:prSet/>
      <dgm:spPr/>
      <dgm:t>
        <a:bodyPr/>
        <a:lstStyle/>
        <a:p>
          <a:endParaRPr lang="zh-CN" altLang="en-US"/>
        </a:p>
      </dgm:t>
    </dgm:pt>
    <dgm:pt modelId="{2B637916-8455-4155-AA23-72E2CE99C8C9}">
      <dgm:prSet phldrT="[文本]"/>
      <dgm:spPr/>
      <dgm:t>
        <a:bodyPr/>
        <a:lstStyle/>
        <a:p>
          <a:r>
            <a:rPr lang="en-US" altLang="zh-CN" dirty="0" smtClean="0"/>
            <a:t>7</a:t>
          </a:r>
        </a:p>
      </dgm:t>
    </dgm:pt>
    <dgm:pt modelId="{0DE63E0E-3C96-4409-95CA-DF1211216AE6}" type="parTrans" cxnId="{FA611425-4E5E-4C15-AA83-5DAD1B470F7B}">
      <dgm:prSet/>
      <dgm:spPr/>
      <dgm:t>
        <a:bodyPr/>
        <a:lstStyle/>
        <a:p>
          <a:endParaRPr lang="zh-CN" altLang="en-US"/>
        </a:p>
      </dgm:t>
    </dgm:pt>
    <dgm:pt modelId="{2D699663-C982-401A-933A-CE24A4E1BA52}" type="sibTrans" cxnId="{FA611425-4E5E-4C15-AA83-5DAD1B470F7B}">
      <dgm:prSet/>
      <dgm:spPr/>
      <dgm:t>
        <a:bodyPr/>
        <a:lstStyle/>
        <a:p>
          <a:endParaRPr lang="zh-CN" altLang="en-US"/>
        </a:p>
      </dgm:t>
    </dgm:pt>
    <dgm:pt modelId="{0800CB0D-B61E-4693-BC8F-480A64BA288A}">
      <dgm:prSet phldrT="[文本]"/>
      <dgm:spPr/>
      <dgm:t>
        <a:bodyPr/>
        <a:lstStyle/>
        <a:p>
          <a:r>
            <a:rPr lang="en-US" altLang="zh-CN" dirty="0" smtClean="0"/>
            <a:t> 6,7,8</a:t>
          </a:r>
          <a:endParaRPr lang="zh-CN" altLang="en-US" dirty="0"/>
        </a:p>
      </dgm:t>
    </dgm:pt>
    <dgm:pt modelId="{101A69CC-3DF7-4D42-B379-8CFE663BF2FA}" type="parTrans" cxnId="{9613CFDE-2935-4C10-B79C-62F3B6EC3C59}">
      <dgm:prSet/>
      <dgm:spPr/>
      <dgm:t>
        <a:bodyPr/>
        <a:lstStyle/>
        <a:p>
          <a:endParaRPr lang="zh-CN" altLang="en-US"/>
        </a:p>
      </dgm:t>
    </dgm:pt>
    <dgm:pt modelId="{0B91BCC0-1937-46FF-9446-F909773C1585}" type="sibTrans" cxnId="{9613CFDE-2935-4C10-B79C-62F3B6EC3C59}">
      <dgm:prSet/>
      <dgm:spPr/>
      <dgm:t>
        <a:bodyPr/>
        <a:lstStyle/>
        <a:p>
          <a:endParaRPr lang="zh-CN" altLang="en-US"/>
        </a:p>
      </dgm:t>
    </dgm:pt>
    <dgm:pt modelId="{BFFA968F-1E4C-47D0-B83F-7CC089608946}">
      <dgm:prSet phldrT="[文本]"/>
      <dgm:spPr/>
      <dgm:t>
        <a:bodyPr/>
        <a:lstStyle/>
        <a:p>
          <a:r>
            <a:rPr lang="en-US" altLang="zh-CN" dirty="0" smtClean="0"/>
            <a:t>5</a:t>
          </a:r>
          <a:endParaRPr lang="zh-CN" altLang="en-US" dirty="0"/>
        </a:p>
      </dgm:t>
    </dgm:pt>
    <dgm:pt modelId="{A97AF530-6427-49E9-8695-573C6C87CDFF}" type="parTrans" cxnId="{1D6C40E7-CDAB-419D-BA23-03C54FE0EEE8}">
      <dgm:prSet/>
      <dgm:spPr/>
      <dgm:t>
        <a:bodyPr/>
        <a:lstStyle/>
        <a:p>
          <a:endParaRPr lang="zh-CN" altLang="en-US"/>
        </a:p>
      </dgm:t>
    </dgm:pt>
    <dgm:pt modelId="{84EFE65D-61C1-4DF0-8CFE-A608434B00F2}" type="sibTrans" cxnId="{1D6C40E7-CDAB-419D-BA23-03C54FE0EEE8}">
      <dgm:prSet/>
      <dgm:spPr/>
      <dgm:t>
        <a:bodyPr/>
        <a:lstStyle/>
        <a:p>
          <a:endParaRPr lang="zh-CN" altLang="en-US"/>
        </a:p>
      </dgm:t>
    </dgm:pt>
    <dgm:pt modelId="{1B56FC5F-59DE-4886-BCCE-FFE498FCD730}">
      <dgm:prSet phldrT="[文本]"/>
      <dgm:spPr/>
      <dgm:t>
        <a:bodyPr/>
        <a:lstStyle/>
        <a:p>
          <a:r>
            <a:rPr lang="en-US" altLang="zh-CN" dirty="0" smtClean="0"/>
            <a:t>6</a:t>
          </a:r>
        </a:p>
      </dgm:t>
    </dgm:pt>
    <dgm:pt modelId="{9C55D140-6726-4C2E-9FB2-DFB2BB66FE35}" type="parTrans" cxnId="{E7137125-5027-4E20-B597-09B7B507C337}">
      <dgm:prSet/>
      <dgm:spPr/>
      <dgm:t>
        <a:bodyPr/>
        <a:lstStyle/>
        <a:p>
          <a:endParaRPr lang="zh-CN" altLang="en-US"/>
        </a:p>
      </dgm:t>
    </dgm:pt>
    <dgm:pt modelId="{FC9A04FE-4B78-4EA6-BE82-3A463A6CC3AB}" type="sibTrans" cxnId="{E7137125-5027-4E20-B597-09B7B507C337}">
      <dgm:prSet/>
      <dgm:spPr/>
      <dgm:t>
        <a:bodyPr/>
        <a:lstStyle/>
        <a:p>
          <a:endParaRPr lang="zh-CN" altLang="en-US"/>
        </a:p>
      </dgm:t>
    </dgm:pt>
    <dgm:pt modelId="{6354C0EB-DCFA-4480-8EE5-C1FC2D5DD604}">
      <dgm:prSet/>
      <dgm:spPr/>
      <dgm:t>
        <a:bodyPr/>
        <a:lstStyle/>
        <a:p>
          <a:r>
            <a:rPr lang="en-US" altLang="zh-CN" dirty="0" smtClean="0"/>
            <a:t>3</a:t>
          </a:r>
          <a:endParaRPr lang="zh-CN" altLang="en-US" dirty="0"/>
        </a:p>
      </dgm:t>
    </dgm:pt>
    <dgm:pt modelId="{4753A66B-F0C4-43C5-AED7-06BC195D2AA0}" type="parTrans" cxnId="{E0F0287D-1F86-47F2-8862-208F8077805F}">
      <dgm:prSet/>
      <dgm:spPr/>
      <dgm:t>
        <a:bodyPr/>
        <a:lstStyle/>
        <a:p>
          <a:endParaRPr lang="zh-CN" altLang="en-US"/>
        </a:p>
      </dgm:t>
    </dgm:pt>
    <dgm:pt modelId="{E378468A-CC99-4158-A850-36ECEA87C868}" type="sibTrans" cxnId="{E0F0287D-1F86-47F2-8862-208F8077805F}">
      <dgm:prSet/>
      <dgm:spPr/>
      <dgm:t>
        <a:bodyPr/>
        <a:lstStyle/>
        <a:p>
          <a:endParaRPr lang="zh-CN" altLang="en-US"/>
        </a:p>
      </dgm:t>
    </dgm:pt>
    <dgm:pt modelId="{DADB328B-F141-44E4-9819-BD585E94504E}">
      <dgm:prSet/>
      <dgm:spPr/>
      <dgm:t>
        <a:bodyPr/>
        <a:lstStyle/>
        <a:p>
          <a:r>
            <a:rPr lang="en-US" altLang="zh-CN" dirty="0" smtClean="0"/>
            <a:t>2</a:t>
          </a:r>
          <a:endParaRPr lang="zh-CN" altLang="en-US" dirty="0"/>
        </a:p>
      </dgm:t>
    </dgm:pt>
    <dgm:pt modelId="{50F4831F-E5F4-4D06-BA41-7719A89E6BC9}" type="parTrans" cxnId="{A176577D-4B18-48FD-8362-017713EF4E4A}">
      <dgm:prSet/>
      <dgm:spPr/>
      <dgm:t>
        <a:bodyPr/>
        <a:lstStyle/>
        <a:p>
          <a:endParaRPr lang="zh-CN" altLang="en-US"/>
        </a:p>
      </dgm:t>
    </dgm:pt>
    <dgm:pt modelId="{74C8D688-FFCB-4B0E-B90A-944EF01E865C}" type="sibTrans" cxnId="{A176577D-4B18-48FD-8362-017713EF4E4A}">
      <dgm:prSet/>
      <dgm:spPr/>
      <dgm:t>
        <a:bodyPr/>
        <a:lstStyle/>
        <a:p>
          <a:endParaRPr lang="zh-CN" altLang="en-US"/>
        </a:p>
      </dgm:t>
    </dgm:pt>
    <dgm:pt modelId="{FF7EB034-8B10-45AF-BAA5-56E15BEF0429}" type="pres">
      <dgm:prSet presAssocID="{72B4B084-C080-42EF-AAF6-CFC7023F979A}" presName="hierChild1" presStyleCnt="0">
        <dgm:presLayoutVars>
          <dgm:chPref val="1"/>
          <dgm:dir/>
          <dgm:animOne val="branch"/>
          <dgm:animLvl val="lvl"/>
          <dgm:resizeHandles/>
        </dgm:presLayoutVars>
      </dgm:prSet>
      <dgm:spPr/>
      <dgm:t>
        <a:bodyPr/>
        <a:lstStyle/>
        <a:p>
          <a:endParaRPr lang="zh-CN" altLang="en-US"/>
        </a:p>
      </dgm:t>
    </dgm:pt>
    <dgm:pt modelId="{EC0565C9-B527-48F6-AC8A-23DC0A5B18E6}" type="pres">
      <dgm:prSet presAssocID="{4F4CC2F8-C50A-471B-8A52-880C8DC27035}" presName="hierRoot1" presStyleCnt="0"/>
      <dgm:spPr/>
    </dgm:pt>
    <dgm:pt modelId="{57112EB7-2C71-4E7A-B68B-EB793EC377AE}" type="pres">
      <dgm:prSet presAssocID="{4F4CC2F8-C50A-471B-8A52-880C8DC27035}" presName="composite" presStyleCnt="0"/>
      <dgm:spPr/>
    </dgm:pt>
    <dgm:pt modelId="{96D4F092-8F1D-4638-A78C-986CFA27A4F1}" type="pres">
      <dgm:prSet presAssocID="{4F4CC2F8-C50A-471B-8A52-880C8DC27035}" presName="image" presStyleLbl="node0" presStyleIdx="0" presStyleCnt="1" custLinFactNeighborX="4431" custLinFactNeighborY="4431"/>
      <dgm:spPr/>
    </dgm:pt>
    <dgm:pt modelId="{B1C7619B-80F3-46E7-A675-EACD967524A5}" type="pres">
      <dgm:prSet presAssocID="{4F4CC2F8-C50A-471B-8A52-880C8DC27035}" presName="text" presStyleLbl="revTx" presStyleIdx="0" presStyleCnt="12" custScaleX="285173" custLinFactX="21120" custLinFactNeighborX="100000" custLinFactNeighborY="2216">
        <dgm:presLayoutVars>
          <dgm:chPref val="3"/>
        </dgm:presLayoutVars>
      </dgm:prSet>
      <dgm:spPr/>
      <dgm:t>
        <a:bodyPr/>
        <a:lstStyle/>
        <a:p>
          <a:endParaRPr lang="zh-CN" altLang="en-US"/>
        </a:p>
      </dgm:t>
    </dgm:pt>
    <dgm:pt modelId="{83082A1E-4091-4AC0-B61F-EE02B0D75A4F}" type="pres">
      <dgm:prSet presAssocID="{4F4CC2F8-C50A-471B-8A52-880C8DC27035}" presName="hierChild2" presStyleCnt="0"/>
      <dgm:spPr/>
    </dgm:pt>
    <dgm:pt modelId="{952DA54B-1E65-4AD7-BB5D-D0731B7242D6}" type="pres">
      <dgm:prSet presAssocID="{1D6E2BF4-ED7A-410C-81B5-144E9CD0BA58}" presName="Name10" presStyleLbl="parChTrans1D2" presStyleIdx="0" presStyleCnt="4"/>
      <dgm:spPr/>
      <dgm:t>
        <a:bodyPr/>
        <a:lstStyle/>
        <a:p>
          <a:endParaRPr lang="zh-CN" altLang="en-US"/>
        </a:p>
      </dgm:t>
    </dgm:pt>
    <dgm:pt modelId="{D293B557-5226-4E94-B111-CC79F1ADF2D1}" type="pres">
      <dgm:prSet presAssocID="{BEDCE62E-3F85-4B0E-8FC8-2774A3893D0F}" presName="hierRoot2" presStyleCnt="0"/>
      <dgm:spPr/>
    </dgm:pt>
    <dgm:pt modelId="{7F898404-021F-474D-819C-6ACB5F5007E5}" type="pres">
      <dgm:prSet presAssocID="{BEDCE62E-3F85-4B0E-8FC8-2774A3893D0F}" presName="composite2" presStyleCnt="0"/>
      <dgm:spPr/>
    </dgm:pt>
    <dgm:pt modelId="{FB3D0014-A3E1-413B-ADAE-C8C9B9BA1FB8}" type="pres">
      <dgm:prSet presAssocID="{BEDCE62E-3F85-4B0E-8FC8-2774A3893D0F}" presName="image2" presStyleLbl="node2" presStyleIdx="0" presStyleCnt="4"/>
      <dgm:spPr/>
    </dgm:pt>
    <dgm:pt modelId="{CA73DD65-F949-4CEC-8B72-6DE1ADC4C97B}" type="pres">
      <dgm:prSet presAssocID="{BEDCE62E-3F85-4B0E-8FC8-2774A3893D0F}" presName="text2" presStyleLbl="revTx" presStyleIdx="1" presStyleCnt="12">
        <dgm:presLayoutVars>
          <dgm:chPref val="3"/>
        </dgm:presLayoutVars>
      </dgm:prSet>
      <dgm:spPr/>
      <dgm:t>
        <a:bodyPr/>
        <a:lstStyle/>
        <a:p>
          <a:endParaRPr lang="zh-CN" altLang="en-US"/>
        </a:p>
      </dgm:t>
    </dgm:pt>
    <dgm:pt modelId="{A578248F-CF23-4323-A9D9-9493D6029171}" type="pres">
      <dgm:prSet presAssocID="{BEDCE62E-3F85-4B0E-8FC8-2774A3893D0F}" presName="hierChild3" presStyleCnt="0"/>
      <dgm:spPr/>
    </dgm:pt>
    <dgm:pt modelId="{2342D393-1DF1-4758-96B0-2C52801A0BBE}" type="pres">
      <dgm:prSet presAssocID="{FBBF4C0F-478C-4771-9B28-2E6966E59AF7}" presName="Name17" presStyleLbl="parChTrans1D3" presStyleIdx="0" presStyleCnt="5"/>
      <dgm:spPr/>
      <dgm:t>
        <a:bodyPr/>
        <a:lstStyle/>
        <a:p>
          <a:endParaRPr lang="zh-CN" altLang="en-US"/>
        </a:p>
      </dgm:t>
    </dgm:pt>
    <dgm:pt modelId="{4CFA7414-C953-4CE3-9315-5F8258E1B52E}" type="pres">
      <dgm:prSet presAssocID="{80C62538-39FD-42B4-88ED-43C05483FB91}" presName="hierRoot3" presStyleCnt="0"/>
      <dgm:spPr/>
    </dgm:pt>
    <dgm:pt modelId="{9754A866-D934-46F3-BADB-BD94CE1913E1}" type="pres">
      <dgm:prSet presAssocID="{80C62538-39FD-42B4-88ED-43C05483FB91}" presName="composite3" presStyleCnt="0"/>
      <dgm:spPr/>
    </dgm:pt>
    <dgm:pt modelId="{0B7A327A-1088-4107-80A0-3ECDD2458E65}" type="pres">
      <dgm:prSet presAssocID="{80C62538-39FD-42B4-88ED-43C05483FB91}" presName="image3" presStyleLbl="node3" presStyleIdx="0" presStyleCnt="5"/>
      <dgm:spPr/>
    </dgm:pt>
    <dgm:pt modelId="{6A6EF1FE-1F59-4880-AC16-A30EC51C7B30}" type="pres">
      <dgm:prSet presAssocID="{80C62538-39FD-42B4-88ED-43C05483FB91}" presName="text3" presStyleLbl="revTx" presStyleIdx="2" presStyleCnt="12">
        <dgm:presLayoutVars>
          <dgm:chPref val="3"/>
        </dgm:presLayoutVars>
      </dgm:prSet>
      <dgm:spPr/>
      <dgm:t>
        <a:bodyPr/>
        <a:lstStyle/>
        <a:p>
          <a:endParaRPr lang="zh-CN" altLang="en-US"/>
        </a:p>
      </dgm:t>
    </dgm:pt>
    <dgm:pt modelId="{BAE3D22C-49B2-4546-A181-9140E18BAEB0}" type="pres">
      <dgm:prSet presAssocID="{80C62538-39FD-42B4-88ED-43C05483FB91}" presName="hierChild4" presStyleCnt="0"/>
      <dgm:spPr/>
    </dgm:pt>
    <dgm:pt modelId="{FCF2566C-7F7E-4E55-9F44-E940E111B388}" type="pres">
      <dgm:prSet presAssocID="{E041729B-19FE-4D7C-BBD0-9AF208BE5D4F}" presName="Name17" presStyleLbl="parChTrans1D3" presStyleIdx="1" presStyleCnt="5"/>
      <dgm:spPr/>
      <dgm:t>
        <a:bodyPr/>
        <a:lstStyle/>
        <a:p>
          <a:endParaRPr lang="zh-CN" altLang="en-US"/>
        </a:p>
      </dgm:t>
    </dgm:pt>
    <dgm:pt modelId="{9DE412C2-136B-4A63-9B2E-397ECC84FBB1}" type="pres">
      <dgm:prSet presAssocID="{CF59BB33-67F0-40DD-9170-354BE55CE37E}" presName="hierRoot3" presStyleCnt="0"/>
      <dgm:spPr/>
    </dgm:pt>
    <dgm:pt modelId="{DBDD38EE-B0C7-452C-B3BF-73E2FF49C5CB}" type="pres">
      <dgm:prSet presAssocID="{CF59BB33-67F0-40DD-9170-354BE55CE37E}" presName="composite3" presStyleCnt="0"/>
      <dgm:spPr/>
    </dgm:pt>
    <dgm:pt modelId="{A7B328DE-EAB3-44A5-9697-045EB32066D0}" type="pres">
      <dgm:prSet presAssocID="{CF59BB33-67F0-40DD-9170-354BE55CE37E}" presName="image3" presStyleLbl="node3" presStyleIdx="1" presStyleCnt="5"/>
      <dgm:spPr/>
    </dgm:pt>
    <dgm:pt modelId="{D28E9BD1-EFDB-4B6C-A9D3-66A9A155BC82}" type="pres">
      <dgm:prSet presAssocID="{CF59BB33-67F0-40DD-9170-354BE55CE37E}" presName="text3" presStyleLbl="revTx" presStyleIdx="3" presStyleCnt="12">
        <dgm:presLayoutVars>
          <dgm:chPref val="3"/>
        </dgm:presLayoutVars>
      </dgm:prSet>
      <dgm:spPr/>
      <dgm:t>
        <a:bodyPr/>
        <a:lstStyle/>
        <a:p>
          <a:endParaRPr lang="zh-CN" altLang="en-US"/>
        </a:p>
      </dgm:t>
    </dgm:pt>
    <dgm:pt modelId="{B9DFC5B0-4801-4349-8399-06A37E9BBDC8}" type="pres">
      <dgm:prSet presAssocID="{CF59BB33-67F0-40DD-9170-354BE55CE37E}" presName="hierChild4" presStyleCnt="0"/>
      <dgm:spPr/>
    </dgm:pt>
    <dgm:pt modelId="{CBF5AB8F-7E38-4889-A330-AB890496F952}" type="pres">
      <dgm:prSet presAssocID="{50F4831F-E5F4-4D06-BA41-7719A89E6BC9}" presName="Name23" presStyleLbl="parChTrans1D4" presStyleIdx="0" presStyleCnt="2"/>
      <dgm:spPr/>
      <dgm:t>
        <a:bodyPr/>
        <a:lstStyle/>
        <a:p>
          <a:endParaRPr lang="zh-CN" altLang="en-US"/>
        </a:p>
      </dgm:t>
    </dgm:pt>
    <dgm:pt modelId="{40D141DC-28AA-4057-AF53-54F4D38C1C04}" type="pres">
      <dgm:prSet presAssocID="{DADB328B-F141-44E4-9819-BD585E94504E}" presName="hierRoot4" presStyleCnt="0"/>
      <dgm:spPr/>
    </dgm:pt>
    <dgm:pt modelId="{D0B9080C-D566-4D29-8F90-C0E14E26BBF6}" type="pres">
      <dgm:prSet presAssocID="{DADB328B-F141-44E4-9819-BD585E94504E}" presName="composite4" presStyleCnt="0"/>
      <dgm:spPr/>
    </dgm:pt>
    <dgm:pt modelId="{E28AAC9F-44EE-4846-BD4E-69CDEDB3E4AA}" type="pres">
      <dgm:prSet presAssocID="{DADB328B-F141-44E4-9819-BD585E94504E}" presName="image4" presStyleLbl="node4" presStyleIdx="0" presStyleCnt="2"/>
      <dgm:spPr/>
    </dgm:pt>
    <dgm:pt modelId="{CA57C58D-A11A-49C2-90A5-D3F090E36CF9}" type="pres">
      <dgm:prSet presAssocID="{DADB328B-F141-44E4-9819-BD585E94504E}" presName="text4" presStyleLbl="revTx" presStyleIdx="4" presStyleCnt="12">
        <dgm:presLayoutVars>
          <dgm:chPref val="3"/>
        </dgm:presLayoutVars>
      </dgm:prSet>
      <dgm:spPr/>
      <dgm:t>
        <a:bodyPr/>
        <a:lstStyle/>
        <a:p>
          <a:endParaRPr lang="zh-CN" altLang="en-US"/>
        </a:p>
      </dgm:t>
    </dgm:pt>
    <dgm:pt modelId="{5E3B0530-ED08-4A0D-A9B8-0F79E22C0514}" type="pres">
      <dgm:prSet presAssocID="{DADB328B-F141-44E4-9819-BD585E94504E}" presName="hierChild5" presStyleCnt="0"/>
      <dgm:spPr/>
    </dgm:pt>
    <dgm:pt modelId="{95009BF1-4149-4495-BEE0-FCDB98F97875}" type="pres">
      <dgm:prSet presAssocID="{4753A66B-F0C4-43C5-AED7-06BC195D2AA0}" presName="Name23" presStyleLbl="parChTrans1D4" presStyleIdx="1" presStyleCnt="2"/>
      <dgm:spPr/>
      <dgm:t>
        <a:bodyPr/>
        <a:lstStyle/>
        <a:p>
          <a:endParaRPr lang="zh-CN" altLang="en-US"/>
        </a:p>
      </dgm:t>
    </dgm:pt>
    <dgm:pt modelId="{5E0B5E70-E1B0-4942-9B49-0FFE86099174}" type="pres">
      <dgm:prSet presAssocID="{6354C0EB-DCFA-4480-8EE5-C1FC2D5DD604}" presName="hierRoot4" presStyleCnt="0"/>
      <dgm:spPr/>
    </dgm:pt>
    <dgm:pt modelId="{336626D4-5235-4C09-AC1F-4125836F6A99}" type="pres">
      <dgm:prSet presAssocID="{6354C0EB-DCFA-4480-8EE5-C1FC2D5DD604}" presName="composite4" presStyleCnt="0"/>
      <dgm:spPr/>
    </dgm:pt>
    <dgm:pt modelId="{536FD8BD-F211-42C0-AF7A-13047112C26D}" type="pres">
      <dgm:prSet presAssocID="{6354C0EB-DCFA-4480-8EE5-C1FC2D5DD604}" presName="image4" presStyleLbl="node4" presStyleIdx="1" presStyleCnt="2"/>
      <dgm:spPr/>
    </dgm:pt>
    <dgm:pt modelId="{581F9342-DAA2-4CAD-9D21-520704A2E44B}" type="pres">
      <dgm:prSet presAssocID="{6354C0EB-DCFA-4480-8EE5-C1FC2D5DD604}" presName="text4" presStyleLbl="revTx" presStyleIdx="5" presStyleCnt="12">
        <dgm:presLayoutVars>
          <dgm:chPref val="3"/>
        </dgm:presLayoutVars>
      </dgm:prSet>
      <dgm:spPr/>
      <dgm:t>
        <a:bodyPr/>
        <a:lstStyle/>
        <a:p>
          <a:endParaRPr lang="zh-CN" altLang="en-US"/>
        </a:p>
      </dgm:t>
    </dgm:pt>
    <dgm:pt modelId="{A043F35B-D884-4ABC-A935-7E3E07020DDE}" type="pres">
      <dgm:prSet presAssocID="{6354C0EB-DCFA-4480-8EE5-C1FC2D5DD604}" presName="hierChild5" presStyleCnt="0"/>
      <dgm:spPr/>
    </dgm:pt>
    <dgm:pt modelId="{FBF8F9F8-5E11-4B76-95E0-EB84E981DF6C}" type="pres">
      <dgm:prSet presAssocID="{9AE33994-4FDE-45D8-82F8-3959397E50D6}" presName="Name10" presStyleLbl="parChTrans1D2" presStyleIdx="1" presStyleCnt="4"/>
      <dgm:spPr/>
      <dgm:t>
        <a:bodyPr/>
        <a:lstStyle/>
        <a:p>
          <a:endParaRPr lang="zh-CN" altLang="en-US"/>
        </a:p>
      </dgm:t>
    </dgm:pt>
    <dgm:pt modelId="{1296FE88-3117-456B-8AED-877D30AF60CA}" type="pres">
      <dgm:prSet presAssocID="{54115E42-0743-4D30-8869-FB7DAAB30260}" presName="hierRoot2" presStyleCnt="0"/>
      <dgm:spPr/>
    </dgm:pt>
    <dgm:pt modelId="{B19A228D-C7EF-4B60-84CD-1F88A82D4BA2}" type="pres">
      <dgm:prSet presAssocID="{54115E42-0743-4D30-8869-FB7DAAB30260}" presName="composite2" presStyleCnt="0"/>
      <dgm:spPr/>
    </dgm:pt>
    <dgm:pt modelId="{E9CD4F1A-E43F-46BD-8CFA-CA50B4FADE93}" type="pres">
      <dgm:prSet presAssocID="{54115E42-0743-4D30-8869-FB7DAAB30260}" presName="image2" presStyleLbl="node2" presStyleIdx="1" presStyleCnt="4"/>
      <dgm:spPr/>
    </dgm:pt>
    <dgm:pt modelId="{03AE11D6-8C30-4062-9B43-48DC28B87481}" type="pres">
      <dgm:prSet presAssocID="{54115E42-0743-4D30-8869-FB7DAAB30260}" presName="text2" presStyleLbl="revTx" presStyleIdx="6" presStyleCnt="12">
        <dgm:presLayoutVars>
          <dgm:chPref val="3"/>
        </dgm:presLayoutVars>
      </dgm:prSet>
      <dgm:spPr/>
      <dgm:t>
        <a:bodyPr/>
        <a:lstStyle/>
        <a:p>
          <a:endParaRPr lang="zh-CN" altLang="en-US"/>
        </a:p>
      </dgm:t>
    </dgm:pt>
    <dgm:pt modelId="{18386761-8C45-4B97-B1A1-85465B8EAE01}" type="pres">
      <dgm:prSet presAssocID="{54115E42-0743-4D30-8869-FB7DAAB30260}" presName="hierChild3" presStyleCnt="0"/>
      <dgm:spPr/>
    </dgm:pt>
    <dgm:pt modelId="{29D39F90-3686-4E2F-970A-B007FD695E44}" type="pres">
      <dgm:prSet presAssocID="{A97AF530-6427-49E9-8695-573C6C87CDFF}" presName="Name10" presStyleLbl="parChTrans1D2" presStyleIdx="2" presStyleCnt="4"/>
      <dgm:spPr/>
      <dgm:t>
        <a:bodyPr/>
        <a:lstStyle/>
        <a:p>
          <a:endParaRPr lang="zh-CN" altLang="en-US"/>
        </a:p>
      </dgm:t>
    </dgm:pt>
    <dgm:pt modelId="{1FBE4E6A-FC3F-4FE1-A41A-66C87EB4C307}" type="pres">
      <dgm:prSet presAssocID="{BFFA968F-1E4C-47D0-B83F-7CC089608946}" presName="hierRoot2" presStyleCnt="0"/>
      <dgm:spPr/>
    </dgm:pt>
    <dgm:pt modelId="{7D901792-8FDF-4D69-8948-6CEDA64D2DD0}" type="pres">
      <dgm:prSet presAssocID="{BFFA968F-1E4C-47D0-B83F-7CC089608946}" presName="composite2" presStyleCnt="0"/>
      <dgm:spPr/>
    </dgm:pt>
    <dgm:pt modelId="{561348DD-E2A1-406E-AE59-A46906569FD6}" type="pres">
      <dgm:prSet presAssocID="{BFFA968F-1E4C-47D0-B83F-7CC089608946}" presName="image2" presStyleLbl="node2" presStyleIdx="2" presStyleCnt="4"/>
      <dgm:spPr/>
    </dgm:pt>
    <dgm:pt modelId="{EDE225E9-963F-405B-9C9B-A7F0788D2917}" type="pres">
      <dgm:prSet presAssocID="{BFFA968F-1E4C-47D0-B83F-7CC089608946}" presName="text2" presStyleLbl="revTx" presStyleIdx="7" presStyleCnt="12">
        <dgm:presLayoutVars>
          <dgm:chPref val="3"/>
        </dgm:presLayoutVars>
      </dgm:prSet>
      <dgm:spPr/>
      <dgm:t>
        <a:bodyPr/>
        <a:lstStyle/>
        <a:p>
          <a:endParaRPr lang="zh-CN" altLang="en-US"/>
        </a:p>
      </dgm:t>
    </dgm:pt>
    <dgm:pt modelId="{DBE0BDC5-C579-47D1-B0E4-5257DB00E170}" type="pres">
      <dgm:prSet presAssocID="{BFFA968F-1E4C-47D0-B83F-7CC089608946}" presName="hierChild3" presStyleCnt="0"/>
      <dgm:spPr/>
    </dgm:pt>
    <dgm:pt modelId="{2697E4B4-C440-4E4C-A2B2-5CC9196EF2F5}" type="pres">
      <dgm:prSet presAssocID="{101A69CC-3DF7-4D42-B379-8CFE663BF2FA}" presName="Name10" presStyleLbl="parChTrans1D2" presStyleIdx="3" presStyleCnt="4"/>
      <dgm:spPr/>
      <dgm:t>
        <a:bodyPr/>
        <a:lstStyle/>
        <a:p>
          <a:endParaRPr lang="zh-CN" altLang="en-US"/>
        </a:p>
      </dgm:t>
    </dgm:pt>
    <dgm:pt modelId="{01C2A67F-EC98-49B0-BE71-00CD6DC68D0B}" type="pres">
      <dgm:prSet presAssocID="{0800CB0D-B61E-4693-BC8F-480A64BA288A}" presName="hierRoot2" presStyleCnt="0"/>
      <dgm:spPr/>
    </dgm:pt>
    <dgm:pt modelId="{A3BB837E-A97A-4E40-B305-437E0518A87E}" type="pres">
      <dgm:prSet presAssocID="{0800CB0D-B61E-4693-BC8F-480A64BA288A}" presName="composite2" presStyleCnt="0"/>
      <dgm:spPr/>
    </dgm:pt>
    <dgm:pt modelId="{2D3EC872-14B2-4D39-ABD5-643A14D51195}" type="pres">
      <dgm:prSet presAssocID="{0800CB0D-B61E-4693-BC8F-480A64BA288A}" presName="image2" presStyleLbl="node2" presStyleIdx="3" presStyleCnt="4"/>
      <dgm:spPr/>
    </dgm:pt>
    <dgm:pt modelId="{2C78C569-2363-4C23-9120-2EDDC5166959}" type="pres">
      <dgm:prSet presAssocID="{0800CB0D-B61E-4693-BC8F-480A64BA288A}" presName="text2" presStyleLbl="revTx" presStyleIdx="8" presStyleCnt="12">
        <dgm:presLayoutVars>
          <dgm:chPref val="3"/>
        </dgm:presLayoutVars>
      </dgm:prSet>
      <dgm:spPr/>
      <dgm:t>
        <a:bodyPr/>
        <a:lstStyle/>
        <a:p>
          <a:endParaRPr lang="zh-CN" altLang="en-US"/>
        </a:p>
      </dgm:t>
    </dgm:pt>
    <dgm:pt modelId="{8D273826-63A1-4187-B908-A83C2C1DE0AF}" type="pres">
      <dgm:prSet presAssocID="{0800CB0D-B61E-4693-BC8F-480A64BA288A}" presName="hierChild3" presStyleCnt="0"/>
      <dgm:spPr/>
    </dgm:pt>
    <dgm:pt modelId="{28FA8F14-3481-459E-8B0F-37E523A34629}" type="pres">
      <dgm:prSet presAssocID="{9C55D140-6726-4C2E-9FB2-DFB2BB66FE35}" presName="Name17" presStyleLbl="parChTrans1D3" presStyleIdx="2" presStyleCnt="5"/>
      <dgm:spPr/>
      <dgm:t>
        <a:bodyPr/>
        <a:lstStyle/>
        <a:p>
          <a:endParaRPr lang="zh-CN" altLang="en-US"/>
        </a:p>
      </dgm:t>
    </dgm:pt>
    <dgm:pt modelId="{6C1EF9DF-E33E-49C1-98C3-8D69AA55F5B6}" type="pres">
      <dgm:prSet presAssocID="{1B56FC5F-59DE-4886-BCCE-FFE498FCD730}" presName="hierRoot3" presStyleCnt="0"/>
      <dgm:spPr/>
    </dgm:pt>
    <dgm:pt modelId="{827C00D4-D559-4422-AD01-DA4A24B3C540}" type="pres">
      <dgm:prSet presAssocID="{1B56FC5F-59DE-4886-BCCE-FFE498FCD730}" presName="composite3" presStyleCnt="0"/>
      <dgm:spPr/>
    </dgm:pt>
    <dgm:pt modelId="{C3FA1EC4-4FC6-441E-8F6B-8ECB27629869}" type="pres">
      <dgm:prSet presAssocID="{1B56FC5F-59DE-4886-BCCE-FFE498FCD730}" presName="image3" presStyleLbl="node3" presStyleIdx="2" presStyleCnt="5"/>
      <dgm:spPr/>
    </dgm:pt>
    <dgm:pt modelId="{CB12DA05-72FA-47F9-A612-E3D17E2EA53B}" type="pres">
      <dgm:prSet presAssocID="{1B56FC5F-59DE-4886-BCCE-FFE498FCD730}" presName="text3" presStyleLbl="revTx" presStyleIdx="9" presStyleCnt="12">
        <dgm:presLayoutVars>
          <dgm:chPref val="3"/>
        </dgm:presLayoutVars>
      </dgm:prSet>
      <dgm:spPr/>
      <dgm:t>
        <a:bodyPr/>
        <a:lstStyle/>
        <a:p>
          <a:endParaRPr lang="zh-CN" altLang="en-US"/>
        </a:p>
      </dgm:t>
    </dgm:pt>
    <dgm:pt modelId="{AF615787-77FA-48E3-A88D-14610B92F3A3}" type="pres">
      <dgm:prSet presAssocID="{1B56FC5F-59DE-4886-BCCE-FFE498FCD730}" presName="hierChild4" presStyleCnt="0"/>
      <dgm:spPr/>
    </dgm:pt>
    <dgm:pt modelId="{43E8A505-2453-40A0-A24B-ED31744145ED}" type="pres">
      <dgm:prSet presAssocID="{0DE63E0E-3C96-4409-95CA-DF1211216AE6}" presName="Name17" presStyleLbl="parChTrans1D3" presStyleIdx="3" presStyleCnt="5"/>
      <dgm:spPr/>
      <dgm:t>
        <a:bodyPr/>
        <a:lstStyle/>
        <a:p>
          <a:endParaRPr lang="zh-CN" altLang="en-US"/>
        </a:p>
      </dgm:t>
    </dgm:pt>
    <dgm:pt modelId="{7215E13D-7480-4C89-B239-D0D84399A4A8}" type="pres">
      <dgm:prSet presAssocID="{2B637916-8455-4155-AA23-72E2CE99C8C9}" presName="hierRoot3" presStyleCnt="0"/>
      <dgm:spPr/>
    </dgm:pt>
    <dgm:pt modelId="{0A81E861-9949-47AE-9005-E9D5B0B56CC2}" type="pres">
      <dgm:prSet presAssocID="{2B637916-8455-4155-AA23-72E2CE99C8C9}" presName="composite3" presStyleCnt="0"/>
      <dgm:spPr/>
    </dgm:pt>
    <dgm:pt modelId="{F6071884-F2CB-4A42-BF8E-5376111D54B5}" type="pres">
      <dgm:prSet presAssocID="{2B637916-8455-4155-AA23-72E2CE99C8C9}" presName="image3" presStyleLbl="node3" presStyleIdx="3" presStyleCnt="5"/>
      <dgm:spPr/>
    </dgm:pt>
    <dgm:pt modelId="{E3C4DFA6-3A4E-4A4D-8FA6-A1C918BEBF7E}" type="pres">
      <dgm:prSet presAssocID="{2B637916-8455-4155-AA23-72E2CE99C8C9}" presName="text3" presStyleLbl="revTx" presStyleIdx="10" presStyleCnt="12">
        <dgm:presLayoutVars>
          <dgm:chPref val="3"/>
        </dgm:presLayoutVars>
      </dgm:prSet>
      <dgm:spPr/>
      <dgm:t>
        <a:bodyPr/>
        <a:lstStyle/>
        <a:p>
          <a:endParaRPr lang="zh-CN" altLang="en-US"/>
        </a:p>
      </dgm:t>
    </dgm:pt>
    <dgm:pt modelId="{4CB88C10-231B-45D4-9FE4-D031EB633C61}" type="pres">
      <dgm:prSet presAssocID="{2B637916-8455-4155-AA23-72E2CE99C8C9}" presName="hierChild4" presStyleCnt="0"/>
      <dgm:spPr/>
    </dgm:pt>
    <dgm:pt modelId="{1EF25B69-B588-42B4-AC83-17055963945B}" type="pres">
      <dgm:prSet presAssocID="{9190854D-BAD1-456A-BFBF-9DA59536FBC2}" presName="Name17" presStyleLbl="parChTrans1D3" presStyleIdx="4" presStyleCnt="5"/>
      <dgm:spPr/>
      <dgm:t>
        <a:bodyPr/>
        <a:lstStyle/>
        <a:p>
          <a:endParaRPr lang="zh-CN" altLang="en-US"/>
        </a:p>
      </dgm:t>
    </dgm:pt>
    <dgm:pt modelId="{9F4028EC-750C-4DC7-9268-F0A658447E58}" type="pres">
      <dgm:prSet presAssocID="{EEE267CB-52D1-4BEF-822C-A078C3EBA2A5}" presName="hierRoot3" presStyleCnt="0"/>
      <dgm:spPr/>
    </dgm:pt>
    <dgm:pt modelId="{E6C46629-61B7-448F-8D5A-41F380169949}" type="pres">
      <dgm:prSet presAssocID="{EEE267CB-52D1-4BEF-822C-A078C3EBA2A5}" presName="composite3" presStyleCnt="0"/>
      <dgm:spPr/>
    </dgm:pt>
    <dgm:pt modelId="{A5321BC5-902A-4BBF-A162-DB3C5D8DF51A}" type="pres">
      <dgm:prSet presAssocID="{EEE267CB-52D1-4BEF-822C-A078C3EBA2A5}" presName="image3" presStyleLbl="node3" presStyleIdx="4" presStyleCnt="5"/>
      <dgm:spPr/>
    </dgm:pt>
    <dgm:pt modelId="{59885A16-CE29-42D8-B2E6-40381DE68D0A}" type="pres">
      <dgm:prSet presAssocID="{EEE267CB-52D1-4BEF-822C-A078C3EBA2A5}" presName="text3" presStyleLbl="revTx" presStyleIdx="11" presStyleCnt="12">
        <dgm:presLayoutVars>
          <dgm:chPref val="3"/>
        </dgm:presLayoutVars>
      </dgm:prSet>
      <dgm:spPr/>
      <dgm:t>
        <a:bodyPr/>
        <a:lstStyle/>
        <a:p>
          <a:endParaRPr lang="zh-CN" altLang="en-US"/>
        </a:p>
      </dgm:t>
    </dgm:pt>
    <dgm:pt modelId="{5709B308-0D69-4DC5-BF2B-420CC6EFABDB}" type="pres">
      <dgm:prSet presAssocID="{EEE267CB-52D1-4BEF-822C-A078C3EBA2A5}" presName="hierChild4" presStyleCnt="0"/>
      <dgm:spPr/>
    </dgm:pt>
  </dgm:ptLst>
  <dgm:cxnLst>
    <dgm:cxn modelId="{C7D19167-8CD1-4FD8-ABB7-50E6DD096A61}" srcId="{BEDCE62E-3F85-4B0E-8FC8-2774A3893D0F}" destId="{80C62538-39FD-42B4-88ED-43C05483FB91}" srcOrd="0" destOrd="0" parTransId="{FBBF4C0F-478C-4771-9B28-2E6966E59AF7}" sibTransId="{1F21FA7A-0ED7-4E57-B87A-299BB7487643}"/>
    <dgm:cxn modelId="{A4A39B9B-6F5B-4EC5-8BD2-13CB19A2EA4D}" srcId="{0800CB0D-B61E-4693-BC8F-480A64BA288A}" destId="{EEE267CB-52D1-4BEF-822C-A078C3EBA2A5}" srcOrd="2" destOrd="0" parTransId="{9190854D-BAD1-456A-BFBF-9DA59536FBC2}" sibTransId="{B9673E87-5EB7-4D83-9534-40250E0590DA}"/>
    <dgm:cxn modelId="{90A7E49E-C537-400B-987B-E7E7F5E25CC2}" type="presOf" srcId="{0800CB0D-B61E-4693-BC8F-480A64BA288A}" destId="{2C78C569-2363-4C23-9120-2EDDC5166959}" srcOrd="0" destOrd="0" presId="urn:microsoft.com/office/officeart/2009/layout/CirclePictureHierarchy"/>
    <dgm:cxn modelId="{C19215AC-6DCF-4ED1-9DAD-3D92A452CF3B}" type="presOf" srcId="{6354C0EB-DCFA-4480-8EE5-C1FC2D5DD604}" destId="{581F9342-DAA2-4CAD-9D21-520704A2E44B}" srcOrd="0" destOrd="0" presId="urn:microsoft.com/office/officeart/2009/layout/CirclePictureHierarchy"/>
    <dgm:cxn modelId="{FA611425-4E5E-4C15-AA83-5DAD1B470F7B}" srcId="{0800CB0D-B61E-4693-BC8F-480A64BA288A}" destId="{2B637916-8455-4155-AA23-72E2CE99C8C9}" srcOrd="1" destOrd="0" parTransId="{0DE63E0E-3C96-4409-95CA-DF1211216AE6}" sibTransId="{2D699663-C982-401A-933A-CE24A4E1BA52}"/>
    <dgm:cxn modelId="{F2F88DBD-ED3F-4482-BC2E-07D5086C9CCA}" type="presOf" srcId="{0DE63E0E-3C96-4409-95CA-DF1211216AE6}" destId="{43E8A505-2453-40A0-A24B-ED31744145ED}" srcOrd="0" destOrd="0" presId="urn:microsoft.com/office/officeart/2009/layout/CirclePictureHierarchy"/>
    <dgm:cxn modelId="{1AEDA18A-D9D3-41F1-8E1D-152149965325}" srcId="{4F4CC2F8-C50A-471B-8A52-880C8DC27035}" destId="{54115E42-0743-4D30-8869-FB7DAAB30260}" srcOrd="1" destOrd="0" parTransId="{9AE33994-4FDE-45D8-82F8-3959397E50D6}" sibTransId="{7BA94C3A-3DE1-4EE5-ABD9-E142E1FD3CFA}"/>
    <dgm:cxn modelId="{8865FB1A-A153-433A-88C6-2125981833B9}" srcId="{72B4B084-C080-42EF-AAF6-CFC7023F979A}" destId="{4F4CC2F8-C50A-471B-8A52-880C8DC27035}" srcOrd="0" destOrd="0" parTransId="{CC4D729E-EE79-44E3-8E07-0B0D2C5DB9E5}" sibTransId="{6B07CBFD-9FAF-4182-B1D5-C39E572456FC}"/>
    <dgm:cxn modelId="{A7A9EA9B-435A-42D7-AA5C-86137FB97304}" type="presOf" srcId="{2B637916-8455-4155-AA23-72E2CE99C8C9}" destId="{E3C4DFA6-3A4E-4A4D-8FA6-A1C918BEBF7E}" srcOrd="0" destOrd="0" presId="urn:microsoft.com/office/officeart/2009/layout/CirclePictureHierarchy"/>
    <dgm:cxn modelId="{9613CFDE-2935-4C10-B79C-62F3B6EC3C59}" srcId="{4F4CC2F8-C50A-471B-8A52-880C8DC27035}" destId="{0800CB0D-B61E-4693-BC8F-480A64BA288A}" srcOrd="3" destOrd="0" parTransId="{101A69CC-3DF7-4D42-B379-8CFE663BF2FA}" sibTransId="{0B91BCC0-1937-46FF-9446-F909773C1585}"/>
    <dgm:cxn modelId="{AA8F235E-560C-429C-8458-1857324F3217}" type="presOf" srcId="{72B4B084-C080-42EF-AAF6-CFC7023F979A}" destId="{FF7EB034-8B10-45AF-BAA5-56E15BEF0429}" srcOrd="0" destOrd="0" presId="urn:microsoft.com/office/officeart/2009/layout/CirclePictureHierarchy"/>
    <dgm:cxn modelId="{4D8D522F-08D0-48BF-92A7-41B330295C63}" type="presOf" srcId="{DADB328B-F141-44E4-9819-BD585E94504E}" destId="{CA57C58D-A11A-49C2-90A5-D3F090E36CF9}" srcOrd="0" destOrd="0" presId="urn:microsoft.com/office/officeart/2009/layout/CirclePictureHierarchy"/>
    <dgm:cxn modelId="{7FF94B20-24A6-4154-AB2B-3866BFBD9B91}" type="presOf" srcId="{CF59BB33-67F0-40DD-9170-354BE55CE37E}" destId="{D28E9BD1-EFDB-4B6C-A9D3-66A9A155BC82}" srcOrd="0" destOrd="0" presId="urn:microsoft.com/office/officeart/2009/layout/CirclePictureHierarchy"/>
    <dgm:cxn modelId="{E7137125-5027-4E20-B597-09B7B507C337}" srcId="{0800CB0D-B61E-4693-BC8F-480A64BA288A}" destId="{1B56FC5F-59DE-4886-BCCE-FFE498FCD730}" srcOrd="0" destOrd="0" parTransId="{9C55D140-6726-4C2E-9FB2-DFB2BB66FE35}" sibTransId="{FC9A04FE-4B78-4EA6-BE82-3A463A6CC3AB}"/>
    <dgm:cxn modelId="{E0F0287D-1F86-47F2-8862-208F8077805F}" srcId="{CF59BB33-67F0-40DD-9170-354BE55CE37E}" destId="{6354C0EB-DCFA-4480-8EE5-C1FC2D5DD604}" srcOrd="1" destOrd="0" parTransId="{4753A66B-F0C4-43C5-AED7-06BC195D2AA0}" sibTransId="{E378468A-CC99-4158-A850-36ECEA87C868}"/>
    <dgm:cxn modelId="{E0921FD4-CD66-48ED-A014-777948FE018C}" type="presOf" srcId="{50F4831F-E5F4-4D06-BA41-7719A89E6BC9}" destId="{CBF5AB8F-7E38-4889-A330-AB890496F952}" srcOrd="0" destOrd="0" presId="urn:microsoft.com/office/officeart/2009/layout/CirclePictureHierarchy"/>
    <dgm:cxn modelId="{5B755067-5083-4F8C-BC15-BE7E5A390412}" type="presOf" srcId="{9AE33994-4FDE-45D8-82F8-3959397E50D6}" destId="{FBF8F9F8-5E11-4B76-95E0-EB84E981DF6C}" srcOrd="0" destOrd="0" presId="urn:microsoft.com/office/officeart/2009/layout/CirclePictureHierarchy"/>
    <dgm:cxn modelId="{734DA4E7-10BD-4BDC-98C0-464FAB7D65F7}" type="presOf" srcId="{101A69CC-3DF7-4D42-B379-8CFE663BF2FA}" destId="{2697E4B4-C440-4E4C-A2B2-5CC9196EF2F5}" srcOrd="0" destOrd="0" presId="urn:microsoft.com/office/officeart/2009/layout/CirclePictureHierarchy"/>
    <dgm:cxn modelId="{696E35B9-A15D-43D0-8EB3-B2F41295D211}" type="presOf" srcId="{A97AF530-6427-49E9-8695-573C6C87CDFF}" destId="{29D39F90-3686-4E2F-970A-B007FD695E44}" srcOrd="0" destOrd="0" presId="urn:microsoft.com/office/officeart/2009/layout/CirclePictureHierarchy"/>
    <dgm:cxn modelId="{58618414-3DA2-4594-BA41-83B5C4A44268}" srcId="{BEDCE62E-3F85-4B0E-8FC8-2774A3893D0F}" destId="{CF59BB33-67F0-40DD-9170-354BE55CE37E}" srcOrd="1" destOrd="0" parTransId="{E041729B-19FE-4D7C-BBD0-9AF208BE5D4F}" sibTransId="{935F5C32-FDEB-4921-9504-BC4BAA03849C}"/>
    <dgm:cxn modelId="{87EF3F84-67AB-4089-8A10-E1E728458E2B}" type="presOf" srcId="{1D6E2BF4-ED7A-410C-81B5-144E9CD0BA58}" destId="{952DA54B-1E65-4AD7-BB5D-D0731B7242D6}" srcOrd="0" destOrd="0" presId="urn:microsoft.com/office/officeart/2009/layout/CirclePictureHierarchy"/>
    <dgm:cxn modelId="{BCE5AA8A-1201-4C72-A4B0-A080232490C7}" type="presOf" srcId="{9C55D140-6726-4C2E-9FB2-DFB2BB66FE35}" destId="{28FA8F14-3481-459E-8B0F-37E523A34629}" srcOrd="0" destOrd="0" presId="urn:microsoft.com/office/officeart/2009/layout/CirclePictureHierarchy"/>
    <dgm:cxn modelId="{5776BA6F-990B-4EA2-A24D-D1E897A3C827}" type="presOf" srcId="{BFFA968F-1E4C-47D0-B83F-7CC089608946}" destId="{EDE225E9-963F-405B-9C9B-A7F0788D2917}" srcOrd="0" destOrd="0" presId="urn:microsoft.com/office/officeart/2009/layout/CirclePictureHierarchy"/>
    <dgm:cxn modelId="{1C0AB01B-E3CA-4D3A-A621-166871AC2CAF}" type="presOf" srcId="{4753A66B-F0C4-43C5-AED7-06BC195D2AA0}" destId="{95009BF1-4149-4495-BEE0-FCDB98F97875}" srcOrd="0" destOrd="0" presId="urn:microsoft.com/office/officeart/2009/layout/CirclePictureHierarchy"/>
    <dgm:cxn modelId="{1292064F-F85E-4B3C-9B39-7F0602E4F15C}" type="presOf" srcId="{EEE267CB-52D1-4BEF-822C-A078C3EBA2A5}" destId="{59885A16-CE29-42D8-B2E6-40381DE68D0A}" srcOrd="0" destOrd="0" presId="urn:microsoft.com/office/officeart/2009/layout/CirclePictureHierarchy"/>
    <dgm:cxn modelId="{4BD366F7-3202-41D1-9872-289E3780B97D}" type="presOf" srcId="{4F4CC2F8-C50A-471B-8A52-880C8DC27035}" destId="{B1C7619B-80F3-46E7-A675-EACD967524A5}" srcOrd="0" destOrd="0" presId="urn:microsoft.com/office/officeart/2009/layout/CirclePictureHierarchy"/>
    <dgm:cxn modelId="{55095DFC-D2B3-4C7C-857A-6FE94027D314}" type="presOf" srcId="{80C62538-39FD-42B4-88ED-43C05483FB91}" destId="{6A6EF1FE-1F59-4880-AC16-A30EC51C7B30}" srcOrd="0" destOrd="0" presId="urn:microsoft.com/office/officeart/2009/layout/CirclePictureHierarchy"/>
    <dgm:cxn modelId="{BAA81DF3-953B-4753-BE67-18445E691D66}" type="presOf" srcId="{9190854D-BAD1-456A-BFBF-9DA59536FBC2}" destId="{1EF25B69-B588-42B4-AC83-17055963945B}" srcOrd="0" destOrd="0" presId="urn:microsoft.com/office/officeart/2009/layout/CirclePictureHierarchy"/>
    <dgm:cxn modelId="{A176577D-4B18-48FD-8362-017713EF4E4A}" srcId="{CF59BB33-67F0-40DD-9170-354BE55CE37E}" destId="{DADB328B-F141-44E4-9819-BD585E94504E}" srcOrd="0" destOrd="0" parTransId="{50F4831F-E5F4-4D06-BA41-7719A89E6BC9}" sibTransId="{74C8D688-FFCB-4B0E-B90A-944EF01E865C}"/>
    <dgm:cxn modelId="{1D6C40E7-CDAB-419D-BA23-03C54FE0EEE8}" srcId="{4F4CC2F8-C50A-471B-8A52-880C8DC27035}" destId="{BFFA968F-1E4C-47D0-B83F-7CC089608946}" srcOrd="2" destOrd="0" parTransId="{A97AF530-6427-49E9-8695-573C6C87CDFF}" sibTransId="{84EFE65D-61C1-4DF0-8CFE-A608434B00F2}"/>
    <dgm:cxn modelId="{D329A34B-739B-4705-97CB-363CD682B5C6}" type="presOf" srcId="{FBBF4C0F-478C-4771-9B28-2E6966E59AF7}" destId="{2342D393-1DF1-4758-96B0-2C52801A0BBE}" srcOrd="0" destOrd="0" presId="urn:microsoft.com/office/officeart/2009/layout/CirclePictureHierarchy"/>
    <dgm:cxn modelId="{830C02A9-A6F8-4A81-8C1E-50D37ADB8AF9}" type="presOf" srcId="{BEDCE62E-3F85-4B0E-8FC8-2774A3893D0F}" destId="{CA73DD65-F949-4CEC-8B72-6DE1ADC4C97B}" srcOrd="0" destOrd="0" presId="urn:microsoft.com/office/officeart/2009/layout/CirclePictureHierarchy"/>
    <dgm:cxn modelId="{6742AB81-C17F-4971-AFFD-BAD1B85C453F}" type="presOf" srcId="{E041729B-19FE-4D7C-BBD0-9AF208BE5D4F}" destId="{FCF2566C-7F7E-4E55-9F44-E940E111B388}" srcOrd="0" destOrd="0" presId="urn:microsoft.com/office/officeart/2009/layout/CirclePictureHierarchy"/>
    <dgm:cxn modelId="{8C5340F6-6B30-4A65-B765-EB97CD9205D1}" type="presOf" srcId="{54115E42-0743-4D30-8869-FB7DAAB30260}" destId="{03AE11D6-8C30-4062-9B43-48DC28B87481}" srcOrd="0" destOrd="0" presId="urn:microsoft.com/office/officeart/2009/layout/CirclePictureHierarchy"/>
    <dgm:cxn modelId="{D5EC17F5-45EB-4DDC-895F-13636626349B}" type="presOf" srcId="{1B56FC5F-59DE-4886-BCCE-FFE498FCD730}" destId="{CB12DA05-72FA-47F9-A612-E3D17E2EA53B}" srcOrd="0" destOrd="0" presId="urn:microsoft.com/office/officeart/2009/layout/CirclePictureHierarchy"/>
    <dgm:cxn modelId="{FD339160-64DA-41BD-8046-870107BC7EA7}" srcId="{4F4CC2F8-C50A-471B-8A52-880C8DC27035}" destId="{BEDCE62E-3F85-4B0E-8FC8-2774A3893D0F}" srcOrd="0" destOrd="0" parTransId="{1D6E2BF4-ED7A-410C-81B5-144E9CD0BA58}" sibTransId="{B0A462EA-B1D7-48AE-9CF8-BF58CCDDB5AE}"/>
    <dgm:cxn modelId="{159E7B85-6575-4847-AB0C-BE2B0A220BF7}" type="presParOf" srcId="{FF7EB034-8B10-45AF-BAA5-56E15BEF0429}" destId="{EC0565C9-B527-48F6-AC8A-23DC0A5B18E6}" srcOrd="0" destOrd="0" presId="urn:microsoft.com/office/officeart/2009/layout/CirclePictureHierarchy"/>
    <dgm:cxn modelId="{B8E72F5E-7F71-47E6-A043-8F3DF743D14A}" type="presParOf" srcId="{EC0565C9-B527-48F6-AC8A-23DC0A5B18E6}" destId="{57112EB7-2C71-4E7A-B68B-EB793EC377AE}" srcOrd="0" destOrd="0" presId="urn:microsoft.com/office/officeart/2009/layout/CirclePictureHierarchy"/>
    <dgm:cxn modelId="{55D9B4E1-72A8-480C-B7C9-279660D9C3EE}" type="presParOf" srcId="{57112EB7-2C71-4E7A-B68B-EB793EC377AE}" destId="{96D4F092-8F1D-4638-A78C-986CFA27A4F1}" srcOrd="0" destOrd="0" presId="urn:microsoft.com/office/officeart/2009/layout/CirclePictureHierarchy"/>
    <dgm:cxn modelId="{6FBB458A-E533-4E6E-949B-861029DDB4E9}" type="presParOf" srcId="{57112EB7-2C71-4E7A-B68B-EB793EC377AE}" destId="{B1C7619B-80F3-46E7-A675-EACD967524A5}" srcOrd="1" destOrd="0" presId="urn:microsoft.com/office/officeart/2009/layout/CirclePictureHierarchy"/>
    <dgm:cxn modelId="{8DD8BBA5-6983-49C4-A254-6054521878D7}" type="presParOf" srcId="{EC0565C9-B527-48F6-AC8A-23DC0A5B18E6}" destId="{83082A1E-4091-4AC0-B61F-EE02B0D75A4F}" srcOrd="1" destOrd="0" presId="urn:microsoft.com/office/officeart/2009/layout/CirclePictureHierarchy"/>
    <dgm:cxn modelId="{1A3ED364-4637-45C1-966F-CD46EA33F308}" type="presParOf" srcId="{83082A1E-4091-4AC0-B61F-EE02B0D75A4F}" destId="{952DA54B-1E65-4AD7-BB5D-D0731B7242D6}" srcOrd="0" destOrd="0" presId="urn:microsoft.com/office/officeart/2009/layout/CirclePictureHierarchy"/>
    <dgm:cxn modelId="{718B3420-F15F-4C76-89AC-ECBA89110382}" type="presParOf" srcId="{83082A1E-4091-4AC0-B61F-EE02B0D75A4F}" destId="{D293B557-5226-4E94-B111-CC79F1ADF2D1}" srcOrd="1" destOrd="0" presId="urn:microsoft.com/office/officeart/2009/layout/CirclePictureHierarchy"/>
    <dgm:cxn modelId="{9CD679E0-57D8-4AB8-A6A3-BEF2EC06E9C3}" type="presParOf" srcId="{D293B557-5226-4E94-B111-CC79F1ADF2D1}" destId="{7F898404-021F-474D-819C-6ACB5F5007E5}" srcOrd="0" destOrd="0" presId="urn:microsoft.com/office/officeart/2009/layout/CirclePictureHierarchy"/>
    <dgm:cxn modelId="{32BC995E-EC9D-4CA3-B025-3758E753C185}" type="presParOf" srcId="{7F898404-021F-474D-819C-6ACB5F5007E5}" destId="{FB3D0014-A3E1-413B-ADAE-C8C9B9BA1FB8}" srcOrd="0" destOrd="0" presId="urn:microsoft.com/office/officeart/2009/layout/CirclePictureHierarchy"/>
    <dgm:cxn modelId="{FD4AD288-B1A1-4B54-B162-3D0573B79E61}" type="presParOf" srcId="{7F898404-021F-474D-819C-6ACB5F5007E5}" destId="{CA73DD65-F949-4CEC-8B72-6DE1ADC4C97B}" srcOrd="1" destOrd="0" presId="urn:microsoft.com/office/officeart/2009/layout/CirclePictureHierarchy"/>
    <dgm:cxn modelId="{B372266A-13C1-408D-8CCA-F852ADE07C1B}" type="presParOf" srcId="{D293B557-5226-4E94-B111-CC79F1ADF2D1}" destId="{A578248F-CF23-4323-A9D9-9493D6029171}" srcOrd="1" destOrd="0" presId="urn:microsoft.com/office/officeart/2009/layout/CirclePictureHierarchy"/>
    <dgm:cxn modelId="{A40D63AF-F767-4461-A5F1-9004C6874142}" type="presParOf" srcId="{A578248F-CF23-4323-A9D9-9493D6029171}" destId="{2342D393-1DF1-4758-96B0-2C52801A0BBE}" srcOrd="0" destOrd="0" presId="urn:microsoft.com/office/officeart/2009/layout/CirclePictureHierarchy"/>
    <dgm:cxn modelId="{14A9F692-A3A9-4D8F-96F2-1CB1D7B61CFC}" type="presParOf" srcId="{A578248F-CF23-4323-A9D9-9493D6029171}" destId="{4CFA7414-C953-4CE3-9315-5F8258E1B52E}" srcOrd="1" destOrd="0" presId="urn:microsoft.com/office/officeart/2009/layout/CirclePictureHierarchy"/>
    <dgm:cxn modelId="{88F753C1-D2AC-4D68-A170-21D73096A5C2}" type="presParOf" srcId="{4CFA7414-C953-4CE3-9315-5F8258E1B52E}" destId="{9754A866-D934-46F3-BADB-BD94CE1913E1}" srcOrd="0" destOrd="0" presId="urn:microsoft.com/office/officeart/2009/layout/CirclePictureHierarchy"/>
    <dgm:cxn modelId="{C7465C53-6B77-47B5-84C1-3D502E0CA3EC}" type="presParOf" srcId="{9754A866-D934-46F3-BADB-BD94CE1913E1}" destId="{0B7A327A-1088-4107-80A0-3ECDD2458E65}" srcOrd="0" destOrd="0" presId="urn:microsoft.com/office/officeart/2009/layout/CirclePictureHierarchy"/>
    <dgm:cxn modelId="{6B952AA1-4721-446C-BB39-2B7F65858E4F}" type="presParOf" srcId="{9754A866-D934-46F3-BADB-BD94CE1913E1}" destId="{6A6EF1FE-1F59-4880-AC16-A30EC51C7B30}" srcOrd="1" destOrd="0" presId="urn:microsoft.com/office/officeart/2009/layout/CirclePictureHierarchy"/>
    <dgm:cxn modelId="{BE826B7A-BB5D-4A03-864E-9149F0959EBD}" type="presParOf" srcId="{4CFA7414-C953-4CE3-9315-5F8258E1B52E}" destId="{BAE3D22C-49B2-4546-A181-9140E18BAEB0}" srcOrd="1" destOrd="0" presId="urn:microsoft.com/office/officeart/2009/layout/CirclePictureHierarchy"/>
    <dgm:cxn modelId="{F5F9FFAC-8B4A-4E90-910E-721D40C4C3DA}" type="presParOf" srcId="{A578248F-CF23-4323-A9D9-9493D6029171}" destId="{FCF2566C-7F7E-4E55-9F44-E940E111B388}" srcOrd="2" destOrd="0" presId="urn:microsoft.com/office/officeart/2009/layout/CirclePictureHierarchy"/>
    <dgm:cxn modelId="{8EF08194-5553-4C5D-8B50-DCB1786CFF4E}" type="presParOf" srcId="{A578248F-CF23-4323-A9D9-9493D6029171}" destId="{9DE412C2-136B-4A63-9B2E-397ECC84FBB1}" srcOrd="3" destOrd="0" presId="urn:microsoft.com/office/officeart/2009/layout/CirclePictureHierarchy"/>
    <dgm:cxn modelId="{791CBB13-70E0-44B5-A251-FF2839D967E6}" type="presParOf" srcId="{9DE412C2-136B-4A63-9B2E-397ECC84FBB1}" destId="{DBDD38EE-B0C7-452C-B3BF-73E2FF49C5CB}" srcOrd="0" destOrd="0" presId="urn:microsoft.com/office/officeart/2009/layout/CirclePictureHierarchy"/>
    <dgm:cxn modelId="{9FF72473-950D-47DD-825E-3B55CA1D7502}" type="presParOf" srcId="{DBDD38EE-B0C7-452C-B3BF-73E2FF49C5CB}" destId="{A7B328DE-EAB3-44A5-9697-045EB32066D0}" srcOrd="0" destOrd="0" presId="urn:microsoft.com/office/officeart/2009/layout/CirclePictureHierarchy"/>
    <dgm:cxn modelId="{2F89D36E-87FD-4D30-AA54-0C69A6D410CE}" type="presParOf" srcId="{DBDD38EE-B0C7-452C-B3BF-73E2FF49C5CB}" destId="{D28E9BD1-EFDB-4B6C-A9D3-66A9A155BC82}" srcOrd="1" destOrd="0" presId="urn:microsoft.com/office/officeart/2009/layout/CirclePictureHierarchy"/>
    <dgm:cxn modelId="{2CD04912-880F-467F-8386-8FE307863C7F}" type="presParOf" srcId="{9DE412C2-136B-4A63-9B2E-397ECC84FBB1}" destId="{B9DFC5B0-4801-4349-8399-06A37E9BBDC8}" srcOrd="1" destOrd="0" presId="urn:microsoft.com/office/officeart/2009/layout/CirclePictureHierarchy"/>
    <dgm:cxn modelId="{BD5C3247-AFA5-4272-805F-08667A43A57A}" type="presParOf" srcId="{B9DFC5B0-4801-4349-8399-06A37E9BBDC8}" destId="{CBF5AB8F-7E38-4889-A330-AB890496F952}" srcOrd="0" destOrd="0" presId="urn:microsoft.com/office/officeart/2009/layout/CirclePictureHierarchy"/>
    <dgm:cxn modelId="{1A68C0BE-870D-4D11-A35B-11356DD0E225}" type="presParOf" srcId="{B9DFC5B0-4801-4349-8399-06A37E9BBDC8}" destId="{40D141DC-28AA-4057-AF53-54F4D38C1C04}" srcOrd="1" destOrd="0" presId="urn:microsoft.com/office/officeart/2009/layout/CirclePictureHierarchy"/>
    <dgm:cxn modelId="{9662FD29-291D-4835-978B-0167D30A80FF}" type="presParOf" srcId="{40D141DC-28AA-4057-AF53-54F4D38C1C04}" destId="{D0B9080C-D566-4D29-8F90-C0E14E26BBF6}" srcOrd="0" destOrd="0" presId="urn:microsoft.com/office/officeart/2009/layout/CirclePictureHierarchy"/>
    <dgm:cxn modelId="{364660B4-0A79-4D99-83CB-A9E625993A4F}" type="presParOf" srcId="{D0B9080C-D566-4D29-8F90-C0E14E26BBF6}" destId="{E28AAC9F-44EE-4846-BD4E-69CDEDB3E4AA}" srcOrd="0" destOrd="0" presId="urn:microsoft.com/office/officeart/2009/layout/CirclePictureHierarchy"/>
    <dgm:cxn modelId="{573698D6-4713-4684-9A00-65E5B1060EB7}" type="presParOf" srcId="{D0B9080C-D566-4D29-8F90-C0E14E26BBF6}" destId="{CA57C58D-A11A-49C2-90A5-D3F090E36CF9}" srcOrd="1" destOrd="0" presId="urn:microsoft.com/office/officeart/2009/layout/CirclePictureHierarchy"/>
    <dgm:cxn modelId="{CD5E036B-3942-4247-85B1-8166BCF2EC52}" type="presParOf" srcId="{40D141DC-28AA-4057-AF53-54F4D38C1C04}" destId="{5E3B0530-ED08-4A0D-A9B8-0F79E22C0514}" srcOrd="1" destOrd="0" presId="urn:microsoft.com/office/officeart/2009/layout/CirclePictureHierarchy"/>
    <dgm:cxn modelId="{2D51F029-98B6-4C2A-ABC3-04A61910D561}" type="presParOf" srcId="{B9DFC5B0-4801-4349-8399-06A37E9BBDC8}" destId="{95009BF1-4149-4495-BEE0-FCDB98F97875}" srcOrd="2" destOrd="0" presId="urn:microsoft.com/office/officeart/2009/layout/CirclePictureHierarchy"/>
    <dgm:cxn modelId="{06A0144A-0150-4B0C-9C86-1FE97A637E5F}" type="presParOf" srcId="{B9DFC5B0-4801-4349-8399-06A37E9BBDC8}" destId="{5E0B5E70-E1B0-4942-9B49-0FFE86099174}" srcOrd="3" destOrd="0" presId="urn:microsoft.com/office/officeart/2009/layout/CirclePictureHierarchy"/>
    <dgm:cxn modelId="{58857E07-7596-4B1C-A064-90E301CA140C}" type="presParOf" srcId="{5E0B5E70-E1B0-4942-9B49-0FFE86099174}" destId="{336626D4-5235-4C09-AC1F-4125836F6A99}" srcOrd="0" destOrd="0" presId="urn:microsoft.com/office/officeart/2009/layout/CirclePictureHierarchy"/>
    <dgm:cxn modelId="{01E5B4E2-96C7-4DE4-BC45-57766348498D}" type="presParOf" srcId="{336626D4-5235-4C09-AC1F-4125836F6A99}" destId="{536FD8BD-F211-42C0-AF7A-13047112C26D}" srcOrd="0" destOrd="0" presId="urn:microsoft.com/office/officeart/2009/layout/CirclePictureHierarchy"/>
    <dgm:cxn modelId="{0A68B5A9-E63A-4595-ACCD-C7CD0349A8C0}" type="presParOf" srcId="{336626D4-5235-4C09-AC1F-4125836F6A99}" destId="{581F9342-DAA2-4CAD-9D21-520704A2E44B}" srcOrd="1" destOrd="0" presId="urn:microsoft.com/office/officeart/2009/layout/CirclePictureHierarchy"/>
    <dgm:cxn modelId="{66D817F8-EE21-413C-87E6-34A74C090F18}" type="presParOf" srcId="{5E0B5E70-E1B0-4942-9B49-0FFE86099174}" destId="{A043F35B-D884-4ABC-A935-7E3E07020DDE}" srcOrd="1" destOrd="0" presId="urn:microsoft.com/office/officeart/2009/layout/CirclePictureHierarchy"/>
    <dgm:cxn modelId="{02068BC1-10F0-46EC-BE23-9CA8B4EF8441}" type="presParOf" srcId="{83082A1E-4091-4AC0-B61F-EE02B0D75A4F}" destId="{FBF8F9F8-5E11-4B76-95E0-EB84E981DF6C}" srcOrd="2" destOrd="0" presId="urn:microsoft.com/office/officeart/2009/layout/CirclePictureHierarchy"/>
    <dgm:cxn modelId="{A91237AF-33C8-43DE-BC2A-C794596F5224}" type="presParOf" srcId="{83082A1E-4091-4AC0-B61F-EE02B0D75A4F}" destId="{1296FE88-3117-456B-8AED-877D30AF60CA}" srcOrd="3" destOrd="0" presId="urn:microsoft.com/office/officeart/2009/layout/CirclePictureHierarchy"/>
    <dgm:cxn modelId="{B66F4BF3-53B8-479E-B566-3388D7DCB32D}" type="presParOf" srcId="{1296FE88-3117-456B-8AED-877D30AF60CA}" destId="{B19A228D-C7EF-4B60-84CD-1F88A82D4BA2}" srcOrd="0" destOrd="0" presId="urn:microsoft.com/office/officeart/2009/layout/CirclePictureHierarchy"/>
    <dgm:cxn modelId="{EBA332C0-DEC2-4020-A6C1-8075E3E74356}" type="presParOf" srcId="{B19A228D-C7EF-4B60-84CD-1F88A82D4BA2}" destId="{E9CD4F1A-E43F-46BD-8CFA-CA50B4FADE93}" srcOrd="0" destOrd="0" presId="urn:microsoft.com/office/officeart/2009/layout/CirclePictureHierarchy"/>
    <dgm:cxn modelId="{48AA993F-A77D-4ED6-A841-3FA051548DAC}" type="presParOf" srcId="{B19A228D-C7EF-4B60-84CD-1F88A82D4BA2}" destId="{03AE11D6-8C30-4062-9B43-48DC28B87481}" srcOrd="1" destOrd="0" presId="urn:microsoft.com/office/officeart/2009/layout/CirclePictureHierarchy"/>
    <dgm:cxn modelId="{C3113BF6-D62E-49DD-9D6C-FB66A5A09F07}" type="presParOf" srcId="{1296FE88-3117-456B-8AED-877D30AF60CA}" destId="{18386761-8C45-4B97-B1A1-85465B8EAE01}" srcOrd="1" destOrd="0" presId="urn:microsoft.com/office/officeart/2009/layout/CirclePictureHierarchy"/>
    <dgm:cxn modelId="{8C1B373A-7FB5-44C6-969E-D5A1E36F0E6B}" type="presParOf" srcId="{83082A1E-4091-4AC0-B61F-EE02B0D75A4F}" destId="{29D39F90-3686-4E2F-970A-B007FD695E44}" srcOrd="4" destOrd="0" presId="urn:microsoft.com/office/officeart/2009/layout/CirclePictureHierarchy"/>
    <dgm:cxn modelId="{5BFAF2BE-CDBD-41C3-8B8E-A6A0A94BCD31}" type="presParOf" srcId="{83082A1E-4091-4AC0-B61F-EE02B0D75A4F}" destId="{1FBE4E6A-FC3F-4FE1-A41A-66C87EB4C307}" srcOrd="5" destOrd="0" presId="urn:microsoft.com/office/officeart/2009/layout/CirclePictureHierarchy"/>
    <dgm:cxn modelId="{E0D191F2-8934-45DF-AD22-740C3353892D}" type="presParOf" srcId="{1FBE4E6A-FC3F-4FE1-A41A-66C87EB4C307}" destId="{7D901792-8FDF-4D69-8948-6CEDA64D2DD0}" srcOrd="0" destOrd="0" presId="urn:microsoft.com/office/officeart/2009/layout/CirclePictureHierarchy"/>
    <dgm:cxn modelId="{C43FF060-5F34-4C68-B4E5-D4472E9AB4B9}" type="presParOf" srcId="{7D901792-8FDF-4D69-8948-6CEDA64D2DD0}" destId="{561348DD-E2A1-406E-AE59-A46906569FD6}" srcOrd="0" destOrd="0" presId="urn:microsoft.com/office/officeart/2009/layout/CirclePictureHierarchy"/>
    <dgm:cxn modelId="{F3C2BFBD-3CB4-49D0-B459-BC152D284F4C}" type="presParOf" srcId="{7D901792-8FDF-4D69-8948-6CEDA64D2DD0}" destId="{EDE225E9-963F-405B-9C9B-A7F0788D2917}" srcOrd="1" destOrd="0" presId="urn:microsoft.com/office/officeart/2009/layout/CirclePictureHierarchy"/>
    <dgm:cxn modelId="{46B35E5E-8C82-42FC-A74E-5312A9234E53}" type="presParOf" srcId="{1FBE4E6A-FC3F-4FE1-A41A-66C87EB4C307}" destId="{DBE0BDC5-C579-47D1-B0E4-5257DB00E170}" srcOrd="1" destOrd="0" presId="urn:microsoft.com/office/officeart/2009/layout/CirclePictureHierarchy"/>
    <dgm:cxn modelId="{7B31173F-0812-414C-9C40-5D2EBB1E990F}" type="presParOf" srcId="{83082A1E-4091-4AC0-B61F-EE02B0D75A4F}" destId="{2697E4B4-C440-4E4C-A2B2-5CC9196EF2F5}" srcOrd="6" destOrd="0" presId="urn:microsoft.com/office/officeart/2009/layout/CirclePictureHierarchy"/>
    <dgm:cxn modelId="{B8E82984-F3AB-4D33-BC7F-91D0945FAB30}" type="presParOf" srcId="{83082A1E-4091-4AC0-B61F-EE02B0D75A4F}" destId="{01C2A67F-EC98-49B0-BE71-00CD6DC68D0B}" srcOrd="7" destOrd="0" presId="urn:microsoft.com/office/officeart/2009/layout/CirclePictureHierarchy"/>
    <dgm:cxn modelId="{5057ECF7-C9E2-427B-AC17-20CCD3F86A7B}" type="presParOf" srcId="{01C2A67F-EC98-49B0-BE71-00CD6DC68D0B}" destId="{A3BB837E-A97A-4E40-B305-437E0518A87E}" srcOrd="0" destOrd="0" presId="urn:microsoft.com/office/officeart/2009/layout/CirclePictureHierarchy"/>
    <dgm:cxn modelId="{67C1D3DF-19F7-49B4-A07B-3ECF0FD87C95}" type="presParOf" srcId="{A3BB837E-A97A-4E40-B305-437E0518A87E}" destId="{2D3EC872-14B2-4D39-ABD5-643A14D51195}" srcOrd="0" destOrd="0" presId="urn:microsoft.com/office/officeart/2009/layout/CirclePictureHierarchy"/>
    <dgm:cxn modelId="{31F95151-28FA-4F22-8722-3E5769B3CA63}" type="presParOf" srcId="{A3BB837E-A97A-4E40-B305-437E0518A87E}" destId="{2C78C569-2363-4C23-9120-2EDDC5166959}" srcOrd="1" destOrd="0" presId="urn:microsoft.com/office/officeart/2009/layout/CirclePictureHierarchy"/>
    <dgm:cxn modelId="{C039C5E4-2401-4855-AFD6-821D7E7AB97C}" type="presParOf" srcId="{01C2A67F-EC98-49B0-BE71-00CD6DC68D0B}" destId="{8D273826-63A1-4187-B908-A83C2C1DE0AF}" srcOrd="1" destOrd="0" presId="urn:microsoft.com/office/officeart/2009/layout/CirclePictureHierarchy"/>
    <dgm:cxn modelId="{A21DC9D8-CEBD-4CE4-ABF2-440557EF1D59}" type="presParOf" srcId="{8D273826-63A1-4187-B908-A83C2C1DE0AF}" destId="{28FA8F14-3481-459E-8B0F-37E523A34629}" srcOrd="0" destOrd="0" presId="urn:microsoft.com/office/officeart/2009/layout/CirclePictureHierarchy"/>
    <dgm:cxn modelId="{E2801B8C-EE9E-4EA6-B545-D2AD517B1B32}" type="presParOf" srcId="{8D273826-63A1-4187-B908-A83C2C1DE0AF}" destId="{6C1EF9DF-E33E-49C1-98C3-8D69AA55F5B6}" srcOrd="1" destOrd="0" presId="urn:microsoft.com/office/officeart/2009/layout/CirclePictureHierarchy"/>
    <dgm:cxn modelId="{9FA59D6F-FEE0-4DA8-BB76-4EFF62166882}" type="presParOf" srcId="{6C1EF9DF-E33E-49C1-98C3-8D69AA55F5B6}" destId="{827C00D4-D559-4422-AD01-DA4A24B3C540}" srcOrd="0" destOrd="0" presId="urn:microsoft.com/office/officeart/2009/layout/CirclePictureHierarchy"/>
    <dgm:cxn modelId="{E4D392BC-A743-4620-96B9-0888834E0828}" type="presParOf" srcId="{827C00D4-D559-4422-AD01-DA4A24B3C540}" destId="{C3FA1EC4-4FC6-441E-8F6B-8ECB27629869}" srcOrd="0" destOrd="0" presId="urn:microsoft.com/office/officeart/2009/layout/CirclePictureHierarchy"/>
    <dgm:cxn modelId="{A30BBFB9-DA9B-4372-8CDB-1B31D0CDC13A}" type="presParOf" srcId="{827C00D4-D559-4422-AD01-DA4A24B3C540}" destId="{CB12DA05-72FA-47F9-A612-E3D17E2EA53B}" srcOrd="1" destOrd="0" presId="urn:microsoft.com/office/officeart/2009/layout/CirclePictureHierarchy"/>
    <dgm:cxn modelId="{FD2D6058-82FA-4F35-8EB9-1D23AB6BAC54}" type="presParOf" srcId="{6C1EF9DF-E33E-49C1-98C3-8D69AA55F5B6}" destId="{AF615787-77FA-48E3-A88D-14610B92F3A3}" srcOrd="1" destOrd="0" presId="urn:microsoft.com/office/officeart/2009/layout/CirclePictureHierarchy"/>
    <dgm:cxn modelId="{2107ED02-27D2-4148-B23B-BEA39327F162}" type="presParOf" srcId="{8D273826-63A1-4187-B908-A83C2C1DE0AF}" destId="{43E8A505-2453-40A0-A24B-ED31744145ED}" srcOrd="2" destOrd="0" presId="urn:microsoft.com/office/officeart/2009/layout/CirclePictureHierarchy"/>
    <dgm:cxn modelId="{0AAC69E4-EA07-4F79-8478-0088740ED847}" type="presParOf" srcId="{8D273826-63A1-4187-B908-A83C2C1DE0AF}" destId="{7215E13D-7480-4C89-B239-D0D84399A4A8}" srcOrd="3" destOrd="0" presId="urn:microsoft.com/office/officeart/2009/layout/CirclePictureHierarchy"/>
    <dgm:cxn modelId="{3C371A6B-0FDF-414B-AC06-D0FE7FC6AE3E}" type="presParOf" srcId="{7215E13D-7480-4C89-B239-D0D84399A4A8}" destId="{0A81E861-9949-47AE-9005-E9D5B0B56CC2}" srcOrd="0" destOrd="0" presId="urn:microsoft.com/office/officeart/2009/layout/CirclePictureHierarchy"/>
    <dgm:cxn modelId="{5FF67649-C01D-48A1-9C71-9B867DAE6A3B}" type="presParOf" srcId="{0A81E861-9949-47AE-9005-E9D5B0B56CC2}" destId="{F6071884-F2CB-4A42-BF8E-5376111D54B5}" srcOrd="0" destOrd="0" presId="urn:microsoft.com/office/officeart/2009/layout/CirclePictureHierarchy"/>
    <dgm:cxn modelId="{A6068874-FF52-4C52-9DB6-7D7FC7BADEE0}" type="presParOf" srcId="{0A81E861-9949-47AE-9005-E9D5B0B56CC2}" destId="{E3C4DFA6-3A4E-4A4D-8FA6-A1C918BEBF7E}" srcOrd="1" destOrd="0" presId="urn:microsoft.com/office/officeart/2009/layout/CirclePictureHierarchy"/>
    <dgm:cxn modelId="{A224FD67-BF38-4C1A-956F-961273E3DC01}" type="presParOf" srcId="{7215E13D-7480-4C89-B239-D0D84399A4A8}" destId="{4CB88C10-231B-45D4-9FE4-D031EB633C61}" srcOrd="1" destOrd="0" presId="urn:microsoft.com/office/officeart/2009/layout/CirclePictureHierarchy"/>
    <dgm:cxn modelId="{AFF4F400-DAFA-4994-83D3-9FD90DDFEC9F}" type="presParOf" srcId="{8D273826-63A1-4187-B908-A83C2C1DE0AF}" destId="{1EF25B69-B588-42B4-AC83-17055963945B}" srcOrd="4" destOrd="0" presId="urn:microsoft.com/office/officeart/2009/layout/CirclePictureHierarchy"/>
    <dgm:cxn modelId="{B503850F-B79B-4A04-BE22-4111FC256C99}" type="presParOf" srcId="{8D273826-63A1-4187-B908-A83C2C1DE0AF}" destId="{9F4028EC-750C-4DC7-9268-F0A658447E58}" srcOrd="5" destOrd="0" presId="urn:microsoft.com/office/officeart/2009/layout/CirclePictureHierarchy"/>
    <dgm:cxn modelId="{4251DB31-2207-4E5B-8DAA-AE0834D9D98D}" type="presParOf" srcId="{9F4028EC-750C-4DC7-9268-F0A658447E58}" destId="{E6C46629-61B7-448F-8D5A-41F380169949}" srcOrd="0" destOrd="0" presId="urn:microsoft.com/office/officeart/2009/layout/CirclePictureHierarchy"/>
    <dgm:cxn modelId="{492C50AD-D5FE-4B6A-8C1A-87CD587DCF42}" type="presParOf" srcId="{E6C46629-61B7-448F-8D5A-41F380169949}" destId="{A5321BC5-902A-4BBF-A162-DB3C5D8DF51A}" srcOrd="0" destOrd="0" presId="urn:microsoft.com/office/officeart/2009/layout/CirclePictureHierarchy"/>
    <dgm:cxn modelId="{86AF7311-A0F6-4528-BCBD-8D12B1232936}" type="presParOf" srcId="{E6C46629-61B7-448F-8D5A-41F380169949}" destId="{59885A16-CE29-42D8-B2E6-40381DE68D0A}" srcOrd="1" destOrd="0" presId="urn:microsoft.com/office/officeart/2009/layout/CirclePictureHierarchy"/>
    <dgm:cxn modelId="{F178B78E-731B-4D9B-8D89-1E912E5F6323}" type="presParOf" srcId="{9F4028EC-750C-4DC7-9268-F0A658447E58}" destId="{5709B308-0D69-4DC5-BF2B-420CC6EFABDB}"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06DCE-EAFE-574E-B43B-64C2C4EB9DCF}" type="datetimeFigureOut">
              <a:rPr kumimoji="1" lang="zh-CN" altLang="en-US" smtClean="0"/>
              <a:t>2012/2/6</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36223E-73D0-4449-B129-6351B3DA590B}" type="slidenum">
              <a:rPr kumimoji="1" lang="zh-CN" altLang="en-US" smtClean="0"/>
              <a:t>‹#›</a:t>
            </a:fld>
            <a:endParaRPr kumimoji="1" lang="zh-CN" altLang="en-US"/>
          </a:p>
        </p:txBody>
      </p:sp>
    </p:spTree>
    <p:extLst>
      <p:ext uri="{BB962C8B-B14F-4D97-AF65-F5344CB8AC3E}">
        <p14:creationId xmlns:p14="http://schemas.microsoft.com/office/powerpoint/2010/main" val="11819775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我们需要新的算法来解决这个问题</a:t>
            </a:r>
            <a:endParaRPr kumimoji="1" lang="en-US" altLang="zh-CN" dirty="0" smtClean="0"/>
          </a:p>
          <a:p>
            <a:endParaRPr kumimoji="1" lang="en-US" altLang="zh-CN" dirty="0" smtClean="0"/>
          </a:p>
          <a:p>
            <a:r>
              <a:rPr kumimoji="1" lang="zh-CN" altLang="en-US" dirty="0" smtClean="0"/>
              <a:t>在</a:t>
            </a:r>
            <a:r>
              <a:rPr kumimoji="1" lang="en-US" altLang="zh-CN" dirty="0" smtClean="0"/>
              <a:t>SPOJ</a:t>
            </a:r>
            <a:r>
              <a:rPr kumimoji="1" lang="zh-CN" altLang="en-US" dirty="0" smtClean="0"/>
              <a:t>的讨论版中，出题人提到了要使用</a:t>
            </a:r>
            <a:r>
              <a:rPr kumimoji="1" lang="en-US" altLang="zh-CN" dirty="0" smtClean="0"/>
              <a:t>suffix automaton</a:t>
            </a:r>
            <a:r>
              <a:rPr kumimoji="1" lang="zh-CN" altLang="en-US" dirty="0" smtClean="0"/>
              <a:t>来解决此题。</a:t>
            </a:r>
            <a:endParaRPr kumimoji="1" lang="zh-CN" altLang="en-US" dirty="0"/>
          </a:p>
        </p:txBody>
      </p:sp>
      <p:sp>
        <p:nvSpPr>
          <p:cNvPr id="4" name="幻灯片编号占位符 3"/>
          <p:cNvSpPr>
            <a:spLocks noGrp="1"/>
          </p:cNvSpPr>
          <p:nvPr>
            <p:ph type="sldNum" sz="quarter" idx="10"/>
          </p:nvPr>
        </p:nvSpPr>
        <p:spPr/>
        <p:txBody>
          <a:bodyPr/>
          <a:lstStyle/>
          <a:p>
            <a:fld id="{7D36223E-73D0-4449-B129-6351B3DA590B}" type="slidenum">
              <a:rPr kumimoji="1" lang="zh-CN" altLang="en-US" smtClean="0"/>
              <a:t>7</a:t>
            </a:fld>
            <a:endParaRPr kumimoji="1" lang="zh-CN" altLang="en-US"/>
          </a:p>
        </p:txBody>
      </p:sp>
    </p:spTree>
    <p:extLst>
      <p:ext uri="{BB962C8B-B14F-4D97-AF65-F5344CB8AC3E}">
        <p14:creationId xmlns:p14="http://schemas.microsoft.com/office/powerpoint/2010/main" val="241284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提到字符串数据结构，大家都会想到这些</a:t>
            </a:r>
            <a:endParaRPr kumimoji="1" lang="zh-CN" altLang="en-US" dirty="0"/>
          </a:p>
        </p:txBody>
      </p:sp>
      <p:sp>
        <p:nvSpPr>
          <p:cNvPr id="4" name="幻灯片编号占位符 3"/>
          <p:cNvSpPr>
            <a:spLocks noGrp="1"/>
          </p:cNvSpPr>
          <p:nvPr>
            <p:ph type="sldNum" sz="quarter" idx="10"/>
          </p:nvPr>
        </p:nvSpPr>
        <p:spPr/>
        <p:txBody>
          <a:bodyPr/>
          <a:lstStyle/>
          <a:p>
            <a:fld id="{7D36223E-73D0-4449-B129-6351B3DA590B}" type="slidenum">
              <a:rPr kumimoji="1" lang="zh-CN" altLang="en-US" smtClean="0"/>
              <a:t>8</a:t>
            </a:fld>
            <a:endParaRPr kumimoji="1" lang="zh-CN" altLang="en-US"/>
          </a:p>
        </p:txBody>
      </p:sp>
    </p:spTree>
    <p:extLst>
      <p:ext uri="{BB962C8B-B14F-4D97-AF65-F5344CB8AC3E}">
        <p14:creationId xmlns:p14="http://schemas.microsoft.com/office/powerpoint/2010/main" val="291908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了解</a:t>
            </a:r>
            <a:r>
              <a:rPr kumimoji="1" lang="en-US" altLang="zh-CN" dirty="0" smtClean="0"/>
              <a:t>AC</a:t>
            </a:r>
            <a:r>
              <a:rPr kumimoji="1" lang="zh-CN" altLang="en-US" dirty="0" smtClean="0"/>
              <a:t>自动机的</a:t>
            </a:r>
            <a:r>
              <a:rPr kumimoji="1" lang="zh-CN" altLang="en-US" smtClean="0"/>
              <a:t>同学都不会陌生，</a:t>
            </a:r>
            <a:endParaRPr kumimoji="1" lang="zh-CN" altLang="en-US"/>
          </a:p>
        </p:txBody>
      </p:sp>
      <p:sp>
        <p:nvSpPr>
          <p:cNvPr id="4" name="幻灯片编号占位符 3"/>
          <p:cNvSpPr>
            <a:spLocks noGrp="1"/>
          </p:cNvSpPr>
          <p:nvPr>
            <p:ph type="sldNum" sz="quarter" idx="10"/>
          </p:nvPr>
        </p:nvSpPr>
        <p:spPr/>
        <p:txBody>
          <a:bodyPr/>
          <a:lstStyle/>
          <a:p>
            <a:fld id="{7D36223E-73D0-4449-B129-6351B3DA590B}" type="slidenum">
              <a:rPr kumimoji="1" lang="zh-CN" altLang="en-US" smtClean="0"/>
              <a:t>9</a:t>
            </a:fld>
            <a:endParaRPr kumimoji="1" lang="zh-CN" altLang="en-US"/>
          </a:p>
        </p:txBody>
      </p:sp>
    </p:spTree>
    <p:extLst>
      <p:ext uri="{BB962C8B-B14F-4D97-AF65-F5344CB8AC3E}">
        <p14:creationId xmlns:p14="http://schemas.microsoft.com/office/powerpoint/2010/main" val="196270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36223E-73D0-4449-B129-6351B3DA590B}" type="slidenum">
              <a:rPr kumimoji="1" lang="zh-CN" altLang="en-US" smtClean="0"/>
              <a:t>12</a:t>
            </a:fld>
            <a:endParaRPr kumimoji="1" lang="zh-CN" altLang="en-US"/>
          </a:p>
        </p:txBody>
      </p:sp>
    </p:spTree>
    <p:extLst>
      <p:ext uri="{BB962C8B-B14F-4D97-AF65-F5344CB8AC3E}">
        <p14:creationId xmlns:p14="http://schemas.microsoft.com/office/powerpoint/2010/main" val="1968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如果时间复杂度达到</a:t>
            </a:r>
            <a:r>
              <a:rPr lang="en-US" altLang="zh-CN" dirty="0" smtClean="0"/>
              <a:t>N^2</a:t>
            </a:r>
            <a:r>
              <a:rPr lang="zh-CN" altLang="en-US" dirty="0" smtClean="0"/>
              <a:t>级别，这个数据结构也就没有意义了。</a:t>
            </a:r>
            <a:endParaRPr lang="en-US" altLang="zh-CN" dirty="0" smtClean="0"/>
          </a:p>
          <a:p>
            <a:r>
              <a:rPr lang="zh-CN" altLang="en-US" dirty="0" smtClean="0"/>
              <a:t>演示插入的过程。</a:t>
            </a:r>
            <a:endParaRPr lang="zh-CN" altLang="en-US" dirty="0"/>
          </a:p>
        </p:txBody>
      </p:sp>
      <p:sp>
        <p:nvSpPr>
          <p:cNvPr id="4" name="灯片编号占位符 3"/>
          <p:cNvSpPr>
            <a:spLocks noGrp="1"/>
          </p:cNvSpPr>
          <p:nvPr>
            <p:ph type="sldNum" sz="quarter" idx="10"/>
          </p:nvPr>
        </p:nvSpPr>
        <p:spPr/>
        <p:txBody>
          <a:bodyPr/>
          <a:lstStyle/>
          <a:p>
            <a:fld id="{7D36223E-73D0-4449-B129-6351B3DA590B}" type="slidenum">
              <a:rPr kumimoji="1" lang="zh-CN" altLang="en-US" smtClean="0"/>
              <a:t>13</a:t>
            </a:fld>
            <a:endParaRPr kumimoji="1" lang="zh-CN" altLang="en-US"/>
          </a:p>
        </p:txBody>
      </p:sp>
    </p:spTree>
    <p:extLst>
      <p:ext uri="{BB962C8B-B14F-4D97-AF65-F5344CB8AC3E}">
        <p14:creationId xmlns:p14="http://schemas.microsoft.com/office/powerpoint/2010/main" val="90296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6223E-73D0-4449-B129-6351B3DA590B}" type="slidenum">
              <a:rPr kumimoji="1" lang="zh-CN" altLang="en-US" smtClean="0"/>
              <a:t>15</a:t>
            </a:fld>
            <a:endParaRPr kumimoji="1" lang="zh-CN" altLang="en-US"/>
          </a:p>
        </p:txBody>
      </p:sp>
    </p:spTree>
    <p:extLst>
      <p:ext uri="{BB962C8B-B14F-4D97-AF65-F5344CB8AC3E}">
        <p14:creationId xmlns:p14="http://schemas.microsoft.com/office/powerpoint/2010/main" val="4089395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说了这么多，如果不能给出一个构造</a:t>
            </a:r>
            <a:r>
              <a:rPr lang="en-US" altLang="zh-CN" dirty="0" smtClean="0"/>
              <a:t>SAM</a:t>
            </a:r>
            <a:r>
              <a:rPr lang="zh-CN" altLang="en-US" dirty="0" smtClean="0"/>
              <a:t>的算法，也没有意义。</a:t>
            </a:r>
          </a:p>
        </p:txBody>
      </p:sp>
      <p:sp>
        <p:nvSpPr>
          <p:cNvPr id="4" name="灯片编号占位符 3"/>
          <p:cNvSpPr>
            <a:spLocks noGrp="1"/>
          </p:cNvSpPr>
          <p:nvPr>
            <p:ph type="sldNum" sz="quarter" idx="10"/>
          </p:nvPr>
        </p:nvSpPr>
        <p:spPr/>
        <p:txBody>
          <a:bodyPr/>
          <a:lstStyle/>
          <a:p>
            <a:fld id="{7D36223E-73D0-4449-B129-6351B3DA590B}" type="slidenum">
              <a:rPr kumimoji="1" lang="zh-CN" altLang="en-US" smtClean="0"/>
              <a:t>27</a:t>
            </a:fld>
            <a:endParaRPr kumimoji="1" lang="zh-CN" altLang="en-US"/>
          </a:p>
        </p:txBody>
      </p:sp>
    </p:spTree>
    <p:extLst>
      <p:ext uri="{BB962C8B-B14F-4D97-AF65-F5344CB8AC3E}">
        <p14:creationId xmlns:p14="http://schemas.microsoft.com/office/powerpoint/2010/main" val="69864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2/6/2012</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2/6/2012</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位于标题上)">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正在关闭">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2/6/2012</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2/6/2012</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zh-CN" altLang="en-US" smtClean="0"/>
              <a:t>单击此处编辑母版标题样式</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2/6/2012</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2/6/2012</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hi.baidu.com/wjbzbm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3526234"/>
            <a:ext cx="5867400" cy="1470025"/>
          </a:xfrm>
        </p:spPr>
        <p:txBody>
          <a:bodyPr>
            <a:normAutofit fontScale="90000"/>
          </a:bodyPr>
          <a:lstStyle/>
          <a:p>
            <a:r>
              <a:rPr kumimoji="1" lang="zh-CN" altLang="en-US" dirty="0"/>
              <a:t>后缀自动机</a:t>
            </a:r>
            <a:br>
              <a:rPr kumimoji="1" lang="zh-CN" altLang="en-US" dirty="0"/>
            </a:br>
            <a:r>
              <a:rPr kumimoji="1" lang="en-US" altLang="zh-CN" dirty="0"/>
              <a:t>Suffix Automaton</a:t>
            </a:r>
            <a:endParaRPr kumimoji="1" lang="zh-CN" altLang="en-US" dirty="0"/>
          </a:p>
        </p:txBody>
      </p:sp>
      <p:sp>
        <p:nvSpPr>
          <p:cNvPr id="3" name="副标题 2"/>
          <p:cNvSpPr>
            <a:spLocks noGrp="1"/>
          </p:cNvSpPr>
          <p:nvPr>
            <p:ph type="subTitle" idx="1"/>
          </p:nvPr>
        </p:nvSpPr>
        <p:spPr>
          <a:xfrm>
            <a:off x="1371600" y="4996259"/>
            <a:ext cx="5867400" cy="974235"/>
          </a:xfrm>
        </p:spPr>
        <p:txBody>
          <a:bodyPr>
            <a:normAutofit/>
          </a:bodyPr>
          <a:lstStyle/>
          <a:p>
            <a:r>
              <a:rPr kumimoji="1" lang="zh-CN" altLang="en-US" sz="2400" dirty="0" smtClean="0"/>
              <a:t>杭州外国语学校</a:t>
            </a:r>
            <a:r>
              <a:rPr kumimoji="1" lang="en-US" altLang="zh-CN" sz="2400" dirty="0" smtClean="0"/>
              <a:t> </a:t>
            </a:r>
            <a:r>
              <a:rPr kumimoji="1" lang="zh-CN" altLang="en-US" sz="2400" dirty="0" smtClean="0"/>
              <a:t>陈立杰</a:t>
            </a:r>
            <a:endParaRPr kumimoji="1" lang="en-US" altLang="zh-CN" sz="2400" dirty="0" smtClean="0"/>
          </a:p>
          <a:p>
            <a:r>
              <a:rPr kumimoji="1" lang="en-US" altLang="zh-CN" sz="2400" dirty="0" smtClean="0"/>
              <a:t>WJMZBMR</a:t>
            </a:r>
            <a:endParaRPr kumimoji="1" lang="zh-CN" altLang="en-US" sz="2400" dirty="0"/>
          </a:p>
        </p:txBody>
      </p:sp>
    </p:spTree>
    <p:extLst>
      <p:ext uri="{BB962C8B-B14F-4D97-AF65-F5344CB8AC3E}">
        <p14:creationId xmlns:p14="http://schemas.microsoft.com/office/powerpoint/2010/main" val="2358815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trans(</a:t>
            </a:r>
            <a:r>
              <a:rPr kumimoji="1" lang="en-US" altLang="zh-CN" dirty="0" err="1"/>
              <a:t>s,str</a:t>
            </a:r>
            <a:r>
              <a:rPr kumimoji="1" lang="en-US" altLang="zh-CN" dirty="0"/>
              <a: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latin typeface="Times New Roman" pitchFamily="18" charset="0"/>
                <a:cs typeface="Times New Roman" pitchFamily="18" charset="0"/>
              </a:rPr>
              <a:t>Cur = s;</a:t>
            </a:r>
          </a:p>
          <a:p>
            <a:pPr marL="0" indent="0">
              <a:buNone/>
            </a:pPr>
            <a:r>
              <a:rPr lang="en-US" altLang="zh-CN" dirty="0" smtClean="0">
                <a:latin typeface="Times New Roman" pitchFamily="18" charset="0"/>
                <a:cs typeface="Times New Roman" pitchFamily="18" charset="0"/>
              </a:rPr>
              <a:t>For i </a:t>
            </a:r>
            <a:r>
              <a:rPr lang="en-US" altLang="zh-CN" dirty="0" smtClean="0">
                <a:latin typeface="Times New Roman" pitchFamily="18" charset="0"/>
                <a:cs typeface="Times New Roman" pitchFamily="18" charset="0"/>
              </a:rPr>
              <a:t>= 0  </a:t>
            </a:r>
            <a:r>
              <a:rPr lang="en-US" altLang="zh-CN" dirty="0" smtClean="0">
                <a:latin typeface="Times New Roman" pitchFamily="18" charset="0"/>
                <a:cs typeface="Times New Roman" pitchFamily="18" charset="0"/>
              </a:rPr>
              <a:t>to Length(</a:t>
            </a:r>
            <a:r>
              <a:rPr lang="en-US" altLang="zh-CN" dirty="0" err="1" smtClean="0">
                <a:latin typeface="Times New Roman" pitchFamily="18" charset="0"/>
                <a:cs typeface="Times New Roman" pitchFamily="18" charset="0"/>
              </a:rPr>
              <a:t>str</a:t>
            </a:r>
            <a:r>
              <a:rPr lang="en-US" altLang="zh-CN" dirty="0" smtClean="0">
                <a:latin typeface="Times New Roman" pitchFamily="18" charset="0"/>
                <a:cs typeface="Times New Roman" pitchFamily="18" charset="0"/>
              </a:rPr>
              <a:t>)-1</a:t>
            </a:r>
          </a:p>
          <a:p>
            <a:pPr marL="0" indent="0">
              <a:buNone/>
            </a:pPr>
            <a:r>
              <a:rPr lang="en-US" altLang="zh-CN" dirty="0" smtClean="0">
                <a:latin typeface="Times New Roman" pitchFamily="18" charset="0"/>
                <a:cs typeface="Times New Roman" pitchFamily="18" charset="0"/>
              </a:rPr>
              <a:t>	Cur = trans(</a:t>
            </a:r>
            <a:r>
              <a:rPr lang="en-US" altLang="zh-CN" dirty="0" err="1" smtClean="0">
                <a:latin typeface="Times New Roman" pitchFamily="18" charset="0"/>
                <a:cs typeface="Times New Roman" pitchFamily="18" charset="0"/>
              </a:rPr>
              <a:t>Cur,str</a:t>
            </a:r>
            <a:r>
              <a:rPr lang="en-US" altLang="zh-CN" dirty="0" smtClean="0">
                <a:latin typeface="Times New Roman" pitchFamily="18" charset="0"/>
                <a:cs typeface="Times New Roman" pitchFamily="18" charset="0"/>
              </a:rPr>
              <a:t>[i]);</a:t>
            </a:r>
            <a:br>
              <a:rPr lang="en-US" altLang="zh-CN" dirty="0" smtClean="0">
                <a:latin typeface="Times New Roman" pitchFamily="18" charset="0"/>
                <a:cs typeface="Times New Roman" pitchFamily="18" charset="0"/>
              </a:rPr>
            </a:br>
            <a:r>
              <a:rPr lang="en-US" altLang="zh-CN" dirty="0" smtClean="0">
                <a:latin typeface="Times New Roman" pitchFamily="18" charset="0"/>
                <a:cs typeface="Times New Roman" pitchFamily="18" charset="0"/>
              </a:rPr>
              <a:t>trans(</a:t>
            </a:r>
            <a:r>
              <a:rPr lang="en-US" altLang="zh-CN" dirty="0" err="1" smtClean="0">
                <a:latin typeface="Times New Roman" pitchFamily="18" charset="0"/>
                <a:cs typeface="Times New Roman" pitchFamily="18" charset="0"/>
              </a:rPr>
              <a:t>s,str</a:t>
            </a: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就是</a:t>
            </a:r>
            <a:r>
              <a:rPr lang="en-US" altLang="zh-CN" dirty="0" smtClean="0">
                <a:latin typeface="Times New Roman" pitchFamily="18" charset="0"/>
                <a:cs typeface="Times New Roman" pitchFamily="18" charset="0"/>
              </a:rPr>
              <a:t>Cur</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854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79463" y="1949824"/>
                <a:ext cx="7583488" cy="4007224"/>
              </a:xfrm>
            </p:spPr>
            <p:txBody>
              <a:bodyPr/>
              <a:lstStyle/>
              <a:p>
                <a:r>
                  <a:rPr lang="zh-CN" altLang="en-US" dirty="0" smtClean="0"/>
                  <a:t>那么自动机</a:t>
                </a:r>
                <a:r>
                  <a:rPr lang="en-US" altLang="zh-CN" dirty="0" smtClean="0"/>
                  <a:t>A</a:t>
                </a:r>
                <a:r>
                  <a:rPr lang="zh-CN" altLang="en-US" dirty="0" smtClean="0"/>
                  <a:t>能识别的字符串就是所有使得</a:t>
                </a:r>
                <a:r>
                  <a:rPr lang="en-US" altLang="zh-CN" dirty="0" smtClean="0"/>
                  <a:t/>
                </a:r>
                <a:br>
                  <a:rPr lang="en-US" altLang="zh-CN" dirty="0" smtClean="0"/>
                </a:br>
                <a:r>
                  <a:rPr lang="en-US" altLang="zh-CN" dirty="0" smtClean="0"/>
                  <a:t>trans(</a:t>
                </a:r>
                <a:r>
                  <a:rPr lang="en-US" altLang="zh-CN" dirty="0" err="1"/>
                  <a:t>init</a:t>
                </a:r>
                <a:r>
                  <a:rPr lang="en-US" altLang="zh-CN" dirty="0" err="1" smtClean="0"/>
                  <a:t>,x</a:t>
                </a:r>
                <a:r>
                  <a:rPr lang="en-US" altLang="zh-CN" dirty="0" smtClean="0"/>
                  <a:t>) </a:t>
                </a:r>
                <a14:m>
                  <m:oMath xmlns:m="http://schemas.openxmlformats.org/officeDocument/2006/math">
                    <m:r>
                      <a:rPr lang="en-US" altLang="zh-CN" i="1" smtClean="0">
                        <a:latin typeface="Cambria Math"/>
                        <a:ea typeface="Cambria Math"/>
                      </a:rPr>
                      <m:t>⊂</m:t>
                    </m:r>
                  </m:oMath>
                </a14:m>
                <a:r>
                  <a:rPr lang="en-US" altLang="zh-CN" dirty="0" smtClean="0"/>
                  <a:t> end</a:t>
                </a:r>
                <a:r>
                  <a:rPr lang="zh-CN" altLang="en-US" dirty="0" smtClean="0"/>
                  <a:t>的字符串</a:t>
                </a:r>
                <a:r>
                  <a:rPr lang="en-US" altLang="zh-CN" dirty="0" smtClean="0"/>
                  <a:t>x</a:t>
                </a:r>
                <a:r>
                  <a:rPr lang="zh-CN" altLang="en-US" dirty="0" smtClean="0"/>
                  <a:t>。</a:t>
                </a:r>
                <a:r>
                  <a:rPr lang="en-US" altLang="zh-CN" dirty="0" smtClean="0"/>
                  <a:t/>
                </a:r>
                <a:br>
                  <a:rPr lang="en-US" altLang="zh-CN" dirty="0" smtClean="0"/>
                </a:br>
                <a:r>
                  <a:rPr lang="zh-CN" altLang="en-US" dirty="0" smtClean="0"/>
                  <a:t>令其为</a:t>
                </a:r>
                <a:r>
                  <a:rPr lang="en-US" altLang="zh-CN" dirty="0" err="1" smtClean="0"/>
                  <a:t>Reg</a:t>
                </a:r>
                <a:r>
                  <a:rPr lang="en-US" altLang="zh-CN" dirty="0" smtClean="0"/>
                  <a:t>(A)</a:t>
                </a:r>
                <a:r>
                  <a:rPr lang="zh-CN" altLang="en-US" dirty="0"/>
                  <a:t>。</a:t>
                </a:r>
                <a:r>
                  <a:rPr lang="en-US" altLang="zh-CN" dirty="0" smtClean="0"/>
                  <a:t/>
                </a:r>
                <a:br>
                  <a:rPr lang="en-US" altLang="zh-CN" dirty="0" smtClean="0"/>
                </a:br>
                <a:endParaRPr lang="en-US" altLang="zh-CN" dirty="0" smtClean="0"/>
              </a:p>
              <a:p>
                <a:r>
                  <a:rPr lang="zh-CN" altLang="en-US" dirty="0" smtClean="0"/>
                  <a:t>从状态</a:t>
                </a:r>
                <a:r>
                  <a:rPr lang="en-US" altLang="zh-CN" dirty="0" smtClean="0"/>
                  <a:t>s</a:t>
                </a:r>
                <a:r>
                  <a:rPr lang="zh-CN" altLang="en-US" dirty="0" smtClean="0"/>
                  <a:t>开始能识别的字符串，就是所有使得</a:t>
                </a:r>
                <a:r>
                  <a:rPr lang="en-US" altLang="zh-CN" dirty="0" smtClean="0"/>
                  <a:t/>
                </a:r>
                <a:br>
                  <a:rPr lang="en-US" altLang="zh-CN" dirty="0" smtClean="0"/>
                </a:br>
                <a:r>
                  <a:rPr lang="en-US" altLang="zh-CN" dirty="0" smtClean="0"/>
                  <a:t>trans(</a:t>
                </a:r>
                <a:r>
                  <a:rPr lang="en-US" altLang="zh-CN" dirty="0" err="1"/>
                  <a:t>s</a:t>
                </a:r>
                <a:r>
                  <a:rPr lang="en-US" altLang="zh-CN" dirty="0" err="1" smtClean="0"/>
                  <a:t>,x</a:t>
                </a:r>
                <a:r>
                  <a:rPr lang="en-US" altLang="zh-CN" dirty="0"/>
                  <a:t>) </a:t>
                </a:r>
                <a14:m>
                  <m:oMath xmlns:m="http://schemas.openxmlformats.org/officeDocument/2006/math">
                    <m:r>
                      <a:rPr lang="en-US" altLang="zh-CN" i="1">
                        <a:latin typeface="Cambria Math"/>
                        <a:ea typeface="Cambria Math"/>
                      </a:rPr>
                      <m:t>⊂</m:t>
                    </m:r>
                  </m:oMath>
                </a14:m>
                <a:r>
                  <a:rPr lang="en-US" altLang="zh-CN" dirty="0"/>
                  <a:t> end</a:t>
                </a:r>
                <a:r>
                  <a:rPr lang="zh-CN" altLang="en-US" dirty="0"/>
                  <a:t>的字符串</a:t>
                </a:r>
                <a:r>
                  <a:rPr lang="en-US" altLang="zh-CN" dirty="0"/>
                  <a:t>x</a:t>
                </a:r>
                <a:r>
                  <a:rPr lang="zh-CN" altLang="en-US" dirty="0" smtClean="0"/>
                  <a:t>。</a:t>
                </a:r>
                <a:endParaRPr lang="en-US" altLang="zh-CN" dirty="0" smtClean="0"/>
              </a:p>
              <a:p>
                <a:r>
                  <a:rPr lang="zh-CN" altLang="en-US" dirty="0"/>
                  <a:t>令其</a:t>
                </a:r>
                <a:r>
                  <a:rPr lang="zh-CN" altLang="en-US" dirty="0" smtClean="0"/>
                  <a:t>为</a:t>
                </a:r>
                <a:r>
                  <a:rPr lang="en-US" altLang="zh-CN" dirty="0" err="1" smtClean="0"/>
                  <a:t>Reg</a:t>
                </a:r>
                <a:r>
                  <a:rPr lang="en-US" altLang="zh-CN" dirty="0" smtClean="0"/>
                  <a:t>(s)</a:t>
                </a:r>
                <a:r>
                  <a:rPr lang="zh-CN" altLang="en-US"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007224"/>
              </a:xfrm>
              <a:blipFill rotWithShape="1">
                <a:blip r:embed="rId2"/>
                <a:stretch>
                  <a:fillRect l="-643" t="-1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5862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后缀自动机的定义</a:t>
            </a:r>
            <a:endParaRPr lang="zh-CN" altLang="en-US" dirty="0"/>
          </a:p>
        </p:txBody>
      </p:sp>
      <p:sp>
        <p:nvSpPr>
          <p:cNvPr id="3" name="内容占位符 2"/>
          <p:cNvSpPr>
            <a:spLocks noGrp="1"/>
          </p:cNvSpPr>
          <p:nvPr>
            <p:ph idx="1"/>
          </p:nvPr>
        </p:nvSpPr>
        <p:spPr/>
        <p:txBody>
          <a:bodyPr/>
          <a:lstStyle/>
          <a:p>
            <a:r>
              <a:rPr lang="zh-CN" altLang="en-US" dirty="0" smtClean="0"/>
              <a:t>给定字符串</a:t>
            </a:r>
            <a:r>
              <a:rPr lang="en-US" altLang="zh-CN" dirty="0" smtClean="0"/>
              <a:t>S</a:t>
            </a:r>
          </a:p>
          <a:p>
            <a:r>
              <a:rPr lang="en-US" altLang="zh-CN" dirty="0" smtClean="0"/>
              <a:t>S</a:t>
            </a:r>
            <a:r>
              <a:rPr lang="zh-CN" altLang="en-US" dirty="0" smtClean="0"/>
              <a:t>的后缀自动机</a:t>
            </a:r>
            <a:r>
              <a:rPr lang="en-US" altLang="zh-CN" dirty="0" smtClean="0"/>
              <a:t>suffix automaton(</a:t>
            </a:r>
            <a:r>
              <a:rPr lang="zh-CN" altLang="en-US" dirty="0" smtClean="0"/>
              <a:t>以后简记为</a:t>
            </a:r>
            <a:r>
              <a:rPr lang="en-US" altLang="zh-CN" dirty="0" smtClean="0"/>
              <a:t>SAM)</a:t>
            </a:r>
            <a:r>
              <a:rPr lang="zh-CN" altLang="en-US" dirty="0" smtClean="0"/>
              <a:t>是一个能够识别</a:t>
            </a:r>
            <a:r>
              <a:rPr lang="en-US" altLang="zh-CN" dirty="0" smtClean="0"/>
              <a:t>S</a:t>
            </a:r>
            <a:r>
              <a:rPr lang="zh-CN" altLang="en-US" dirty="0" smtClean="0"/>
              <a:t>的所有后缀的自动机。</a:t>
            </a:r>
            <a:endParaRPr lang="en-US" altLang="zh-CN" dirty="0" smtClean="0"/>
          </a:p>
          <a:p>
            <a:r>
              <a:rPr lang="zh-CN" altLang="en-US" dirty="0" smtClean="0"/>
              <a:t>即</a:t>
            </a:r>
            <a:r>
              <a:rPr lang="en-US" altLang="zh-CN" dirty="0" smtClean="0"/>
              <a:t>SAM(x) = True</a:t>
            </a:r>
            <a:r>
              <a:rPr lang="zh-CN" altLang="en-US" dirty="0" smtClean="0"/>
              <a:t>，当且仅当</a:t>
            </a:r>
            <a:r>
              <a:rPr lang="en-US" altLang="zh-CN" dirty="0" smtClean="0"/>
              <a:t>x</a:t>
            </a:r>
            <a:r>
              <a:rPr lang="zh-CN" altLang="en-US" dirty="0" smtClean="0"/>
              <a:t>是</a:t>
            </a:r>
            <a:r>
              <a:rPr lang="en-US" altLang="zh-CN" dirty="0" smtClean="0"/>
              <a:t>S</a:t>
            </a:r>
            <a:r>
              <a:rPr lang="zh-CN" altLang="en-US" dirty="0" smtClean="0"/>
              <a:t>的后缀</a:t>
            </a:r>
            <a:endParaRPr lang="en-US" altLang="zh-CN" dirty="0" smtClean="0"/>
          </a:p>
          <a:p>
            <a:r>
              <a:rPr lang="zh-CN" altLang="en-US" dirty="0" smtClean="0"/>
              <a:t>同时后面可以看出，后缀自动机也能用来识别</a:t>
            </a:r>
            <a:r>
              <a:rPr lang="en-US" altLang="zh-CN" dirty="0" smtClean="0"/>
              <a:t>S</a:t>
            </a:r>
            <a:r>
              <a:rPr lang="zh-CN" altLang="en-US" dirty="0" smtClean="0"/>
              <a:t>所有的子串。</a:t>
            </a:r>
            <a:endParaRPr lang="en-US" altLang="zh-CN" dirty="0" smtClean="0"/>
          </a:p>
          <a:p>
            <a:endParaRPr lang="en-US" altLang="zh-CN" dirty="0" smtClean="0"/>
          </a:p>
        </p:txBody>
      </p:sp>
    </p:spTree>
    <p:extLst>
      <p:ext uri="{BB962C8B-B14F-4D97-AF65-F5344CB8AC3E}">
        <p14:creationId xmlns:p14="http://schemas.microsoft.com/office/powerpoint/2010/main" val="954286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最简单的实现</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01046" y="1957637"/>
            <a:ext cx="4161905" cy="3990476"/>
          </a:xfrm>
        </p:spPr>
      </p:pic>
      <p:sp>
        <p:nvSpPr>
          <p:cNvPr id="5" name="TextBox 4"/>
          <p:cNvSpPr txBox="1"/>
          <p:nvPr/>
        </p:nvSpPr>
        <p:spPr>
          <a:xfrm>
            <a:off x="977899" y="2222500"/>
            <a:ext cx="3069174" cy="461665"/>
          </a:xfrm>
          <a:prstGeom prst="rect">
            <a:avLst/>
          </a:prstGeom>
          <a:noFill/>
        </p:spPr>
        <p:txBody>
          <a:bodyPr wrap="none" rtlCol="0">
            <a:spAutoFit/>
          </a:bodyPr>
          <a:lstStyle/>
          <a:p>
            <a:r>
              <a:rPr lang="zh-CN" altLang="en-US" sz="2400" dirty="0" smtClean="0"/>
              <a:t>考虑字符串</a:t>
            </a:r>
            <a:r>
              <a:rPr lang="en-US" altLang="zh-CN" sz="2400" dirty="0" smtClean="0"/>
              <a:t>”</a:t>
            </a:r>
            <a:r>
              <a:rPr lang="en-US" altLang="zh-CN" sz="2400" dirty="0" err="1" smtClean="0"/>
              <a:t>aabbabd</a:t>
            </a:r>
            <a:r>
              <a:rPr lang="en-US" altLang="zh-CN" sz="2400" dirty="0" smtClean="0"/>
              <a:t>”</a:t>
            </a:r>
            <a:endParaRPr lang="zh-CN" altLang="en-US" sz="2400" dirty="0"/>
          </a:p>
        </p:txBody>
      </p:sp>
      <p:sp>
        <p:nvSpPr>
          <p:cNvPr id="6" name="TextBox 5"/>
          <p:cNvSpPr txBox="1"/>
          <p:nvPr/>
        </p:nvSpPr>
        <p:spPr>
          <a:xfrm>
            <a:off x="779463" y="2908300"/>
            <a:ext cx="3544304" cy="1477328"/>
          </a:xfrm>
          <a:prstGeom prst="rect">
            <a:avLst/>
          </a:prstGeom>
          <a:noFill/>
        </p:spPr>
        <p:txBody>
          <a:bodyPr wrap="none" rtlCol="0">
            <a:spAutoFit/>
          </a:bodyPr>
          <a:lstStyle/>
          <a:p>
            <a:r>
              <a:rPr lang="zh-CN" altLang="en-US" dirty="0" smtClean="0"/>
              <a:t>我们可以讲该字符串的所有后缀</a:t>
            </a:r>
            <a:r>
              <a:rPr lang="en-US" altLang="zh-CN" dirty="0" smtClean="0"/>
              <a:t/>
            </a:r>
            <a:br>
              <a:rPr lang="en-US" altLang="zh-CN" dirty="0" smtClean="0"/>
            </a:br>
            <a:r>
              <a:rPr lang="zh-CN" altLang="en-US" dirty="0" smtClean="0"/>
              <a:t>插入一个</a:t>
            </a:r>
            <a:r>
              <a:rPr lang="en-US" altLang="zh-CN" dirty="0" err="1" smtClean="0"/>
              <a:t>Trie</a:t>
            </a:r>
            <a:r>
              <a:rPr lang="zh-CN" altLang="en-US" dirty="0" smtClean="0"/>
              <a:t>中，就像右图那样。</a:t>
            </a:r>
            <a:endParaRPr lang="en-US" altLang="zh-CN" dirty="0" smtClean="0"/>
          </a:p>
          <a:p>
            <a:r>
              <a:rPr lang="zh-CN" altLang="en-US" dirty="0" smtClean="0"/>
              <a:t>那么初始状态就是根，状态转移</a:t>
            </a:r>
            <a:endParaRPr lang="en-US" altLang="zh-CN" dirty="0" smtClean="0"/>
          </a:p>
          <a:p>
            <a:r>
              <a:rPr lang="zh-CN" altLang="en-US" dirty="0" smtClean="0"/>
              <a:t>函数就是这颗树的边，结束状态</a:t>
            </a:r>
            <a:endParaRPr lang="en-US" altLang="zh-CN" dirty="0" smtClean="0"/>
          </a:p>
          <a:p>
            <a:r>
              <a:rPr lang="zh-CN" altLang="en-US" dirty="0" smtClean="0"/>
              <a:t>集合就是所有的叶子。</a:t>
            </a:r>
            <a:endParaRPr lang="zh-CN" altLang="en-US" dirty="0"/>
          </a:p>
        </p:txBody>
      </p:sp>
      <mc:AlternateContent xmlns:mc="http://schemas.openxmlformats.org/markup-compatibility/2006" xmlns:a14="http://schemas.microsoft.com/office/drawing/2010/main">
        <mc:Choice Requires="a14">
          <p:sp>
            <p:nvSpPr>
              <p:cNvPr id="7" name="TextBox 6"/>
              <p:cNvSpPr txBox="1"/>
              <p:nvPr/>
            </p:nvSpPr>
            <p:spPr>
              <a:xfrm>
                <a:off x="977899" y="4754433"/>
                <a:ext cx="3114955" cy="646331"/>
              </a:xfrm>
              <a:prstGeom prst="rect">
                <a:avLst/>
              </a:prstGeom>
              <a:noFill/>
            </p:spPr>
            <p:txBody>
              <a:bodyPr wrap="none" rtlCol="0">
                <a:spAutoFit/>
              </a:bodyPr>
              <a:lstStyle/>
              <a:p>
                <a:r>
                  <a:rPr lang="zh-CN" altLang="en-US" dirty="0" smtClean="0"/>
                  <a:t>注意到这个结构对于长度为</a:t>
                </a:r>
                <a:r>
                  <a:rPr lang="en-US" altLang="zh-CN" dirty="0" smtClean="0"/>
                  <a:t>N</a:t>
                </a:r>
              </a:p>
              <a:p>
                <a:r>
                  <a:rPr lang="zh-CN" altLang="en-US" dirty="0" smtClean="0"/>
                  <a:t>的串，会有</a:t>
                </a:r>
                <a:r>
                  <a:rPr lang="en-US" altLang="zh-CN" dirty="0" smtClean="0"/>
                  <a:t>O(</a:t>
                </a:r>
                <a14:m>
                  <m:oMath xmlns:m="http://schemas.openxmlformats.org/officeDocument/2006/math">
                    <m:sSup>
                      <m:sSupPr>
                        <m:ctrlPr>
                          <a:rPr lang="en-US" altLang="zh-CN" b="0" i="1" smtClean="0">
                            <a:latin typeface="Cambria Math"/>
                          </a:rPr>
                        </m:ctrlPr>
                      </m:sSupPr>
                      <m:e>
                        <m:r>
                          <a:rPr lang="en-US" altLang="zh-CN" b="0" i="1" smtClean="0">
                            <a:latin typeface="Cambria Math"/>
                          </a:rPr>
                          <m:t>𝑁</m:t>
                        </m:r>
                      </m:e>
                      <m:sup>
                        <m:r>
                          <a:rPr lang="en-US" altLang="zh-CN" b="0" i="1" smtClean="0">
                            <a:latin typeface="Cambria Math"/>
                          </a:rPr>
                          <m:t>2</m:t>
                        </m:r>
                      </m:sup>
                    </m:sSup>
                  </m:oMath>
                </a14:m>
                <a:r>
                  <a:rPr lang="en-US" altLang="zh-CN" dirty="0" smtClean="0"/>
                  <a:t>)</a:t>
                </a:r>
                <a:r>
                  <a:rPr lang="zh-CN" altLang="en-US" dirty="0" smtClean="0"/>
                  <a:t>的节点。</a:t>
                </a:r>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977899" y="4754433"/>
                <a:ext cx="3114955" cy="646331"/>
              </a:xfrm>
              <a:prstGeom prst="rect">
                <a:avLst/>
              </a:prstGeom>
              <a:blipFill rotWithShape="1">
                <a:blip r:embed="rId4"/>
                <a:stretch>
                  <a:fillRect l="-1566" t="-7547" r="-1370" b="-15094"/>
                </a:stretch>
              </a:blipFill>
            </p:spPr>
            <p:txBody>
              <a:bodyPr/>
              <a:lstStyle/>
              <a:p>
                <a:r>
                  <a:rPr lang="zh-CN" altLang="en-US">
                    <a:noFill/>
                  </a:rPr>
                  <a:t> </a:t>
                </a:r>
              </a:p>
            </p:txBody>
          </p:sp>
        </mc:Fallback>
      </mc:AlternateContent>
      <p:sp>
        <p:nvSpPr>
          <p:cNvPr id="3" name="矩形 2"/>
          <p:cNvSpPr/>
          <p:nvPr/>
        </p:nvSpPr>
        <p:spPr>
          <a:xfrm>
            <a:off x="305449" y="2967335"/>
            <a:ext cx="8533106" cy="923330"/>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状态数量太多了！怎么破？</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73740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最简状态后缀自动机</a:t>
            </a:r>
            <a:endParaRPr lang="zh-CN" altLang="en-US" dirty="0"/>
          </a:p>
        </p:txBody>
      </p:sp>
      <p:sp>
        <p:nvSpPr>
          <p:cNvPr id="3" name="内容占位符 2"/>
          <p:cNvSpPr>
            <a:spLocks noGrp="1"/>
          </p:cNvSpPr>
          <p:nvPr>
            <p:ph idx="1"/>
          </p:nvPr>
        </p:nvSpPr>
        <p:spPr/>
        <p:txBody>
          <a:bodyPr/>
          <a:lstStyle/>
          <a:p>
            <a:r>
              <a:rPr lang="zh-CN" altLang="en-US" dirty="0" smtClean="0"/>
              <a:t>顾名思义，就是状态数最少的后缀自动机，在后面可以证明它的大小是线性的，我们先来看一些性质。</a:t>
            </a:r>
            <a:endParaRPr lang="en-US" altLang="zh-CN" dirty="0"/>
          </a:p>
          <a:p>
            <a:r>
              <a:rPr lang="zh-CN" altLang="en-US" dirty="0" smtClean="0"/>
              <a:t>假如我们得到了这个最简状态后缀自动机</a:t>
            </a:r>
            <a:r>
              <a:rPr lang="en-US" altLang="zh-CN" dirty="0" smtClean="0"/>
              <a:t>SAM</a:t>
            </a:r>
            <a:r>
              <a:rPr lang="zh-CN" altLang="en-US" dirty="0" smtClean="0"/>
              <a:t>。</a:t>
            </a:r>
            <a:r>
              <a:rPr lang="en-US" altLang="zh-CN" dirty="0" smtClean="0"/>
              <a:t/>
            </a:r>
            <a:br>
              <a:rPr lang="en-US" altLang="zh-CN" dirty="0" smtClean="0"/>
            </a:br>
            <a:endParaRPr lang="en-US" altLang="zh-CN" dirty="0" smtClean="0"/>
          </a:p>
          <a:p>
            <a:r>
              <a:rPr lang="zh-CN" altLang="en-US" dirty="0" smtClean="0"/>
              <a:t>我们令</a:t>
            </a:r>
            <a:r>
              <a:rPr lang="en-US" altLang="zh-CN" dirty="0" smtClean="0"/>
              <a:t>ST(</a:t>
            </a:r>
            <a:r>
              <a:rPr lang="en-US" altLang="zh-CN" dirty="0" err="1" smtClean="0"/>
              <a:t>str</a:t>
            </a:r>
            <a:r>
              <a:rPr lang="en-US" altLang="zh-CN" dirty="0" smtClean="0"/>
              <a:t>)</a:t>
            </a:r>
            <a:r>
              <a:rPr lang="zh-CN" altLang="en-US" dirty="0" smtClean="0"/>
              <a:t>表示</a:t>
            </a:r>
            <a:r>
              <a:rPr lang="en-US" altLang="zh-CN" dirty="0" smtClean="0"/>
              <a:t>trans(</a:t>
            </a:r>
            <a:r>
              <a:rPr lang="en-US" altLang="zh-CN" dirty="0" err="1" smtClean="0"/>
              <a:t>init,str</a:t>
            </a:r>
            <a:r>
              <a:rPr lang="en-US" altLang="zh-CN" dirty="0" smtClean="0"/>
              <a:t>)</a:t>
            </a:r>
            <a:r>
              <a:rPr lang="zh-CN" altLang="en-US" dirty="0" smtClean="0"/>
              <a:t>。就是初始状态开始读入字符串</a:t>
            </a:r>
            <a:r>
              <a:rPr lang="en-US" altLang="zh-CN" dirty="0" err="1" smtClean="0"/>
              <a:t>str</a:t>
            </a:r>
            <a:r>
              <a:rPr lang="zh-CN" altLang="en-US" dirty="0" smtClean="0"/>
              <a:t>之后，能到达的状态。</a:t>
            </a:r>
            <a:endParaRPr lang="en-US" altLang="zh-CN" dirty="0"/>
          </a:p>
          <a:p>
            <a:endParaRPr lang="zh-CN" altLang="en-US" dirty="0"/>
          </a:p>
        </p:txBody>
      </p:sp>
    </p:spTree>
    <p:extLst>
      <p:ext uri="{BB962C8B-B14F-4D97-AF65-F5344CB8AC3E}">
        <p14:creationId xmlns:p14="http://schemas.microsoft.com/office/powerpoint/2010/main" val="972251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79463" y="1949824"/>
                <a:ext cx="7583488" cy="4463676"/>
              </a:xfrm>
            </p:spPr>
            <p:txBody>
              <a:bodyPr>
                <a:normAutofit/>
              </a:bodyPr>
              <a:lstStyle/>
              <a:p>
                <a:r>
                  <a:rPr lang="zh-CN" altLang="en-US" dirty="0" smtClean="0"/>
                  <a:t>令母串为</a:t>
                </a:r>
                <a:r>
                  <a:rPr lang="en-US" altLang="zh-CN" i="1" dirty="0" smtClean="0"/>
                  <a:t>S</a:t>
                </a:r>
                <a:r>
                  <a:rPr lang="zh-CN" altLang="en-US" dirty="0" smtClean="0"/>
                  <a:t>，它的后缀的集合为</a:t>
                </a:r>
                <a:r>
                  <a:rPr lang="en-US" altLang="zh-CN" i="1" dirty="0" err="1" smtClean="0"/>
                  <a:t>Suf</a:t>
                </a:r>
                <a:r>
                  <a:rPr lang="zh-CN" altLang="en-US" dirty="0" smtClean="0"/>
                  <a:t>，它的连续子串的集合为</a:t>
                </a:r>
                <a:r>
                  <a:rPr lang="en-US" altLang="zh-CN" i="1" dirty="0" err="1" smtClean="0"/>
                  <a:t>Fac</a:t>
                </a:r>
                <a:r>
                  <a:rPr lang="zh-CN" altLang="en-US" dirty="0" smtClean="0"/>
                  <a:t>。</a:t>
                </a:r>
                <a:r>
                  <a:rPr lang="en-US" altLang="zh-CN" dirty="0" smtClean="0"/>
                  <a:t/>
                </a:r>
                <a:br>
                  <a:rPr lang="en-US" altLang="zh-CN" dirty="0" smtClean="0"/>
                </a:br>
                <a:r>
                  <a:rPr lang="zh-CN" altLang="en-US" dirty="0" smtClean="0"/>
                  <a:t>从位置</a:t>
                </a:r>
                <a:r>
                  <a:rPr lang="en-US" altLang="zh-CN" i="1" dirty="0" smtClean="0"/>
                  <a:t>a</a:t>
                </a:r>
                <a:r>
                  <a:rPr lang="zh-CN" altLang="en-US" dirty="0" smtClean="0"/>
                  <a:t>开始的后缀为</a:t>
                </a:r>
                <a:r>
                  <a:rPr lang="en-US" altLang="zh-CN" i="1" dirty="0" smtClean="0"/>
                  <a:t>Suffix(a)</a:t>
                </a:r>
                <a:r>
                  <a:rPr lang="zh-CN" altLang="en-US" i="1" dirty="0" smtClean="0"/>
                  <a:t>。</a:t>
                </a:r>
                <a:r>
                  <a:rPr lang="en-US" altLang="zh-CN" i="1" dirty="0"/>
                  <a:t/>
                </a:r>
                <a:br>
                  <a:rPr lang="en-US" altLang="zh-CN" i="1" dirty="0"/>
                </a:br>
                <a:r>
                  <a:rPr lang="en-US" altLang="zh-CN" i="1" dirty="0" smtClean="0"/>
                  <a:t>S[</a:t>
                </a:r>
                <a:r>
                  <a:rPr lang="en-US" altLang="zh-CN" i="1" dirty="0" err="1" smtClean="0"/>
                  <a:t>l,r</a:t>
                </a:r>
                <a:r>
                  <a:rPr lang="en-US" altLang="zh-CN" i="1" dirty="0" smtClean="0"/>
                  <a:t>)</a:t>
                </a:r>
                <a:r>
                  <a:rPr lang="zh-CN" altLang="en-US" dirty="0" smtClean="0"/>
                  <a:t>表示</a:t>
                </a:r>
                <a:r>
                  <a:rPr lang="en-US" altLang="zh-CN" dirty="0" smtClean="0"/>
                  <a:t>S</a:t>
                </a:r>
                <a:r>
                  <a:rPr lang="zh-CN" altLang="en-US" dirty="0" smtClean="0"/>
                  <a:t>中</a:t>
                </a:r>
                <a:r>
                  <a:rPr lang="en-US" altLang="zh-CN" i="1" dirty="0" smtClean="0"/>
                  <a:t>[</a:t>
                </a:r>
                <a:r>
                  <a:rPr lang="en-US" altLang="zh-CN" i="1" dirty="0" err="1" smtClean="0"/>
                  <a:t>l,r</a:t>
                </a:r>
                <a:r>
                  <a:rPr lang="en-US" altLang="zh-CN" i="1" dirty="0" smtClean="0"/>
                  <a:t>)</a:t>
                </a:r>
                <a:r>
                  <a:rPr lang="zh-CN" altLang="en-US" dirty="0" smtClean="0"/>
                  <a:t>这个区间构成的子串。</a:t>
                </a:r>
                <a:r>
                  <a:rPr lang="en-US" altLang="zh-CN" dirty="0" smtClean="0"/>
                  <a:t/>
                </a:r>
                <a:br>
                  <a:rPr lang="en-US" altLang="zh-CN" dirty="0" smtClean="0"/>
                </a:br>
                <a:r>
                  <a:rPr lang="zh-CN" altLang="en-US" dirty="0" smtClean="0"/>
                  <a:t>下标从</a:t>
                </a:r>
                <a:r>
                  <a:rPr lang="en-US" altLang="zh-CN" dirty="0" smtClean="0"/>
                  <a:t>0</a:t>
                </a:r>
                <a:r>
                  <a:rPr lang="zh-CN" altLang="en-US" dirty="0" smtClean="0"/>
                  <a:t>开始。</a:t>
                </a:r>
                <a:endParaRPr lang="en-US" altLang="zh-CN" i="1" dirty="0" smtClean="0"/>
              </a:p>
              <a:p>
                <a:r>
                  <a:rPr lang="zh-CN" altLang="en-US" dirty="0" smtClean="0"/>
                  <a:t>对于一个字符串</a:t>
                </a:r>
                <a:r>
                  <a:rPr lang="en-US" altLang="zh-CN" i="1" dirty="0" smtClean="0"/>
                  <a:t>s</a:t>
                </a:r>
                <a:r>
                  <a:rPr lang="zh-CN" altLang="en-US" dirty="0" smtClean="0"/>
                  <a:t>，如果它不属于</a:t>
                </a:r>
                <a:r>
                  <a:rPr lang="en-US" altLang="zh-CN" i="1" dirty="0" err="1" smtClean="0"/>
                  <a:t>Fac</a:t>
                </a:r>
                <a:r>
                  <a:rPr lang="zh-CN" altLang="en-US" dirty="0" smtClean="0"/>
                  <a:t>，那么</a:t>
                </a:r>
                <a:r>
                  <a:rPr lang="en-US" altLang="zh-CN" i="1" dirty="0" smtClean="0"/>
                  <a:t>ST(s) = null</a:t>
                </a:r>
                <a:r>
                  <a:rPr lang="zh-CN" altLang="en-US" dirty="0" smtClean="0"/>
                  <a:t>。因为</a:t>
                </a:r>
                <a:r>
                  <a:rPr lang="en-US" altLang="zh-CN" i="1" dirty="0" smtClean="0"/>
                  <a:t>s</a:t>
                </a:r>
                <a:r>
                  <a:rPr lang="zh-CN" altLang="en-US" dirty="0" smtClean="0"/>
                  <a:t>后面加上任何字符串都不可能是</a:t>
                </a:r>
                <a:r>
                  <a:rPr lang="en-US" altLang="zh-CN" i="1" dirty="0" smtClean="0"/>
                  <a:t>S</a:t>
                </a:r>
                <a:r>
                  <a:rPr lang="zh-CN" altLang="en-US" dirty="0" smtClean="0"/>
                  <a:t>的后缀了，没有理由浪费空间。</a:t>
                </a:r>
                <a:endParaRPr lang="en-US" altLang="zh-CN" dirty="0"/>
              </a:p>
              <a:p>
                <a:r>
                  <a:rPr lang="zh-CN" altLang="en-US" dirty="0" smtClean="0"/>
                  <a:t>同时如果字符串</a:t>
                </a:r>
                <a:r>
                  <a:rPr lang="en-US" altLang="zh-CN" i="1" dirty="0" smtClean="0"/>
                  <a:t>s</a:t>
                </a:r>
                <a:r>
                  <a:rPr lang="zh-CN" altLang="en-US" dirty="0" smtClean="0"/>
                  <a:t>属于</a:t>
                </a:r>
                <a:r>
                  <a:rPr lang="en-US" altLang="zh-CN" i="1" dirty="0" err="1" smtClean="0"/>
                  <a:t>Fac</a:t>
                </a:r>
                <a:r>
                  <a:rPr lang="zh-CN" altLang="en-US" dirty="0" smtClean="0"/>
                  <a:t>，</a:t>
                </a:r>
                <a:r>
                  <a:rPr lang="zh-CN" altLang="en-US" i="1" dirty="0" smtClean="0"/>
                  <a:t>那么</a:t>
                </a:r>
                <a:r>
                  <a:rPr lang="en-US" altLang="zh-CN" i="1" dirty="0" smtClean="0"/>
                  <a:t>ST(s) </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 </m:t>
                    </m:r>
                  </m:oMath>
                </a14:m>
                <a:r>
                  <a:rPr lang="en-US" altLang="zh-CN" i="1" dirty="0" smtClean="0"/>
                  <a:t>null</a:t>
                </a:r>
                <a:r>
                  <a:rPr lang="zh-CN" altLang="en-US" dirty="0" smtClean="0"/>
                  <a:t>。因为</a:t>
                </a:r>
                <a:r>
                  <a:rPr lang="en-US" altLang="zh-CN" dirty="0" smtClean="0"/>
                  <a:t>s</a:t>
                </a:r>
                <a:r>
                  <a:rPr lang="zh-CN" altLang="en-US" dirty="0" smtClean="0"/>
                  <a:t>既然是</a:t>
                </a:r>
                <a:r>
                  <a:rPr lang="en-US" altLang="zh-CN" i="1" dirty="0" smtClean="0"/>
                  <a:t>S</a:t>
                </a:r>
                <a:r>
                  <a:rPr lang="zh-CN" altLang="en-US" dirty="0" smtClean="0"/>
                  <a:t>的子串，就可以在后面加上一些字符使得其变成</a:t>
                </a:r>
                <a:r>
                  <a:rPr lang="en-US" altLang="zh-CN" i="1" dirty="0" smtClean="0"/>
                  <a:t>S</a:t>
                </a:r>
                <a:r>
                  <a:rPr lang="zh-CN" altLang="en-US" dirty="0" smtClean="0"/>
                  <a:t>的后缀。我们既然要识别所有的后缀，就不能放过这种可能性。</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63676"/>
              </a:xfrm>
              <a:blipFill rotWithShape="1">
                <a:blip r:embed="rId3"/>
                <a:stretch>
                  <a:fillRect l="-643" t="-1366" r="-4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127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smtClean="0"/>
                  <a:t>我们不能对每个</a:t>
                </a:r>
                <a:r>
                  <a:rPr lang="en-US" altLang="zh-CN" i="1" dirty="0" smtClean="0"/>
                  <a:t>s</a:t>
                </a:r>
                <a14:m>
                  <m:oMath xmlns:m="http://schemas.openxmlformats.org/officeDocument/2006/math">
                    <m:r>
                      <a:rPr lang="en-US" altLang="zh-CN" b="0" i="1" smtClean="0">
                        <a:latin typeface="Cambria Math"/>
                      </a:rPr>
                      <m:t>∈</m:t>
                    </m:r>
                  </m:oMath>
                </a14:m>
                <a:r>
                  <a:rPr lang="en-US" altLang="zh-CN" i="1" dirty="0" err="1" smtClean="0"/>
                  <a:t>Fac</a:t>
                </a:r>
                <a:r>
                  <a:rPr lang="zh-CN" altLang="en-US" dirty="0" smtClean="0"/>
                  <a:t>都新建一个状态，因为</a:t>
                </a:r>
                <a:r>
                  <a:rPr lang="en-US" altLang="zh-CN" i="1" dirty="0" err="1" smtClean="0"/>
                  <a:t>Fac</a:t>
                </a:r>
                <a:r>
                  <a:rPr lang="zh-CN" altLang="en-US" dirty="0" smtClean="0"/>
                  <a:t>的大小是</a:t>
                </a:r>
                <a:r>
                  <a:rPr lang="en-US" altLang="zh-CN" i="1" dirty="0" smtClean="0"/>
                  <a:t>O(</a:t>
                </a:r>
                <a14:m>
                  <m:oMath xmlns:m="http://schemas.openxmlformats.org/officeDocument/2006/math">
                    <m:sSup>
                      <m:sSupPr>
                        <m:ctrlPr>
                          <a:rPr lang="en-US" altLang="zh-CN" b="0" i="1" smtClean="0">
                            <a:latin typeface="Cambria Math"/>
                          </a:rPr>
                        </m:ctrlPr>
                      </m:sSupPr>
                      <m:e>
                        <m:r>
                          <a:rPr lang="en-US" altLang="zh-CN" b="0" i="1" smtClean="0">
                            <a:latin typeface="Cambria Math"/>
                          </a:rPr>
                          <m:t>𝑁</m:t>
                        </m:r>
                      </m:e>
                      <m:sup>
                        <m:r>
                          <a:rPr lang="en-US" altLang="zh-CN" b="0" i="1" smtClean="0">
                            <a:latin typeface="Cambria Math"/>
                          </a:rPr>
                          <m:t>2</m:t>
                        </m:r>
                      </m:sup>
                    </m:sSup>
                    <m:r>
                      <a:rPr lang="en-US" altLang="zh-CN" b="0" i="1" smtClean="0">
                        <a:latin typeface="Cambria Math"/>
                      </a:rPr>
                      <m:t>)</m:t>
                    </m:r>
                  </m:oMath>
                </a14:m>
                <a:r>
                  <a:rPr lang="zh-CN" altLang="en-US" dirty="0" smtClean="0"/>
                  <a:t>的。</a:t>
                </a:r>
                <a:endParaRPr lang="en-US" altLang="zh-CN" dirty="0" smtClean="0"/>
              </a:p>
              <a:p>
                <a:r>
                  <a:rPr lang="zh-CN" altLang="en-US" b="0" dirty="0" smtClean="0"/>
                  <a:t>我们考虑</a:t>
                </a:r>
                <a:r>
                  <a:rPr lang="en-US" altLang="zh-CN" b="0" i="1" dirty="0" smtClean="0"/>
                  <a:t>ST(a)</a:t>
                </a:r>
                <a:r>
                  <a:rPr lang="zh-CN" altLang="en-US" dirty="0" smtClean="0"/>
                  <a:t>能识别哪些字符串，即</a:t>
                </a:r>
                <a:r>
                  <a:rPr lang="en-US" altLang="zh-CN" i="1" dirty="0" err="1" smtClean="0"/>
                  <a:t>Reg</a:t>
                </a:r>
                <a:r>
                  <a:rPr lang="en-US" altLang="zh-CN" i="1" dirty="0" smtClean="0"/>
                  <a:t>(ST(a))</a:t>
                </a:r>
              </a:p>
              <a:p>
                <a:r>
                  <a:rPr lang="zh-CN" altLang="en-US" b="0" dirty="0" smtClean="0"/>
                  <a:t>字符串</a:t>
                </a:r>
                <a:r>
                  <a:rPr lang="en-US" altLang="zh-CN" i="1" dirty="0" smtClean="0"/>
                  <a:t>x</a:t>
                </a:r>
                <a:r>
                  <a:rPr lang="zh-CN" altLang="en-US" dirty="0" smtClean="0"/>
                  <a:t>能被自动机识别，当且仅当</a:t>
                </a:r>
                <a:r>
                  <a:rPr lang="en-US" altLang="zh-CN" i="1" dirty="0" smtClean="0"/>
                  <a:t>x</a:t>
                </a:r>
                <a14:m>
                  <m:oMath xmlns:m="http://schemas.openxmlformats.org/officeDocument/2006/math">
                    <m:r>
                      <a:rPr lang="en-US" altLang="zh-CN" b="0" i="1" smtClean="0">
                        <a:latin typeface="Cambria Math"/>
                      </a:rPr>
                      <m:t>∈</m:t>
                    </m:r>
                  </m:oMath>
                </a14:m>
                <a:r>
                  <a:rPr lang="en-US" altLang="zh-CN" b="0" i="1" dirty="0" err="1" smtClean="0"/>
                  <a:t>Suf</a:t>
                </a:r>
                <a:r>
                  <a:rPr lang="zh-CN" altLang="en-US" b="0" dirty="0" smtClean="0"/>
                  <a:t>。</a:t>
                </a:r>
                <a:endParaRPr lang="en-US" altLang="zh-CN" dirty="0"/>
              </a:p>
              <a:p>
                <a:r>
                  <a:rPr lang="en-US" altLang="zh-CN" b="0" i="1" dirty="0" smtClean="0"/>
                  <a:t>ST</a:t>
                </a:r>
                <a:r>
                  <a:rPr lang="en-US" altLang="zh-CN" i="1" dirty="0" smtClean="0"/>
                  <a:t>(a)</a:t>
                </a:r>
                <a:r>
                  <a:rPr lang="zh-CN" altLang="en-US" dirty="0" smtClean="0"/>
                  <a:t>能够识别字符串</a:t>
                </a:r>
                <a:r>
                  <a:rPr lang="en-US" altLang="zh-CN" i="1" dirty="0" smtClean="0"/>
                  <a:t>x</a:t>
                </a:r>
                <a:r>
                  <a:rPr lang="zh-CN" altLang="en-US" dirty="0" smtClean="0"/>
                  <a:t>，当且仅当</a:t>
                </a:r>
                <a:r>
                  <a:rPr lang="en-US" altLang="zh-CN" i="1" dirty="0" smtClean="0"/>
                  <a:t>ax</a:t>
                </a:r>
                <a14:m>
                  <m:oMath xmlns:m="http://schemas.openxmlformats.org/officeDocument/2006/math">
                    <m:r>
                      <a:rPr lang="en-US" altLang="zh-CN" b="0" i="1" smtClean="0">
                        <a:latin typeface="Cambria Math"/>
                      </a:rPr>
                      <m:t>∈</m:t>
                    </m:r>
                  </m:oMath>
                </a14:m>
                <a:r>
                  <a:rPr lang="en-US" altLang="zh-CN" b="0" i="1" dirty="0" err="1" smtClean="0"/>
                  <a:t>Suf</a:t>
                </a:r>
                <a:r>
                  <a:rPr lang="zh-CN" altLang="en-US" b="0" dirty="0" smtClean="0"/>
                  <a:t>。因为我们已经读入了字符串</a:t>
                </a:r>
                <a:r>
                  <a:rPr lang="en-US" altLang="zh-CN" b="0" i="1" dirty="0" smtClean="0"/>
                  <a:t>a</a:t>
                </a:r>
                <a:r>
                  <a:rPr lang="zh-CN" altLang="en-US" dirty="0" smtClean="0"/>
                  <a:t>了。</a:t>
                </a:r>
                <a:endParaRPr lang="en-US" altLang="zh-CN" dirty="0" smtClean="0"/>
              </a:p>
              <a:p>
                <a:r>
                  <a:rPr lang="zh-CN" altLang="en-US" dirty="0" smtClean="0"/>
                  <a:t>也就是说</a:t>
                </a:r>
                <a:r>
                  <a:rPr lang="en-US" altLang="zh-CN" i="1" dirty="0" smtClean="0"/>
                  <a:t>ax</a:t>
                </a:r>
                <a:r>
                  <a:rPr lang="zh-CN" altLang="en-US" dirty="0" smtClean="0"/>
                  <a:t>是</a:t>
                </a:r>
                <a:r>
                  <a:rPr lang="en-US" altLang="zh-CN" i="1" dirty="0" smtClean="0"/>
                  <a:t>S</a:t>
                </a:r>
                <a:r>
                  <a:rPr lang="zh-CN" altLang="en-US" dirty="0" smtClean="0"/>
                  <a:t>的后缀。那么</a:t>
                </a:r>
                <a:r>
                  <a:rPr lang="en-US" altLang="zh-CN" i="1" dirty="0" smtClean="0"/>
                  <a:t>x</a:t>
                </a:r>
                <a:r>
                  <a:rPr lang="zh-CN" altLang="en-US" dirty="0" smtClean="0"/>
                  <a:t>也是</a:t>
                </a:r>
                <a:r>
                  <a:rPr lang="en-US" altLang="zh-CN" i="1" dirty="0" smtClean="0"/>
                  <a:t>S</a:t>
                </a:r>
                <a:r>
                  <a:rPr lang="zh-CN" altLang="en-US" dirty="0" smtClean="0"/>
                  <a:t>的后缀。</a:t>
                </a:r>
                <a:r>
                  <a:rPr lang="en-US" altLang="zh-CN" i="1" dirty="0" err="1" smtClean="0"/>
                  <a:t>Reg</a:t>
                </a:r>
                <a:r>
                  <a:rPr lang="en-US" altLang="zh-CN" i="1" dirty="0"/>
                  <a:t>(</a:t>
                </a:r>
                <a:r>
                  <a:rPr lang="en-US" altLang="zh-CN" i="1" dirty="0" smtClean="0"/>
                  <a:t>ST(a))</a:t>
                </a:r>
                <a:r>
                  <a:rPr lang="zh-CN" altLang="en-US" dirty="0" smtClean="0"/>
                  <a:t>是一些后缀集合。</a:t>
                </a:r>
                <a:r>
                  <a:rPr lang="en-US" altLang="zh-CN" dirty="0" smtClean="0"/>
                  <a:t/>
                </a:r>
                <a:br>
                  <a:rPr lang="en-US" altLang="zh-CN" dirty="0" smtClean="0"/>
                </a:br>
                <a:endParaRPr lang="en-US" altLang="zh-CN" dirty="0" smtClean="0"/>
              </a:p>
              <a:p>
                <a:r>
                  <a:rPr lang="zh-CN" altLang="en-US" b="0" dirty="0" smtClean="0"/>
                  <a:t>对于一个</a:t>
                </a:r>
                <a:r>
                  <a:rPr lang="zh-CN" altLang="en-US" dirty="0" smtClean="0"/>
                  <a:t>状态</a:t>
                </a:r>
                <a:r>
                  <a:rPr lang="en-US" altLang="zh-CN" dirty="0" smtClean="0"/>
                  <a:t>s</a:t>
                </a:r>
                <a:r>
                  <a:rPr lang="zh-CN" altLang="en-US" b="0" dirty="0" smtClean="0"/>
                  <a:t>，我们唯一关心的是</a:t>
                </a:r>
                <a:r>
                  <a:rPr lang="en-US" altLang="zh-CN" b="0" i="1" dirty="0" err="1" smtClean="0"/>
                  <a:t>Reg</a:t>
                </a:r>
                <a:r>
                  <a:rPr lang="en-US" altLang="zh-CN" b="0" i="1" dirty="0" smtClean="0"/>
                  <a:t>(s)</a:t>
                </a:r>
                <a:r>
                  <a:rPr lang="zh-CN" altLang="en-US" dirty="0"/>
                  <a:t>。</a:t>
                </a:r>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82" t="-2740" r="-8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028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79463" y="1949824"/>
                <a:ext cx="7583488" cy="4463676"/>
              </a:xfrm>
            </p:spPr>
            <p:txBody>
              <a:bodyPr>
                <a:normAutofit fontScale="92500" lnSpcReduction="10000"/>
              </a:bodyPr>
              <a:lstStyle/>
              <a:p>
                <a:r>
                  <a:rPr lang="en-US" altLang="zh-CN" sz="1800" dirty="0" smtClean="0"/>
                  <a:t>S=AB</a:t>
                </a:r>
                <a:r>
                  <a:rPr lang="en-US" altLang="zh-CN" sz="1800" dirty="0" smtClean="0">
                    <a:solidFill>
                      <a:srgbClr val="FF0000"/>
                    </a:solidFill>
                  </a:rPr>
                  <a:t>BBABBA</a:t>
                </a:r>
                <a:r>
                  <a:rPr lang="en-US" altLang="zh-CN" sz="1800" dirty="0" smtClean="0"/>
                  <a:t>BBB</a:t>
                </a:r>
                <a:r>
                  <a:rPr lang="en-US" altLang="zh-CN" sz="1800" dirty="0" smtClean="0">
                    <a:solidFill>
                      <a:srgbClr val="FF0000"/>
                    </a:solidFill>
                  </a:rPr>
                  <a:t>BBABBA</a:t>
                </a:r>
              </a:p>
              <a:p>
                <a:r>
                  <a:rPr lang="en-US" altLang="zh-CN" sz="1800" dirty="0">
                    <a:solidFill>
                      <a:srgbClr val="FF0000"/>
                    </a:solidFill>
                  </a:rPr>
                  <a:t>BBA</a:t>
                </a:r>
                <a:r>
                  <a:rPr lang="en-US" altLang="zh-CN" sz="1800" dirty="0">
                    <a:solidFill>
                      <a:schemeClr val="bg2"/>
                    </a:solidFill>
                  </a:rPr>
                  <a:t>BBABBBBBABBA</a:t>
                </a:r>
              </a:p>
              <a:p>
                <a:r>
                  <a:rPr lang="en-US" altLang="zh-CN" sz="1800" dirty="0">
                    <a:solidFill>
                      <a:srgbClr val="FF0000"/>
                    </a:solidFill>
                  </a:rPr>
                  <a:t>BBA</a:t>
                </a:r>
                <a:r>
                  <a:rPr lang="en-US" altLang="zh-CN" sz="1800" dirty="0">
                    <a:solidFill>
                      <a:schemeClr val="bg2"/>
                    </a:solidFill>
                  </a:rPr>
                  <a:t>BBBBBABBA</a:t>
                </a:r>
              </a:p>
              <a:p>
                <a:r>
                  <a:rPr lang="en-US" altLang="zh-CN" sz="1800" dirty="0">
                    <a:solidFill>
                      <a:srgbClr val="FF0000"/>
                    </a:solidFill>
                  </a:rPr>
                  <a:t>BBA</a:t>
                </a:r>
                <a:r>
                  <a:rPr lang="en-US" altLang="zh-CN" sz="1800" dirty="0">
                    <a:solidFill>
                      <a:schemeClr val="bg2"/>
                    </a:solidFill>
                  </a:rPr>
                  <a:t>BBA</a:t>
                </a:r>
              </a:p>
              <a:p>
                <a:r>
                  <a:rPr lang="en-US" altLang="zh-CN" sz="1800" dirty="0" smtClean="0">
                    <a:solidFill>
                      <a:srgbClr val="FF0000"/>
                    </a:solidFill>
                  </a:rPr>
                  <a:t>BBA</a:t>
                </a:r>
                <a:r>
                  <a:rPr lang="zh-CN" altLang="en-US" sz="1800" dirty="0" smtClean="0"/>
                  <a:t>。</a:t>
                </a:r>
                <a:endParaRPr lang="en-US" altLang="zh-CN" sz="1800" dirty="0" smtClean="0"/>
              </a:p>
              <a:p>
                <a:r>
                  <a:rPr lang="zh-CN" altLang="en-US" sz="1800" dirty="0" smtClean="0"/>
                  <a:t>如果</a:t>
                </a:r>
                <a:r>
                  <a:rPr lang="en-US" altLang="zh-CN" sz="1800" i="1" dirty="0" smtClean="0"/>
                  <a:t>a</a:t>
                </a:r>
                <a:r>
                  <a:rPr lang="zh-CN" altLang="en-US" sz="1800" dirty="0" smtClean="0"/>
                  <a:t>在</a:t>
                </a:r>
                <a:r>
                  <a:rPr lang="en-US" altLang="zh-CN" sz="1800" i="1" dirty="0" smtClean="0"/>
                  <a:t>S</a:t>
                </a:r>
                <a:r>
                  <a:rPr lang="zh-CN" altLang="en-US" sz="1800" dirty="0" smtClean="0"/>
                  <a:t>中的</a:t>
                </a:r>
                <a:r>
                  <a:rPr lang="en-US" altLang="zh-CN" sz="1800" i="1" dirty="0" smtClean="0"/>
                  <a:t>[</a:t>
                </a:r>
                <a:r>
                  <a:rPr lang="en-US" altLang="zh-CN" sz="1800" i="1" dirty="0" err="1" smtClean="0"/>
                  <a:t>l,r</a:t>
                </a:r>
                <a:r>
                  <a:rPr lang="en-US" altLang="zh-CN" sz="1800" i="1" dirty="0" smtClean="0"/>
                  <a:t>)</a:t>
                </a:r>
                <a:r>
                  <a:rPr lang="zh-CN" altLang="en-US" sz="1800" dirty="0" smtClean="0"/>
                  <a:t>位置出现，那么他就能识别</a:t>
                </a:r>
                <a:r>
                  <a:rPr lang="en-US" altLang="zh-CN" sz="1800" dirty="0" smtClean="0"/>
                  <a:t>S</a:t>
                </a:r>
                <a:r>
                  <a:rPr lang="zh-CN" altLang="en-US" sz="1800" dirty="0" smtClean="0"/>
                  <a:t>从</a:t>
                </a:r>
                <a:r>
                  <a:rPr lang="en-US" altLang="zh-CN" sz="1800" dirty="0" smtClean="0"/>
                  <a:t>r</a:t>
                </a:r>
                <a:r>
                  <a:rPr lang="zh-CN" altLang="en-US" sz="1800" dirty="0" smtClean="0"/>
                  <a:t>开始的后缀。</a:t>
                </a:r>
                <a:endParaRPr lang="en-US" altLang="zh-CN" sz="1800" dirty="0" smtClean="0"/>
              </a:p>
              <a:p>
                <a:r>
                  <a:rPr lang="zh-CN" altLang="en-US" sz="1800" dirty="0" smtClean="0"/>
                  <a:t>例子。</a:t>
                </a:r>
                <a:r>
                  <a:rPr lang="en-US" altLang="zh-CN" sz="1800" dirty="0" smtClean="0"/>
                  <a:t/>
                </a:r>
                <a:br>
                  <a:rPr lang="en-US" altLang="zh-CN" sz="1800" dirty="0" smtClean="0"/>
                </a:br>
                <a:r>
                  <a:rPr lang="zh-CN" altLang="en-US" sz="1800" dirty="0" smtClean="0"/>
                  <a:t>那么如果</a:t>
                </a:r>
                <a:r>
                  <a:rPr lang="en-US" altLang="zh-CN" sz="1800" i="1" dirty="0" smtClean="0"/>
                  <a:t>a</a:t>
                </a:r>
                <a:r>
                  <a:rPr lang="zh-CN" altLang="en-US" sz="1800" dirty="0" smtClean="0"/>
                  <a:t>在</a:t>
                </a:r>
                <a:r>
                  <a:rPr lang="en-US" altLang="zh-CN" sz="1800" i="1" dirty="0" smtClean="0"/>
                  <a:t>S</a:t>
                </a:r>
                <a:r>
                  <a:rPr lang="zh-CN" altLang="en-US" sz="1800" dirty="0" smtClean="0"/>
                  <a:t>中的出现位置集合是</a:t>
                </a:r>
                <a:endParaRPr lang="en-US" altLang="zh-CN" sz="1800" i="1" dirty="0"/>
              </a:p>
              <a:p>
                <a:r>
                  <a:rPr lang="zh-CN" altLang="en-US" sz="1800" dirty="0" smtClean="0"/>
                  <a:t>那么</a:t>
                </a:r>
                <a:r>
                  <a:rPr lang="en-US" altLang="zh-CN" sz="1800" i="1" dirty="0" err="1" smtClean="0"/>
                  <a:t>Reg</a:t>
                </a:r>
                <a:r>
                  <a:rPr lang="en-US" altLang="zh-CN" sz="1800" i="1" dirty="0" smtClean="0"/>
                  <a:t>(ST(a))</a:t>
                </a:r>
                <a:r>
                  <a:rPr lang="zh-CN" altLang="en-US" sz="1800" dirty="0" smtClean="0"/>
                  <a:t>就是</a:t>
                </a:r>
                <a:endParaRPr lang="en-US" altLang="zh-CN" sz="1800" b="0" dirty="0" smtClean="0"/>
              </a:p>
              <a:p>
                <a:r>
                  <a:rPr lang="zh-CN" altLang="en-US" sz="1800" dirty="0" smtClean="0"/>
                  <a:t>不妨令</a:t>
                </a:r>
                <a:r>
                  <a:rPr lang="en-US" altLang="zh-CN" sz="1800" i="1" dirty="0" smtClean="0"/>
                  <a:t>Right(a)=</a:t>
                </a:r>
                <a:r>
                  <a:rPr lang="zh-CN" altLang="en-US" sz="1800" dirty="0" smtClean="0"/>
                  <a:t>那么</a:t>
                </a:r>
                <a:r>
                  <a:rPr lang="en-US" altLang="zh-CN" sz="1800" i="1" dirty="0" err="1" smtClean="0"/>
                  <a:t>Reg</a:t>
                </a:r>
                <a:r>
                  <a:rPr lang="en-US" altLang="zh-CN" sz="1800" i="1" dirty="0" smtClean="0"/>
                  <a:t>(ST(a))</a:t>
                </a:r>
                <a:r>
                  <a:rPr lang="zh-CN" altLang="en-US" sz="1800" dirty="0" smtClean="0"/>
                  <a:t>就完全由</a:t>
                </a:r>
                <a:r>
                  <a:rPr lang="en-US" altLang="zh-CN" sz="1800" i="1" dirty="0" smtClean="0"/>
                  <a:t>Right(a)</a:t>
                </a:r>
                <a:r>
                  <a:rPr lang="zh-CN" altLang="en-US" sz="1800" dirty="0" smtClean="0"/>
                  <a:t>决定。</a:t>
                </a: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63676"/>
              </a:xfrm>
              <a:blipFill rotWithShape="1">
                <a:blip r:embed="rId2"/>
                <a:stretch>
                  <a:fillRect l="-241" t="-956" b="-1776"/>
                </a:stretch>
              </a:blipFill>
            </p:spPr>
            <p:txBody>
              <a:bodyPr/>
              <a:lstStyle/>
              <a:p>
                <a:r>
                  <a:rPr lang="zh-CN" altLang="en-US">
                    <a:noFill/>
                  </a:rPr>
                  <a:t> </a:t>
                </a:r>
              </a:p>
            </p:txBody>
          </p:sp>
        </mc:Fallback>
      </mc:AlternateContent>
      <p:sp>
        <p:nvSpPr>
          <p:cNvPr id="2" name="TextBox 1"/>
          <p:cNvSpPr txBox="1"/>
          <p:nvPr/>
        </p:nvSpPr>
        <p:spPr>
          <a:xfrm>
            <a:off x="2362200" y="497076"/>
            <a:ext cx="3517900" cy="584775"/>
          </a:xfrm>
          <a:prstGeom prst="rect">
            <a:avLst/>
          </a:prstGeom>
          <a:noFill/>
        </p:spPr>
        <p:txBody>
          <a:bodyPr wrap="square" rtlCol="0">
            <a:spAutoFit/>
          </a:bodyPr>
          <a:lstStyle/>
          <a:p>
            <a:pPr algn="ctr"/>
            <a:r>
              <a:rPr lang="zh-CN" altLang="en-US" sz="3200" dirty="0"/>
              <a:t>分析</a:t>
            </a:r>
          </a:p>
        </p:txBody>
      </p:sp>
    </p:spTree>
    <p:extLst>
      <p:ext uri="{BB962C8B-B14F-4D97-AF65-F5344CB8AC3E}">
        <p14:creationId xmlns:p14="http://schemas.microsoft.com/office/powerpoint/2010/main" val="3709036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r>
                  <a:rPr lang="zh-CN" altLang="en-US" dirty="0" smtClean="0"/>
                  <a:t>那么对于两个子串</a:t>
                </a:r>
                <a14:m>
                  <m:oMath xmlns:m="http://schemas.openxmlformats.org/officeDocument/2006/math">
                    <m:r>
                      <a:rPr lang="en-US" altLang="zh-CN" b="0" i="1" smtClean="0">
                        <a:latin typeface="Cambria Math"/>
                      </a:rPr>
                      <m:t>𝑎</m:t>
                    </m:r>
                    <m:r>
                      <a:rPr lang="en-US" altLang="zh-CN" b="0" i="1" smtClean="0">
                        <a:latin typeface="Cambria Math"/>
                      </a:rPr>
                      <m:t>,</m:t>
                    </m:r>
                    <m:r>
                      <a:rPr lang="en-US" altLang="zh-CN" b="0" i="1" smtClean="0">
                        <a:latin typeface="Cambria Math"/>
                      </a:rPr>
                      <m:t>𝑏</m:t>
                    </m:r>
                    <m:r>
                      <a:rPr lang="en-US" altLang="zh-CN" b="0" i="1" smtClean="0">
                        <a:latin typeface="Cambria Math"/>
                      </a:rPr>
                      <m:t>∈</m:t>
                    </m:r>
                    <m:r>
                      <a:rPr lang="en-US" altLang="zh-CN" b="0" i="1" smtClean="0">
                        <a:latin typeface="Cambria Math"/>
                      </a:rPr>
                      <m:t>𝐹𝑎𝑐</m:t>
                    </m:r>
                  </m:oMath>
                </a14:m>
                <a:r>
                  <a:rPr lang="zh-CN" altLang="en-US" dirty="0" smtClean="0"/>
                  <a:t>如果</a:t>
                </a:r>
                <a:r>
                  <a:rPr lang="en-US" altLang="zh-CN" i="1" dirty="0" smtClean="0"/>
                  <a:t>Right(a) = Right(b),</a:t>
                </a:r>
                <a:r>
                  <a:rPr lang="zh-CN" altLang="en-US" dirty="0" smtClean="0"/>
                  <a:t>那么</a:t>
                </a:r>
                <a:r>
                  <a:rPr lang="en-US" altLang="zh-CN" i="1" dirty="0" smtClean="0"/>
                  <a:t>ST(a) = ST(b)</a:t>
                </a:r>
                <a:r>
                  <a:rPr lang="zh-CN" altLang="en-US" dirty="0" smtClean="0"/>
                  <a:t>。</a:t>
                </a:r>
                <a:r>
                  <a:rPr lang="en-US" altLang="zh-CN" dirty="0" smtClean="0"/>
                  <a:t/>
                </a:r>
                <a:br>
                  <a:rPr lang="en-US" altLang="zh-CN" dirty="0" smtClean="0"/>
                </a:br>
                <a:endParaRPr lang="en-US" altLang="zh-CN" dirty="0" smtClean="0"/>
              </a:p>
              <a:p>
                <a:r>
                  <a:rPr lang="zh-CN" altLang="en-US" dirty="0" smtClean="0"/>
                  <a:t>所以一个状态</a:t>
                </a:r>
                <a:r>
                  <a:rPr lang="en-US" altLang="zh-CN" dirty="0" smtClean="0"/>
                  <a:t>s,</a:t>
                </a:r>
                <a:r>
                  <a:rPr lang="zh-CN" altLang="en-US" dirty="0" smtClean="0"/>
                  <a:t>由所有</a:t>
                </a:r>
                <a:r>
                  <a:rPr lang="en-US" altLang="zh-CN" dirty="0" smtClean="0"/>
                  <a:t>Right</a:t>
                </a:r>
                <a:r>
                  <a:rPr lang="zh-CN" altLang="en-US" dirty="0" smtClean="0"/>
                  <a:t>集合是</a:t>
                </a:r>
                <a:r>
                  <a:rPr lang="en-US" altLang="zh-CN" dirty="0" smtClean="0"/>
                  <a:t>Right(s)</a:t>
                </a:r>
                <a:r>
                  <a:rPr lang="zh-CN" altLang="en-US" dirty="0" smtClean="0"/>
                  <a:t>的字符串组成。</a:t>
                </a:r>
                <a:endParaRPr lang="en-US" altLang="zh-CN" dirty="0" smtClean="0"/>
              </a:p>
              <a:p>
                <a:endParaRPr lang="en-US" altLang="zh-CN" dirty="0"/>
              </a:p>
              <a:p>
                <a:r>
                  <a:rPr lang="zh-CN" altLang="en-US" dirty="0" smtClean="0"/>
                  <a:t>不妨令</a:t>
                </a:r>
                <a14:m>
                  <m:oMath xmlns:m="http://schemas.openxmlformats.org/officeDocument/2006/math">
                    <m:r>
                      <m:rPr>
                        <m:sty m:val="p"/>
                      </m:rPr>
                      <a:rPr lang="en-US" altLang="zh-CN" dirty="0">
                        <a:latin typeface="Cambria Math"/>
                      </a:rPr>
                      <m:t>r</m:t>
                    </m:r>
                    <m:r>
                      <a:rPr lang="en-US" altLang="zh-CN" b="0" i="1" dirty="0" smtClean="0">
                        <a:latin typeface="Cambria Math"/>
                      </a:rPr>
                      <m:t>∈</m:t>
                    </m:r>
                    <m:r>
                      <a:rPr lang="en-US" altLang="zh-CN" b="0" i="1" dirty="0" smtClean="0">
                        <a:latin typeface="Cambria Math"/>
                      </a:rPr>
                      <m:t>𝑅𝑖𝑔h𝑡</m:t>
                    </m:r>
                    <m:r>
                      <a:rPr lang="en-US" altLang="zh-CN" b="0" i="1" dirty="0" smtClean="0">
                        <a:latin typeface="Cambria Math"/>
                      </a:rPr>
                      <m:t>(</m:t>
                    </m:r>
                    <m:r>
                      <a:rPr lang="en-US" altLang="zh-CN" b="0" i="1" dirty="0" smtClean="0">
                        <a:latin typeface="Cambria Math"/>
                      </a:rPr>
                      <m:t>𝑠</m:t>
                    </m:r>
                    <m:r>
                      <a:rPr lang="en-US" altLang="zh-CN" b="0" i="1" dirty="0" smtClean="0">
                        <a:latin typeface="Cambria Math"/>
                      </a:rPr>
                      <m:t>)</m:t>
                    </m:r>
                  </m:oMath>
                </a14:m>
                <a:r>
                  <a:rPr lang="zh-CN" altLang="en-US" dirty="0" smtClean="0"/>
                  <a:t>，那么只要给定子串的长度</a:t>
                </a:r>
                <a:r>
                  <a:rPr lang="en-US" altLang="zh-CN" i="1" dirty="0" err="1" smtClean="0"/>
                  <a:t>len</a:t>
                </a:r>
                <a:r>
                  <a:rPr lang="zh-CN" altLang="en-US" dirty="0" smtClean="0"/>
                  <a:t>，该子串就是</a:t>
                </a:r>
                <a:r>
                  <a:rPr lang="en-US" altLang="zh-CN" dirty="0" smtClean="0"/>
                  <a:t>S[r-</a:t>
                </a:r>
                <a:r>
                  <a:rPr lang="en-US" altLang="zh-CN" dirty="0" err="1" smtClean="0"/>
                  <a:t>len,r</a:t>
                </a:r>
                <a:r>
                  <a:rPr lang="en-US" altLang="zh-CN" dirty="0" smtClean="0"/>
                  <a:t>)</a:t>
                </a:r>
                <a:r>
                  <a:rPr lang="zh-CN" altLang="en-US" dirty="0" smtClean="0"/>
                  <a:t>。即给定</a:t>
                </a:r>
                <a:r>
                  <a:rPr lang="en-US" altLang="zh-CN" i="1" dirty="0" smtClean="0"/>
                  <a:t>Right</a:t>
                </a:r>
                <a:r>
                  <a:rPr lang="zh-CN" altLang="en-US" dirty="0" smtClean="0"/>
                  <a:t>集合后，再给出一个长度就可以确定子串了。</a:t>
                </a:r>
                <a:r>
                  <a:rPr lang="en-US" altLang="zh-CN" dirty="0" smtClean="0"/>
                  <a:t/>
                </a:r>
                <a:br>
                  <a:rPr lang="en-US" altLang="zh-CN" dirty="0" smtClean="0"/>
                </a:br>
                <a:endParaRPr lang="en-US" altLang="zh-CN" dirty="0" smtClean="0"/>
              </a:p>
              <a:p>
                <a:r>
                  <a:rPr lang="zh-CN" altLang="en-US" dirty="0" smtClean="0"/>
                  <a:t>考虑对于一个</a:t>
                </a:r>
                <a:r>
                  <a:rPr lang="en-US" altLang="zh-CN" dirty="0" smtClean="0"/>
                  <a:t>Right</a:t>
                </a:r>
                <a:r>
                  <a:rPr lang="zh-CN" altLang="en-US" dirty="0" smtClean="0"/>
                  <a:t>集合，容易证明如果长度</a:t>
                </a:r>
                <a14:m>
                  <m:oMath xmlns:m="http://schemas.openxmlformats.org/officeDocument/2006/math">
                    <m:r>
                      <a:rPr lang="en-US" altLang="zh-CN" b="0" i="1" smtClean="0">
                        <a:latin typeface="Cambria Math"/>
                      </a:rPr>
                      <m:t>𝑙</m:t>
                    </m:r>
                    <m:r>
                      <a:rPr lang="en-US" altLang="zh-CN" b="0" i="1" smtClean="0">
                        <a:latin typeface="Cambria Math"/>
                      </a:rPr>
                      <m:t>,</m:t>
                    </m:r>
                    <m:r>
                      <a:rPr lang="en-US" altLang="zh-CN" b="0" i="1" smtClean="0">
                        <a:latin typeface="Cambria Math"/>
                      </a:rPr>
                      <m:t>𝑟</m:t>
                    </m:r>
                  </m:oMath>
                </a14:m>
                <a:r>
                  <a:rPr lang="zh-CN" altLang="en-US" dirty="0" smtClean="0"/>
                  <a:t>合适，那么长度</a:t>
                </a:r>
                <a14:m>
                  <m:oMath xmlns:m="http://schemas.openxmlformats.org/officeDocument/2006/math">
                    <m:r>
                      <a:rPr lang="en-US" altLang="zh-CN" b="0" i="1" smtClean="0">
                        <a:latin typeface="Cambria Math"/>
                      </a:rPr>
                      <m:t>𝑙</m:t>
                    </m:r>
                    <m:r>
                      <a:rPr lang="en-US" altLang="zh-CN" b="0" i="1" smtClean="0">
                        <a:latin typeface="Cambria Math"/>
                      </a:rPr>
                      <m:t>≤</m:t>
                    </m:r>
                    <m:r>
                      <a:rPr lang="en-US" altLang="zh-CN" b="0" i="1" smtClean="0">
                        <a:latin typeface="Cambria Math"/>
                      </a:rPr>
                      <m:t>𝑚</m:t>
                    </m:r>
                    <m:r>
                      <a:rPr lang="en-US" altLang="zh-CN" b="0" i="1" smtClean="0">
                        <a:latin typeface="Cambria Math"/>
                      </a:rPr>
                      <m:t>≤</m:t>
                    </m:r>
                    <m:r>
                      <a:rPr lang="en-US" altLang="zh-CN" b="0" i="1" smtClean="0">
                        <a:latin typeface="Cambria Math"/>
                      </a:rPr>
                      <m:t>𝑟</m:t>
                    </m:r>
                  </m:oMath>
                </a14:m>
                <a:r>
                  <a:rPr lang="zh-CN" altLang="en-US" dirty="0" smtClean="0"/>
                  <a:t>的</a:t>
                </a:r>
                <a:r>
                  <a:rPr lang="en-US" altLang="zh-CN" dirty="0" smtClean="0"/>
                  <a:t>m</a:t>
                </a:r>
                <a:r>
                  <a:rPr lang="zh-CN" altLang="en-US" dirty="0" smtClean="0"/>
                  <a:t>也一定合适。所以合适长度必然是一个区间。</a:t>
                </a:r>
                <a:endParaRPr lang="en-US" altLang="zh-CN" dirty="0"/>
              </a:p>
              <a:p>
                <a:r>
                  <a:rPr lang="zh-CN" altLang="en-US" dirty="0" smtClean="0"/>
                  <a:t>不妨令</a:t>
                </a:r>
                <a:r>
                  <a:rPr lang="en-US" altLang="zh-CN" i="1" dirty="0" smtClean="0"/>
                  <a:t>s</a:t>
                </a:r>
                <a:r>
                  <a:rPr lang="zh-CN" altLang="en-US" dirty="0" smtClean="0"/>
                  <a:t>的区间是</a:t>
                </a:r>
                <a:r>
                  <a:rPr lang="en-US" altLang="zh-CN" i="1" dirty="0" smtClean="0"/>
                  <a:t>[Min(s),Max(s)]</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02" t="-1979" r="-3859" b="-1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0410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状态数的线性证明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1800" dirty="0" smtClean="0"/>
                  <a:t>我们考虑两个状态</a:t>
                </a:r>
                <a:r>
                  <a:rPr lang="en-US" altLang="zh-CN" sz="1800" i="1" dirty="0" err="1" smtClean="0"/>
                  <a:t>a</a:t>
                </a:r>
                <a:r>
                  <a:rPr lang="en-US" altLang="zh-CN" sz="1800" dirty="0" err="1" smtClean="0"/>
                  <a:t>,</a:t>
                </a:r>
                <a:r>
                  <a:rPr lang="en-US" altLang="zh-CN" sz="1800" i="1" dirty="0" err="1" smtClean="0"/>
                  <a:t>b</a:t>
                </a:r>
                <a:r>
                  <a:rPr lang="zh-CN" altLang="en-US" sz="1800" dirty="0" smtClean="0"/>
                  <a:t>。他们的</a:t>
                </a:r>
                <a:r>
                  <a:rPr lang="en-US" altLang="zh-CN" sz="1800" i="1" dirty="0" smtClean="0"/>
                  <a:t>Right</a:t>
                </a:r>
                <a:r>
                  <a:rPr lang="zh-CN" altLang="en-US" sz="1800" dirty="0" smtClean="0"/>
                  <a:t>集合分别为</a:t>
                </a:r>
                <a:r>
                  <a:rPr lang="en-US" altLang="zh-CN" sz="1800" i="1" dirty="0" err="1" smtClean="0"/>
                  <a:t>Ra</a:t>
                </a:r>
                <a:r>
                  <a:rPr lang="en-US" altLang="zh-CN" sz="1800" dirty="0" err="1" smtClean="0"/>
                  <a:t>,</a:t>
                </a:r>
                <a:r>
                  <a:rPr lang="en-US" altLang="zh-CN" sz="1800" i="1" dirty="0" err="1" smtClean="0"/>
                  <a:t>Rb</a:t>
                </a:r>
                <a:r>
                  <a:rPr lang="zh-CN" altLang="en-US" sz="1800" dirty="0" smtClean="0"/>
                  <a:t>。</a:t>
                </a:r>
                <a:endParaRPr lang="en-US" altLang="zh-CN" sz="1800" dirty="0"/>
              </a:p>
              <a:p>
                <a:r>
                  <a:rPr lang="zh-CN" altLang="en-US" sz="1800" dirty="0" smtClean="0"/>
                  <a:t>假设</a:t>
                </a:r>
                <a:r>
                  <a:rPr lang="en-US" altLang="zh-CN" sz="1800" i="1" dirty="0" smtClean="0"/>
                  <a:t>Ra</a:t>
                </a:r>
                <a:r>
                  <a:rPr lang="zh-CN" altLang="en-US" sz="1800" dirty="0" smtClean="0"/>
                  <a:t>和</a:t>
                </a:r>
                <a:r>
                  <a:rPr lang="en-US" altLang="zh-CN" sz="1800" i="1" dirty="0" err="1" smtClean="0"/>
                  <a:t>Rb</a:t>
                </a:r>
                <a:r>
                  <a:rPr lang="zh-CN" altLang="en-US" sz="1800" dirty="0" smtClean="0"/>
                  <a:t>有交集，不妨设</a:t>
                </a:r>
                <a14:m>
                  <m:oMath xmlns:m="http://schemas.openxmlformats.org/officeDocument/2006/math">
                    <m:r>
                      <a:rPr lang="en-US" altLang="zh-CN" sz="1800" b="0" i="1" smtClean="0">
                        <a:latin typeface="Cambria Math"/>
                      </a:rPr>
                      <m:t>𝑟</m:t>
                    </m:r>
                    <m:r>
                      <a:rPr lang="en-US" altLang="zh-CN" sz="1800" b="0" i="1" smtClean="0">
                        <a:latin typeface="Cambria Math"/>
                      </a:rPr>
                      <m:t>∈</m:t>
                    </m:r>
                    <m:r>
                      <a:rPr lang="en-US" altLang="zh-CN" sz="1800" b="0" i="1" smtClean="0">
                        <a:latin typeface="Cambria Math"/>
                      </a:rPr>
                      <m:t>𝑅𝑎</m:t>
                    </m:r>
                    <m:r>
                      <a:rPr lang="en-US" altLang="zh-CN" sz="1800" b="0" i="1" smtClean="0">
                        <a:latin typeface="Cambria Math"/>
                      </a:rPr>
                      <m:t> ∩</m:t>
                    </m:r>
                    <m:r>
                      <a:rPr lang="en-US" altLang="zh-CN" sz="1800" b="0" i="1" smtClean="0">
                        <a:latin typeface="Cambria Math"/>
                        <a:ea typeface="Cambria Math"/>
                      </a:rPr>
                      <m:t>𝑅𝑏</m:t>
                    </m:r>
                  </m:oMath>
                </a14:m>
                <a:r>
                  <a:rPr lang="zh-CN" altLang="en-US" sz="1800" dirty="0" smtClean="0"/>
                  <a:t>。</a:t>
                </a:r>
                <a:endParaRPr lang="en-US" altLang="zh-CN" sz="1800" dirty="0" smtClean="0"/>
              </a:p>
              <a:p>
                <a:r>
                  <a:rPr lang="zh-CN" altLang="en-US" sz="1800" dirty="0" smtClean="0"/>
                  <a:t>那么由于</a:t>
                </a:r>
                <a:r>
                  <a:rPr lang="en-US" altLang="zh-CN" sz="1800" i="1" dirty="0" smtClean="0"/>
                  <a:t>a</a:t>
                </a:r>
                <a:r>
                  <a:rPr lang="zh-CN" altLang="en-US" sz="1800" dirty="0" smtClean="0"/>
                  <a:t>和</a:t>
                </a:r>
                <a:r>
                  <a:rPr lang="en-US" altLang="zh-CN" sz="1800" i="1" dirty="0" smtClean="0"/>
                  <a:t>b</a:t>
                </a:r>
                <a:r>
                  <a:rPr lang="zh-CN" altLang="en-US" sz="1800" dirty="0" smtClean="0"/>
                  <a:t>表示的子串不会有交集，所以</a:t>
                </a:r>
                <a:r>
                  <a:rPr lang="en-US" altLang="zh-CN" sz="1800" i="1" dirty="0" smtClean="0"/>
                  <a:t>[Min(a),Max(a)]</a:t>
                </a:r>
                <a:r>
                  <a:rPr lang="zh-CN" altLang="en-US" sz="1800" dirty="0" smtClean="0"/>
                  <a:t>和</a:t>
                </a:r>
                <a:r>
                  <a:rPr lang="en-US" altLang="zh-CN" sz="1800" i="1" dirty="0" smtClean="0"/>
                  <a:t>[Min(b),Max(b)]</a:t>
                </a:r>
                <a:r>
                  <a:rPr lang="zh-CN" altLang="en-US" sz="1800" dirty="0" smtClean="0"/>
                  <a:t>也不会有交集。</a:t>
                </a:r>
                <a:r>
                  <a:rPr lang="en-US" altLang="zh-CN" sz="1800" dirty="0" smtClean="0"/>
                  <a:t/>
                </a:r>
                <a:br>
                  <a:rPr lang="en-US" altLang="zh-CN" sz="1800" dirty="0" smtClean="0"/>
                </a:br>
                <a:r>
                  <a:rPr lang="zh-CN" altLang="en-US" sz="1800" dirty="0" smtClean="0"/>
                  <a:t>不妨令</a:t>
                </a:r>
                <a:r>
                  <a:rPr lang="en-US" altLang="zh-CN" sz="1800" i="1" dirty="0" smtClean="0"/>
                  <a:t>Max(a)&lt;Min(b)</a:t>
                </a:r>
                <a:r>
                  <a:rPr lang="zh-CN" altLang="en-US" sz="1800" dirty="0" smtClean="0"/>
                  <a:t>。那么</a:t>
                </a:r>
                <a:r>
                  <a:rPr lang="en-US" altLang="zh-CN" sz="1800" i="1" dirty="0" smtClean="0"/>
                  <a:t>a</a:t>
                </a:r>
                <a:r>
                  <a:rPr lang="zh-CN" altLang="en-US" sz="1800" dirty="0" smtClean="0"/>
                  <a:t>中所有长度都比</a:t>
                </a:r>
                <a:r>
                  <a:rPr lang="en-US" altLang="zh-CN" sz="1800" i="1" dirty="0" smtClean="0"/>
                  <a:t>b</a:t>
                </a:r>
                <a:r>
                  <a:rPr lang="zh-CN" altLang="en-US" sz="1800" dirty="0" smtClean="0"/>
                  <a:t>中短，由于都是由</a:t>
                </a:r>
                <a:r>
                  <a:rPr lang="en-US" altLang="zh-CN" sz="1800" i="1" dirty="0" smtClean="0"/>
                  <a:t>r</a:t>
                </a:r>
                <a:r>
                  <a:rPr lang="zh-CN" altLang="en-US" sz="1800" dirty="0" smtClean="0"/>
                  <a:t>往前，所以</a:t>
                </a:r>
                <a:r>
                  <a:rPr lang="en-US" altLang="zh-CN" sz="1800" i="1" dirty="0" smtClean="0"/>
                  <a:t>a</a:t>
                </a:r>
                <a:r>
                  <a:rPr lang="zh-CN" altLang="en-US" sz="1800" dirty="0" smtClean="0"/>
                  <a:t>中所有串都是</a:t>
                </a:r>
                <a:r>
                  <a:rPr lang="en-US" altLang="zh-CN" sz="1800" i="1" dirty="0" smtClean="0"/>
                  <a:t>b</a:t>
                </a:r>
                <a:r>
                  <a:rPr lang="zh-CN" altLang="en-US" sz="1800" dirty="0" smtClean="0"/>
                  <a:t>中所有串的后缀。因此</a:t>
                </a:r>
                <a:r>
                  <a:rPr lang="en-US" altLang="zh-CN" sz="1800" i="1" dirty="0" smtClean="0"/>
                  <a:t>a</a:t>
                </a:r>
                <a:r>
                  <a:rPr lang="zh-CN" altLang="en-US" sz="1800" dirty="0" smtClean="0"/>
                  <a:t>中某串出现的位置，</a:t>
                </a:r>
                <a:r>
                  <a:rPr lang="en-US" altLang="zh-CN" sz="1800" i="1" dirty="0" smtClean="0"/>
                  <a:t>b</a:t>
                </a:r>
                <a:r>
                  <a:rPr lang="zh-CN" altLang="en-US" sz="1800" dirty="0" smtClean="0"/>
                  <a:t>中某串也必然出现了。所以</a:t>
                </a:r>
                <a14:m>
                  <m:oMath xmlns:m="http://schemas.openxmlformats.org/officeDocument/2006/math">
                    <m:r>
                      <a:rPr lang="en-US" altLang="zh-CN" sz="1800" b="0" i="1" smtClean="0">
                        <a:latin typeface="Cambria Math"/>
                      </a:rPr>
                      <m:t>𝑅𝑎</m:t>
                    </m:r>
                    <m:r>
                      <a:rPr lang="en-US" altLang="zh-CN" sz="1800" b="0" i="1" smtClean="0">
                        <a:latin typeface="Cambria Math"/>
                      </a:rPr>
                      <m:t>⊂</m:t>
                    </m:r>
                    <m:r>
                      <a:rPr lang="en-US" altLang="zh-CN" sz="1800" b="0" i="1" smtClean="0">
                        <a:latin typeface="Cambria Math"/>
                      </a:rPr>
                      <m:t>𝑅𝑏</m:t>
                    </m:r>
                  </m:oMath>
                </a14:m>
                <a:r>
                  <a:rPr lang="zh-CN" altLang="en-US" sz="1800" dirty="0" smtClean="0"/>
                  <a:t>。既</a:t>
                </a:r>
                <a:r>
                  <a:rPr lang="en-US" altLang="zh-CN" sz="1800" i="1" dirty="0" smtClean="0"/>
                  <a:t>Ra</a:t>
                </a:r>
                <a:r>
                  <a:rPr lang="zh-CN" altLang="en-US" sz="1800" dirty="0" smtClean="0"/>
                  <a:t>是</a:t>
                </a:r>
                <a:r>
                  <a:rPr lang="en-US" altLang="zh-CN" sz="1800" i="1" dirty="0" err="1" smtClean="0"/>
                  <a:t>Rb</a:t>
                </a:r>
                <a:r>
                  <a:rPr lang="zh-CN" altLang="en-US" sz="1800" dirty="0" smtClean="0"/>
                  <a:t>的真子集。</a:t>
                </a:r>
                <a:r>
                  <a:rPr lang="en-US" altLang="zh-CN" sz="1800" dirty="0" smtClean="0"/>
                  <a:t/>
                </a:r>
                <a:br>
                  <a:rPr lang="en-US" altLang="zh-CN" sz="1800" dirty="0" smtClean="0"/>
                </a:br>
                <a:endParaRPr lang="en-US" altLang="zh-CN" sz="1800" dirty="0" smtClean="0"/>
              </a:p>
              <a:p>
                <a:r>
                  <a:rPr lang="zh-CN" altLang="en-US" sz="1800" dirty="0" smtClean="0"/>
                  <a:t>那么，任意两个串的</a:t>
                </a:r>
                <a:r>
                  <a:rPr lang="en-US" altLang="zh-CN" sz="1800" dirty="0" smtClean="0"/>
                  <a:t>Right</a:t>
                </a:r>
                <a:r>
                  <a:rPr lang="zh-CN" altLang="en-US" sz="1800" dirty="0" smtClean="0"/>
                  <a:t>集合，要么不相交，要么一个是另一个的真子集。</a:t>
                </a:r>
                <a:endParaRPr lang="en-US" altLang="zh-CN" sz="1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22" t="-1218" r="-1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2130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吐槽</a:t>
            </a:r>
            <a:r>
              <a:rPr lang="en-US" altLang="zh-CN" dirty="0" smtClean="0"/>
              <a:t>&amp;</a:t>
            </a:r>
            <a:r>
              <a:rPr lang="zh-CN" altLang="en-US" dirty="0" smtClean="0"/>
              <a:t>回答</a:t>
            </a:r>
            <a:endParaRPr lang="zh-CN" altLang="en-US" dirty="0"/>
          </a:p>
        </p:txBody>
      </p:sp>
      <p:sp>
        <p:nvSpPr>
          <p:cNvPr id="3" name="内容占位符 2"/>
          <p:cNvSpPr>
            <a:spLocks noGrp="1"/>
          </p:cNvSpPr>
          <p:nvPr>
            <p:ph idx="1"/>
          </p:nvPr>
        </p:nvSpPr>
        <p:spPr>
          <a:xfrm>
            <a:off x="779463" y="1949824"/>
            <a:ext cx="7583488" cy="4323976"/>
          </a:xfrm>
        </p:spPr>
        <p:txBody>
          <a:bodyPr>
            <a:normAutofit/>
          </a:bodyPr>
          <a:lstStyle/>
          <a:p>
            <a:r>
              <a:rPr lang="en-US" altLang="zh-CN" dirty="0" smtClean="0"/>
              <a:t>Q</a:t>
            </a:r>
            <a:r>
              <a:rPr lang="zh-CN" altLang="en-US" dirty="0" smtClean="0"/>
              <a:t>：你是哪里的弱菜？我听都没听说过！</a:t>
            </a:r>
            <a:endParaRPr lang="en-US" altLang="zh-CN" dirty="0" smtClean="0"/>
          </a:p>
          <a:p>
            <a:r>
              <a:rPr lang="en-US" altLang="zh-CN" dirty="0" smtClean="0"/>
              <a:t>A</a:t>
            </a:r>
            <a:r>
              <a:rPr lang="zh-CN" altLang="en-US" dirty="0" smtClean="0"/>
              <a:t>：我是来自杭州外国语学校的陈立杰，确实是弱菜。</a:t>
            </a:r>
            <a:endParaRPr lang="en-US" altLang="zh-CN" dirty="0" smtClean="0"/>
          </a:p>
          <a:p>
            <a:r>
              <a:rPr lang="en-US" altLang="zh-CN" dirty="0"/>
              <a:t>Q</a:t>
            </a:r>
            <a:r>
              <a:rPr lang="zh-CN" altLang="en-US" dirty="0" smtClean="0"/>
              <a:t>：</a:t>
            </a:r>
            <a:r>
              <a:rPr lang="en-US" altLang="zh-CN" dirty="0" smtClean="0"/>
              <a:t>Suffix Automaton</a:t>
            </a:r>
            <a:r>
              <a:rPr lang="zh-CN" altLang="en-US" dirty="0" smtClean="0"/>
              <a:t>？我根本就没有听说过这种数据结构。</a:t>
            </a:r>
            <a:r>
              <a:rPr lang="en-US" altLang="zh-CN" dirty="0" smtClean="0"/>
              <a:t/>
            </a:r>
            <a:br>
              <a:rPr lang="en-US" altLang="zh-CN" dirty="0" smtClean="0"/>
            </a:br>
            <a:endParaRPr lang="en-US" altLang="zh-CN" dirty="0" smtClean="0"/>
          </a:p>
          <a:p>
            <a:r>
              <a:rPr lang="en-US" altLang="zh-CN" dirty="0" smtClean="0"/>
              <a:t>A</a:t>
            </a:r>
            <a:r>
              <a:rPr lang="zh-CN" altLang="en-US" dirty="0" smtClean="0"/>
              <a:t>：这个还是有点用处的，等下我会讲的，你就当长知识了吧。</a:t>
            </a:r>
            <a:endParaRPr lang="en-US" altLang="zh-CN" dirty="0" smtClean="0"/>
          </a:p>
          <a:p>
            <a:r>
              <a:rPr lang="en-US" altLang="zh-CN" dirty="0" smtClean="0"/>
              <a:t>Q</a:t>
            </a:r>
            <a:r>
              <a:rPr lang="zh-CN" altLang="en-US" dirty="0" smtClean="0"/>
              <a:t>：呼噜噜</a:t>
            </a:r>
            <a:r>
              <a:rPr lang="en-US" altLang="zh-CN" dirty="0" smtClean="0"/>
              <a:t>~~~~~~</a:t>
            </a:r>
          </a:p>
          <a:p>
            <a:r>
              <a:rPr lang="en-US" altLang="zh-CN" dirty="0" smtClean="0"/>
              <a:t>A</a:t>
            </a:r>
            <a:r>
              <a:rPr lang="zh-CN" altLang="en-US" dirty="0" smtClean="0"/>
              <a:t>：睡好。。。</a:t>
            </a:r>
            <a:endParaRPr lang="en-US" altLang="zh-CN" dirty="0" smtClean="0"/>
          </a:p>
          <a:p>
            <a:pPr marL="0" indent="0">
              <a:buNone/>
            </a:pPr>
            <a:endParaRPr lang="en-US" altLang="zh-CN" dirty="0" smtClean="0"/>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47" y="3468916"/>
            <a:ext cx="3141553" cy="645292"/>
          </a:xfrm>
          <a:prstGeom prst="rect">
            <a:avLst/>
          </a:prstGeom>
        </p:spPr>
      </p:pic>
    </p:spTree>
    <p:extLst>
      <p:ext uri="{BB962C8B-B14F-4D97-AF65-F5344CB8AC3E}">
        <p14:creationId xmlns:p14="http://schemas.microsoft.com/office/powerpoint/2010/main" val="4187771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状态数的线性证明</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2581783703"/>
              </p:ext>
            </p:extLst>
          </p:nvPr>
        </p:nvGraphicFramePr>
        <p:xfrm>
          <a:off x="779463" y="1949450"/>
          <a:ext cx="7583487" cy="40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847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状态数的线性证明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endParaRPr lang="en-US" altLang="zh-CN" dirty="0" smtClean="0"/>
              </a:p>
              <a:p>
                <a:r>
                  <a:rPr lang="zh-CN" altLang="en-US" dirty="0" smtClean="0"/>
                  <a:t>从上图中我们可以看出</a:t>
                </a:r>
                <a:r>
                  <a:rPr lang="en-US" altLang="zh-CN" i="1" dirty="0" smtClean="0"/>
                  <a:t>Right</a:t>
                </a:r>
                <a:r>
                  <a:rPr lang="zh-CN" altLang="en-US" dirty="0" smtClean="0"/>
                  <a:t>集合实际上构成了一个树形结构。不妨称其为</a:t>
                </a:r>
                <a:r>
                  <a:rPr lang="en-US" altLang="zh-CN" dirty="0" smtClean="0"/>
                  <a:t>Parent</a:t>
                </a:r>
                <a:r>
                  <a:rPr lang="zh-CN" altLang="en-US" dirty="0" smtClean="0"/>
                  <a:t>树。</a:t>
                </a:r>
                <a:endParaRPr lang="en-US" altLang="zh-CN" dirty="0" smtClean="0"/>
              </a:p>
              <a:p>
                <a:r>
                  <a:rPr lang="zh-CN" altLang="en-US" dirty="0"/>
                  <a:t>在</a:t>
                </a:r>
                <a:r>
                  <a:rPr lang="zh-CN" altLang="en-US" dirty="0" smtClean="0"/>
                  <a:t>这个树中，叶子节点的个数只有</a:t>
                </a:r>
                <a:r>
                  <a:rPr lang="en-US" altLang="zh-CN" i="1" dirty="0" smtClean="0"/>
                  <a:t>N</a:t>
                </a:r>
                <a:r>
                  <a:rPr lang="zh-CN" altLang="en-US" dirty="0" smtClean="0"/>
                  <a:t>个，同时每内部个节点至少有</a:t>
                </a:r>
                <a:r>
                  <a:rPr lang="en-US" altLang="zh-CN" dirty="0" smtClean="0"/>
                  <a:t>2</a:t>
                </a:r>
                <a:r>
                  <a:rPr lang="zh-CN" altLang="en-US" dirty="0" smtClean="0"/>
                  <a:t>个孩子，容易证明树的大小必然是</a:t>
                </a:r>
                <a:r>
                  <a:rPr lang="en-US" altLang="zh-CN" dirty="0" smtClean="0"/>
                  <a:t>O(N)</a:t>
                </a:r>
                <a:r>
                  <a:rPr lang="zh-CN" altLang="en-US" dirty="0" smtClean="0"/>
                  <a:t>的。</a:t>
                </a:r>
                <a:endParaRPr lang="en-US" altLang="zh-CN" dirty="0" smtClean="0"/>
              </a:p>
              <a:p>
                <a:r>
                  <a:rPr lang="zh-CN" altLang="en-US" dirty="0" smtClean="0"/>
                  <a:t>令一个状态</a:t>
                </a:r>
                <a:r>
                  <a:rPr lang="en-US" altLang="zh-CN" i="1" dirty="0" smtClean="0"/>
                  <a:t>s</a:t>
                </a:r>
                <a:r>
                  <a:rPr lang="zh-CN" altLang="en-US" dirty="0" smtClean="0"/>
                  <a:t>，我们令</a:t>
                </a:r>
                <a:r>
                  <a:rPr lang="en-US" altLang="zh-CN" i="1" dirty="0" err="1" smtClean="0"/>
                  <a:t>fa</a:t>
                </a:r>
                <a:r>
                  <a:rPr lang="en-US" altLang="zh-CN" i="1" dirty="0" smtClean="0"/>
                  <a:t>=Parent(s)</a:t>
                </a:r>
                <a:r>
                  <a:rPr lang="zh-CN" altLang="en-US" dirty="0" smtClean="0"/>
                  <a:t>表示上面那个图中，它的父亲。</a:t>
                </a:r>
                <a:r>
                  <a:rPr lang="en-US" altLang="zh-CN" dirty="0" smtClean="0"/>
                  <a:t/>
                </a:r>
                <a:br>
                  <a:rPr lang="en-US" altLang="zh-CN" dirty="0" smtClean="0"/>
                </a:br>
                <a:r>
                  <a:rPr lang="zh-CN" altLang="en-US" dirty="0" smtClean="0"/>
                  <a:t>那么</a:t>
                </a:r>
                <a14:m>
                  <m:oMath xmlns:m="http://schemas.openxmlformats.org/officeDocument/2006/math">
                    <m:r>
                      <a:rPr lang="en-US" altLang="zh-CN" b="0" i="1" smtClean="0">
                        <a:latin typeface="Cambria Math"/>
                      </a:rPr>
                      <m:t>𝑅𝑖𝑔h𝑡</m:t>
                    </m:r>
                    <m:d>
                      <m:dPr>
                        <m:ctrlPr>
                          <a:rPr lang="en-US" altLang="zh-CN" b="0" i="1" smtClean="0">
                            <a:latin typeface="Cambria Math"/>
                          </a:rPr>
                        </m:ctrlPr>
                      </m:dPr>
                      <m:e>
                        <m:r>
                          <a:rPr lang="en-US" altLang="zh-CN" b="0" i="1" smtClean="0">
                            <a:latin typeface="Cambria Math"/>
                          </a:rPr>
                          <m:t>𝑓𝑎</m:t>
                        </m:r>
                      </m:e>
                    </m:d>
                    <m:r>
                      <a:rPr lang="en-US" altLang="zh-CN" b="0" i="1" smtClean="0">
                        <a:latin typeface="Cambria Math"/>
                      </a:rPr>
                      <m:t>⊃</m:t>
                    </m:r>
                    <m:r>
                      <a:rPr lang="en-US" altLang="zh-CN" b="0" i="1" smtClean="0">
                        <a:latin typeface="Cambria Math"/>
                      </a:rPr>
                      <m:t>𝑅𝑖𝑔h𝑡</m:t>
                    </m:r>
                    <m:d>
                      <m:dPr>
                        <m:ctrlPr>
                          <a:rPr lang="en-US" altLang="zh-CN" b="0" i="1" smtClean="0">
                            <a:latin typeface="Cambria Math"/>
                          </a:rPr>
                        </m:ctrlPr>
                      </m:dPr>
                      <m:e>
                        <m:r>
                          <a:rPr lang="en-US" altLang="zh-CN" b="0" i="1" smtClean="0">
                            <a:latin typeface="Cambria Math"/>
                          </a:rPr>
                          <m:t>𝑠</m:t>
                        </m:r>
                      </m:e>
                    </m:d>
                  </m:oMath>
                </a14:m>
                <a:r>
                  <a:rPr lang="zh-CN" altLang="en-US" dirty="0" smtClean="0"/>
                  <a:t>，并且</a:t>
                </a:r>
                <a:r>
                  <a:rPr lang="en-US" altLang="zh-CN" dirty="0" smtClean="0"/>
                  <a:t>Right(</a:t>
                </a:r>
                <a:r>
                  <a:rPr lang="en-US" altLang="zh-CN" dirty="0" err="1" smtClean="0"/>
                  <a:t>fa</a:t>
                </a:r>
                <a:r>
                  <a:rPr lang="en-US" altLang="zh-CN" dirty="0" smtClean="0"/>
                  <a:t>)</a:t>
                </a:r>
                <a:r>
                  <a:rPr lang="zh-CN" altLang="en-US" dirty="0" smtClean="0"/>
                  <a:t>的大小是其中最小的。</a:t>
                </a:r>
                <a:endParaRPr lang="en-US" altLang="zh-CN" dirty="0"/>
              </a:p>
              <a:p>
                <a:r>
                  <a:rPr lang="zh-CN" altLang="en-US" dirty="0" smtClean="0"/>
                  <a:t>考虑长度，</a:t>
                </a:r>
                <a:r>
                  <a:rPr lang="en-US" altLang="zh-CN" i="1" dirty="0" smtClean="0"/>
                  <a:t>s</a:t>
                </a:r>
                <a:r>
                  <a:rPr lang="zh-CN" altLang="en-US" dirty="0" smtClean="0"/>
                  <a:t>的范围是</a:t>
                </a:r>
                <a:r>
                  <a:rPr lang="en-US" altLang="zh-CN" i="1" dirty="0" smtClean="0"/>
                  <a:t>[Min(s),Max(s)]</a:t>
                </a:r>
                <a:r>
                  <a:rPr lang="zh-CN" altLang="en-US" dirty="0" smtClean="0"/>
                  <a:t>，为什么长度</a:t>
                </a:r>
                <a:r>
                  <a:rPr lang="en-US" altLang="zh-CN" i="1" dirty="0" smtClean="0"/>
                  <a:t>Min(s)-1</a:t>
                </a:r>
                <a:r>
                  <a:rPr lang="zh-CN" altLang="en-US" dirty="0" smtClean="0"/>
                  <a:t>为什么不符合要求？可以发现肯定是因为出现的地方超出了</a:t>
                </a:r>
                <a:r>
                  <a:rPr lang="en-US" altLang="zh-CN" i="1" dirty="0" smtClean="0"/>
                  <a:t>Right(s)</a:t>
                </a:r>
                <a:r>
                  <a:rPr lang="zh-CN" altLang="en-US" dirty="0" smtClean="0"/>
                  <a:t>。同时随着长度的变小，出现的地方越来越多，那么</a:t>
                </a:r>
                <a:r>
                  <a:rPr lang="en-US" altLang="zh-CN" i="1" dirty="0" smtClean="0"/>
                  <a:t>Min(s)-1</a:t>
                </a:r>
                <a:r>
                  <a:rPr lang="zh-CN" altLang="en-US" dirty="0" smtClean="0"/>
                  <a:t>就必然属于</a:t>
                </a:r>
                <a:r>
                  <a:rPr lang="en-US" altLang="zh-CN" i="1" dirty="0" err="1" smtClean="0"/>
                  <a:t>fa</a:t>
                </a:r>
                <a:r>
                  <a:rPr lang="zh-CN" altLang="en-US" dirty="0" smtClean="0"/>
                  <a:t>的范围。那么</a:t>
                </a:r>
                <a:endParaRPr lang="en-US" altLang="zh-CN" dirty="0" smtClean="0"/>
              </a:p>
              <a:p>
                <a:r>
                  <a:rPr lang="en-US" altLang="zh-CN" i="1" dirty="0" smtClean="0"/>
                  <a:t>Max(</a:t>
                </a:r>
                <a:r>
                  <a:rPr lang="en-US" altLang="zh-CN" i="1" dirty="0" err="1" smtClean="0"/>
                  <a:t>fa</a:t>
                </a:r>
                <a:r>
                  <a:rPr lang="en-US" altLang="zh-CN" i="1" dirty="0" smtClean="0"/>
                  <a:t>)  = Min(s)-1</a:t>
                </a:r>
              </a:p>
              <a:p>
                <a:endParaRPr lang="en-US" altLang="zh-CN" i="1"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41" r="-19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9722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一些性质</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我们已经证明了状态的个数是</a:t>
                </a:r>
                <a:r>
                  <a:rPr lang="en-US" altLang="zh-CN" i="1" dirty="0" smtClean="0"/>
                  <a:t>O(N)</a:t>
                </a:r>
                <a:r>
                  <a:rPr lang="zh-CN" altLang="en-US" dirty="0" smtClean="0"/>
                  <a:t>的，为了证明这是一个线性大小的结构，我们还需要证明边的大小是</a:t>
                </a:r>
                <a:r>
                  <a:rPr lang="en-US" altLang="zh-CN" i="1" dirty="0" smtClean="0"/>
                  <a:t>O(N)</a:t>
                </a:r>
                <a:r>
                  <a:rPr lang="zh-CN" altLang="en-US" dirty="0" smtClean="0"/>
                  <a:t>的。</a:t>
                </a:r>
                <a:endParaRPr lang="en-US" altLang="zh-CN" dirty="0" smtClean="0"/>
              </a:p>
              <a:p>
                <a:r>
                  <a:rPr lang="zh-CN" altLang="en-US" dirty="0" smtClean="0"/>
                  <a:t>如果</a:t>
                </a:r>
                <a:r>
                  <a:rPr lang="en-US" altLang="zh-CN" i="1" dirty="0" smtClean="0"/>
                  <a:t>trans(</a:t>
                </a:r>
                <a:r>
                  <a:rPr lang="en-US" altLang="zh-CN" i="1" dirty="0" err="1" smtClean="0"/>
                  <a:t>a,c</a:t>
                </a:r>
                <a:r>
                  <a:rPr lang="en-US" altLang="zh-CN" i="1" dirty="0" smtClean="0"/>
                  <a:t>) == null</a:t>
                </a:r>
                <a:r>
                  <a:rPr lang="zh-CN" altLang="en-US" dirty="0" smtClean="0"/>
                  <a:t>，我们就没有必要储存这条边，我们只需要储存有用的边。</a:t>
                </a:r>
                <a:endParaRPr lang="en-US" altLang="zh-CN" dirty="0" smtClean="0"/>
              </a:p>
              <a:p>
                <a:r>
                  <a:rPr lang="zh-CN" altLang="en-US" dirty="0" smtClean="0"/>
                  <a:t>不妨</a:t>
                </a:r>
                <a:r>
                  <a:rPr lang="en-US" altLang="zh-CN" i="1" dirty="0" smtClean="0"/>
                  <a:t>trans(</a:t>
                </a:r>
                <a:r>
                  <a:rPr lang="en-US" altLang="zh-CN" i="1" dirty="0" err="1" smtClean="0"/>
                  <a:t>a,c</a:t>
                </a:r>
                <a:r>
                  <a:rPr lang="en-US" altLang="zh-CN" i="1" dirty="0" smtClean="0"/>
                  <a:t>)=b</a:t>
                </a:r>
                <a:r>
                  <a:rPr lang="zh-CN" altLang="en-US" dirty="0" smtClean="0"/>
                  <a:t>的话，就看成有一条</a:t>
                </a:r>
                <a14:m>
                  <m:oMath xmlns:m="http://schemas.openxmlformats.org/officeDocument/2006/math">
                    <m:r>
                      <a:rPr lang="en-US" altLang="zh-CN" b="0" i="1" smtClean="0">
                        <a:latin typeface="Cambria Math"/>
                      </a:rPr>
                      <m:t>𝑎</m:t>
                    </m:r>
                    <m:r>
                      <a:rPr lang="en-US" altLang="zh-CN" b="0" i="1" smtClean="0">
                        <a:latin typeface="Cambria Math"/>
                      </a:rPr>
                      <m:t>→</m:t>
                    </m:r>
                    <m:r>
                      <a:rPr lang="en-US" altLang="zh-CN" b="0" i="1" smtClean="0">
                        <a:latin typeface="Cambria Math"/>
                      </a:rPr>
                      <m:t>𝑏</m:t>
                    </m:r>
                  </m:oMath>
                </a14:m>
                <a:r>
                  <a:rPr lang="zh-CN" altLang="en-US" dirty="0" smtClean="0"/>
                  <a:t>的标号为</a:t>
                </a:r>
                <a:r>
                  <a:rPr lang="en-US" altLang="zh-CN" dirty="0" smtClean="0"/>
                  <a:t>c</a:t>
                </a:r>
                <a:r>
                  <a:rPr lang="zh-CN" altLang="en-US" dirty="0" smtClean="0"/>
                  <a:t>的边。</a:t>
                </a:r>
                <a:endParaRPr lang="en-US" altLang="zh-CN" dirty="0" smtClean="0"/>
              </a:p>
              <a:p>
                <a:r>
                  <a:rPr lang="zh-CN" altLang="en-US" dirty="0" smtClean="0"/>
                  <a:t>我们首先求出一个</a:t>
                </a:r>
                <a:r>
                  <a:rPr lang="en-US" altLang="zh-CN" i="1" dirty="0"/>
                  <a:t>SAM</a:t>
                </a:r>
                <a:r>
                  <a:rPr lang="zh-CN" altLang="en-US" dirty="0" smtClean="0"/>
                  <a:t>的生成树（注意，跟之前提到的树形结构没有关系），以</a:t>
                </a:r>
                <a:r>
                  <a:rPr lang="en-US" altLang="zh-CN" i="1" dirty="0" err="1" smtClean="0"/>
                  <a:t>init</a:t>
                </a:r>
                <a:r>
                  <a:rPr lang="zh-CN" altLang="en-US" dirty="0" smtClean="0"/>
                  <a:t>为根</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1522" r="-47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4273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298" y="3848275"/>
            <a:ext cx="5771429" cy="2800000"/>
          </a:xfrm>
        </p:spPr>
      </p:pic>
      <p:pic>
        <p:nvPicPr>
          <p:cNvPr id="5"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46" y="295833"/>
            <a:ext cx="4161905" cy="3990476"/>
          </a:xfrm>
          <a:prstGeom prst="rect">
            <a:avLst/>
          </a:prstGeom>
        </p:spPr>
      </p:pic>
    </p:spTree>
    <p:extLst>
      <p:ext uri="{BB962C8B-B14F-4D97-AF65-F5344CB8AC3E}">
        <p14:creationId xmlns:p14="http://schemas.microsoft.com/office/powerpoint/2010/main" val="3426782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一些性质</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smtClean="0"/>
                  <a:t>那么令状态数为</a:t>
                </a:r>
                <a:r>
                  <a:rPr lang="en-US" altLang="zh-CN" i="1" dirty="0"/>
                  <a:t>M</a:t>
                </a:r>
                <a:r>
                  <a:rPr lang="zh-CN" altLang="en-US" dirty="0" smtClean="0"/>
                  <a:t>，</a:t>
                </a:r>
                <a:r>
                  <a:rPr lang="en-US" altLang="zh-CN" dirty="0" smtClean="0"/>
                  <a:t>,</a:t>
                </a:r>
                <a:r>
                  <a:rPr lang="zh-CN" altLang="en-US" dirty="0" smtClean="0"/>
                  <a:t>生成树中的边最多只有</a:t>
                </a:r>
                <a:r>
                  <a:rPr lang="en-US" altLang="zh-CN" i="1" dirty="0"/>
                  <a:t>M</a:t>
                </a:r>
                <a:r>
                  <a:rPr lang="en-US" altLang="zh-CN" i="1" dirty="0" smtClean="0"/>
                  <a:t>-1</a:t>
                </a:r>
                <a:r>
                  <a:rPr lang="zh-CN" altLang="en-US" dirty="0" smtClean="0"/>
                  <a:t>条，接下来考虑非树边。对于一条非树边</a:t>
                </a:r>
                <a:r>
                  <a:rPr lang="en-US" altLang="zh-CN" i="1" dirty="0" smtClean="0"/>
                  <a:t>a</a:t>
                </a:r>
                <a14:m>
                  <m:oMath xmlns:m="http://schemas.openxmlformats.org/officeDocument/2006/math">
                    <m:r>
                      <a:rPr lang="en-US" altLang="zh-CN" b="0" i="1" smtClean="0">
                        <a:latin typeface="Cambria Math"/>
                      </a:rPr>
                      <m:t>→</m:t>
                    </m:r>
                  </m:oMath>
                </a14:m>
                <a:r>
                  <a:rPr lang="en-US" altLang="zh-CN" i="1" dirty="0" smtClean="0"/>
                  <a:t>b</a:t>
                </a:r>
                <a:r>
                  <a:rPr lang="zh-CN" altLang="en-US" dirty="0" smtClean="0"/>
                  <a:t>标号为</a:t>
                </a:r>
                <a:r>
                  <a:rPr lang="en-US" altLang="zh-CN" i="1" dirty="0" smtClean="0"/>
                  <a:t>c</a:t>
                </a:r>
                <a:r>
                  <a:rPr lang="zh-CN" altLang="en-US" dirty="0" smtClean="0"/>
                  <a:t>。</a:t>
                </a:r>
                <a:endParaRPr lang="en-US" altLang="zh-CN" dirty="0" smtClean="0"/>
              </a:p>
              <a:p>
                <a:r>
                  <a:rPr lang="zh-CN" altLang="en-US" dirty="0" smtClean="0"/>
                  <a:t>我们构造：</a:t>
                </a:r>
                <a:endParaRPr lang="en-US" altLang="zh-CN" dirty="0" smtClean="0"/>
              </a:p>
              <a:p>
                <a:r>
                  <a:rPr lang="zh-CN" altLang="en-US" dirty="0" smtClean="0"/>
                  <a:t>生成树中从根到状态</a:t>
                </a:r>
                <a14:m>
                  <m:oMath xmlns:m="http://schemas.openxmlformats.org/officeDocument/2006/math">
                    <m:r>
                      <a:rPr lang="en-US" altLang="zh-CN" i="1" dirty="0" smtClean="0">
                        <a:latin typeface="Cambria Math"/>
                      </a:rPr>
                      <m:t>𝑎</m:t>
                    </m:r>
                  </m:oMath>
                </a14:m>
                <a:r>
                  <a:rPr lang="zh-CN" altLang="en-US" dirty="0" smtClean="0"/>
                  <a:t>的路径</a:t>
                </a:r>
                <a:r>
                  <a:rPr lang="en-US" altLang="zh-CN" i="1" dirty="0" smtClean="0"/>
                  <a:t>+(a-&gt;b)+b</a:t>
                </a:r>
                <a:r>
                  <a:rPr lang="zh-CN" altLang="en-US" dirty="0" smtClean="0"/>
                  <a:t>到任意一个</a:t>
                </a:r>
                <a:r>
                  <a:rPr lang="en-US" altLang="zh-CN" i="1" dirty="0" smtClean="0"/>
                  <a:t>end</a:t>
                </a:r>
                <a:r>
                  <a:rPr lang="zh-CN" altLang="en-US" dirty="0" smtClean="0"/>
                  <a:t>状态。</a:t>
                </a:r>
                <a:endParaRPr lang="en-US" altLang="zh-CN" dirty="0" smtClean="0"/>
              </a:p>
              <a:p>
                <a:r>
                  <a:rPr lang="zh-CN" altLang="en-US" dirty="0" smtClean="0"/>
                  <a:t>可以发现这是一条从</a:t>
                </a:r>
                <a:r>
                  <a:rPr lang="en-US" altLang="zh-CN" i="1" dirty="0" err="1" smtClean="0"/>
                  <a:t>init</a:t>
                </a:r>
                <a:r>
                  <a:rPr lang="zh-CN" altLang="en-US" dirty="0" smtClean="0"/>
                  <a:t>到</a:t>
                </a:r>
                <a:r>
                  <a:rPr lang="en-US" altLang="zh-CN" i="1" dirty="0" smtClean="0"/>
                  <a:t>end</a:t>
                </a:r>
                <a:r>
                  <a:rPr lang="zh-CN" altLang="en-US" dirty="0" smtClean="0"/>
                  <a:t>状态的路径，由于这是一个识别所有后缀的后缀自动机，因此这必然是一个后缀。</a:t>
                </a:r>
                <a:endParaRPr lang="en-US" altLang="zh-CN" dirty="0" smtClean="0"/>
              </a:p>
              <a:p>
                <a:r>
                  <a:rPr lang="zh-CN" altLang="en-US" dirty="0" smtClean="0"/>
                  <a:t>那么一个非树边可以对应到多个后缀。我们对每个后缀，沿着自动机走，将其对应上经过的第一条非树边。</a:t>
                </a:r>
                <a:endParaRPr lang="en-US" altLang="zh-CN" dirty="0" smtClean="0"/>
              </a:p>
              <a:p>
                <a:r>
                  <a:rPr lang="zh-CN" altLang="en-US" dirty="0" smtClean="0"/>
                  <a:t>那么每个后缀最多对应一个非树边，同时一个非树边至少被一个后缀所对应，所以非树边的数量不会超过后缀的数量。</a:t>
                </a:r>
                <a:endParaRPr lang="en-US" altLang="zh-CN" dirty="0" smtClean="0"/>
              </a:p>
              <a:p>
                <a:r>
                  <a:rPr lang="zh-CN" altLang="en-US" dirty="0" smtClean="0"/>
                  <a:t>所以边的数量也不会超过</a:t>
                </a:r>
                <a:r>
                  <a:rPr lang="en-US" altLang="zh-CN" dirty="0" smtClean="0"/>
                  <a:t>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41" t="-1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15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关于子串的性质</a:t>
            </a:r>
            <a:endParaRPr lang="zh-CN" altLang="en-US" dirty="0"/>
          </a:p>
        </p:txBody>
      </p:sp>
      <p:sp>
        <p:nvSpPr>
          <p:cNvPr id="3" name="内容占位符 2"/>
          <p:cNvSpPr>
            <a:spLocks noGrp="1"/>
          </p:cNvSpPr>
          <p:nvPr>
            <p:ph idx="1"/>
          </p:nvPr>
        </p:nvSpPr>
        <p:spPr/>
        <p:txBody>
          <a:bodyPr/>
          <a:lstStyle/>
          <a:p>
            <a:r>
              <a:rPr lang="zh-CN" altLang="en-US" dirty="0" smtClean="0"/>
              <a:t>由于每个子串都必然包含在</a:t>
            </a:r>
            <a:r>
              <a:rPr lang="en-US" altLang="zh-CN" i="1" dirty="0" smtClean="0"/>
              <a:t>SAM</a:t>
            </a:r>
            <a:r>
              <a:rPr lang="zh-CN" altLang="en-US" dirty="0" smtClean="0"/>
              <a:t>的某个状态里。</a:t>
            </a:r>
            <a:endParaRPr lang="en-US" altLang="zh-CN" dirty="0" smtClean="0"/>
          </a:p>
          <a:p>
            <a:r>
              <a:rPr lang="zh-CN" altLang="en-US" dirty="0" smtClean="0"/>
              <a:t>那么一个字符串</a:t>
            </a:r>
            <a:r>
              <a:rPr lang="en-US" altLang="zh-CN" i="1" dirty="0" smtClean="0"/>
              <a:t>s</a:t>
            </a:r>
            <a:r>
              <a:rPr lang="zh-CN" altLang="en-US" dirty="0" smtClean="0"/>
              <a:t>是</a:t>
            </a:r>
            <a:r>
              <a:rPr lang="en-US" altLang="zh-CN" i="1" dirty="0" smtClean="0"/>
              <a:t>S</a:t>
            </a:r>
            <a:r>
              <a:rPr lang="zh-CN" altLang="en-US" dirty="0" smtClean="0"/>
              <a:t>的子串，当且仅当，</a:t>
            </a:r>
            <a:r>
              <a:rPr lang="en-US" altLang="zh-CN" i="1" dirty="0" smtClean="0"/>
              <a:t>ST(s)!=null</a:t>
            </a:r>
            <a:br>
              <a:rPr lang="en-US" altLang="zh-CN" i="1" dirty="0" smtClean="0"/>
            </a:br>
            <a:endParaRPr lang="en-US" altLang="zh-CN" i="1" dirty="0"/>
          </a:p>
          <a:p>
            <a:r>
              <a:rPr lang="zh-CN" altLang="en-US" dirty="0" smtClean="0"/>
              <a:t>那么我们就可以用</a:t>
            </a:r>
            <a:r>
              <a:rPr lang="en-US" altLang="zh-CN" i="1" dirty="0" smtClean="0"/>
              <a:t>SAM</a:t>
            </a:r>
            <a:r>
              <a:rPr lang="zh-CN" altLang="en-US" dirty="0" smtClean="0"/>
              <a:t>来解决子串判定问题。</a:t>
            </a:r>
            <a:endParaRPr lang="en-US" altLang="zh-CN" dirty="0" smtClean="0"/>
          </a:p>
          <a:p>
            <a:r>
              <a:rPr lang="zh-CN" altLang="en-US" dirty="0" smtClean="0"/>
              <a:t>同时也可以求出这个子串的出现个数，就是所在状态</a:t>
            </a:r>
            <a:r>
              <a:rPr lang="en-US" altLang="zh-CN" i="1" dirty="0" smtClean="0"/>
              <a:t>Right</a:t>
            </a:r>
            <a:r>
              <a:rPr lang="zh-CN" altLang="en-US" dirty="0" smtClean="0"/>
              <a:t>集合的大小。</a:t>
            </a:r>
            <a:endParaRPr lang="en-US" altLang="zh-CN" dirty="0"/>
          </a:p>
        </p:txBody>
      </p:sp>
    </p:spTree>
    <p:extLst>
      <p:ext uri="{BB962C8B-B14F-4D97-AF65-F5344CB8AC3E}">
        <p14:creationId xmlns:p14="http://schemas.microsoft.com/office/powerpoint/2010/main" val="24786933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关于子串的性质</a:t>
            </a:r>
          </a:p>
        </p:txBody>
      </p:sp>
      <p:sp>
        <p:nvSpPr>
          <p:cNvPr id="3" name="内容占位符 2"/>
          <p:cNvSpPr>
            <a:spLocks noGrp="1"/>
          </p:cNvSpPr>
          <p:nvPr>
            <p:ph idx="1"/>
          </p:nvPr>
        </p:nvSpPr>
        <p:spPr/>
        <p:txBody>
          <a:bodyPr/>
          <a:lstStyle/>
          <a:p>
            <a:r>
              <a:rPr lang="zh-CN" altLang="en-US" dirty="0" smtClean="0"/>
              <a:t>在一个状态中直接保存</a:t>
            </a:r>
            <a:r>
              <a:rPr lang="en-US" altLang="zh-CN" i="1" dirty="0" smtClean="0"/>
              <a:t>Right</a:t>
            </a:r>
            <a:r>
              <a:rPr lang="zh-CN" altLang="en-US" dirty="0" smtClean="0"/>
              <a:t>集合会消耗过多的空间，我们可以发现状态的</a:t>
            </a:r>
            <a:r>
              <a:rPr lang="en-US" altLang="zh-CN" i="1" dirty="0" smtClean="0"/>
              <a:t>Right</a:t>
            </a:r>
            <a:r>
              <a:rPr lang="zh-CN" altLang="en-US" dirty="0" smtClean="0"/>
              <a:t>就是它</a:t>
            </a:r>
            <a:r>
              <a:rPr lang="en-US" altLang="zh-CN" dirty="0" smtClean="0"/>
              <a:t>Parent</a:t>
            </a:r>
            <a:r>
              <a:rPr lang="zh-CN" altLang="en-US" dirty="0" smtClean="0"/>
              <a:t>树中所有孩子</a:t>
            </a:r>
            <a:r>
              <a:rPr lang="en-US" altLang="zh-CN" dirty="0" smtClean="0"/>
              <a:t>Right</a:t>
            </a:r>
            <a:r>
              <a:rPr lang="zh-CN" altLang="en-US" dirty="0" smtClean="0"/>
              <a:t>集合的并集，进一步的话，就是</a:t>
            </a:r>
            <a:r>
              <a:rPr lang="en-US" altLang="zh-CN" dirty="0" smtClean="0"/>
              <a:t>Parent</a:t>
            </a:r>
            <a:r>
              <a:rPr lang="zh-CN" altLang="en-US" dirty="0" smtClean="0"/>
              <a:t>树中它所有后代中叶子节点的</a:t>
            </a:r>
            <a:r>
              <a:rPr lang="en-US" altLang="zh-CN" dirty="0" smtClean="0"/>
              <a:t>Right</a:t>
            </a:r>
            <a:r>
              <a:rPr lang="zh-CN" altLang="en-US" dirty="0" smtClean="0"/>
              <a:t>集合的并集。</a:t>
            </a:r>
            <a:endParaRPr lang="en-US" altLang="zh-CN" dirty="0"/>
          </a:p>
          <a:p>
            <a:r>
              <a:rPr lang="zh-CN" altLang="en-US" dirty="0" smtClean="0"/>
              <a:t>那么如果按</a:t>
            </a:r>
            <a:r>
              <a:rPr lang="en-US" altLang="zh-CN" dirty="0" err="1" smtClean="0"/>
              <a:t>dfs</a:t>
            </a:r>
            <a:r>
              <a:rPr lang="zh-CN" altLang="en-US" dirty="0" smtClean="0"/>
              <a:t>序排列，一个状态的</a:t>
            </a:r>
            <a:r>
              <a:rPr lang="en-US" altLang="zh-CN" dirty="0" smtClean="0"/>
              <a:t>right</a:t>
            </a:r>
            <a:r>
              <a:rPr lang="zh-CN" altLang="en-US" dirty="0" smtClean="0"/>
              <a:t>集合就是一段连续的区间中的叶子节点的</a:t>
            </a:r>
            <a:r>
              <a:rPr lang="en-US" altLang="zh-CN" dirty="0" smtClean="0"/>
              <a:t>Right</a:t>
            </a:r>
            <a:r>
              <a:rPr lang="zh-CN" altLang="en-US" dirty="0" smtClean="0"/>
              <a:t>集合的并集，那么我们也就可以快速求出一个子串的所有出现位置了。</a:t>
            </a:r>
            <a:r>
              <a:rPr lang="en-US" altLang="zh-CN" dirty="0" smtClean="0"/>
              <a:t/>
            </a:r>
            <a:br>
              <a:rPr lang="en-US" altLang="zh-CN" dirty="0" smtClean="0"/>
            </a:br>
            <a:endParaRPr lang="en-US" altLang="zh-CN" dirty="0"/>
          </a:p>
          <a:p>
            <a:r>
              <a:rPr lang="zh-CN" altLang="en-US" dirty="0" smtClean="0"/>
              <a:t>树的</a:t>
            </a:r>
            <a:r>
              <a:rPr lang="en-US" altLang="zh-CN" dirty="0" err="1" smtClean="0"/>
              <a:t>dfs</a:t>
            </a:r>
            <a:r>
              <a:rPr lang="zh-CN" altLang="en-US" dirty="0" smtClean="0"/>
              <a:t>序列：所有子树中节点组成一个区间。</a:t>
            </a:r>
            <a:endParaRPr lang="zh-CN" altLang="en-US" dirty="0"/>
          </a:p>
        </p:txBody>
      </p:sp>
    </p:spTree>
    <p:extLst>
      <p:ext uri="{BB962C8B-B14F-4D97-AF65-F5344CB8AC3E}">
        <p14:creationId xmlns:p14="http://schemas.microsoft.com/office/powerpoint/2010/main" val="16627072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altLang="zh-CN" dirty="0" smtClean="0"/>
              <a:t>		   </a:t>
            </a:r>
            <a:r>
              <a:rPr lang="zh-CN" altLang="en-US" dirty="0" smtClean="0"/>
              <a:t>线性构造算法</a:t>
            </a:r>
            <a:endParaRPr lang="zh-CN" altLang="en-US" dirty="0"/>
          </a:p>
        </p:txBody>
      </p:sp>
      <p:sp>
        <p:nvSpPr>
          <p:cNvPr id="3" name="内容占位符 2"/>
          <p:cNvSpPr>
            <a:spLocks noGrp="1"/>
          </p:cNvSpPr>
          <p:nvPr>
            <p:ph idx="1"/>
          </p:nvPr>
        </p:nvSpPr>
        <p:spPr/>
        <p:txBody>
          <a:bodyPr/>
          <a:lstStyle/>
          <a:p>
            <a:r>
              <a:rPr lang="zh-CN" altLang="en-US" dirty="0" smtClean="0"/>
              <a:t>我们的构造算法是</a:t>
            </a:r>
            <a:r>
              <a:rPr lang="en-US" altLang="zh-CN" dirty="0" smtClean="0"/>
              <a:t>Online</a:t>
            </a:r>
            <a:r>
              <a:rPr lang="zh-CN" altLang="en-US" dirty="0" smtClean="0"/>
              <a:t>的，也就是从左到右逐个添加字符串中的字符。依次构造</a:t>
            </a:r>
            <a:r>
              <a:rPr lang="en-US" altLang="zh-CN" i="1" dirty="0" smtClean="0"/>
              <a:t>SAM</a:t>
            </a:r>
            <a:r>
              <a:rPr lang="zh-CN" altLang="en-US" dirty="0" smtClean="0"/>
              <a:t>。</a:t>
            </a:r>
            <a:endParaRPr lang="en-US" altLang="zh-CN" dirty="0" smtClean="0"/>
          </a:p>
          <a:p>
            <a:endParaRPr lang="en-US" altLang="zh-CN" dirty="0"/>
          </a:p>
          <a:p>
            <a:r>
              <a:rPr lang="zh-CN" altLang="en-US" dirty="0" smtClean="0"/>
              <a:t>这个算法实现相比后缀树来说要简单很多，尽管可能不是非常好理解。</a:t>
            </a:r>
            <a:endParaRPr lang="en-US" altLang="zh-CN" dirty="0" smtClean="0"/>
          </a:p>
          <a:p>
            <a:endParaRPr lang="en-US" altLang="zh-CN" dirty="0"/>
          </a:p>
          <a:p>
            <a:r>
              <a:rPr lang="zh-CN" altLang="en-US" dirty="0" smtClean="0"/>
              <a:t>让我们先回顾一下性质</a:t>
            </a:r>
            <a:endParaRPr lang="zh-CN" altLang="en-US" dirty="0"/>
          </a:p>
        </p:txBody>
      </p:sp>
    </p:spTree>
    <p:extLst>
      <p:ext uri="{BB962C8B-B14F-4D97-AF65-F5344CB8AC3E}">
        <p14:creationId xmlns:p14="http://schemas.microsoft.com/office/powerpoint/2010/main" val="70861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en-US" altLang="zh-CN" dirty="0"/>
              <a:t>	</a:t>
            </a:r>
            <a:r>
              <a:rPr lang="zh-CN" altLang="en-US" dirty="0" smtClean="0"/>
              <a:t>定义和性质的回顾</a:t>
            </a:r>
            <a:endParaRPr lang="zh-CN" altLang="en-US" dirty="0"/>
          </a:p>
        </p:txBody>
      </p:sp>
      <p:sp>
        <p:nvSpPr>
          <p:cNvPr id="3" name="内容占位符 2"/>
          <p:cNvSpPr>
            <a:spLocks noGrp="1"/>
          </p:cNvSpPr>
          <p:nvPr>
            <p:ph idx="1"/>
          </p:nvPr>
        </p:nvSpPr>
        <p:spPr/>
        <p:txBody>
          <a:bodyPr>
            <a:normAutofit/>
          </a:bodyPr>
          <a:lstStyle/>
          <a:p>
            <a:r>
              <a:rPr lang="zh-CN" altLang="en-US" dirty="0" smtClean="0"/>
              <a:t>状态</a:t>
            </a:r>
            <a:r>
              <a:rPr lang="en-US" altLang="zh-CN" i="1" dirty="0" smtClean="0"/>
              <a:t>s</a:t>
            </a:r>
            <a:r>
              <a:rPr lang="zh-CN" altLang="en-US" dirty="0" smtClean="0"/>
              <a:t>，转移</a:t>
            </a:r>
            <a:r>
              <a:rPr lang="en-US" altLang="zh-CN" i="1" dirty="0" smtClean="0"/>
              <a:t>trans</a:t>
            </a:r>
            <a:r>
              <a:rPr lang="zh-CN" altLang="en-US" dirty="0" smtClean="0"/>
              <a:t>，初始状态</a:t>
            </a:r>
            <a:r>
              <a:rPr lang="en-US" altLang="zh-CN" i="1" dirty="0" err="1" smtClean="0"/>
              <a:t>init</a:t>
            </a:r>
            <a:r>
              <a:rPr lang="zh-CN" altLang="en-US" dirty="0" smtClean="0"/>
              <a:t>，结束状态集合</a:t>
            </a:r>
            <a:r>
              <a:rPr lang="en-US" altLang="zh-CN" i="1" dirty="0" smtClean="0"/>
              <a:t>end</a:t>
            </a:r>
            <a:r>
              <a:rPr lang="zh-CN" altLang="en-US" dirty="0" smtClean="0"/>
              <a:t>。</a:t>
            </a:r>
            <a:endParaRPr lang="en-US" altLang="zh-CN" dirty="0" smtClean="0"/>
          </a:p>
          <a:p>
            <a:r>
              <a:rPr lang="zh-CN" altLang="en-US" dirty="0" smtClean="0"/>
              <a:t>母串</a:t>
            </a:r>
            <a:r>
              <a:rPr lang="en-US" altLang="zh-CN" i="1" dirty="0" smtClean="0"/>
              <a:t>S</a:t>
            </a:r>
            <a:r>
              <a:rPr lang="zh-CN" altLang="en-US" dirty="0" smtClean="0"/>
              <a:t>，</a:t>
            </a:r>
            <a:r>
              <a:rPr lang="en-US" altLang="zh-CN" i="1" dirty="0" smtClean="0"/>
              <a:t>S</a:t>
            </a:r>
            <a:r>
              <a:rPr lang="zh-CN" altLang="en-US" dirty="0" smtClean="0"/>
              <a:t>的后缀自动机</a:t>
            </a:r>
            <a:r>
              <a:rPr lang="en-US" altLang="zh-CN" i="1" dirty="0" smtClean="0"/>
              <a:t>SAM</a:t>
            </a:r>
            <a:r>
              <a:rPr lang="en-US" altLang="zh-CN" dirty="0" smtClean="0"/>
              <a:t>(</a:t>
            </a:r>
            <a:r>
              <a:rPr lang="en-US" altLang="zh-CN" i="1" dirty="0" smtClean="0"/>
              <a:t>Suffix</a:t>
            </a:r>
            <a:r>
              <a:rPr lang="en-US" altLang="zh-CN" dirty="0" smtClean="0"/>
              <a:t> </a:t>
            </a:r>
            <a:r>
              <a:rPr lang="en-US" altLang="zh-CN" i="1" dirty="0" smtClean="0"/>
              <a:t>Automaton</a:t>
            </a:r>
            <a:r>
              <a:rPr lang="zh-CN" altLang="en-US" dirty="0" smtClean="0"/>
              <a:t>的缩写</a:t>
            </a:r>
            <a:r>
              <a:rPr lang="en-US" altLang="zh-CN" dirty="0" smtClean="0"/>
              <a:t>)</a:t>
            </a:r>
            <a:r>
              <a:rPr lang="zh-CN" altLang="en-US" dirty="0" smtClean="0"/>
              <a:t>。</a:t>
            </a:r>
            <a:endParaRPr lang="en-US" altLang="zh-CN" dirty="0" smtClean="0"/>
          </a:p>
          <a:p>
            <a:r>
              <a:rPr lang="en-US" altLang="zh-CN" i="1" dirty="0" smtClean="0"/>
              <a:t>Right(</a:t>
            </a:r>
            <a:r>
              <a:rPr lang="en-US" altLang="zh-CN" i="1" dirty="0" err="1" smtClean="0"/>
              <a:t>str</a:t>
            </a:r>
            <a:r>
              <a:rPr lang="en-US" altLang="zh-CN" i="1" dirty="0" smtClean="0"/>
              <a:t>)</a:t>
            </a:r>
            <a:r>
              <a:rPr lang="zh-CN" altLang="en-US" dirty="0" smtClean="0"/>
              <a:t>表示</a:t>
            </a:r>
            <a:r>
              <a:rPr lang="en-US" altLang="zh-CN" i="1" dirty="0" err="1" smtClean="0"/>
              <a:t>str</a:t>
            </a:r>
            <a:r>
              <a:rPr lang="zh-CN" altLang="en-US" dirty="0" smtClean="0"/>
              <a:t>在母串</a:t>
            </a:r>
            <a:r>
              <a:rPr lang="en-US" altLang="zh-CN" i="1" dirty="0" smtClean="0"/>
              <a:t>S</a:t>
            </a:r>
            <a:r>
              <a:rPr lang="zh-CN" altLang="en-US" dirty="0" smtClean="0"/>
              <a:t>中所有出现的结束位置集合。</a:t>
            </a:r>
            <a:endParaRPr lang="en-US" altLang="zh-CN" dirty="0" smtClean="0"/>
          </a:p>
          <a:p>
            <a:r>
              <a:rPr lang="zh-CN" altLang="en-US" dirty="0"/>
              <a:t>一</a:t>
            </a:r>
            <a:r>
              <a:rPr lang="zh-CN" altLang="en-US" dirty="0" smtClean="0"/>
              <a:t>个状态</a:t>
            </a:r>
            <a:r>
              <a:rPr lang="en-US" altLang="zh-CN" i="1" dirty="0" smtClean="0"/>
              <a:t>s</a:t>
            </a:r>
            <a:r>
              <a:rPr lang="zh-CN" altLang="en-US" dirty="0" smtClean="0"/>
              <a:t>表示的所有子串</a:t>
            </a:r>
            <a:r>
              <a:rPr lang="en-US" altLang="zh-CN" i="1" dirty="0" smtClean="0"/>
              <a:t>Right</a:t>
            </a:r>
            <a:r>
              <a:rPr lang="zh-CN" altLang="en-US" dirty="0" smtClean="0"/>
              <a:t>集合相同</a:t>
            </a:r>
            <a:r>
              <a:rPr lang="en-US" altLang="zh-CN" dirty="0" smtClean="0"/>
              <a:t>,</a:t>
            </a:r>
            <a:r>
              <a:rPr lang="zh-CN" altLang="en-US" dirty="0" smtClean="0"/>
              <a:t>为</a:t>
            </a:r>
            <a:r>
              <a:rPr lang="en-US" altLang="zh-CN" i="1" dirty="0" smtClean="0"/>
              <a:t>Right(s)</a:t>
            </a:r>
            <a:r>
              <a:rPr lang="zh-CN" altLang="en-US" dirty="0" smtClean="0"/>
              <a:t>。</a:t>
            </a:r>
            <a:endParaRPr lang="en-US" altLang="zh-CN" dirty="0" smtClean="0"/>
          </a:p>
          <a:p>
            <a:r>
              <a:rPr lang="en-US" altLang="zh-CN" i="1" dirty="0" smtClean="0"/>
              <a:t>Parent(s)</a:t>
            </a:r>
            <a:r>
              <a:rPr lang="zh-CN" altLang="en-US" dirty="0" smtClean="0"/>
              <a:t>表示使得</a:t>
            </a:r>
            <a:r>
              <a:rPr lang="en-US" altLang="zh-CN" i="1" dirty="0" smtClean="0"/>
              <a:t>Right(s)</a:t>
            </a:r>
            <a:r>
              <a:rPr lang="zh-CN" altLang="en-US" dirty="0" smtClean="0"/>
              <a:t>是</a:t>
            </a:r>
            <a:r>
              <a:rPr lang="en-US" altLang="zh-CN" i="1" dirty="0" smtClean="0"/>
              <a:t>Right(x)</a:t>
            </a:r>
            <a:r>
              <a:rPr lang="zh-CN" altLang="en-US" dirty="0" smtClean="0"/>
              <a:t>的真子集，并且</a:t>
            </a:r>
            <a:r>
              <a:rPr lang="en-US" altLang="zh-CN" i="1" dirty="0" smtClean="0"/>
              <a:t>Right(x)</a:t>
            </a:r>
            <a:r>
              <a:rPr lang="zh-CN" altLang="en-US" dirty="0" smtClean="0"/>
              <a:t>的大小最小的状态</a:t>
            </a:r>
            <a:r>
              <a:rPr lang="en-US" altLang="zh-CN" i="1" dirty="0" smtClean="0"/>
              <a:t>x</a:t>
            </a:r>
            <a:r>
              <a:rPr lang="zh-CN" altLang="en-US" dirty="0" smtClean="0"/>
              <a:t>。</a:t>
            </a:r>
            <a:endParaRPr lang="en-US" altLang="zh-CN" dirty="0" smtClean="0"/>
          </a:p>
          <a:p>
            <a:r>
              <a:rPr lang="en-US" altLang="zh-CN" dirty="0" smtClean="0"/>
              <a:t>Parent</a:t>
            </a:r>
            <a:r>
              <a:rPr lang="zh-CN" altLang="en-US" dirty="0"/>
              <a:t>函数可以表示一个树形结构。不妨叫它</a:t>
            </a:r>
            <a:r>
              <a:rPr lang="en-US" altLang="zh-CN" dirty="0"/>
              <a:t>Parent</a:t>
            </a:r>
            <a:r>
              <a:rPr lang="zh-CN" altLang="en-US" dirty="0"/>
              <a:t>树。</a:t>
            </a:r>
            <a:endParaRPr lang="en-US" altLang="zh-CN" dirty="0"/>
          </a:p>
          <a:p>
            <a:endParaRPr lang="zh-CN" altLang="en-US" dirty="0"/>
          </a:p>
        </p:txBody>
      </p:sp>
    </p:spTree>
    <p:extLst>
      <p:ext uri="{BB962C8B-B14F-4D97-AF65-F5344CB8AC3E}">
        <p14:creationId xmlns:p14="http://schemas.microsoft.com/office/powerpoint/2010/main" val="2957311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smtClean="0"/>
              <a:t>                         定义</a:t>
            </a:r>
            <a:r>
              <a:rPr lang="zh-CN" altLang="en-US" dirty="0"/>
              <a:t>的回顾</a:t>
            </a:r>
          </a:p>
        </p:txBody>
      </p:sp>
      <p:sp>
        <p:nvSpPr>
          <p:cNvPr id="3" name="内容占位符 2"/>
          <p:cNvSpPr>
            <a:spLocks noGrp="1"/>
          </p:cNvSpPr>
          <p:nvPr>
            <p:ph idx="1"/>
          </p:nvPr>
        </p:nvSpPr>
        <p:spPr/>
        <p:txBody>
          <a:bodyPr>
            <a:normAutofit/>
          </a:bodyPr>
          <a:lstStyle/>
          <a:p>
            <a:r>
              <a:rPr lang="zh-CN" altLang="en-US" dirty="0" smtClean="0"/>
              <a:t>一</a:t>
            </a:r>
            <a:r>
              <a:rPr lang="zh-CN" altLang="en-US" dirty="0"/>
              <a:t>个</a:t>
            </a:r>
            <a:r>
              <a:rPr lang="en-US" altLang="zh-CN" i="1" dirty="0"/>
              <a:t>Right</a:t>
            </a:r>
            <a:r>
              <a:rPr lang="zh-CN" altLang="en-US" dirty="0"/>
              <a:t>集合和一个长度定义了一个子串</a:t>
            </a:r>
            <a:r>
              <a:rPr lang="zh-CN" altLang="en-US" dirty="0" smtClean="0"/>
              <a:t>。</a:t>
            </a:r>
            <a:endParaRPr lang="en-US" altLang="zh-CN" dirty="0" smtClean="0"/>
          </a:p>
          <a:p>
            <a:r>
              <a:rPr lang="zh-CN" altLang="en-US" dirty="0" smtClean="0"/>
              <a:t>对于状态</a:t>
            </a:r>
            <a:r>
              <a:rPr lang="en-US" altLang="zh-CN" i="1" dirty="0" smtClean="0"/>
              <a:t>s</a:t>
            </a:r>
            <a:r>
              <a:rPr lang="zh-CN" altLang="en-US" dirty="0" smtClean="0"/>
              <a:t>，使得</a:t>
            </a:r>
            <a:r>
              <a:rPr lang="en-US" altLang="zh-CN" i="1" dirty="0" smtClean="0"/>
              <a:t>Right(s)</a:t>
            </a:r>
            <a:r>
              <a:rPr lang="zh-CN" altLang="en-US" dirty="0" smtClean="0"/>
              <a:t>合法的子串长度是一个区间，为</a:t>
            </a:r>
            <a:r>
              <a:rPr lang="en-US" altLang="zh-CN" dirty="0" smtClean="0"/>
              <a:t>|</a:t>
            </a:r>
            <a:br>
              <a:rPr lang="en-US" altLang="zh-CN" dirty="0" smtClean="0"/>
            </a:br>
            <a:r>
              <a:rPr lang="en-US" altLang="zh-CN" i="1" dirty="0" smtClean="0"/>
              <a:t>[Min(s),Max(s)]</a:t>
            </a:r>
          </a:p>
          <a:p>
            <a:r>
              <a:rPr lang="en-US" altLang="zh-CN" i="1" dirty="0" smtClean="0"/>
              <a:t>Max(Parent(s)) = Min(s)-1</a:t>
            </a:r>
            <a:r>
              <a:rPr lang="zh-CN" altLang="en-US" dirty="0" smtClean="0"/>
              <a:t>。</a:t>
            </a:r>
            <a:endParaRPr lang="en-US" altLang="zh-CN" dirty="0" smtClean="0"/>
          </a:p>
          <a:p>
            <a:r>
              <a:rPr lang="en-US" altLang="zh-CN" i="1" dirty="0" smtClean="0"/>
              <a:t>SMA</a:t>
            </a:r>
            <a:r>
              <a:rPr lang="zh-CN" altLang="en-US" dirty="0" smtClean="0"/>
              <a:t>的状态数量和边的数量，都是</a:t>
            </a:r>
            <a:r>
              <a:rPr lang="en-US" altLang="zh-CN" i="1" dirty="0" smtClean="0"/>
              <a:t>O(N)</a:t>
            </a:r>
            <a:r>
              <a:rPr lang="zh-CN" altLang="en-US" dirty="0" smtClean="0"/>
              <a:t>的。</a:t>
            </a:r>
            <a:endParaRPr lang="en-US" altLang="zh-CN" dirty="0" smtClean="0"/>
          </a:p>
          <a:p>
            <a:r>
              <a:rPr lang="zh-CN" altLang="en-US" dirty="0" smtClean="0"/>
              <a:t>不妨令</a:t>
            </a:r>
            <a:r>
              <a:rPr lang="en-US" altLang="zh-CN" i="1" dirty="0"/>
              <a:t>t</a:t>
            </a:r>
            <a:r>
              <a:rPr lang="en-US" altLang="zh-CN" i="1" dirty="0" smtClean="0"/>
              <a:t>rans(</a:t>
            </a:r>
            <a:r>
              <a:rPr lang="en-US" altLang="zh-CN" i="1" dirty="0" err="1" smtClean="0"/>
              <a:t>s,ch</a:t>
            </a:r>
            <a:r>
              <a:rPr lang="en-US" altLang="zh-CN" i="1" dirty="0" smtClean="0"/>
              <a:t>)==null</a:t>
            </a:r>
            <a:r>
              <a:rPr lang="zh-CN" altLang="en-US" dirty="0" smtClean="0"/>
              <a:t>表示从</a:t>
            </a:r>
            <a:r>
              <a:rPr lang="en-US" altLang="zh-CN" i="1" dirty="0" smtClean="0"/>
              <a:t>s</a:t>
            </a:r>
            <a:r>
              <a:rPr lang="zh-CN" altLang="en-US" dirty="0" smtClean="0"/>
              <a:t>出发没有标号为</a:t>
            </a:r>
            <a:r>
              <a:rPr lang="en-US" altLang="zh-CN" i="1" dirty="0" err="1" smtClean="0"/>
              <a:t>ch</a:t>
            </a:r>
            <a:r>
              <a:rPr lang="zh-CN" altLang="en-US" dirty="0" smtClean="0"/>
              <a:t>的边，</a:t>
            </a:r>
            <a:endParaRPr lang="en-US" altLang="zh-CN" dirty="0" smtClean="0"/>
          </a:p>
        </p:txBody>
      </p:sp>
    </p:spTree>
    <p:extLst>
      <p:ext uri="{BB962C8B-B14F-4D97-AF65-F5344CB8AC3E}">
        <p14:creationId xmlns:p14="http://schemas.microsoft.com/office/powerpoint/2010/main" val="2348075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zh-CN" altLang="en-US" dirty="0" smtClean="0"/>
              <a:t>先让我们看</a:t>
            </a:r>
            <a:r>
              <a:rPr kumimoji="1" lang="en-US" altLang="zh-CN" dirty="0" smtClean="0"/>
              <a:t>SPOJ</a:t>
            </a:r>
            <a:r>
              <a:rPr kumimoji="1" lang="zh-CN" altLang="en-US" dirty="0" smtClean="0"/>
              <a:t>上的一道题目</a:t>
            </a:r>
            <a:endParaRPr kumimoji="1" lang="zh-CN" altLang="en-US" dirty="0"/>
          </a:p>
        </p:txBody>
      </p:sp>
      <p:sp>
        <p:nvSpPr>
          <p:cNvPr id="6" name="内容占位符 5"/>
          <p:cNvSpPr>
            <a:spLocks noGrp="1"/>
          </p:cNvSpPr>
          <p:nvPr>
            <p:ph idx="1"/>
          </p:nvPr>
        </p:nvSpPr>
        <p:spPr/>
        <p:txBody>
          <a:bodyPr>
            <a:normAutofit/>
          </a:bodyPr>
          <a:lstStyle/>
          <a:p>
            <a:r>
              <a:rPr kumimoji="1" lang="en-US" altLang="zh-CN" sz="2400" dirty="0"/>
              <a:t>1812</a:t>
            </a:r>
            <a:r>
              <a:rPr kumimoji="1" lang="en-US" altLang="zh-CN" sz="2400" dirty="0" smtClean="0"/>
              <a:t>.  </a:t>
            </a:r>
            <a:r>
              <a:rPr kumimoji="1" lang="en-US" altLang="zh-CN" sz="2400" dirty="0"/>
              <a:t>Longest Common Substring </a:t>
            </a:r>
            <a:r>
              <a:rPr kumimoji="1" lang="en-US" altLang="zh-CN" sz="2400" dirty="0" smtClean="0"/>
              <a:t>II</a:t>
            </a:r>
          </a:p>
          <a:p>
            <a:r>
              <a:rPr kumimoji="1" lang="zh-CN" altLang="en-US" sz="2400" dirty="0" smtClean="0"/>
              <a:t>题目大意：给出</a:t>
            </a:r>
            <a:r>
              <a:rPr kumimoji="1" lang="en-US" altLang="zh-CN" sz="2400" dirty="0" smtClean="0"/>
              <a:t>N(N &lt;= 10)</a:t>
            </a:r>
            <a:r>
              <a:rPr kumimoji="1" lang="zh-CN" altLang="en-US" sz="2400" dirty="0" smtClean="0"/>
              <a:t>个长度不超过</a:t>
            </a:r>
            <a:r>
              <a:rPr kumimoji="1" lang="en-US" altLang="zh-CN" sz="2400" dirty="0" smtClean="0"/>
              <a:t>100000</a:t>
            </a:r>
            <a:r>
              <a:rPr kumimoji="1" lang="zh-CN" altLang="en-US" sz="2400" dirty="0" smtClean="0"/>
              <a:t>的字符串，求他们的最长公共连续子串。</a:t>
            </a:r>
            <a:endParaRPr kumimoji="1" lang="en-US" altLang="zh-CN" sz="2400" dirty="0" smtClean="0"/>
          </a:p>
          <a:p>
            <a:r>
              <a:rPr kumimoji="1" lang="zh-CN" altLang="en-US" sz="2400" dirty="0" smtClean="0"/>
              <a:t>时限：</a:t>
            </a:r>
            <a:r>
              <a:rPr kumimoji="1" lang="en-US" altLang="zh-CN" sz="2400" dirty="0" smtClean="0"/>
              <a:t>SPOJ</a:t>
            </a:r>
            <a:r>
              <a:rPr kumimoji="1" lang="zh-CN" altLang="en-US" sz="2400" dirty="0" smtClean="0"/>
              <a:t>上的</a:t>
            </a:r>
            <a:r>
              <a:rPr kumimoji="1" lang="en-US" altLang="zh-CN" sz="2400" dirty="0" smtClean="0"/>
              <a:t>2s</a:t>
            </a:r>
            <a:endParaRPr kumimoji="1" lang="zh-CN" altLang="en-US" sz="2400" dirty="0"/>
          </a:p>
        </p:txBody>
      </p:sp>
    </p:spTree>
    <p:extLst>
      <p:ext uri="{BB962C8B-B14F-4D97-AF65-F5344CB8AC3E}">
        <p14:creationId xmlns:p14="http://schemas.microsoft.com/office/powerpoint/2010/main" val="3863941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en-US" altLang="zh-CN" dirty="0" smtClean="0"/>
              <a:t>			</a:t>
            </a:r>
            <a:r>
              <a:rPr lang="zh-CN" altLang="en-US" dirty="0" smtClean="0"/>
              <a:t>定义</a:t>
            </a:r>
            <a:r>
              <a:rPr lang="zh-CN" altLang="en-US" dirty="0"/>
              <a:t>的回顾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考虑一个状态</a:t>
                </a:r>
                <a:r>
                  <a:rPr lang="en-US" altLang="zh-CN" i="1" dirty="0" smtClean="0"/>
                  <a:t>s</a:t>
                </a:r>
                <a:r>
                  <a:rPr lang="en-US" altLang="zh-CN" dirty="0" smtClean="0"/>
                  <a:t>,</a:t>
                </a:r>
                <a:r>
                  <a:rPr lang="zh-CN" altLang="en-US" dirty="0" smtClean="0"/>
                  <a:t>它的</a:t>
                </a:r>
                <a:r>
                  <a:rPr lang="en-US" altLang="zh-CN" i="1" dirty="0" smtClean="0"/>
                  <a:t>Right</a:t>
                </a:r>
                <a:r>
                  <a:rPr lang="en-US" altLang="zh-CN" dirty="0"/>
                  <a:t>(</a:t>
                </a:r>
                <a:r>
                  <a:rPr lang="en-US" altLang="zh-CN" dirty="0" smtClean="0"/>
                  <a:t>s)</a:t>
                </a:r>
                <a:r>
                  <a:rPr lang="en-US" altLang="zh-CN" sz="2400" i="1" dirty="0"/>
                  <a:t>=</a:t>
                </a:r>
                <a14:m>
                  <m:oMath xmlns:m="http://schemas.openxmlformats.org/officeDocument/2006/math">
                    <m:d>
                      <m:dPr>
                        <m:begChr m:val="{"/>
                        <m:endChr m:val="}"/>
                        <m:ctrlPr>
                          <a:rPr lang="en-US" altLang="zh-CN" sz="2400" i="1">
                            <a:latin typeface="Cambria Math"/>
                          </a:rPr>
                        </m:ctrlPr>
                      </m:dPr>
                      <m:e>
                        <m:sSub>
                          <m:sSubPr>
                            <m:ctrlPr>
                              <a:rPr lang="en-US" altLang="zh-CN" sz="2400" i="1">
                                <a:latin typeface="Cambria Math"/>
                              </a:rPr>
                            </m:ctrlPr>
                          </m:sSubPr>
                          <m:e>
                            <m:r>
                              <a:rPr lang="en-US" altLang="zh-CN" sz="2400" i="1">
                                <a:latin typeface="Cambria Math"/>
                              </a:rPr>
                              <m:t>𝑟</m:t>
                            </m:r>
                          </m:e>
                          <m:sub>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2</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𝑛</m:t>
                            </m:r>
                          </m:sub>
                        </m:sSub>
                      </m:e>
                    </m:d>
                    <m:r>
                      <a:rPr lang="en-US" altLang="zh-CN" sz="2400" i="1">
                        <a:latin typeface="Cambria Math"/>
                      </a:rPr>
                      <m:t> </m:t>
                    </m:r>
                  </m:oMath>
                </a14:m>
                <a:r>
                  <a:rPr lang="zh-CN" altLang="en-US" dirty="0" smtClean="0"/>
                  <a:t>，</a:t>
                </a:r>
                <a:r>
                  <a:rPr lang="zh-CN" altLang="en-US" dirty="0"/>
                  <a:t>假如</a:t>
                </a:r>
                <a:r>
                  <a:rPr lang="zh-CN" altLang="en-US" dirty="0" smtClean="0"/>
                  <a:t>有一条</a:t>
                </a:r>
                <a:r>
                  <a:rPr lang="en-US" altLang="zh-CN" i="1" dirty="0" smtClean="0"/>
                  <a:t>s</a:t>
                </a:r>
                <a14:m>
                  <m:oMath xmlns:m="http://schemas.openxmlformats.org/officeDocument/2006/math">
                    <m:r>
                      <a:rPr lang="en-US" altLang="zh-CN" b="0" i="1" smtClean="0">
                        <a:latin typeface="Cambria Math"/>
                      </a:rPr>
                      <m:t>→</m:t>
                    </m:r>
                  </m:oMath>
                </a14:m>
                <a:r>
                  <a:rPr lang="en-US" altLang="zh-CN" i="1" dirty="0" smtClean="0"/>
                  <a:t>t</a:t>
                </a:r>
                <a:r>
                  <a:rPr lang="zh-CN" altLang="en-US" dirty="0" smtClean="0"/>
                  <a:t>标号为</a:t>
                </a:r>
                <a:r>
                  <a:rPr lang="en-US" altLang="zh-CN" i="1" dirty="0" smtClean="0"/>
                  <a:t>c</a:t>
                </a:r>
                <a:r>
                  <a:rPr lang="zh-CN" altLang="en-US" dirty="0" smtClean="0"/>
                  <a:t>的边，考虑</a:t>
                </a:r>
                <a:r>
                  <a:rPr lang="en-US" altLang="zh-CN" i="1" dirty="0" smtClean="0"/>
                  <a:t>t</a:t>
                </a:r>
                <a:r>
                  <a:rPr lang="zh-CN" altLang="en-US" dirty="0" smtClean="0"/>
                  <a:t>的</a:t>
                </a:r>
                <a:r>
                  <a:rPr lang="en-US" altLang="zh-CN" i="1" dirty="0" smtClean="0"/>
                  <a:t>Right</a:t>
                </a:r>
                <a:r>
                  <a:rPr lang="zh-CN" altLang="en-US" dirty="0" smtClean="0"/>
                  <a:t>集合，由于多了一个字符，</a:t>
                </a:r>
                <a:r>
                  <a:rPr lang="en-US" altLang="zh-CN" dirty="0" smtClean="0"/>
                  <a:t>s</a:t>
                </a:r>
                <a:r>
                  <a:rPr lang="zh-CN" altLang="en-US" dirty="0" smtClean="0"/>
                  <a:t>的</a:t>
                </a:r>
                <a:r>
                  <a:rPr lang="en-US" altLang="zh-CN" dirty="0" smtClean="0"/>
                  <a:t>Right</a:t>
                </a:r>
                <a:r>
                  <a:rPr lang="zh-CN" altLang="en-US" dirty="0" smtClean="0"/>
                  <a:t>集合中，只有</a:t>
                </a:r>
                <a:r>
                  <a:rPr lang="en-US" altLang="zh-CN" dirty="0" smtClean="0"/>
                  <a:t>S[</a:t>
                </a:r>
                <a14:m>
                  <m:oMath xmlns:m="http://schemas.openxmlformats.org/officeDocument/2006/math">
                    <m:sSub>
                      <m:sSubPr>
                        <m:ctrlPr>
                          <a:rPr lang="en-US" altLang="zh-CN" b="0" i="1" smtClean="0">
                            <a:latin typeface="Cambria Math"/>
                          </a:rPr>
                        </m:ctrlPr>
                      </m:sSubPr>
                      <m:e>
                        <m:r>
                          <a:rPr lang="en-US" altLang="zh-CN" b="0" i="1" smtClean="0">
                            <a:latin typeface="Cambria Math"/>
                          </a:rPr>
                          <m:t>𝑟</m:t>
                        </m:r>
                      </m:e>
                      <m:sub>
                        <m:r>
                          <a:rPr lang="en-US" altLang="zh-CN" b="0" i="1" smtClean="0">
                            <a:latin typeface="Cambria Math"/>
                          </a:rPr>
                          <m:t>𝑖</m:t>
                        </m:r>
                      </m:sub>
                    </m:sSub>
                  </m:oMath>
                </a14:m>
                <a:r>
                  <a:rPr lang="en-US" altLang="zh-CN" dirty="0" smtClean="0"/>
                  <a:t>]==c</a:t>
                </a:r>
                <a:r>
                  <a:rPr lang="zh-CN" altLang="en-US" dirty="0" smtClean="0"/>
                  <a:t>的符合要求。那么</a:t>
                </a:r>
                <a:r>
                  <a:rPr lang="en-US" altLang="zh-CN" dirty="0" smtClean="0"/>
                  <a:t>t</a:t>
                </a:r>
                <a:r>
                  <a:rPr lang="zh-CN" altLang="en-US" dirty="0" smtClean="0"/>
                  <a:t>的</a:t>
                </a:r>
                <a:r>
                  <a:rPr lang="en-US" altLang="zh-CN" dirty="0" smtClean="0"/>
                  <a:t>Right</a:t>
                </a:r>
                <a:r>
                  <a:rPr lang="zh-CN" altLang="en-US" dirty="0" smtClean="0"/>
                  <a:t>集合就是</a:t>
                </a:r>
                <a:r>
                  <a:rPr lang="en-US" altLang="zh-CN" dirty="0" smtClean="0"/>
                  <a:t>{</a:t>
                </a:r>
                <a14:m>
                  <m:oMath xmlns:m="http://schemas.openxmlformats.org/officeDocument/2006/math">
                    <m:sSub>
                      <m:sSubPr>
                        <m:ctrlPr>
                          <a:rPr lang="en-US" altLang="zh-CN" b="0" i="1" dirty="0" smtClean="0">
                            <a:latin typeface="Cambria Math"/>
                          </a:rPr>
                        </m:ctrlPr>
                      </m:sSubPr>
                      <m:e>
                        <m:r>
                          <a:rPr lang="en-US" altLang="zh-CN" i="1" dirty="0">
                            <a:latin typeface="Cambria Math"/>
                          </a:rPr>
                          <m:t>𝑟</m:t>
                        </m:r>
                      </m:e>
                      <m:sub>
                        <m:r>
                          <a:rPr lang="en-US" altLang="zh-CN" b="0" i="1" dirty="0" smtClean="0">
                            <a:latin typeface="Cambria Math"/>
                          </a:rPr>
                          <m:t>𝑖</m:t>
                        </m:r>
                      </m:sub>
                    </m:sSub>
                  </m:oMath>
                </a14:m>
                <a:r>
                  <a:rPr lang="en-US" altLang="zh-CN" i="1" dirty="0" smtClean="0"/>
                  <a:t>+1|S[</a:t>
                </a:r>
                <a:r>
                  <a:rPr lang="en-US" altLang="zh-CN" i="1" dirty="0" err="1" smtClean="0"/>
                  <a:t>ri</a:t>
                </a:r>
                <a:r>
                  <a:rPr lang="en-US" altLang="zh-CN" i="1" dirty="0" smtClean="0"/>
                  <a:t>]==c</a:t>
                </a:r>
                <a:r>
                  <a:rPr lang="en-US" altLang="zh-CN" dirty="0" smtClean="0"/>
                  <a:t>}</a:t>
                </a:r>
                <a:endParaRPr lang="en-US" altLang="zh-CN" i="1" dirty="0" smtClean="0"/>
              </a:p>
              <a:p>
                <a:r>
                  <a:rPr lang="zh-CN" altLang="en-US" dirty="0" smtClean="0"/>
                  <a:t> 那么如果</a:t>
                </a:r>
                <a:r>
                  <a:rPr lang="en-US" altLang="zh-CN" i="1" dirty="0" smtClean="0"/>
                  <a:t>s</a:t>
                </a:r>
                <a:r>
                  <a:rPr lang="zh-CN" altLang="en-US" dirty="0" smtClean="0"/>
                  <a:t>出发有标号为</a:t>
                </a:r>
                <a:r>
                  <a:rPr lang="en-US" altLang="zh-CN" i="1" dirty="0" smtClean="0"/>
                  <a:t>x</a:t>
                </a:r>
                <a:r>
                  <a:rPr lang="zh-CN" altLang="en-US" dirty="0" smtClean="0"/>
                  <a:t>的边，那么</a:t>
                </a:r>
                <a:r>
                  <a:rPr lang="en-US" altLang="zh-CN" i="1" dirty="0" smtClean="0"/>
                  <a:t>Parent(s)</a:t>
                </a:r>
                <a:r>
                  <a:rPr lang="zh-CN" altLang="en-US" dirty="0" smtClean="0"/>
                  <a:t>出发必然也有。</a:t>
                </a:r>
                <a:endParaRPr lang="en-US" altLang="zh-CN" dirty="0" smtClean="0"/>
              </a:p>
              <a:p>
                <a:r>
                  <a:rPr lang="zh-CN" altLang="en-US" dirty="0" smtClean="0"/>
                  <a:t>同时，对于令</a:t>
                </a:r>
                <a:r>
                  <a:rPr lang="en-US" altLang="zh-CN" i="1" dirty="0" smtClean="0"/>
                  <a:t>f=Parent(s)</a:t>
                </a:r>
                <a:r>
                  <a:rPr lang="zh-CN" altLang="en-US" dirty="0" smtClean="0"/>
                  <a:t>，</a:t>
                </a:r>
                <a:endParaRPr lang="en-US" altLang="zh-CN" dirty="0" smtClean="0"/>
              </a:p>
              <a:p>
                <a:r>
                  <a:rPr lang="en-US" altLang="zh-CN" i="1" dirty="0" smtClean="0"/>
                  <a:t>Right(trans(</a:t>
                </a:r>
                <a:r>
                  <a:rPr lang="en-US" altLang="zh-CN" i="1" dirty="0" err="1" smtClean="0"/>
                  <a:t>s,c</a:t>
                </a:r>
                <a:r>
                  <a:rPr lang="en-US" altLang="zh-CN" i="1" dirty="0" smtClean="0"/>
                  <a:t>)) </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 </m:t>
                    </m:r>
                  </m:oMath>
                </a14:m>
                <a:r>
                  <a:rPr lang="en-US" altLang="zh-CN" i="1" dirty="0" smtClean="0"/>
                  <a:t>Right(trans(f,c))</a:t>
                </a:r>
                <a:r>
                  <a:rPr lang="zh-CN" altLang="en-US" dirty="0" smtClean="0"/>
                  <a:t>。</a:t>
                </a:r>
                <a:endParaRPr lang="en-US" altLang="zh-CN" dirty="0" smtClean="0"/>
              </a:p>
              <a:p>
                <a:r>
                  <a:rPr lang="zh-CN" altLang="en-US" dirty="0"/>
                  <a:t>有一</a:t>
                </a:r>
                <a:r>
                  <a:rPr lang="zh-CN" altLang="en-US" dirty="0" smtClean="0"/>
                  <a:t>个很显然的推论是</a:t>
                </a:r>
                <a:r>
                  <a:rPr lang="en-US" altLang="zh-CN" i="1" dirty="0" smtClean="0"/>
                  <a:t>Max(t)&gt;Max(s)</a:t>
                </a:r>
                <a:endParaRPr lang="zh-CN" altLang="en-US"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2131" r="-46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0915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每个阶段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我们每次添加一个字符，并且更新当前的</a:t>
                </a:r>
                <a:r>
                  <a:rPr lang="en-US" altLang="zh-CN" i="1" dirty="0" smtClean="0"/>
                  <a:t>SAM</a:t>
                </a:r>
                <a:r>
                  <a:rPr lang="zh-CN" altLang="en-US" dirty="0" smtClean="0"/>
                  <a:t>使得它成为包含这个新字符的</a:t>
                </a:r>
                <a:r>
                  <a:rPr lang="en-US" altLang="zh-CN" i="1" dirty="0" smtClean="0"/>
                  <a:t>SAM</a:t>
                </a:r>
                <a:r>
                  <a:rPr lang="zh-CN" altLang="en-US" dirty="0" smtClean="0"/>
                  <a:t>。</a:t>
                </a:r>
                <a:endParaRPr lang="en-US" altLang="zh-CN" dirty="0" smtClean="0"/>
              </a:p>
              <a:p>
                <a:endParaRPr lang="en-US" altLang="zh-CN" dirty="0"/>
              </a:p>
              <a:p>
                <a:r>
                  <a:rPr lang="zh-CN" altLang="en-US" dirty="0" smtClean="0"/>
                  <a:t>令当前字符串为</a:t>
                </a:r>
                <a:r>
                  <a:rPr lang="en-US" altLang="zh-CN" i="1" dirty="0" smtClean="0"/>
                  <a:t>T</a:t>
                </a:r>
                <a:r>
                  <a:rPr lang="zh-CN" altLang="en-US" dirty="0" smtClean="0"/>
                  <a:t>，新字符为</a:t>
                </a:r>
                <a:r>
                  <a:rPr lang="en-US" altLang="zh-CN" i="1" dirty="0" smtClean="0"/>
                  <a:t>x</a:t>
                </a:r>
                <a:r>
                  <a:rPr lang="en-US" altLang="zh-CN" dirty="0" smtClean="0"/>
                  <a:t>,</a:t>
                </a:r>
                <a:r>
                  <a:rPr lang="zh-CN" altLang="en-US" dirty="0" smtClean="0"/>
                  <a:t>令</a:t>
                </a:r>
                <a:r>
                  <a:rPr lang="en-US" altLang="zh-CN" i="1" dirty="0" smtClean="0"/>
                  <a:t>T</a:t>
                </a:r>
                <a:r>
                  <a:rPr lang="zh-CN" altLang="en-US" dirty="0" smtClean="0"/>
                  <a:t>的长度为</a:t>
                </a:r>
                <a:r>
                  <a:rPr lang="en-US" altLang="zh-CN" i="1" dirty="0" smtClean="0"/>
                  <a:t>L</a:t>
                </a:r>
              </a:p>
              <a:p>
                <a:r>
                  <a:rPr lang="en-US" altLang="zh-CN" i="1" dirty="0" smtClean="0"/>
                  <a:t>SAM(T) </a:t>
                </a:r>
                <a14:m>
                  <m:oMath xmlns:m="http://schemas.openxmlformats.org/officeDocument/2006/math">
                    <m:r>
                      <a:rPr lang="en-US" altLang="zh-CN" b="0" i="1" smtClean="0">
                        <a:latin typeface="Cambria Math"/>
                      </a:rPr>
                      <m:t>→</m:t>
                    </m:r>
                  </m:oMath>
                </a14:m>
                <a:r>
                  <a:rPr lang="en-US" altLang="zh-CN" i="1" dirty="0" smtClean="0"/>
                  <a:t>SAM(</a:t>
                </a:r>
                <a:r>
                  <a:rPr lang="en-US" altLang="zh-CN" i="1" dirty="0" err="1" smtClean="0"/>
                  <a:t>Tx</a:t>
                </a:r>
                <a:r>
                  <a:rPr lang="en-US" altLang="zh-CN" i="1" dirty="0" smtClean="0"/>
                  <a:t>)</a:t>
                </a:r>
                <a:endParaRPr lang="en-US" altLang="zh-CN" i="1" dirty="0"/>
              </a:p>
              <a:p>
                <a:r>
                  <a:rPr lang="zh-CN" altLang="en-US" dirty="0" smtClean="0"/>
                  <a:t>那么我们新增加了一些子串，它们都是</a:t>
                </a:r>
                <a:r>
                  <a:rPr lang="zh-CN" altLang="en-US" dirty="0"/>
                  <a:t>串</a:t>
                </a:r>
                <a:r>
                  <a:rPr lang="en-US" altLang="zh-CN" i="1" dirty="0" err="1" smtClean="0"/>
                  <a:t>Tx</a:t>
                </a:r>
                <a:r>
                  <a:rPr lang="zh-CN" altLang="en-US" dirty="0" smtClean="0"/>
                  <a:t>的后缀。</a:t>
                </a:r>
                <a:endParaRPr lang="en-US" altLang="zh-CN" dirty="0" smtClean="0"/>
              </a:p>
              <a:p>
                <a:r>
                  <a:rPr lang="en-US" altLang="zh-CN" i="1" dirty="0" err="1" smtClean="0"/>
                  <a:t>Tx</a:t>
                </a:r>
                <a:r>
                  <a:rPr lang="zh-CN" altLang="en-US" dirty="0" smtClean="0"/>
                  <a:t>的后缀，就是</a:t>
                </a:r>
                <a:r>
                  <a:rPr lang="en-US" altLang="zh-CN" i="1" dirty="0" smtClean="0"/>
                  <a:t>T</a:t>
                </a:r>
                <a:r>
                  <a:rPr lang="zh-CN" altLang="en-US" dirty="0" smtClean="0"/>
                  <a:t>的后缀后面添一个</a:t>
                </a:r>
                <a:r>
                  <a:rPr lang="en-US" altLang="zh-CN" i="1" dirty="0" smtClean="0"/>
                  <a:t>x</a:t>
                </a:r>
                <a:endParaRPr lang="zh-CN" altLang="en-US" i="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1522" r="-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9809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每个</a:t>
            </a:r>
            <a:r>
              <a:rPr lang="zh-CN" altLang="en-US" dirty="0"/>
              <a:t>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那么我们考虑所有表示</a:t>
                </a:r>
                <a:r>
                  <a:rPr lang="en-US" altLang="zh-CN" i="1" dirty="0" smtClean="0"/>
                  <a:t>T</a:t>
                </a:r>
                <a:r>
                  <a:rPr lang="zh-CN" altLang="en-US" dirty="0" smtClean="0"/>
                  <a:t>的后缀</a:t>
                </a:r>
                <a:r>
                  <a:rPr lang="en-US" altLang="zh-CN" dirty="0" smtClean="0"/>
                  <a:t>(</a:t>
                </a:r>
                <a:r>
                  <a:rPr lang="zh-CN" altLang="en-US" dirty="0" smtClean="0"/>
                  <a:t>也就是</a:t>
                </a:r>
                <a:r>
                  <a:rPr lang="en-US" altLang="zh-CN" i="1" dirty="0" smtClean="0"/>
                  <a:t>Right</a:t>
                </a:r>
                <a:r>
                  <a:rPr lang="zh-CN" altLang="en-US" dirty="0" smtClean="0"/>
                  <a:t>集合中包含</a:t>
                </a:r>
                <a:r>
                  <a:rPr lang="en-US" altLang="zh-CN" dirty="0" smtClean="0"/>
                  <a:t>L)</a:t>
                </a:r>
                <a:r>
                  <a:rPr lang="zh-CN" altLang="en-US" dirty="0" smtClean="0"/>
                  <a:t>的节点</a:t>
                </a:r>
                <a14:m>
                  <m:oMath xmlns:m="http://schemas.openxmlformats.org/officeDocument/2006/math">
                    <m:sSub>
                      <m:sSubPr>
                        <m:ctrlPr>
                          <a:rPr lang="en-US" altLang="zh-CN" b="0" i="1" dirty="0" smtClean="0">
                            <a:latin typeface="Cambria Math"/>
                          </a:rPr>
                        </m:ctrlPr>
                      </m:sSubPr>
                      <m:e>
                        <m:r>
                          <a:rPr lang="en-US" altLang="zh-CN" b="0" i="1" dirty="0" smtClean="0">
                            <a:latin typeface="Cambria Math"/>
                          </a:rPr>
                          <m:t>𝑣</m:t>
                        </m:r>
                      </m:e>
                      <m:sub>
                        <m:r>
                          <a:rPr lang="en-US" altLang="zh-CN" b="0" i="1" dirty="0" smtClean="0">
                            <a:latin typeface="Cambria Math"/>
                          </a:rPr>
                          <m:t>1</m:t>
                        </m:r>
                      </m:sub>
                    </m:sSub>
                    <m:r>
                      <a:rPr lang="en-US" altLang="zh-CN" b="0" i="0" dirty="0" smtClean="0">
                        <a:latin typeface="Cambria Math"/>
                      </a:rPr>
                      <m:t>,</m:t>
                    </m:r>
                    <m:sSub>
                      <m:sSubPr>
                        <m:ctrlPr>
                          <a:rPr lang="en-US" altLang="zh-CN" i="1" dirty="0">
                            <a:latin typeface="Cambria Math"/>
                          </a:rPr>
                        </m:ctrlPr>
                      </m:sSubPr>
                      <m:e>
                        <m:r>
                          <a:rPr lang="en-US" altLang="zh-CN" i="1" dirty="0">
                            <a:latin typeface="Cambria Math"/>
                          </a:rPr>
                          <m:t>𝑣</m:t>
                        </m:r>
                      </m:e>
                      <m:sub>
                        <m:r>
                          <a:rPr lang="en-US" altLang="zh-CN" b="0" i="1" dirty="0" smtClean="0">
                            <a:latin typeface="Cambria Math"/>
                          </a:rPr>
                          <m:t>2</m:t>
                        </m:r>
                      </m:sub>
                    </m:sSub>
                    <m:sSub>
                      <m:sSubPr>
                        <m:ctrlPr>
                          <a:rPr lang="en-US" altLang="zh-CN" i="1" dirty="0">
                            <a:latin typeface="Cambria Math"/>
                          </a:rPr>
                        </m:ctrlPr>
                      </m:sSubPr>
                      <m:e>
                        <m:r>
                          <a:rPr lang="en-US" altLang="zh-CN" b="0" i="1" dirty="0" smtClean="0">
                            <a:latin typeface="Cambria Math"/>
                          </a:rPr>
                          <m:t>,</m:t>
                        </m:r>
                        <m:r>
                          <a:rPr lang="en-US" altLang="zh-CN" i="1" dirty="0">
                            <a:latin typeface="Cambria Math"/>
                          </a:rPr>
                          <m:t>𝑣</m:t>
                        </m:r>
                      </m:e>
                      <m:sub>
                        <m:r>
                          <a:rPr lang="en-US" altLang="zh-CN" b="0" i="1" dirty="0" smtClean="0">
                            <a:latin typeface="Cambria Math"/>
                          </a:rPr>
                          <m:t>3</m:t>
                        </m:r>
                      </m:sub>
                    </m:sSub>
                    <m:r>
                      <a:rPr lang="en-US" altLang="zh-CN" b="0" i="1" dirty="0" smtClean="0">
                        <a:latin typeface="Cambria Math"/>
                      </a:rPr>
                      <m:t>,…</m:t>
                    </m:r>
                  </m:oMath>
                </a14:m>
                <a:r>
                  <a:rPr lang="zh-CN" altLang="en-US" dirty="0" smtClean="0"/>
                  <a:t>。</a:t>
                </a:r>
                <a:endParaRPr lang="en-US" altLang="zh-CN" dirty="0" smtClean="0"/>
              </a:p>
              <a:p>
                <a:r>
                  <a:rPr lang="zh-CN" altLang="en-US" dirty="0" smtClean="0"/>
                  <a:t>由于必然存在一个</a:t>
                </a:r>
                <a:r>
                  <a:rPr lang="en-US" altLang="zh-CN" i="1" dirty="0" smtClean="0"/>
                  <a:t>Right(p)</a:t>
                </a:r>
                <a:r>
                  <a:rPr lang="en-US" altLang="zh-CN" dirty="0" smtClean="0"/>
                  <a:t>={</a:t>
                </a:r>
                <a:r>
                  <a:rPr lang="en-US" altLang="zh-CN" i="1" dirty="0" smtClean="0"/>
                  <a:t>L</a:t>
                </a:r>
                <a:r>
                  <a:rPr lang="en-US" altLang="zh-CN" dirty="0" smtClean="0"/>
                  <a:t>}</a:t>
                </a:r>
                <a:r>
                  <a:rPr lang="zh-CN" altLang="en-US" dirty="0" smtClean="0"/>
                  <a:t>的节点</a:t>
                </a:r>
                <a:r>
                  <a:rPr lang="en-US" altLang="zh-CN" i="1" dirty="0" smtClean="0"/>
                  <a:t>p</a:t>
                </a:r>
                <a:r>
                  <a:rPr lang="en-US" altLang="zh-CN" dirty="0" smtClean="0"/>
                  <a:t>(</a:t>
                </a:r>
                <a:r>
                  <a:rPr lang="en-US" altLang="zh-CN" i="1" dirty="0" smtClean="0"/>
                  <a:t>ST(T))</a:t>
                </a:r>
                <a:r>
                  <a:rPr lang="zh-CN" altLang="en-US" dirty="0" smtClean="0"/>
                  <a:t>。那么</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a:rPr lang="en-US" altLang="zh-CN" dirty="0">
                            <a:latin typeface="Cambria Math"/>
                          </a:rPr>
                          <m:t>1</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dirty="0">
                            <a:latin typeface="Cambria Math"/>
                          </a:rPr>
                          <m:t>2</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k</m:t>
                        </m:r>
                      </m:sub>
                    </m:sSub>
                  </m:oMath>
                </a14:m>
                <a:r>
                  <a:rPr lang="zh-CN" altLang="en-US" dirty="0" smtClean="0"/>
                  <a:t>由于</a:t>
                </a:r>
                <a:r>
                  <a:rPr lang="en-US" altLang="zh-CN" i="1" dirty="0" smtClean="0"/>
                  <a:t>Right</a:t>
                </a:r>
                <a:r>
                  <a:rPr lang="zh-CN" altLang="en-US" dirty="0" smtClean="0"/>
                  <a:t>集合都含有</a:t>
                </a:r>
                <a:r>
                  <a:rPr lang="en-US" altLang="zh-CN" dirty="0" smtClean="0"/>
                  <a:t>L</a:t>
                </a:r>
                <a:r>
                  <a:rPr lang="zh-CN" altLang="en-US" dirty="0" smtClean="0"/>
                  <a:t>，那么它们在</a:t>
                </a:r>
                <a:r>
                  <a:rPr lang="en-US" altLang="zh-CN" i="1" dirty="0" smtClean="0"/>
                  <a:t>Parent</a:t>
                </a:r>
                <a:r>
                  <a:rPr lang="zh-CN" altLang="en-US" dirty="0" smtClean="0"/>
                  <a:t>树中必然全是</a:t>
                </a:r>
                <a:r>
                  <a:rPr lang="en-US" altLang="zh-CN" i="1" dirty="0" smtClean="0"/>
                  <a:t>p</a:t>
                </a:r>
                <a:r>
                  <a:rPr lang="zh-CN" altLang="en-US" dirty="0" smtClean="0"/>
                  <a:t>的祖先。可以使用</a:t>
                </a:r>
                <a:r>
                  <a:rPr lang="en-US" altLang="zh-CN" i="1" dirty="0" smtClean="0"/>
                  <a:t>Parent</a:t>
                </a:r>
                <a:r>
                  <a:rPr lang="zh-CN" altLang="en-US" dirty="0" smtClean="0"/>
                  <a:t>函数得到他们。</a:t>
                </a:r>
                <a:endParaRPr lang="en-US" altLang="zh-CN" dirty="0" smtClean="0"/>
              </a:p>
              <a:p>
                <a:r>
                  <a:rPr lang="zh-CN" altLang="en-US" dirty="0"/>
                  <a:t>同时</a:t>
                </a:r>
                <a:r>
                  <a:rPr lang="zh-CN" altLang="en-US" dirty="0" smtClean="0"/>
                  <a:t>我们添加一个字符</a:t>
                </a:r>
                <a:r>
                  <a:rPr lang="en-US" altLang="zh-CN" i="1" dirty="0" smtClean="0"/>
                  <a:t>x</a:t>
                </a:r>
                <a:r>
                  <a:rPr lang="zh-CN" altLang="en-US" dirty="0" smtClean="0"/>
                  <a:t>后，令</a:t>
                </a:r>
                <a:r>
                  <a:rPr lang="en-US" altLang="zh-CN" i="1" dirty="0" err="1" smtClean="0"/>
                  <a:t>np</a:t>
                </a:r>
                <a:r>
                  <a:rPr lang="zh-CN" altLang="en-US" dirty="0" smtClean="0"/>
                  <a:t>表示</a:t>
                </a:r>
                <a:r>
                  <a:rPr lang="en-US" altLang="zh-CN" i="1" dirty="0" smtClean="0"/>
                  <a:t>ST(</a:t>
                </a:r>
                <a:r>
                  <a:rPr lang="en-US" altLang="zh-CN" i="1" dirty="0" err="1" smtClean="0"/>
                  <a:t>Tx</a:t>
                </a:r>
                <a:r>
                  <a:rPr lang="en-US" altLang="zh-CN" i="1" dirty="0" smtClean="0"/>
                  <a:t>)</a:t>
                </a:r>
                <a:r>
                  <a:rPr lang="zh-CN" altLang="en-US" dirty="0" smtClean="0"/>
                  <a:t>，则</a:t>
                </a:r>
                <a:r>
                  <a:rPr lang="en-US" altLang="zh-CN" i="1" dirty="0" smtClean="0"/>
                  <a:t>Right(</a:t>
                </a:r>
                <a:r>
                  <a:rPr lang="en-US" altLang="zh-CN" i="1" dirty="0" err="1" smtClean="0"/>
                  <a:t>np</a:t>
                </a:r>
                <a:r>
                  <a:rPr lang="en-US" altLang="zh-CN" i="1" dirty="0" smtClean="0"/>
                  <a:t>) ={L+1}</a:t>
                </a:r>
              </a:p>
              <a:p>
                <a:r>
                  <a:rPr lang="zh-CN" altLang="en-US" dirty="0" smtClean="0"/>
                  <a:t>不妨让他们从后代到祖先排为</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a:rPr lang="en-US" altLang="zh-CN" b="0" i="1" dirty="0" smtClean="0">
                            <a:latin typeface="Cambria Math"/>
                          </a:rPr>
                          <m:t>1</m:t>
                        </m:r>
                      </m:sub>
                    </m:sSub>
                    <m:r>
                      <a:rPr lang="en-US" altLang="zh-CN" b="0" i="1" dirty="0" smtClean="0">
                        <a:latin typeface="Cambria Math"/>
                      </a:rPr>
                      <m:t>=</m:t>
                    </m:r>
                    <m:r>
                      <a:rPr lang="en-US" altLang="zh-CN" b="0" i="1" dirty="0" smtClean="0">
                        <a:latin typeface="Cambria Math"/>
                      </a:rPr>
                      <m:t>𝑝</m:t>
                    </m:r>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dirty="0">
                            <a:latin typeface="Cambria Math"/>
                          </a:rPr>
                          <m:t>2</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k</m:t>
                        </m:r>
                      </m:sub>
                    </m:sSub>
                    <m:r>
                      <a:rPr lang="en-US" altLang="zh-CN" b="0" i="1" dirty="0" smtClean="0">
                        <a:latin typeface="Cambria Math"/>
                      </a:rPr>
                      <m:t>=</m:t>
                    </m:r>
                    <m:r>
                      <m:rPr>
                        <m:sty m:val="p"/>
                      </m:rPr>
                      <a:rPr lang="en-US" altLang="zh-CN" i="1" dirty="0">
                        <a:latin typeface="Cambria Math"/>
                      </a:rPr>
                      <m:t>root</m:t>
                    </m:r>
                  </m:oMath>
                </a14:m>
                <a:r>
                  <a:rPr lang="zh-CN" altLang="en-US"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1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111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每个</a:t>
            </a:r>
            <a:r>
              <a:rPr lang="zh-CN" altLang="en-US" dirty="0"/>
              <a:t>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79463" y="1949824"/>
                <a:ext cx="7583488" cy="4450976"/>
              </a:xfrm>
            </p:spPr>
            <p:txBody>
              <a:bodyPr>
                <a:normAutofit lnSpcReduction="10000"/>
              </a:bodyPr>
              <a:lstStyle/>
              <a:p>
                <a:r>
                  <a:rPr lang="zh-CN" altLang="en-US" dirty="0" smtClean="0"/>
                  <a:t>考虑其中一个</a:t>
                </a:r>
                <a:r>
                  <a:rPr lang="en-US" altLang="zh-CN" i="1" dirty="0"/>
                  <a:t>v</a:t>
                </a:r>
                <a:r>
                  <a:rPr lang="zh-CN" altLang="en-US" dirty="0"/>
                  <a:t>的</a:t>
                </a:r>
                <a:r>
                  <a:rPr lang="en-US" altLang="zh-CN" i="1" dirty="0"/>
                  <a:t>Right</a:t>
                </a:r>
                <a:r>
                  <a:rPr lang="zh-CN" altLang="en-US" dirty="0"/>
                  <a:t>集合</a:t>
                </a:r>
                <a:r>
                  <a:rPr lang="en-US" altLang="zh-CN" sz="2400" i="1" dirty="0"/>
                  <a:t>=</a:t>
                </a:r>
                <a14:m>
                  <m:oMath xmlns:m="http://schemas.openxmlformats.org/officeDocument/2006/math">
                    <m:d>
                      <m:dPr>
                        <m:begChr m:val="{"/>
                        <m:endChr m:val="}"/>
                        <m:ctrlPr>
                          <a:rPr lang="en-US" altLang="zh-CN" sz="2400" i="1">
                            <a:latin typeface="Cambria Math"/>
                          </a:rPr>
                        </m:ctrlPr>
                      </m:dPr>
                      <m:e>
                        <m:sSub>
                          <m:sSubPr>
                            <m:ctrlPr>
                              <a:rPr lang="en-US" altLang="zh-CN" sz="2400" i="1">
                                <a:latin typeface="Cambria Math"/>
                              </a:rPr>
                            </m:ctrlPr>
                          </m:sSubPr>
                          <m:e>
                            <m:r>
                              <a:rPr lang="en-US" altLang="zh-CN" sz="2400" i="1">
                                <a:latin typeface="Cambria Math"/>
                              </a:rPr>
                              <m:t>𝑟</m:t>
                            </m:r>
                          </m:e>
                          <m:sub>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2</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𝑛</m:t>
                            </m:r>
                          </m:sub>
                        </m:sSub>
                        <m:r>
                          <a:rPr lang="en-US" altLang="zh-CN" sz="2400" b="0" i="1" smtClean="0">
                            <a:latin typeface="Cambria Math"/>
                          </a:rPr>
                          <m:t>=</m:t>
                        </m:r>
                        <m:r>
                          <a:rPr lang="en-US" altLang="zh-CN" sz="2400" b="0" i="1" smtClean="0">
                            <a:latin typeface="Cambria Math"/>
                          </a:rPr>
                          <m:t>𝐿</m:t>
                        </m:r>
                      </m:e>
                    </m:d>
                  </m:oMath>
                </a14:m>
                <a:r>
                  <a:rPr lang="zh-CN" altLang="en-US" dirty="0" smtClean="0"/>
                  <a:t>。</a:t>
                </a:r>
                <a:endParaRPr lang="en-US" altLang="zh-CN" dirty="0"/>
              </a:p>
              <a:p>
                <a:r>
                  <a:rPr lang="zh-CN" altLang="en-US" dirty="0" smtClean="0"/>
                  <a:t>那么在它的后面添加一个新字符</a:t>
                </a:r>
                <a:r>
                  <a:rPr lang="en-US" altLang="zh-CN" i="1" dirty="0" smtClean="0"/>
                  <a:t>x</a:t>
                </a:r>
                <a:r>
                  <a:rPr lang="zh-CN" altLang="en-US" dirty="0" smtClean="0"/>
                  <a:t>的话，形成新的状态</a:t>
                </a:r>
                <a:r>
                  <a:rPr lang="en-US" altLang="zh-CN" i="1" dirty="0" err="1" smtClean="0"/>
                  <a:t>nv</a:t>
                </a:r>
                <a:r>
                  <a:rPr lang="zh-CN" altLang="en-US" dirty="0" smtClean="0"/>
                  <a:t>的话，只有</a:t>
                </a:r>
                <a:r>
                  <a:rPr lang="en-US" altLang="zh-CN" i="1" dirty="0" smtClean="0"/>
                  <a:t>S</a:t>
                </a:r>
                <a:r>
                  <a:rPr lang="en-US" altLang="zh-CN" dirty="0" smtClean="0"/>
                  <a:t>[</a:t>
                </a:r>
                <a14:m>
                  <m:oMath xmlns:m="http://schemas.openxmlformats.org/officeDocument/2006/math">
                    <m:sSub>
                      <m:sSubPr>
                        <m:ctrlPr>
                          <a:rPr lang="en-US" altLang="zh-CN" b="0" i="1" smtClean="0">
                            <a:latin typeface="Cambria Math"/>
                          </a:rPr>
                        </m:ctrlPr>
                      </m:sSubPr>
                      <m:e>
                        <m:r>
                          <a:rPr lang="en-US" altLang="zh-CN" b="0" i="1" smtClean="0">
                            <a:latin typeface="Cambria Math"/>
                          </a:rPr>
                          <m:t>𝑟</m:t>
                        </m:r>
                      </m:e>
                      <m:sub>
                        <m:r>
                          <a:rPr lang="en-US" altLang="zh-CN" b="0" i="1" smtClean="0">
                            <a:latin typeface="Cambria Math"/>
                          </a:rPr>
                          <m:t>𝑖</m:t>
                        </m:r>
                      </m:sub>
                    </m:sSub>
                  </m:oMath>
                </a14:m>
                <a:r>
                  <a:rPr lang="en-US" altLang="zh-CN" dirty="0" smtClean="0"/>
                  <a:t>] </a:t>
                </a:r>
                <a:r>
                  <a:rPr lang="en-US" altLang="zh-CN" i="1" dirty="0" smtClean="0"/>
                  <a:t>= x</a:t>
                </a:r>
                <a:r>
                  <a:rPr lang="zh-CN" altLang="en-US" dirty="0" smtClean="0"/>
                  <a:t>的</a:t>
                </a:r>
                <a14:m>
                  <m:oMath xmlns:m="http://schemas.openxmlformats.org/officeDocument/2006/math">
                    <m:sSub>
                      <m:sSubPr>
                        <m:ctrlPr>
                          <a:rPr lang="en-US" altLang="zh-CN" i="1">
                            <a:latin typeface="Cambria Math"/>
                          </a:rPr>
                        </m:ctrlPr>
                      </m:sSubPr>
                      <m:e>
                        <m:r>
                          <a:rPr lang="en-US" altLang="zh-CN" i="1">
                            <a:latin typeface="Cambria Math"/>
                          </a:rPr>
                          <m:t>𝑟</m:t>
                        </m:r>
                      </m:e>
                      <m:sub>
                        <m:r>
                          <a:rPr lang="en-US" altLang="zh-CN" i="1">
                            <a:latin typeface="Cambria Math"/>
                          </a:rPr>
                          <m:t>𝑖</m:t>
                        </m:r>
                      </m:sub>
                    </m:sSub>
                  </m:oMath>
                </a14:m>
                <a:r>
                  <a:rPr lang="zh-CN" altLang="en-US" dirty="0" smtClean="0"/>
                  <a:t>那些是符合要求的。</a:t>
                </a:r>
                <a:endParaRPr lang="en-US" altLang="zh-CN" dirty="0" smtClean="0"/>
              </a:p>
              <a:p>
                <a:r>
                  <a:rPr lang="zh-CN" altLang="en-US" dirty="0" smtClean="0"/>
                  <a:t>同时在之前我们知道，如果从</a:t>
                </a:r>
                <a:r>
                  <a:rPr lang="en-US" altLang="zh-CN" i="1" dirty="0" smtClean="0"/>
                  <a:t>v</a:t>
                </a:r>
                <a:r>
                  <a:rPr lang="zh-CN" altLang="en-US" dirty="0" smtClean="0"/>
                  <a:t>出发没有标号为</a:t>
                </a:r>
                <a:r>
                  <a:rPr lang="en-US" altLang="zh-CN" i="1" dirty="0" smtClean="0"/>
                  <a:t>x</a:t>
                </a:r>
                <a:r>
                  <a:rPr lang="zh-CN" altLang="en-US" dirty="0" smtClean="0"/>
                  <a:t>的边</a:t>
                </a:r>
                <a:r>
                  <a:rPr lang="en-US" altLang="zh-CN" dirty="0" smtClean="0"/>
                  <a:t>(</a:t>
                </a:r>
                <a:r>
                  <a:rPr lang="zh-CN" altLang="en-US" dirty="0" smtClean="0"/>
                  <a:t>我们先不看</a:t>
                </a:r>
                <a14:m>
                  <m:oMath xmlns:m="http://schemas.openxmlformats.org/officeDocument/2006/math">
                    <m:sSub>
                      <m:sSubPr>
                        <m:ctrlPr>
                          <a:rPr lang="en-US" altLang="zh-CN" sz="2000" i="1">
                            <a:latin typeface="Cambria Math"/>
                          </a:rPr>
                        </m:ctrlPr>
                      </m:sSubPr>
                      <m:e>
                        <m:r>
                          <a:rPr lang="en-US" altLang="zh-CN" sz="2000" i="1">
                            <a:latin typeface="Cambria Math"/>
                          </a:rPr>
                          <m:t>𝑟</m:t>
                        </m:r>
                      </m:e>
                      <m:sub>
                        <m:r>
                          <a:rPr lang="en-US" altLang="zh-CN" sz="2000" i="1">
                            <a:latin typeface="Cambria Math"/>
                          </a:rPr>
                          <m:t>𝑛</m:t>
                        </m:r>
                      </m:sub>
                    </m:sSub>
                  </m:oMath>
                </a14:m>
                <a:r>
                  <a:rPr lang="en-US" altLang="zh-CN" dirty="0" smtClean="0"/>
                  <a:t>)</a:t>
                </a:r>
                <a:r>
                  <a:rPr lang="zh-CN" altLang="en-US" dirty="0" smtClean="0"/>
                  <a:t>，那</a:t>
                </a:r>
                <a:r>
                  <a:rPr lang="en-US" altLang="zh-CN" i="1" dirty="0" smtClean="0"/>
                  <a:t>v</a:t>
                </a:r>
                <a:r>
                  <a:rPr lang="zh-CN" altLang="en-US" dirty="0" smtClean="0"/>
                  <a:t>的</a:t>
                </a:r>
                <a:r>
                  <a:rPr lang="en-US" altLang="zh-CN" i="1" dirty="0" smtClean="0"/>
                  <a:t>Right</a:t>
                </a:r>
                <a:r>
                  <a:rPr lang="zh-CN" altLang="en-US" dirty="0" smtClean="0"/>
                  <a:t>集合内就没有满足这个要求的</a:t>
                </a:r>
                <a14:m>
                  <m:oMath xmlns:m="http://schemas.openxmlformats.org/officeDocument/2006/math">
                    <m:sSub>
                      <m:sSubPr>
                        <m:ctrlPr>
                          <a:rPr lang="en-US" altLang="zh-CN" i="1">
                            <a:latin typeface="Cambria Math"/>
                          </a:rPr>
                        </m:ctrlPr>
                      </m:sSubPr>
                      <m:e>
                        <m:r>
                          <a:rPr lang="en-US" altLang="zh-CN" i="1">
                            <a:latin typeface="Cambria Math"/>
                          </a:rPr>
                          <m:t>𝑟</m:t>
                        </m:r>
                      </m:e>
                      <m:sub>
                        <m:r>
                          <a:rPr lang="en-US" altLang="zh-CN" i="1">
                            <a:latin typeface="Cambria Math"/>
                          </a:rPr>
                          <m:t>𝑖</m:t>
                        </m:r>
                      </m:sub>
                    </m:sSub>
                    <m:r>
                      <a:rPr lang="en-US" altLang="zh-CN" i="1">
                        <a:latin typeface="Cambria Math"/>
                      </a:rPr>
                      <m:t> </m:t>
                    </m:r>
                  </m:oMath>
                </a14:m>
                <a:r>
                  <a:rPr lang="zh-CN" altLang="en-US" dirty="0" smtClean="0"/>
                  <a:t>。</a:t>
                </a:r>
                <a:endParaRPr lang="en-US" altLang="zh-CN" dirty="0" smtClean="0"/>
              </a:p>
              <a:p>
                <a:r>
                  <a:rPr lang="zh-CN" altLang="en-US" dirty="0" smtClean="0"/>
                  <a:t>那么由于</a:t>
                </a:r>
                <a14:m>
                  <m:oMath xmlns:m="http://schemas.openxmlformats.org/officeDocument/2006/math">
                    <m:sSub>
                      <m:sSubPr>
                        <m:ctrlPr>
                          <a:rPr lang="en-US" altLang="zh-CN" b="0" i="1" dirty="0" smtClean="0">
                            <a:latin typeface="Cambria Math"/>
                          </a:rPr>
                        </m:ctrlPr>
                      </m:sSubPr>
                      <m:e>
                        <m:r>
                          <a:rPr lang="en-US" altLang="zh-CN" b="0" i="1" dirty="0" smtClean="0">
                            <a:latin typeface="Cambria Math"/>
                          </a:rPr>
                          <m:t>𝑣</m:t>
                        </m:r>
                      </m:e>
                      <m:sub>
                        <m:r>
                          <a:rPr lang="en-US" altLang="zh-CN" b="0" i="1" dirty="0" smtClean="0">
                            <a:latin typeface="Cambria Math"/>
                          </a:rPr>
                          <m:t>1</m:t>
                        </m:r>
                      </m:sub>
                    </m:sSub>
                    <m:r>
                      <a:rPr lang="en-US" altLang="zh-CN" b="0" i="0" dirty="0" smtClean="0">
                        <a:latin typeface="Cambria Math"/>
                      </a:rPr>
                      <m:t>,</m:t>
                    </m:r>
                    <m:sSub>
                      <m:sSubPr>
                        <m:ctrlPr>
                          <a:rPr lang="en-US" altLang="zh-CN" b="0" i="1" dirty="0" smtClean="0">
                            <a:latin typeface="Cambria Math"/>
                          </a:rPr>
                        </m:ctrlPr>
                      </m:sSubPr>
                      <m:e>
                        <m:r>
                          <a:rPr lang="en-US" altLang="zh-CN" b="0" i="1" dirty="0" smtClean="0">
                            <a:latin typeface="Cambria Math"/>
                          </a:rPr>
                          <m:t>𝑣</m:t>
                        </m:r>
                      </m:e>
                      <m:sub>
                        <m:r>
                          <a:rPr lang="en-US" altLang="zh-CN" b="0" i="1" dirty="0" smtClean="0">
                            <a:latin typeface="Cambria Math"/>
                          </a:rPr>
                          <m:t>2</m:t>
                        </m:r>
                      </m:sub>
                    </m:sSub>
                    <m:r>
                      <a:rPr lang="en-US" altLang="zh-CN" b="0" i="1" dirty="0" smtClean="0">
                        <a:latin typeface="Cambria Math"/>
                      </a:rPr>
                      <m:t>,</m:t>
                    </m:r>
                    <m:sSub>
                      <m:sSubPr>
                        <m:ctrlPr>
                          <a:rPr lang="en-US" altLang="zh-CN" b="0" i="1" dirty="0" smtClean="0">
                            <a:latin typeface="Cambria Math"/>
                          </a:rPr>
                        </m:ctrlPr>
                      </m:sSubPr>
                      <m:e>
                        <m:r>
                          <a:rPr lang="en-US" altLang="zh-CN" b="0" i="1" dirty="0" smtClean="0">
                            <a:latin typeface="Cambria Math"/>
                          </a:rPr>
                          <m:t>𝑣</m:t>
                        </m:r>
                      </m:e>
                      <m:sub>
                        <m:r>
                          <a:rPr lang="en-US" altLang="zh-CN" b="0" i="1" dirty="0" smtClean="0">
                            <a:latin typeface="Cambria Math"/>
                          </a:rPr>
                          <m:t>3</m:t>
                        </m:r>
                      </m:sub>
                    </m:sSub>
                    <m:r>
                      <a:rPr lang="en-US" altLang="zh-CN" b="0" i="1" dirty="0" smtClean="0">
                        <a:latin typeface="Cambria Math"/>
                      </a:rPr>
                      <m:t>,… </m:t>
                    </m:r>
                  </m:oMath>
                </a14:m>
                <a:r>
                  <a:rPr lang="zh-CN" altLang="en-US" dirty="0" smtClean="0"/>
                  <a:t>的</a:t>
                </a:r>
                <a:r>
                  <a:rPr lang="en-US" altLang="zh-CN" i="1" dirty="0" smtClean="0"/>
                  <a:t>Right</a:t>
                </a:r>
                <a:r>
                  <a:rPr lang="zh-CN" altLang="en-US" dirty="0" smtClean="0"/>
                  <a:t>集合逐渐扩大，如果</a:t>
                </a:r>
                <a14:m>
                  <m:oMath xmlns:m="http://schemas.openxmlformats.org/officeDocument/2006/math">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𝑖</m:t>
                        </m:r>
                      </m:sub>
                    </m:sSub>
                  </m:oMath>
                </a14:m>
                <a:r>
                  <a:rPr lang="zh-CN" altLang="en-US" dirty="0" smtClean="0"/>
                  <a:t>出发有标号为</a:t>
                </a:r>
                <a:r>
                  <a:rPr lang="en-US" altLang="zh-CN" i="1" dirty="0" smtClean="0"/>
                  <a:t>x</a:t>
                </a:r>
                <a:r>
                  <a:rPr lang="zh-CN" altLang="en-US" dirty="0" smtClean="0"/>
                  <a:t>的边，那么</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𝑖</m:t>
                        </m:r>
                        <m:r>
                          <a:rPr lang="en-US" altLang="zh-CN" b="0" i="1" smtClean="0">
                            <a:latin typeface="Cambria Math"/>
                          </a:rPr>
                          <m:t>+1</m:t>
                        </m:r>
                      </m:sub>
                    </m:sSub>
                  </m:oMath>
                </a14:m>
                <a:r>
                  <a:rPr lang="zh-CN" altLang="en-US" dirty="0" smtClean="0"/>
                  <a:t>出发也肯定有。</a:t>
                </a:r>
                <a:endParaRPr lang="en-US" altLang="zh-CN" dirty="0" smtClean="0"/>
              </a:p>
              <a:p>
                <a:r>
                  <a:rPr lang="zh-CN" altLang="en-US" dirty="0" smtClean="0"/>
                  <a:t>对于出发没有标号为</a:t>
                </a:r>
                <a:r>
                  <a:rPr lang="en-US" altLang="zh-CN" i="1" dirty="0" smtClean="0"/>
                  <a:t>x</a:t>
                </a:r>
                <a:r>
                  <a:rPr lang="zh-CN" altLang="en-US" dirty="0" smtClean="0"/>
                  <a:t>的边的</a:t>
                </a:r>
                <a:r>
                  <a:rPr lang="en-US" altLang="zh-CN" i="1" dirty="0" smtClean="0"/>
                  <a:t>v</a:t>
                </a:r>
                <a:r>
                  <a:rPr lang="zh-CN" altLang="en-US" dirty="0" smtClean="0"/>
                  <a:t>，它的</a:t>
                </a:r>
                <a:r>
                  <a:rPr lang="en-US" altLang="zh-CN" i="1" dirty="0" smtClean="0"/>
                  <a:t>Right</a:t>
                </a:r>
                <a:r>
                  <a:rPr lang="zh-CN" altLang="en-US" dirty="0" smtClean="0"/>
                  <a:t>集合内只有</a:t>
                </a:r>
                <a14:m>
                  <m:oMath xmlns:m="http://schemas.openxmlformats.org/officeDocument/2006/math">
                    <m:sSub>
                      <m:sSubPr>
                        <m:ctrlPr>
                          <a:rPr lang="en-US" altLang="zh-CN" sz="2400" i="1">
                            <a:latin typeface="Cambria Math"/>
                          </a:rPr>
                        </m:ctrlPr>
                      </m:sSubPr>
                      <m:e>
                        <m:r>
                          <a:rPr lang="en-US" altLang="zh-CN" sz="2400" i="1">
                            <a:latin typeface="Cambria Math"/>
                          </a:rPr>
                          <m:t>𝑟</m:t>
                        </m:r>
                      </m:e>
                      <m:sub>
                        <m:r>
                          <a:rPr lang="en-US" altLang="zh-CN" sz="2400" i="1">
                            <a:latin typeface="Cambria Math"/>
                          </a:rPr>
                          <m:t>𝑛</m:t>
                        </m:r>
                      </m:sub>
                    </m:sSub>
                  </m:oMath>
                </a14:m>
                <a:r>
                  <a:rPr lang="zh-CN" altLang="en-US" dirty="0" smtClean="0"/>
                  <a:t>是满足要求的，所以根据之前提到的转移的规则，让它连一条到</a:t>
                </a:r>
                <a:r>
                  <a:rPr lang="en-US" altLang="zh-CN" i="1" dirty="0" err="1" smtClean="0"/>
                  <a:t>np</a:t>
                </a:r>
                <a:r>
                  <a:rPr lang="zh-CN" altLang="en-US" dirty="0" smtClean="0"/>
                  <a:t>标号为</a:t>
                </a:r>
                <a:r>
                  <a:rPr lang="en-US" altLang="zh-CN" i="1" dirty="0" smtClean="0"/>
                  <a:t>x</a:t>
                </a:r>
                <a:r>
                  <a:rPr lang="zh-CN" altLang="en-US" dirty="0" smtClean="0"/>
                  <a:t>的边。</a:t>
                </a:r>
                <a:endParaRPr lang="en-US" altLang="zh-CN" dirty="0" smtClean="0"/>
              </a:p>
              <a:p>
                <a:endParaRPr lang="en-US" altLang="zh-CN" dirty="0" smtClean="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79463" y="1949824"/>
                <a:ext cx="7583488" cy="4450976"/>
              </a:xfrm>
              <a:blipFill rotWithShape="1">
                <a:blip r:embed="rId2"/>
                <a:stretch>
                  <a:fillRect l="-643" t="-1918" r="-1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2530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令</a:t>
                </a:r>
                <a14:m>
                  <m:oMath xmlns:m="http://schemas.openxmlformats.org/officeDocument/2006/math">
                    <m:sSub>
                      <m:sSubPr>
                        <m:ctrlPr>
                          <a:rPr lang="en-US" altLang="zh-CN" b="0" i="1" smtClean="0">
                            <a:latin typeface="Cambria Math"/>
                          </a:rPr>
                        </m:ctrlPr>
                      </m:sSubPr>
                      <m:e>
                        <m:r>
                          <a:rPr lang="en-US" altLang="zh-CN" b="0" i="1" smtClean="0">
                            <a:latin typeface="Cambria Math"/>
                          </a:rPr>
                          <m:t>𝑣</m:t>
                        </m:r>
                      </m:e>
                      <m:sub>
                        <m:r>
                          <a:rPr lang="en-US" altLang="zh-CN" b="0" i="1" smtClean="0">
                            <a:latin typeface="Cambria Math"/>
                          </a:rPr>
                          <m:t>𝑝</m:t>
                        </m:r>
                      </m:sub>
                    </m:sSub>
                  </m:oMath>
                </a14:m>
                <a:r>
                  <a:rPr lang="zh-CN" altLang="en-US" dirty="0" smtClean="0"/>
                  <a:t>为</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a:rPr lang="en-US" altLang="zh-CN" dirty="0">
                            <a:latin typeface="Cambria Math"/>
                          </a:rPr>
                          <m:t>1</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dirty="0">
                            <a:latin typeface="Cambria Math"/>
                          </a:rPr>
                          <m:t>2</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k</m:t>
                        </m:r>
                      </m:sub>
                    </m:sSub>
                  </m:oMath>
                </a14:m>
                <a:r>
                  <a:rPr lang="zh-CN" altLang="en-US" dirty="0" smtClean="0"/>
                  <a:t>中第一有标号为</a:t>
                </a:r>
                <a:r>
                  <a:rPr lang="en-US" altLang="zh-CN" i="1" dirty="0" smtClean="0"/>
                  <a:t>x</a:t>
                </a:r>
                <a:r>
                  <a:rPr lang="zh-CN" altLang="en-US" dirty="0" smtClean="0"/>
                  <a:t>的边的状态。</a:t>
                </a:r>
                <a:endParaRPr lang="en-US" altLang="zh-CN" dirty="0" smtClean="0"/>
              </a:p>
              <a:p>
                <a:r>
                  <a:rPr lang="zh-CN" altLang="en-US" dirty="0" smtClean="0"/>
                  <a:t>考虑</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zh-CN" altLang="en-US" dirty="0" smtClean="0"/>
                  <a:t>的</a:t>
                </a:r>
                <a:r>
                  <a:rPr lang="en-US" altLang="zh-CN" i="1" dirty="0" smtClean="0"/>
                  <a:t>Right</a:t>
                </a:r>
                <a:r>
                  <a:rPr lang="zh-CN" altLang="en-US" dirty="0" smtClean="0"/>
                  <a:t>集合</a:t>
                </a:r>
                <a:r>
                  <a:rPr lang="en-US" altLang="zh-CN" sz="2400" i="1" dirty="0"/>
                  <a:t>=</a:t>
                </a:r>
                <a14:m>
                  <m:oMath xmlns:m="http://schemas.openxmlformats.org/officeDocument/2006/math">
                    <m:d>
                      <m:dPr>
                        <m:begChr m:val="{"/>
                        <m:endChr m:val="}"/>
                        <m:ctrlPr>
                          <a:rPr lang="en-US" altLang="zh-CN" sz="2400" i="1">
                            <a:latin typeface="Cambria Math"/>
                          </a:rPr>
                        </m:ctrlPr>
                      </m:dPr>
                      <m:e>
                        <m:sSub>
                          <m:sSubPr>
                            <m:ctrlPr>
                              <a:rPr lang="en-US" altLang="zh-CN" sz="2400" i="1">
                                <a:latin typeface="Cambria Math"/>
                              </a:rPr>
                            </m:ctrlPr>
                          </m:sSubPr>
                          <m:e>
                            <m:r>
                              <a:rPr lang="en-US" altLang="zh-CN" sz="2400" i="1">
                                <a:latin typeface="Cambria Math"/>
                              </a:rPr>
                              <m:t>𝑟</m:t>
                            </m:r>
                          </m:e>
                          <m:sub>
                            <m:r>
                              <a:rPr lang="en-US" altLang="zh-CN" sz="2400" i="1">
                                <a:latin typeface="Cambria Math"/>
                              </a:rPr>
                              <m:t>1</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2</m:t>
                            </m:r>
                          </m:sub>
                        </m:sSub>
                        <m:r>
                          <a:rPr lang="en-US" altLang="zh-CN" sz="2400" i="1">
                            <a:latin typeface="Cambria Math"/>
                          </a:rPr>
                          <m:t>,…,</m:t>
                        </m:r>
                        <m:sSub>
                          <m:sSubPr>
                            <m:ctrlPr>
                              <a:rPr lang="en-US" altLang="zh-CN" sz="2400" i="1">
                                <a:latin typeface="Cambria Math"/>
                              </a:rPr>
                            </m:ctrlPr>
                          </m:sSubPr>
                          <m:e>
                            <m:r>
                              <a:rPr lang="en-US" altLang="zh-CN" sz="2400" i="1">
                                <a:latin typeface="Cambria Math"/>
                              </a:rPr>
                              <m:t>𝑟</m:t>
                            </m:r>
                          </m:e>
                          <m:sub>
                            <m:r>
                              <a:rPr lang="en-US" altLang="zh-CN" sz="2400" i="1">
                                <a:latin typeface="Cambria Math"/>
                              </a:rPr>
                              <m:t>𝑛</m:t>
                            </m:r>
                          </m:sub>
                        </m:sSub>
                      </m:e>
                    </m:d>
                    <m:r>
                      <a:rPr lang="en-US" altLang="zh-CN" sz="2400" i="1">
                        <a:latin typeface="Cambria Math"/>
                      </a:rPr>
                      <m:t> </m:t>
                    </m:r>
                  </m:oMath>
                </a14:m>
                <a:r>
                  <a:rPr lang="zh-CN" altLang="en-US" dirty="0" smtClean="0"/>
                  <a:t>，令</a:t>
                </a:r>
                <a:r>
                  <a:rPr lang="en-US" altLang="zh-CN" i="1" dirty="0" smtClean="0"/>
                  <a:t>trans(</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en-US" altLang="zh-CN" i="1" dirty="0" err="1" smtClean="0"/>
                  <a:t>,x</a:t>
                </a:r>
                <a:r>
                  <a:rPr lang="en-US" altLang="zh-CN" i="1" dirty="0" smtClean="0"/>
                  <a:t>)=q</a:t>
                </a:r>
              </a:p>
              <a:p>
                <a:r>
                  <a:rPr lang="zh-CN" altLang="en-US" dirty="0" smtClean="0"/>
                  <a:t>那么</a:t>
                </a:r>
                <a:r>
                  <a:rPr lang="en-US" altLang="zh-CN" i="1" dirty="0" smtClean="0"/>
                  <a:t>q</a:t>
                </a:r>
                <a:r>
                  <a:rPr lang="zh-CN" altLang="en-US" dirty="0" smtClean="0"/>
                  <a:t>的</a:t>
                </a:r>
                <a:r>
                  <a:rPr lang="en-US" altLang="zh-CN" i="1" dirty="0" smtClean="0"/>
                  <a:t>Right</a:t>
                </a:r>
                <a:r>
                  <a:rPr lang="zh-CN" altLang="en-US" dirty="0" smtClean="0"/>
                  <a:t>集合就是</a:t>
                </a:r>
                <a:r>
                  <a:rPr lang="en-US" altLang="zh-CN" dirty="0" smtClean="0"/>
                  <a:t>{</a:t>
                </a:r>
                <a14:m>
                  <m:oMath xmlns:m="http://schemas.openxmlformats.org/officeDocument/2006/math">
                    <m:sSub>
                      <m:sSubPr>
                        <m:ctrlPr>
                          <a:rPr lang="en-US" altLang="zh-CN" sz="2000" i="1">
                            <a:latin typeface="Cambria Math"/>
                          </a:rPr>
                        </m:ctrlPr>
                      </m:sSubPr>
                      <m:e>
                        <m:r>
                          <a:rPr lang="en-US" altLang="zh-CN" sz="2000" i="1">
                            <a:latin typeface="Cambria Math"/>
                          </a:rPr>
                          <m:t>𝑟</m:t>
                        </m:r>
                      </m:e>
                      <m:sub>
                        <m:r>
                          <a:rPr lang="en-US" altLang="zh-CN" sz="2000" b="0" i="1" smtClean="0">
                            <a:latin typeface="Cambria Math"/>
                          </a:rPr>
                          <m:t>𝑖</m:t>
                        </m:r>
                      </m:sub>
                    </m:sSub>
                  </m:oMath>
                </a14:m>
                <a:r>
                  <a:rPr lang="en-US" altLang="zh-CN" dirty="0" smtClean="0"/>
                  <a:t>+1}</a:t>
                </a:r>
                <a:r>
                  <a:rPr lang="zh-CN" altLang="en-US" dirty="0" smtClean="0"/>
                  <a:t>，</a:t>
                </a:r>
                <a:r>
                  <a:rPr lang="en-US" altLang="zh-CN" dirty="0" smtClean="0"/>
                  <a:t>S[</a:t>
                </a:r>
                <a14:m>
                  <m:oMath xmlns:m="http://schemas.openxmlformats.org/officeDocument/2006/math">
                    <m:sSub>
                      <m:sSubPr>
                        <m:ctrlPr>
                          <a:rPr lang="en-US" altLang="zh-CN" sz="2400" i="1">
                            <a:latin typeface="Cambria Math"/>
                          </a:rPr>
                        </m:ctrlPr>
                      </m:sSubPr>
                      <m:e>
                        <m:r>
                          <a:rPr lang="en-US" altLang="zh-CN" sz="2400" i="1">
                            <a:latin typeface="Cambria Math"/>
                          </a:rPr>
                          <m:t>𝑟</m:t>
                        </m:r>
                      </m:e>
                      <m:sub>
                        <m:r>
                          <a:rPr lang="en-US" altLang="zh-CN" sz="2400" i="1">
                            <a:latin typeface="Cambria Math"/>
                          </a:rPr>
                          <m:t>𝑖</m:t>
                        </m:r>
                      </m:sub>
                    </m:sSub>
                  </m:oMath>
                </a14:m>
                <a:r>
                  <a:rPr lang="en-US" altLang="zh-CN" dirty="0" smtClean="0"/>
                  <a:t> ]=x</a:t>
                </a:r>
                <a:r>
                  <a:rPr lang="zh-CN" altLang="en-US" dirty="0" smtClean="0"/>
                  <a:t>的集合</a:t>
                </a:r>
                <a:r>
                  <a:rPr lang="en-US" altLang="zh-CN" dirty="0" smtClean="0"/>
                  <a:t>(</a:t>
                </a:r>
                <a:r>
                  <a:rPr lang="zh-CN" altLang="en-US" dirty="0" smtClean="0"/>
                  <a:t>注意到这是更新之前的情况，所以</a:t>
                </a:r>
                <a14:m>
                  <m:oMath xmlns:m="http://schemas.openxmlformats.org/officeDocument/2006/math">
                    <m:sSub>
                      <m:sSubPr>
                        <m:ctrlPr>
                          <a:rPr lang="en-US" altLang="zh-CN" sz="2400" i="1">
                            <a:latin typeface="Cambria Math"/>
                          </a:rPr>
                        </m:ctrlPr>
                      </m:sSubPr>
                      <m:e>
                        <m:r>
                          <a:rPr lang="en-US" altLang="zh-CN" sz="2400" i="1">
                            <a:latin typeface="Cambria Math"/>
                          </a:rPr>
                          <m:t>𝑟</m:t>
                        </m:r>
                      </m:e>
                      <m:sub>
                        <m:r>
                          <a:rPr lang="en-US" altLang="zh-CN" sz="2400" b="0" i="1" smtClean="0">
                            <a:latin typeface="Cambria Math"/>
                          </a:rPr>
                          <m:t>𝑛</m:t>
                        </m:r>
                      </m:sub>
                    </m:sSub>
                  </m:oMath>
                </a14:m>
                <a:r>
                  <a:rPr lang="zh-CN" altLang="en-US" dirty="0" smtClean="0"/>
                  <a:t>是不算的</a:t>
                </a:r>
                <a:r>
                  <a:rPr lang="en-US" altLang="zh-CN" dirty="0" smtClean="0"/>
                  <a:t>)</a:t>
                </a:r>
                <a:r>
                  <a:rPr lang="zh-CN" altLang="en-US" dirty="0" smtClean="0"/>
                  <a:t>。</a:t>
                </a:r>
                <a:endParaRPr lang="en-US" altLang="zh-CN" dirty="0" smtClean="0"/>
              </a:p>
              <a:p>
                <a:r>
                  <a:rPr lang="zh-CN" altLang="en-US" dirty="0" smtClean="0"/>
                  <a:t>注意到我们不一定能直接在</a:t>
                </a:r>
                <a:r>
                  <a:rPr lang="en-US" altLang="zh-CN" i="1" dirty="0" smtClean="0"/>
                  <a:t>q</a:t>
                </a:r>
                <a:r>
                  <a:rPr lang="zh-CN" altLang="en-US" dirty="0" smtClean="0"/>
                  <a:t>的</a:t>
                </a:r>
                <a:r>
                  <a:rPr lang="en-US" altLang="zh-CN" i="1" dirty="0" smtClean="0"/>
                  <a:t>Right</a:t>
                </a:r>
                <a:r>
                  <a:rPr lang="zh-CN" altLang="en-US" dirty="0" smtClean="0"/>
                  <a:t>集合中插入</a:t>
                </a:r>
                <a:r>
                  <a:rPr lang="en-US" altLang="zh-CN" i="1" dirty="0" smtClean="0"/>
                  <a:t>L+1</a:t>
                </a:r>
                <a:r>
                  <a:rPr lang="zh-CN" altLang="en-US"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1522" r="-10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6507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r>
                  <a:rPr lang="zh-CN" altLang="en-US" dirty="0" smtClean="0"/>
                  <a:t>最后一个是</a:t>
                </a:r>
                <a:r>
                  <a:rPr lang="en-US" altLang="zh-CN" i="1" dirty="0" smtClean="0"/>
                  <a:t>x</a:t>
                </a:r>
                <a:r>
                  <a:rPr lang="zh-CN" altLang="en-US" dirty="0" smtClean="0"/>
                  <a:t>，用红色画出</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zh-CN" altLang="en-US" dirty="0" smtClean="0"/>
                  <a:t>的结束位置上，长度为</a:t>
                </a:r>
                <a:r>
                  <a:rPr lang="en-US" altLang="zh-CN" i="1" dirty="0" smtClean="0"/>
                  <a:t>Max(</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en-US" altLang="zh-CN" i="1" dirty="0" smtClean="0"/>
                  <a:t>)</a:t>
                </a:r>
                <a:r>
                  <a:rPr lang="zh-CN" altLang="en-US" dirty="0" smtClean="0"/>
                  <a:t>的串。</a:t>
                </a:r>
                <a:endParaRPr lang="en-US" altLang="zh-CN" dirty="0" smtClean="0"/>
              </a:p>
              <a:p>
                <a:r>
                  <a:rPr lang="zh-CN" altLang="en-US" dirty="0" smtClean="0"/>
                  <a:t>用蓝色画出</a:t>
                </a:r>
                <a:r>
                  <a:rPr lang="en-US" altLang="zh-CN" i="1" dirty="0"/>
                  <a:t>q</a:t>
                </a:r>
                <a:r>
                  <a:rPr lang="zh-CN" altLang="en-US" dirty="0" smtClean="0"/>
                  <a:t>的结束位置上，长度为</a:t>
                </a:r>
                <a:r>
                  <a:rPr lang="en-US" altLang="zh-CN" i="1" dirty="0" smtClean="0"/>
                  <a:t>Max(q)</a:t>
                </a:r>
                <a:r>
                  <a:rPr lang="zh-CN" altLang="en-US" dirty="0" smtClean="0"/>
                  <a:t>的串。</a:t>
                </a:r>
                <a:endParaRPr lang="en-US" altLang="zh-CN" dirty="0" smtClean="0"/>
              </a:p>
              <a:p>
                <a:r>
                  <a:rPr lang="zh-CN" altLang="en-US" dirty="0" smtClean="0"/>
                  <a:t>串：</a:t>
                </a:r>
                <a:r>
                  <a:rPr lang="en-US" altLang="zh-CN" dirty="0" err="1" smtClean="0"/>
                  <a:t>AAAAAAAAAAAAAAAAAAAAAAAAAAAAAAAAAAAAx</a:t>
                </a:r>
                <a:endParaRPr lang="en-US" altLang="zh-CN" dirty="0" smtClean="0"/>
              </a:p>
              <a:p>
                <a:r>
                  <a:rPr lang="en-US" altLang="zh-CN" dirty="0" err="1" smtClean="0"/>
                  <a:t>A</a:t>
                </a:r>
                <a:r>
                  <a:rPr lang="en-US" altLang="zh-CN" dirty="0" err="1" smtClean="0">
                    <a:solidFill>
                      <a:srgbClr val="FF0000"/>
                    </a:solidFill>
                  </a:rPr>
                  <a:t>AAAAA</a:t>
                </a:r>
                <a:r>
                  <a:rPr lang="en-US" altLang="zh-CN" dirty="0" err="1" smtClean="0"/>
                  <a:t>xA</a:t>
                </a:r>
                <a:r>
                  <a:rPr lang="en-US" altLang="zh-CN" dirty="0" err="1" smtClean="0">
                    <a:solidFill>
                      <a:srgbClr val="FF0000"/>
                    </a:solidFill>
                  </a:rPr>
                  <a:t>AAAAA</a:t>
                </a:r>
                <a:r>
                  <a:rPr lang="en-US" altLang="zh-CN" dirty="0" err="1" smtClean="0"/>
                  <a:t>AAA</a:t>
                </a:r>
                <a:r>
                  <a:rPr lang="en-US" altLang="zh-CN" dirty="0" err="1" smtClean="0">
                    <a:solidFill>
                      <a:srgbClr val="FF0000"/>
                    </a:solidFill>
                  </a:rPr>
                  <a:t>AAAAA</a:t>
                </a:r>
                <a:r>
                  <a:rPr lang="en-US" altLang="zh-CN" dirty="0" err="1"/>
                  <a:t>x</a:t>
                </a:r>
                <a:r>
                  <a:rPr lang="en-US" altLang="zh-CN" dirty="0" err="1" smtClean="0"/>
                  <a:t>A</a:t>
                </a:r>
                <a:r>
                  <a:rPr lang="en-US" altLang="zh-CN" dirty="0" err="1" smtClean="0">
                    <a:solidFill>
                      <a:srgbClr val="FF0000"/>
                    </a:solidFill>
                  </a:rPr>
                  <a:t>AAAAA</a:t>
                </a:r>
                <a:r>
                  <a:rPr lang="en-US" altLang="zh-CN" dirty="0" err="1" smtClean="0"/>
                  <a:t>AAA</a:t>
                </a:r>
                <a:r>
                  <a:rPr lang="en-US" altLang="zh-CN" dirty="0" err="1" smtClean="0">
                    <a:solidFill>
                      <a:srgbClr val="FF0000"/>
                    </a:solidFill>
                  </a:rPr>
                  <a:t>AAAAA</a:t>
                </a:r>
                <a:r>
                  <a:rPr lang="en-US" altLang="zh-CN" dirty="0" err="1" smtClean="0">
                    <a:solidFill>
                      <a:schemeClr val="tx1"/>
                    </a:solidFill>
                  </a:rPr>
                  <a:t>x</a:t>
                </a:r>
                <a:r>
                  <a:rPr lang="en-US" altLang="zh-CN" dirty="0" smtClean="0">
                    <a:solidFill>
                      <a:srgbClr val="FF0000"/>
                    </a:solidFill>
                  </a:rPr>
                  <a:t/>
                </a:r>
                <a:br>
                  <a:rPr lang="en-US" altLang="zh-CN" dirty="0" smtClean="0">
                    <a:solidFill>
                      <a:srgbClr val="FF0000"/>
                    </a:solidFill>
                  </a:rPr>
                </a:br>
                <a:r>
                  <a:rPr lang="en-US" altLang="zh-CN" dirty="0" smtClean="0">
                    <a:solidFill>
                      <a:srgbClr val="FF0000"/>
                    </a:solidFill>
                  </a:rPr>
                  <a:t/>
                </a:r>
                <a:br>
                  <a:rPr lang="en-US" altLang="zh-CN" dirty="0" smtClean="0">
                    <a:solidFill>
                      <a:srgbClr val="FF0000"/>
                    </a:solidFill>
                  </a:rPr>
                </a:br>
                <a:r>
                  <a:rPr lang="en-US" altLang="zh-CN" dirty="0" err="1" smtClean="0">
                    <a:solidFill>
                      <a:srgbClr val="00B0F0"/>
                    </a:solidFill>
                  </a:rPr>
                  <a:t>AAAAAAx</a:t>
                </a:r>
                <a:r>
                  <a:rPr lang="en-US" altLang="zh-CN" dirty="0" err="1" smtClean="0"/>
                  <a:t>AAAAAAAA</a:t>
                </a:r>
                <a:r>
                  <a:rPr lang="en-US" altLang="zh-CN" dirty="0" err="1" smtClean="0">
                    <a:solidFill>
                      <a:schemeClr val="bg2"/>
                    </a:solidFill>
                  </a:rPr>
                  <a:t>A</a:t>
                </a:r>
                <a:r>
                  <a:rPr lang="en-US" altLang="zh-CN" dirty="0" err="1" smtClean="0">
                    <a:solidFill>
                      <a:srgbClr val="00B0F0"/>
                    </a:solidFill>
                  </a:rPr>
                  <a:t>AAAAAx</a:t>
                </a:r>
                <a:r>
                  <a:rPr lang="en-US" altLang="zh-CN" dirty="0" err="1" smtClean="0"/>
                  <a:t>AAAAAAAABAAAAAx</a:t>
                </a:r>
                <a:endParaRPr lang="en-US" altLang="zh-CN" dirty="0"/>
              </a:p>
              <a:p>
                <a:r>
                  <a:rPr lang="zh-CN" altLang="en-US" dirty="0" smtClean="0">
                    <a:solidFill>
                      <a:srgbClr val="002060"/>
                    </a:solidFill>
                  </a:rPr>
                  <a:t>从这里可以看出，如果在</a:t>
                </a:r>
                <a:r>
                  <a:rPr lang="en-US" altLang="zh-CN" i="1" dirty="0" smtClean="0">
                    <a:solidFill>
                      <a:srgbClr val="002060"/>
                    </a:solidFill>
                  </a:rPr>
                  <a:t>Right(q)</a:t>
                </a:r>
                <a:r>
                  <a:rPr lang="zh-CN" altLang="en-US" dirty="0" smtClean="0">
                    <a:solidFill>
                      <a:srgbClr val="002060"/>
                    </a:solidFill>
                  </a:rPr>
                  <a:t>中强行插入</a:t>
                </a:r>
                <a:r>
                  <a:rPr lang="en-US" altLang="zh-CN" dirty="0" smtClean="0">
                    <a:solidFill>
                      <a:srgbClr val="002060"/>
                    </a:solidFill>
                  </a:rPr>
                  <a:t>L+1</a:t>
                </a:r>
                <a:r>
                  <a:rPr lang="zh-CN" altLang="en-US" dirty="0" smtClean="0">
                    <a:solidFill>
                      <a:srgbClr val="002060"/>
                    </a:solidFill>
                  </a:rPr>
                  <a:t>，会导致</a:t>
                </a:r>
                <a:r>
                  <a:rPr lang="en-US" altLang="zh-CN" i="1" dirty="0" smtClean="0">
                    <a:solidFill>
                      <a:srgbClr val="002060"/>
                    </a:solidFill>
                  </a:rPr>
                  <a:t>Max(q)</a:t>
                </a:r>
                <a:r>
                  <a:rPr lang="zh-CN" altLang="en-US" dirty="0" smtClean="0">
                    <a:solidFill>
                      <a:srgbClr val="002060"/>
                    </a:solidFill>
                  </a:rPr>
                  <a:t>变小。从而引发一系列的问题。</a:t>
                </a:r>
                <a:endParaRPr lang="en-US" altLang="zh-CN" dirty="0" smtClean="0">
                  <a:solidFill>
                    <a:srgbClr val="002060"/>
                  </a:solidFill>
                </a:endParaRPr>
              </a:p>
              <a:p>
                <a:r>
                  <a:rPr lang="zh-CN" altLang="en-US" dirty="0" smtClean="0">
                    <a:solidFill>
                      <a:srgbClr val="002060"/>
                    </a:solidFill>
                  </a:rPr>
                  <a:t>当然如果</a:t>
                </a:r>
                <a:r>
                  <a:rPr lang="en-US" altLang="zh-CN" i="1" dirty="0" smtClean="0">
                    <a:solidFill>
                      <a:srgbClr val="002060"/>
                    </a:solidFill>
                  </a:rPr>
                  <a:t>Max(q)</a:t>
                </a:r>
                <a:r>
                  <a:rPr lang="en-US" altLang="zh-CN" dirty="0" smtClean="0">
                    <a:solidFill>
                      <a:srgbClr val="002060"/>
                    </a:solidFill>
                  </a:rPr>
                  <a:t> == </a:t>
                </a:r>
                <a:r>
                  <a:rPr lang="en-US" altLang="zh-CN" i="1" dirty="0" smtClean="0">
                    <a:solidFill>
                      <a:srgbClr val="002060"/>
                    </a:solidFill>
                  </a:rPr>
                  <a:t>Max(</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en-US" altLang="zh-CN" i="1" dirty="0" smtClean="0">
                    <a:solidFill>
                      <a:srgbClr val="002060"/>
                    </a:solidFill>
                  </a:rPr>
                  <a:t>)+1,</a:t>
                </a:r>
                <a:r>
                  <a:rPr lang="zh-CN" altLang="en-US" dirty="0" smtClean="0">
                    <a:solidFill>
                      <a:srgbClr val="002060"/>
                    </a:solidFill>
                  </a:rPr>
                  <a:t>就不会有这样的问题，直接插入即可，我们只要让</a:t>
                </a:r>
                <a:r>
                  <a:rPr lang="en-US" altLang="zh-CN" i="1" dirty="0" smtClean="0">
                    <a:solidFill>
                      <a:srgbClr val="002060"/>
                    </a:solidFill>
                  </a:rPr>
                  <a:t>Parent(</a:t>
                </a:r>
                <a:r>
                  <a:rPr lang="en-US" altLang="zh-CN" i="1" dirty="0" err="1" smtClean="0">
                    <a:solidFill>
                      <a:srgbClr val="002060"/>
                    </a:solidFill>
                  </a:rPr>
                  <a:t>np</a:t>
                </a:r>
                <a:r>
                  <a:rPr lang="en-US" altLang="zh-CN" i="1" dirty="0" smtClean="0">
                    <a:solidFill>
                      <a:srgbClr val="002060"/>
                    </a:solidFill>
                  </a:rPr>
                  <a:t>)=q</a:t>
                </a:r>
                <a:r>
                  <a:rPr lang="zh-CN" altLang="en-US" dirty="0" smtClean="0">
                    <a:solidFill>
                      <a:srgbClr val="002060"/>
                    </a:solidFill>
                  </a:rPr>
                  <a:t>，就可以结束这个阶段了。</a:t>
                </a:r>
                <a:endParaRPr lang="en-US" altLang="zh-CN" dirty="0">
                  <a:solidFill>
                    <a:srgbClr val="00206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482" t="-2435" r="-4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7035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7500" lnSpcReduction="20000"/>
              </a:bodyPr>
              <a:lstStyle/>
              <a:p>
                <a:r>
                  <a:rPr lang="zh-CN" altLang="en-US" dirty="0" smtClean="0"/>
                  <a:t>这个时候，我们注意到</a:t>
                </a:r>
                <a:r>
                  <a:rPr lang="en-US" altLang="zh-CN" i="1" dirty="0"/>
                  <a:t>q</a:t>
                </a:r>
                <a:r>
                  <a:rPr lang="zh-CN" altLang="en-US" dirty="0" smtClean="0"/>
                  <a:t>实际上被分成了两份</a:t>
                </a:r>
                <a:r>
                  <a:rPr lang="en-US" altLang="zh-CN" dirty="0" smtClean="0"/>
                  <a:t/>
                </a:r>
                <a:br>
                  <a:rPr lang="en-US" altLang="zh-CN" dirty="0" smtClean="0"/>
                </a:br>
                <a:r>
                  <a:rPr lang="en-US" altLang="zh-CN" dirty="0" err="1"/>
                  <a:t>A</a:t>
                </a:r>
                <a:r>
                  <a:rPr lang="en-US" altLang="zh-CN" dirty="0" err="1">
                    <a:solidFill>
                      <a:srgbClr val="FF0000"/>
                    </a:solidFill>
                  </a:rPr>
                  <a:t>AAAAA</a:t>
                </a:r>
                <a:r>
                  <a:rPr lang="en-US" altLang="zh-CN" dirty="0" err="1"/>
                  <a:t>xA</a:t>
                </a:r>
                <a:r>
                  <a:rPr lang="en-US" altLang="zh-CN" dirty="0" err="1">
                    <a:solidFill>
                      <a:srgbClr val="FF0000"/>
                    </a:solidFill>
                  </a:rPr>
                  <a:t>AAAAA</a:t>
                </a:r>
                <a:r>
                  <a:rPr lang="en-US" altLang="zh-CN" dirty="0" err="1"/>
                  <a:t>AAA</a:t>
                </a:r>
                <a:r>
                  <a:rPr lang="en-US" altLang="zh-CN" dirty="0" err="1">
                    <a:solidFill>
                      <a:srgbClr val="FF0000"/>
                    </a:solidFill>
                  </a:rPr>
                  <a:t>AAAAA</a:t>
                </a:r>
                <a:r>
                  <a:rPr lang="en-US" altLang="zh-CN" dirty="0" err="1"/>
                  <a:t>xA</a:t>
                </a:r>
                <a:r>
                  <a:rPr lang="en-US" altLang="zh-CN" dirty="0" err="1">
                    <a:solidFill>
                      <a:srgbClr val="FF0000"/>
                    </a:solidFill>
                  </a:rPr>
                  <a:t>AAAAA</a:t>
                </a:r>
                <a:r>
                  <a:rPr lang="en-US" altLang="zh-CN" dirty="0" err="1"/>
                  <a:t>AAA</a:t>
                </a:r>
                <a:r>
                  <a:rPr lang="en-US" altLang="zh-CN" dirty="0" err="1">
                    <a:solidFill>
                      <a:srgbClr val="FF0000"/>
                    </a:solidFill>
                  </a:rPr>
                  <a:t>AAAAA</a:t>
                </a:r>
                <a:r>
                  <a:rPr lang="en-US" altLang="zh-CN" dirty="0" err="1">
                    <a:solidFill>
                      <a:schemeClr val="tx1"/>
                    </a:solidFill>
                  </a:rPr>
                  <a:t>x</a:t>
                </a:r>
                <a:endParaRPr lang="en-US" altLang="zh-CN" dirty="0" smtClean="0"/>
              </a:p>
              <a:p>
                <a:r>
                  <a:rPr lang="en-US" altLang="zh-CN" dirty="0" err="1" smtClean="0">
                    <a:solidFill>
                      <a:srgbClr val="00B0F0"/>
                    </a:solidFill>
                  </a:rPr>
                  <a:t>AAAAAAx</a:t>
                </a:r>
                <a:r>
                  <a:rPr lang="en-US" altLang="zh-CN" dirty="0" err="1" smtClean="0"/>
                  <a:t>AAAAAAAA</a:t>
                </a:r>
                <a:r>
                  <a:rPr lang="en-US" altLang="zh-CN" dirty="0" err="1" smtClean="0">
                    <a:solidFill>
                      <a:schemeClr val="bg2"/>
                    </a:solidFill>
                  </a:rPr>
                  <a:t>A</a:t>
                </a:r>
                <a:r>
                  <a:rPr lang="en-US" altLang="zh-CN" dirty="0" err="1" smtClean="0">
                    <a:solidFill>
                      <a:srgbClr val="00B0F0"/>
                    </a:solidFill>
                  </a:rPr>
                  <a:t>AAAAAx</a:t>
                </a:r>
                <a:r>
                  <a:rPr lang="en-US" altLang="zh-CN" dirty="0" err="1" smtClean="0"/>
                  <a:t>AAAAAAAABAAAAAx</a:t>
                </a:r>
                <a:endParaRPr lang="en-US" altLang="zh-CN" dirty="0" smtClean="0"/>
              </a:p>
              <a:p>
                <a:r>
                  <a:rPr lang="en-US" altLang="zh-CN" dirty="0" err="1" smtClean="0">
                    <a:solidFill>
                      <a:srgbClr val="002060"/>
                    </a:solidFill>
                  </a:rPr>
                  <a:t>A</a:t>
                </a:r>
                <a:r>
                  <a:rPr lang="en-US" altLang="zh-CN" dirty="0" err="1" smtClean="0">
                    <a:solidFill>
                      <a:srgbClr val="00B050"/>
                    </a:solidFill>
                  </a:rPr>
                  <a:t>AAAAAx</a:t>
                </a:r>
                <a:r>
                  <a:rPr lang="en-US" altLang="zh-CN" dirty="0" err="1" smtClean="0">
                    <a:solidFill>
                      <a:srgbClr val="002060"/>
                    </a:solidFill>
                  </a:rPr>
                  <a:t>AAAAAAAAA</a:t>
                </a:r>
                <a:r>
                  <a:rPr lang="en-US" altLang="zh-CN" dirty="0" err="1" smtClean="0">
                    <a:solidFill>
                      <a:srgbClr val="00B050"/>
                    </a:solidFill>
                  </a:rPr>
                  <a:t>AAAAAx</a:t>
                </a:r>
                <a:r>
                  <a:rPr lang="en-US" altLang="zh-CN" dirty="0" err="1" smtClean="0">
                    <a:solidFill>
                      <a:srgbClr val="002060"/>
                    </a:solidFill>
                  </a:rPr>
                  <a:t>AAAAAAAAB</a:t>
                </a:r>
                <a:r>
                  <a:rPr lang="en-US" altLang="zh-CN" dirty="0" err="1" smtClean="0">
                    <a:solidFill>
                      <a:srgbClr val="00B050"/>
                    </a:solidFill>
                  </a:rPr>
                  <a:t>AAAAAx</a:t>
                </a:r>
                <a:endParaRPr lang="en-US" altLang="zh-CN" dirty="0" smtClean="0">
                  <a:solidFill>
                    <a:srgbClr val="00B050"/>
                  </a:solidFill>
                </a:endParaRPr>
              </a:p>
              <a:p>
                <a:r>
                  <a:rPr lang="zh-CN" altLang="en-US" dirty="0" smtClean="0">
                    <a:solidFill>
                      <a:srgbClr val="002060"/>
                    </a:solidFill>
                  </a:rPr>
                  <a:t>那么我们新建一个节点</a:t>
                </a:r>
                <a:r>
                  <a:rPr lang="en-US" altLang="zh-CN" i="1" dirty="0" err="1" smtClean="0">
                    <a:solidFill>
                      <a:srgbClr val="002060"/>
                    </a:solidFill>
                  </a:rPr>
                  <a:t>nq</a:t>
                </a:r>
                <a:r>
                  <a:rPr lang="zh-CN" altLang="en-US" dirty="0" smtClean="0">
                    <a:solidFill>
                      <a:srgbClr val="002060"/>
                    </a:solidFill>
                  </a:rPr>
                  <a:t>，使</a:t>
                </a:r>
                <a:r>
                  <a:rPr lang="en-US" altLang="zh-CN" i="1" dirty="0" smtClean="0">
                    <a:solidFill>
                      <a:srgbClr val="002060"/>
                    </a:solidFill>
                  </a:rPr>
                  <a:t>Right(</a:t>
                </a:r>
                <a:r>
                  <a:rPr lang="en-US" altLang="zh-CN" i="1" dirty="0" err="1" smtClean="0">
                    <a:solidFill>
                      <a:srgbClr val="002060"/>
                    </a:solidFill>
                  </a:rPr>
                  <a:t>nq</a:t>
                </a:r>
                <a:r>
                  <a:rPr lang="en-US" altLang="zh-CN" i="1" dirty="0" smtClean="0">
                    <a:solidFill>
                      <a:srgbClr val="002060"/>
                    </a:solidFill>
                  </a:rPr>
                  <a:t>) = Right(q) </a:t>
                </a:r>
                <a14:m>
                  <m:oMath xmlns:m="http://schemas.openxmlformats.org/officeDocument/2006/math">
                    <m:r>
                      <a:rPr lang="en-US" altLang="zh-CN" i="1" smtClean="0">
                        <a:solidFill>
                          <a:srgbClr val="002060"/>
                        </a:solidFill>
                        <a:latin typeface="Cambria Math"/>
                        <a:ea typeface="Cambria Math"/>
                      </a:rPr>
                      <m:t>∩</m:t>
                    </m:r>
                    <m:d>
                      <m:dPr>
                        <m:begChr m:val="{"/>
                        <m:endChr m:val="}"/>
                        <m:ctrlPr>
                          <a:rPr lang="en-US" altLang="zh-CN" b="0" i="1" smtClean="0">
                            <a:solidFill>
                              <a:srgbClr val="002060"/>
                            </a:solidFill>
                            <a:latin typeface="Cambria Math"/>
                            <a:ea typeface="Cambria Math"/>
                          </a:rPr>
                        </m:ctrlPr>
                      </m:dPr>
                      <m:e>
                        <m:r>
                          <a:rPr lang="en-US" altLang="zh-CN" b="0" i="1" smtClean="0">
                            <a:solidFill>
                              <a:srgbClr val="002060"/>
                            </a:solidFill>
                            <a:latin typeface="Cambria Math"/>
                            <a:ea typeface="Cambria Math"/>
                          </a:rPr>
                          <m:t>𝐿</m:t>
                        </m:r>
                        <m:r>
                          <a:rPr lang="en-US" altLang="zh-CN" b="0" i="1" smtClean="0">
                            <a:solidFill>
                              <a:srgbClr val="002060"/>
                            </a:solidFill>
                            <a:latin typeface="Cambria Math"/>
                            <a:ea typeface="Cambria Math"/>
                          </a:rPr>
                          <m:t>+1</m:t>
                        </m:r>
                      </m:e>
                    </m:d>
                  </m:oMath>
                </a14:m>
                <a:endParaRPr lang="en-US" altLang="zh-CN" b="0" i="1" dirty="0" smtClean="0">
                  <a:solidFill>
                    <a:srgbClr val="002060"/>
                  </a:solidFill>
                  <a:ea typeface="Cambria Math"/>
                </a:endParaRPr>
              </a:p>
              <a:p>
                <a:r>
                  <a:rPr lang="zh-CN" altLang="en-US" dirty="0" smtClean="0">
                    <a:solidFill>
                      <a:srgbClr val="002060"/>
                    </a:solidFill>
                    <a:ea typeface="Cambria Math"/>
                  </a:rPr>
                  <a:t>同时可以看出</a:t>
                </a:r>
                <a:r>
                  <a:rPr lang="en-US" altLang="zh-CN" i="1" dirty="0" smtClean="0">
                    <a:solidFill>
                      <a:srgbClr val="002060"/>
                    </a:solidFill>
                    <a:ea typeface="Cambria Math"/>
                  </a:rPr>
                  <a:t>Max(</a:t>
                </a:r>
                <a:r>
                  <a:rPr lang="en-US" altLang="zh-CN" i="1" dirty="0" err="1" smtClean="0">
                    <a:solidFill>
                      <a:srgbClr val="002060"/>
                    </a:solidFill>
                    <a:ea typeface="Cambria Math"/>
                  </a:rPr>
                  <a:t>nq</a:t>
                </a:r>
                <a:r>
                  <a:rPr lang="en-US" altLang="zh-CN" i="1" dirty="0" smtClean="0">
                    <a:solidFill>
                      <a:srgbClr val="002060"/>
                    </a:solidFill>
                    <a:ea typeface="Cambria Math"/>
                  </a:rPr>
                  <a:t>) = Max(</a:t>
                </a:r>
                <a14:m>
                  <m:oMath xmlns:m="http://schemas.openxmlformats.org/officeDocument/2006/math">
                    <m:sSub>
                      <m:sSubPr>
                        <m:ctrlPr>
                          <a:rPr lang="en-US" altLang="zh-CN" i="1">
                            <a:latin typeface="Cambria Math"/>
                          </a:rPr>
                        </m:ctrlPr>
                      </m:sSubPr>
                      <m:e>
                        <m:r>
                          <a:rPr lang="en-US" altLang="zh-CN" i="1">
                            <a:latin typeface="Cambria Math"/>
                          </a:rPr>
                          <m:t>𝑣</m:t>
                        </m:r>
                      </m:e>
                      <m:sub>
                        <m:r>
                          <a:rPr lang="en-US" altLang="zh-CN" i="1">
                            <a:latin typeface="Cambria Math"/>
                          </a:rPr>
                          <m:t>𝑝</m:t>
                        </m:r>
                      </m:sub>
                    </m:sSub>
                  </m:oMath>
                </a14:m>
                <a:r>
                  <a:rPr lang="en-US" altLang="zh-CN" i="1" dirty="0" smtClean="0">
                    <a:solidFill>
                      <a:srgbClr val="002060"/>
                    </a:solidFill>
                    <a:ea typeface="Cambria Math"/>
                  </a:rPr>
                  <a:t>)+1</a:t>
                </a:r>
                <a:r>
                  <a:rPr lang="zh-CN" altLang="en-US" i="1" dirty="0" smtClean="0">
                    <a:solidFill>
                      <a:srgbClr val="002060"/>
                    </a:solidFill>
                    <a:ea typeface="Cambria Math"/>
                  </a:rPr>
                  <a:t>。</a:t>
                </a:r>
                <a:endParaRPr lang="en-US" altLang="zh-CN" b="0" i="1" dirty="0" smtClean="0">
                  <a:solidFill>
                    <a:srgbClr val="002060"/>
                  </a:solidFill>
                  <a:ea typeface="Cambria Math"/>
                </a:endParaRPr>
              </a:p>
              <a:p>
                <a:r>
                  <a:rPr lang="zh-CN" altLang="en-US" b="0" dirty="0" smtClean="0">
                    <a:solidFill>
                      <a:srgbClr val="002060"/>
                    </a:solidFill>
                    <a:ea typeface="Cambria Math"/>
                  </a:rPr>
                  <a:t>那么由于</a:t>
                </a:r>
                <a:r>
                  <a:rPr lang="en-US" altLang="zh-CN" b="0" i="1" dirty="0" smtClean="0">
                    <a:solidFill>
                      <a:srgbClr val="002060"/>
                    </a:solidFill>
                    <a:ea typeface="Cambria Math"/>
                  </a:rPr>
                  <a:t>Right(q)</a:t>
                </a:r>
                <a:r>
                  <a:rPr lang="zh-CN" altLang="en-US" b="0" dirty="0" smtClean="0">
                    <a:solidFill>
                      <a:srgbClr val="002060"/>
                    </a:solidFill>
                    <a:ea typeface="Cambria Math"/>
                  </a:rPr>
                  <a:t>是</a:t>
                </a:r>
                <a:r>
                  <a:rPr lang="en-US" altLang="zh-CN" b="0" i="1" dirty="0" smtClean="0">
                    <a:solidFill>
                      <a:srgbClr val="002060"/>
                    </a:solidFill>
                    <a:ea typeface="Cambria Math"/>
                  </a:rPr>
                  <a:t>Right(</a:t>
                </a:r>
                <a:r>
                  <a:rPr lang="en-US" altLang="zh-CN" b="0" i="1" dirty="0" err="1" smtClean="0">
                    <a:solidFill>
                      <a:srgbClr val="002060"/>
                    </a:solidFill>
                    <a:ea typeface="Cambria Math"/>
                  </a:rPr>
                  <a:t>nq</a:t>
                </a:r>
                <a:r>
                  <a:rPr lang="en-US" altLang="zh-CN" b="0" i="1" dirty="0" smtClean="0">
                    <a:solidFill>
                      <a:srgbClr val="002060"/>
                    </a:solidFill>
                    <a:ea typeface="Cambria Math"/>
                  </a:rPr>
                  <a:t>)</a:t>
                </a:r>
                <a:r>
                  <a:rPr lang="zh-CN" altLang="en-US" b="0" dirty="0" smtClean="0">
                    <a:solidFill>
                      <a:srgbClr val="002060"/>
                    </a:solidFill>
                    <a:ea typeface="Cambria Math"/>
                  </a:rPr>
                  <a:t>的真子集，所以</a:t>
                </a:r>
                <a:r>
                  <a:rPr lang="en-US" altLang="zh-CN" b="0" i="1" dirty="0" smtClean="0">
                    <a:solidFill>
                      <a:srgbClr val="002060"/>
                    </a:solidFill>
                    <a:ea typeface="Cambria Math"/>
                  </a:rPr>
                  <a:t>Parent(q) = </a:t>
                </a:r>
                <a:r>
                  <a:rPr lang="en-US" altLang="zh-CN" b="0" i="1" dirty="0" err="1" smtClean="0">
                    <a:solidFill>
                      <a:srgbClr val="002060"/>
                    </a:solidFill>
                    <a:ea typeface="Cambria Math"/>
                  </a:rPr>
                  <a:t>nq</a:t>
                </a:r>
                <a:r>
                  <a:rPr lang="zh-CN" altLang="en-US" b="0" dirty="0" smtClean="0">
                    <a:solidFill>
                      <a:srgbClr val="002060"/>
                    </a:solidFill>
                    <a:ea typeface="Cambria Math"/>
                  </a:rPr>
                  <a:t>。</a:t>
                </a:r>
                <a:endParaRPr lang="en-US" altLang="zh-CN" b="0" dirty="0" smtClean="0">
                  <a:solidFill>
                    <a:srgbClr val="002060"/>
                  </a:solidFill>
                  <a:ea typeface="Cambria Math"/>
                </a:endParaRPr>
              </a:p>
              <a:p>
                <a:r>
                  <a:rPr lang="zh-CN" altLang="en-US" dirty="0" smtClean="0">
                    <a:solidFill>
                      <a:srgbClr val="002060"/>
                    </a:solidFill>
                    <a:ea typeface="Cambria Math"/>
                  </a:rPr>
                  <a:t>同时</a:t>
                </a:r>
                <a:r>
                  <a:rPr lang="en-US" altLang="zh-CN" b="0" i="1" dirty="0" smtClean="0">
                    <a:solidFill>
                      <a:srgbClr val="002060"/>
                    </a:solidFill>
                    <a:ea typeface="Cambria Math"/>
                  </a:rPr>
                  <a:t>Parent(</a:t>
                </a:r>
                <a:r>
                  <a:rPr lang="en-US" altLang="zh-CN" b="0" i="1" dirty="0" err="1" smtClean="0">
                    <a:solidFill>
                      <a:srgbClr val="002060"/>
                    </a:solidFill>
                    <a:ea typeface="Cambria Math"/>
                  </a:rPr>
                  <a:t>np</a:t>
                </a:r>
                <a:r>
                  <a:rPr lang="en-US" altLang="zh-CN" b="0" i="1" dirty="0" smtClean="0">
                    <a:solidFill>
                      <a:srgbClr val="002060"/>
                    </a:solidFill>
                    <a:ea typeface="Cambria Math"/>
                  </a:rPr>
                  <a:t>) = </a:t>
                </a:r>
                <a:r>
                  <a:rPr lang="en-US" altLang="zh-CN" b="0" i="1" dirty="0" err="1" smtClean="0">
                    <a:solidFill>
                      <a:srgbClr val="002060"/>
                    </a:solidFill>
                    <a:ea typeface="Cambria Math"/>
                  </a:rPr>
                  <a:t>nq</a:t>
                </a:r>
                <a:r>
                  <a:rPr lang="zh-CN" altLang="en-US" b="0" dirty="0" smtClean="0">
                    <a:solidFill>
                      <a:srgbClr val="002060"/>
                    </a:solidFill>
                    <a:ea typeface="Cambria Math"/>
                  </a:rPr>
                  <a:t>。</a:t>
                </a:r>
                <a:endParaRPr lang="en-US" altLang="zh-CN" b="0" dirty="0" smtClean="0">
                  <a:solidFill>
                    <a:srgbClr val="002060"/>
                  </a:solidFill>
                  <a:ea typeface="Cambria Math"/>
                </a:endParaRPr>
              </a:p>
              <a:p>
                <a:r>
                  <a:rPr lang="zh-CN" altLang="en-US" dirty="0" smtClean="0">
                    <a:solidFill>
                      <a:srgbClr val="002060"/>
                    </a:solidFill>
                    <a:ea typeface="Cambria Math"/>
                  </a:rPr>
                  <a:t>并且容易证明</a:t>
                </a:r>
                <a:r>
                  <a:rPr lang="en-US" altLang="zh-CN" i="1" dirty="0" smtClean="0">
                    <a:solidFill>
                      <a:srgbClr val="002060"/>
                    </a:solidFill>
                    <a:ea typeface="Cambria Math"/>
                  </a:rPr>
                  <a:t>Parent(</a:t>
                </a:r>
                <a:r>
                  <a:rPr lang="en-US" altLang="zh-CN" i="1" dirty="0" err="1" smtClean="0">
                    <a:solidFill>
                      <a:srgbClr val="002060"/>
                    </a:solidFill>
                    <a:ea typeface="Cambria Math"/>
                  </a:rPr>
                  <a:t>nq</a:t>
                </a:r>
                <a:r>
                  <a:rPr lang="en-US" altLang="zh-CN" i="1" dirty="0" smtClean="0">
                    <a:solidFill>
                      <a:srgbClr val="002060"/>
                    </a:solidFill>
                    <a:ea typeface="Cambria Math"/>
                  </a:rPr>
                  <a:t>) = Parent(q) </a:t>
                </a:r>
                <a:r>
                  <a:rPr lang="en-US" altLang="zh-CN" dirty="0" smtClean="0">
                    <a:solidFill>
                      <a:srgbClr val="002060"/>
                    </a:solidFill>
                    <a:ea typeface="Cambria Math"/>
                  </a:rPr>
                  <a:t>(</a:t>
                </a:r>
                <a:r>
                  <a:rPr lang="zh-CN" altLang="en-US" dirty="0" smtClean="0">
                    <a:solidFill>
                      <a:srgbClr val="002060"/>
                    </a:solidFill>
                    <a:ea typeface="Cambria Math"/>
                  </a:rPr>
                  <a:t>原来的</a:t>
                </a:r>
                <a:r>
                  <a:rPr lang="en-US" altLang="zh-CN" dirty="0" smtClean="0">
                    <a:solidFill>
                      <a:srgbClr val="002060"/>
                    </a:solidFill>
                    <a:ea typeface="Cambria Math"/>
                  </a:rPr>
                  <a:t>)</a:t>
                </a:r>
                <a:r>
                  <a:rPr lang="en-US" altLang="zh-CN" b="0" dirty="0" smtClean="0">
                    <a:solidFill>
                      <a:srgbClr val="002060"/>
                    </a:solidFill>
                    <a:ea typeface="Cambria Math"/>
                  </a:rPr>
                  <a:t/>
                </a:r>
                <a:br>
                  <a:rPr lang="en-US" altLang="zh-CN" b="0" dirty="0" smtClean="0">
                    <a:solidFill>
                      <a:srgbClr val="002060"/>
                    </a:solidFill>
                    <a:ea typeface="Cambria Math"/>
                  </a:rPr>
                </a:br>
                <a:endParaRPr lang="en-US" altLang="zh-CN" b="0" dirty="0" smtClean="0">
                  <a:solidFill>
                    <a:srgbClr val="002060"/>
                  </a:solidFill>
                  <a:ea typeface="Cambria Math"/>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41" t="-19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6595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a:t>
            </a:r>
          </a:p>
        </p:txBody>
      </p:sp>
      <p:sp>
        <p:nvSpPr>
          <p:cNvPr id="3" name="内容占位符 2"/>
          <p:cNvSpPr>
            <a:spLocks noGrp="1"/>
          </p:cNvSpPr>
          <p:nvPr>
            <p:ph idx="1"/>
          </p:nvPr>
        </p:nvSpPr>
        <p:spPr/>
        <p:txBody>
          <a:bodyPr/>
          <a:lstStyle/>
          <a:p>
            <a:r>
              <a:rPr lang="zh-CN" altLang="en-US" dirty="0" smtClean="0"/>
              <a:t>接下来考虑节点</a:t>
            </a:r>
            <a:r>
              <a:rPr lang="en-US" altLang="zh-CN" i="1" dirty="0" err="1" smtClean="0"/>
              <a:t>nq</a:t>
            </a:r>
            <a:r>
              <a:rPr lang="en-US" altLang="zh-CN" dirty="0" smtClean="0"/>
              <a:t>,</a:t>
            </a:r>
            <a:r>
              <a:rPr lang="zh-CN" altLang="en-US" dirty="0" smtClean="0"/>
              <a:t>在转移的过程中</a:t>
            </a:r>
            <a:r>
              <a:rPr lang="en-US" altLang="zh-CN" dirty="0" smtClean="0"/>
              <a:t>,</a:t>
            </a:r>
            <a:r>
              <a:rPr lang="zh-CN" altLang="en-US" dirty="0" smtClean="0"/>
              <a:t>结束位置</a:t>
            </a:r>
            <a:r>
              <a:rPr lang="en-US" altLang="zh-CN" i="1" dirty="0"/>
              <a:t>L</a:t>
            </a:r>
            <a:r>
              <a:rPr lang="en-US" altLang="zh-CN" i="1" dirty="0" smtClean="0"/>
              <a:t>+1</a:t>
            </a:r>
            <a:r>
              <a:rPr lang="zh-CN" altLang="en-US" dirty="0" smtClean="0"/>
              <a:t>是不起作用的，所以</a:t>
            </a:r>
            <a:r>
              <a:rPr lang="en-US" altLang="zh-CN" i="1" dirty="0" smtClean="0"/>
              <a:t>trans(</a:t>
            </a:r>
            <a:r>
              <a:rPr lang="en-US" altLang="zh-CN" i="1" dirty="0" err="1" smtClean="0"/>
              <a:t>nq</a:t>
            </a:r>
            <a:r>
              <a:rPr lang="en-US" altLang="zh-CN" i="1" dirty="0" smtClean="0"/>
              <a:t>)</a:t>
            </a:r>
            <a:r>
              <a:rPr lang="zh-CN" altLang="en-US" dirty="0" smtClean="0"/>
              <a:t>就跟原来的</a:t>
            </a:r>
            <a:r>
              <a:rPr lang="en-US" altLang="zh-CN" i="1" dirty="0" smtClean="0"/>
              <a:t>trans(q)</a:t>
            </a:r>
            <a:r>
              <a:rPr lang="zh-CN" altLang="en-US" dirty="0" smtClean="0"/>
              <a:t>是一样的，拷贝即可。</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510824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solidFill>
                      <a:srgbClr val="002060"/>
                    </a:solidFill>
                  </a:rPr>
                  <a:t>接下来，如果新建了节点</a:t>
                </a:r>
                <a:r>
                  <a:rPr lang="en-US" altLang="zh-CN" i="1" dirty="0" err="1" smtClean="0">
                    <a:solidFill>
                      <a:srgbClr val="002060"/>
                    </a:solidFill>
                  </a:rPr>
                  <a:t>nq</a:t>
                </a:r>
                <a:r>
                  <a:rPr lang="zh-CN" altLang="en-US" dirty="0" smtClean="0">
                    <a:solidFill>
                      <a:srgbClr val="002060"/>
                    </a:solidFill>
                  </a:rPr>
                  <a:t>我们还得处理。</a:t>
                </a:r>
                <a:endParaRPr lang="en-US" altLang="zh-CN" dirty="0" smtClean="0">
                  <a:solidFill>
                    <a:srgbClr val="002060"/>
                  </a:solidFill>
                </a:endParaRPr>
              </a:p>
              <a:p>
                <a:r>
                  <a:rPr lang="zh-CN" altLang="en-US" dirty="0" smtClean="0">
                    <a:solidFill>
                      <a:srgbClr val="002060"/>
                    </a:solidFill>
                  </a:rPr>
                  <a:t>回忆：</a:t>
                </a:r>
                <a:r>
                  <a:rPr lang="en-US" altLang="zh-CN" dirty="0"/>
                  <a:t> </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a:rPr lang="en-US" altLang="zh-CN" dirty="0">
                            <a:latin typeface="Cambria Math"/>
                          </a:rPr>
                          <m:t>1</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dirty="0">
                            <a:latin typeface="Cambria Math"/>
                          </a:rPr>
                          <m:t>2</m:t>
                        </m:r>
                      </m:sub>
                    </m:sSub>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k</m:t>
                        </m:r>
                      </m:sub>
                    </m:sSub>
                  </m:oMath>
                </a14:m>
                <a:r>
                  <a:rPr lang="zh-CN" altLang="en-US" dirty="0" smtClean="0">
                    <a:solidFill>
                      <a:srgbClr val="002060"/>
                    </a:solidFill>
                  </a:rPr>
                  <a:t>是所有</a:t>
                </a:r>
                <a:r>
                  <a:rPr lang="en-US" altLang="zh-CN" i="1" dirty="0" smtClean="0">
                    <a:solidFill>
                      <a:srgbClr val="002060"/>
                    </a:solidFill>
                  </a:rPr>
                  <a:t>Right</a:t>
                </a:r>
                <a:r>
                  <a:rPr lang="zh-CN" altLang="en-US" dirty="0" smtClean="0">
                    <a:solidFill>
                      <a:srgbClr val="002060"/>
                    </a:solidFill>
                  </a:rPr>
                  <a:t>集合包含</a:t>
                </a:r>
                <a:r>
                  <a:rPr lang="en-US" altLang="zh-CN" dirty="0" smtClean="0">
                    <a:solidFill>
                      <a:srgbClr val="002060"/>
                    </a:solidFill>
                  </a:rPr>
                  <a:t>{L}</a:t>
                </a:r>
                <a:r>
                  <a:rPr lang="zh-CN" altLang="en-US" dirty="0" smtClean="0">
                    <a:solidFill>
                      <a:srgbClr val="002060"/>
                    </a:solidFill>
                  </a:rPr>
                  <a:t>的节点按后代到祖先排序，其中</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a:rPr lang="en-US" altLang="zh-CN" b="0" i="1" dirty="0" smtClean="0">
                            <a:latin typeface="Cambria Math"/>
                          </a:rPr>
                          <m:t>𝑝</m:t>
                        </m:r>
                      </m:sub>
                    </m:sSub>
                  </m:oMath>
                </a14:m>
                <a:r>
                  <a:rPr lang="zh-CN" altLang="en-US" dirty="0" smtClean="0">
                    <a:solidFill>
                      <a:srgbClr val="002060"/>
                    </a:solidFill>
                  </a:rPr>
                  <a:t>是第一个有标号为</a:t>
                </a:r>
                <a:r>
                  <a:rPr lang="en-US" altLang="zh-CN" i="1" dirty="0" smtClean="0">
                    <a:solidFill>
                      <a:srgbClr val="002060"/>
                    </a:solidFill>
                  </a:rPr>
                  <a:t>x</a:t>
                </a:r>
                <a:r>
                  <a:rPr lang="zh-CN" altLang="en-US" dirty="0" smtClean="0">
                    <a:solidFill>
                      <a:srgbClr val="002060"/>
                    </a:solidFill>
                  </a:rPr>
                  <a:t>的边的</a:t>
                </a:r>
                <a:r>
                  <a:rPr lang="zh-CN" altLang="en-US" dirty="0">
                    <a:solidFill>
                      <a:srgbClr val="002060"/>
                    </a:solidFill>
                  </a:rPr>
                  <a:t>祖先</a:t>
                </a:r>
                <a:r>
                  <a:rPr lang="zh-CN" altLang="en-US" dirty="0" smtClean="0">
                    <a:solidFill>
                      <a:srgbClr val="002060"/>
                    </a:solidFill>
                  </a:rPr>
                  <a:t>。</a:t>
                </a:r>
                <a:r>
                  <a:rPr lang="en-US" altLang="zh-CN" i="1" dirty="0">
                    <a:solidFill>
                      <a:srgbClr val="002060"/>
                    </a:solidFill>
                  </a:rPr>
                  <a:t>x</a:t>
                </a:r>
                <a:r>
                  <a:rPr lang="zh-CN" altLang="en-US" dirty="0" smtClean="0">
                    <a:solidFill>
                      <a:srgbClr val="002060"/>
                    </a:solidFill>
                  </a:rPr>
                  <a:t>是这轮新加入的字符。</a:t>
                </a:r>
                <a:endParaRPr lang="en-US" altLang="zh-CN" dirty="0" smtClean="0">
                  <a:solidFill>
                    <a:srgbClr val="002060"/>
                  </a:solidFill>
                </a:endParaRPr>
              </a:p>
              <a:p>
                <a:r>
                  <a:rPr lang="zh-CN" altLang="en-US" dirty="0" smtClean="0">
                    <a:solidFill>
                      <a:srgbClr val="002060"/>
                    </a:solidFill>
                  </a:rPr>
                  <a:t>由于</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m:rPr>
                            <m:sty m:val="p"/>
                          </m:rPr>
                          <a:rPr lang="en-US" altLang="zh-CN" b="0" i="0" dirty="0" smtClean="0">
                            <a:latin typeface="Cambria Math"/>
                          </a:rPr>
                          <m:t>p</m:t>
                        </m:r>
                      </m:sub>
                    </m:sSub>
                    <m:r>
                      <a:rPr lang="en-US" altLang="zh-CN" dirty="0">
                        <a:latin typeface="Cambria Math"/>
                      </a:rPr>
                      <m:t>,</m:t>
                    </m:r>
                    <m:r>
                      <a:rPr lang="en-US" altLang="zh-CN" i="1" dirty="0" smtClean="0">
                        <a:latin typeface="Cambria Math"/>
                      </a:rPr>
                      <m:t> </m:t>
                    </m:r>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k</m:t>
                        </m:r>
                      </m:sub>
                    </m:sSub>
                  </m:oMath>
                </a14:m>
                <a:r>
                  <a:rPr lang="zh-CN" altLang="en-US" dirty="0" smtClean="0">
                    <a:solidFill>
                      <a:srgbClr val="002060"/>
                    </a:solidFill>
                  </a:rPr>
                  <a:t>都有标号为</a:t>
                </a:r>
                <a:r>
                  <a:rPr lang="en-US" altLang="zh-CN" i="1" dirty="0" smtClean="0">
                    <a:solidFill>
                      <a:srgbClr val="002060"/>
                    </a:solidFill>
                  </a:rPr>
                  <a:t>x</a:t>
                </a:r>
                <a:r>
                  <a:rPr lang="zh-CN" altLang="en-US" dirty="0" smtClean="0">
                    <a:solidFill>
                      <a:srgbClr val="002060"/>
                    </a:solidFill>
                  </a:rPr>
                  <a:t>的边，并且到达的点的</a:t>
                </a:r>
                <a:r>
                  <a:rPr lang="en-US" altLang="zh-CN" i="1" dirty="0" smtClean="0">
                    <a:solidFill>
                      <a:srgbClr val="002060"/>
                    </a:solidFill>
                  </a:rPr>
                  <a:t>Right</a:t>
                </a:r>
                <a:r>
                  <a:rPr lang="zh-CN" altLang="en-US" dirty="0" smtClean="0">
                    <a:solidFill>
                      <a:srgbClr val="002060"/>
                    </a:solidFill>
                  </a:rPr>
                  <a:t>集合，随着出发点</a:t>
                </a:r>
                <a:r>
                  <a:rPr lang="en-US" altLang="zh-CN" i="1" dirty="0" smtClean="0">
                    <a:solidFill>
                      <a:srgbClr val="002060"/>
                    </a:solidFill>
                  </a:rPr>
                  <a:t>Right</a:t>
                </a:r>
                <a:r>
                  <a:rPr lang="zh-CN" altLang="en-US" dirty="0" smtClean="0">
                    <a:solidFill>
                      <a:srgbClr val="002060"/>
                    </a:solidFill>
                  </a:rPr>
                  <a:t>集合的变大，也会变大，那么只有一段</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p</m:t>
                        </m:r>
                      </m:sub>
                    </m:sSub>
                    <m:r>
                      <a:rPr lang="en-US" altLang="zh-CN" dirty="0">
                        <a:latin typeface="Cambria Math"/>
                      </a:rPr>
                      <m:t>,</m:t>
                    </m:r>
                    <m:r>
                      <a:rPr lang="en-US" altLang="zh-CN" i="1" dirty="0">
                        <a:latin typeface="Cambria Math"/>
                      </a:rPr>
                      <m:t> </m:t>
                    </m:r>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b="0" i="1" dirty="0" smtClean="0">
                            <a:latin typeface="Cambria Math"/>
                          </a:rPr>
                          <m:t>𝑒</m:t>
                        </m:r>
                      </m:sub>
                    </m:sSub>
                  </m:oMath>
                </a14:m>
                <a:r>
                  <a:rPr lang="zh-CN" altLang="en-US" dirty="0" smtClean="0">
                    <a:solidFill>
                      <a:srgbClr val="002060"/>
                    </a:solidFill>
                  </a:rPr>
                  <a:t>，通过标号为</a:t>
                </a:r>
                <a:r>
                  <a:rPr lang="en-US" altLang="zh-CN" i="1" dirty="0" smtClean="0">
                    <a:solidFill>
                      <a:srgbClr val="002060"/>
                    </a:solidFill>
                  </a:rPr>
                  <a:t>x</a:t>
                </a:r>
                <a:r>
                  <a:rPr lang="zh-CN" altLang="en-US" dirty="0" smtClean="0">
                    <a:solidFill>
                      <a:srgbClr val="002060"/>
                    </a:solidFill>
                  </a:rPr>
                  <a:t>的边，原来是到结点</a:t>
                </a:r>
                <a:r>
                  <a:rPr lang="en-US" altLang="zh-CN" i="1" dirty="0">
                    <a:solidFill>
                      <a:srgbClr val="002060"/>
                    </a:solidFill>
                  </a:rPr>
                  <a:t>q</a:t>
                </a:r>
                <a:r>
                  <a:rPr lang="zh-CN" altLang="en-US" dirty="0" smtClean="0">
                    <a:solidFill>
                      <a:srgbClr val="002060"/>
                    </a:solidFill>
                  </a:rPr>
                  <a:t>的。</a:t>
                </a:r>
                <a:r>
                  <a:rPr lang="en-US" altLang="zh-CN" dirty="0" smtClean="0">
                    <a:solidFill>
                      <a:srgbClr val="002060"/>
                    </a:solidFill>
                  </a:rPr>
                  <a:t/>
                </a:r>
                <a:br>
                  <a:rPr lang="en-US" altLang="zh-CN" dirty="0" smtClean="0">
                    <a:solidFill>
                      <a:srgbClr val="002060"/>
                    </a:solidFill>
                  </a:rPr>
                </a:br>
                <a:r>
                  <a:rPr lang="zh-CN" altLang="en-US" dirty="0" smtClean="0">
                    <a:solidFill>
                      <a:srgbClr val="002060"/>
                    </a:solidFill>
                  </a:rPr>
                  <a:t>回忆：</a:t>
                </a:r>
                <a:r>
                  <a:rPr lang="en-US" altLang="zh-CN" i="1" dirty="0">
                    <a:solidFill>
                      <a:srgbClr val="002060"/>
                    </a:solidFill>
                  </a:rPr>
                  <a:t>q</a:t>
                </a:r>
                <a:r>
                  <a:rPr lang="en-US" altLang="zh-CN" i="1" dirty="0" smtClean="0">
                    <a:solidFill>
                      <a:srgbClr val="002060"/>
                    </a:solidFill>
                  </a:rPr>
                  <a:t>=Trans(</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p</m:t>
                        </m:r>
                      </m:sub>
                    </m:sSub>
                  </m:oMath>
                </a14:m>
                <a:r>
                  <a:rPr lang="en-US" altLang="zh-CN" i="1" dirty="0" err="1" smtClean="0">
                    <a:solidFill>
                      <a:srgbClr val="002060"/>
                    </a:solidFill>
                  </a:rPr>
                  <a:t>,x</a:t>
                </a:r>
                <a:r>
                  <a:rPr lang="en-US" altLang="zh-CN" i="1" dirty="0" smtClean="0">
                    <a:solidFill>
                      <a:srgbClr val="002060"/>
                    </a:solidFill>
                  </a:rPr>
                  <a:t>)</a:t>
                </a:r>
                <a:r>
                  <a:rPr lang="zh-CN" altLang="en-US" dirty="0" smtClean="0">
                    <a:solidFill>
                      <a:srgbClr val="002060"/>
                    </a:solidFill>
                  </a:rPr>
                  <a:t>。</a:t>
                </a:r>
                <a:endParaRPr lang="en-US" altLang="zh-CN" dirty="0" smtClean="0">
                  <a:solidFill>
                    <a:srgbClr val="002060"/>
                  </a:solidFill>
                </a:endParaRPr>
              </a:p>
              <a:p>
                <a:r>
                  <a:rPr lang="zh-CN" altLang="en-US" dirty="0" smtClean="0">
                    <a:solidFill>
                      <a:srgbClr val="002060"/>
                    </a:solidFill>
                  </a:rPr>
                  <a:t>那么由于在这里</a:t>
                </a:r>
                <a:r>
                  <a:rPr lang="en-US" altLang="zh-CN" i="1" dirty="0">
                    <a:solidFill>
                      <a:srgbClr val="002060"/>
                    </a:solidFill>
                  </a:rPr>
                  <a:t>q</a:t>
                </a:r>
                <a:r>
                  <a:rPr lang="zh-CN" altLang="en-US" dirty="0" smtClean="0">
                    <a:solidFill>
                      <a:srgbClr val="002060"/>
                    </a:solidFill>
                  </a:rPr>
                  <a:t>节点已经被替换成了</a:t>
                </a:r>
                <a:r>
                  <a:rPr lang="en-US" altLang="zh-CN" i="1" dirty="0" err="1" smtClean="0">
                    <a:solidFill>
                      <a:srgbClr val="002060"/>
                    </a:solidFill>
                  </a:rPr>
                  <a:t>nq</a:t>
                </a:r>
                <a:r>
                  <a:rPr lang="en-US" altLang="zh-CN" dirty="0" smtClean="0">
                    <a:solidFill>
                      <a:srgbClr val="002060"/>
                    </a:solidFill>
                  </a:rPr>
                  <a:t>,</a:t>
                </a:r>
                <a:r>
                  <a:rPr lang="zh-CN" altLang="en-US" dirty="0" smtClean="0">
                    <a:solidFill>
                      <a:srgbClr val="002060"/>
                    </a:solidFill>
                  </a:rPr>
                  <a:t>我们只要把</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p</m:t>
                        </m:r>
                      </m:sub>
                    </m:sSub>
                    <m:r>
                      <a:rPr lang="en-US" altLang="zh-CN" dirty="0">
                        <a:latin typeface="Cambria Math"/>
                      </a:rPr>
                      <m:t>,</m:t>
                    </m:r>
                    <m:r>
                      <a:rPr lang="en-US" altLang="zh-CN" i="1" dirty="0">
                        <a:latin typeface="Cambria Math"/>
                      </a:rPr>
                      <m:t> </m:t>
                    </m:r>
                    <m:r>
                      <a:rPr lang="en-US" altLang="zh-CN" dirty="0">
                        <a:latin typeface="Cambria Math"/>
                      </a:rPr>
                      <m:t>…,</m:t>
                    </m:r>
                    <m:sSub>
                      <m:sSubPr>
                        <m:ctrlPr>
                          <a:rPr lang="en-US" altLang="zh-CN" i="1" dirty="0">
                            <a:latin typeface="Cambria Math"/>
                          </a:rPr>
                        </m:ctrlPr>
                      </m:sSubPr>
                      <m:e>
                        <m:r>
                          <a:rPr lang="en-US" altLang="zh-CN" i="1" dirty="0">
                            <a:latin typeface="Cambria Math"/>
                          </a:rPr>
                          <m:t>𝑣</m:t>
                        </m:r>
                      </m:e>
                      <m:sub>
                        <m:r>
                          <a:rPr lang="en-US" altLang="zh-CN" i="1" dirty="0">
                            <a:latin typeface="Cambria Math"/>
                          </a:rPr>
                          <m:t>𝑒</m:t>
                        </m:r>
                      </m:sub>
                    </m:sSub>
                  </m:oMath>
                </a14:m>
                <a:r>
                  <a:rPr lang="zh-CN" altLang="en-US" dirty="0" smtClean="0">
                    <a:solidFill>
                      <a:srgbClr val="002060"/>
                    </a:solidFill>
                  </a:rPr>
                  <a:t>的</a:t>
                </a:r>
                <a:r>
                  <a:rPr lang="en-US" altLang="zh-CN" i="1" dirty="0" smtClean="0">
                    <a:solidFill>
                      <a:srgbClr val="002060"/>
                    </a:solidFill>
                  </a:rPr>
                  <a:t>Trans(</a:t>
                </a:r>
                <a:r>
                  <a:rPr lang="zh-CN" altLang="en-US" i="1" dirty="0" smtClean="0">
                    <a:solidFill>
                      <a:srgbClr val="002060"/>
                    </a:solidFill>
                  </a:rPr>
                  <a:t>*</a:t>
                </a:r>
                <a:r>
                  <a:rPr lang="en-US" altLang="zh-CN" i="1" dirty="0" smtClean="0">
                    <a:solidFill>
                      <a:srgbClr val="002060"/>
                    </a:solidFill>
                  </a:rPr>
                  <a:t>,x)</a:t>
                </a:r>
                <a:r>
                  <a:rPr lang="zh-CN" altLang="en-US" dirty="0" smtClean="0">
                    <a:solidFill>
                      <a:srgbClr val="002060"/>
                    </a:solidFill>
                  </a:rPr>
                  <a:t>设为</a:t>
                </a:r>
                <a:r>
                  <a:rPr lang="en-US" altLang="zh-CN" i="1" dirty="0" err="1" smtClean="0">
                    <a:solidFill>
                      <a:srgbClr val="002060"/>
                    </a:solidFill>
                  </a:rPr>
                  <a:t>nq</a:t>
                </a:r>
                <a:r>
                  <a:rPr lang="zh-CN" altLang="en-US" dirty="0" smtClean="0">
                    <a:solidFill>
                      <a:srgbClr val="002060"/>
                    </a:solidFill>
                  </a:rPr>
                  <a:t>即可。</a:t>
                </a:r>
                <a:endParaRPr lang="en-US" altLang="zh-CN" dirty="0" smtClean="0">
                  <a:solidFill>
                    <a:srgbClr val="00206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2435" r="-884" b="-2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4381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每个阶段</a:t>
            </a:r>
            <a:endParaRPr lang="zh-CN" altLang="en-US" dirty="0"/>
          </a:p>
        </p:txBody>
      </p:sp>
      <p:sp>
        <p:nvSpPr>
          <p:cNvPr id="3" name="内容占位符 2"/>
          <p:cNvSpPr>
            <a:spLocks noGrp="1"/>
          </p:cNvSpPr>
          <p:nvPr>
            <p:ph idx="1"/>
          </p:nvPr>
        </p:nvSpPr>
        <p:spPr/>
        <p:txBody>
          <a:bodyPr/>
          <a:lstStyle/>
          <a:p>
            <a:r>
              <a:rPr lang="zh-CN" altLang="en-US" dirty="0" smtClean="0"/>
              <a:t>自此我们圆满的解决了转移的问题。</a:t>
            </a:r>
            <a:endParaRPr lang="en-US" altLang="zh-CN" dirty="0" smtClean="0"/>
          </a:p>
          <a:p>
            <a:r>
              <a:rPr lang="zh-CN" altLang="en-US" dirty="0" smtClean="0"/>
              <a:t>嘟嘟噜，搞完啦～～</a:t>
            </a:r>
            <a:endParaRPr lang="zh-CN" altLang="en-US" dirty="0"/>
          </a:p>
        </p:txBody>
      </p:sp>
    </p:spTree>
    <p:extLst>
      <p:ext uri="{BB962C8B-B14F-4D97-AF65-F5344CB8AC3E}">
        <p14:creationId xmlns:p14="http://schemas.microsoft.com/office/powerpoint/2010/main" val="957596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一个简单的做法</a:t>
            </a:r>
            <a:endParaRPr kumimoji="1" lang="zh-CN" altLang="en-US" dirty="0"/>
          </a:p>
        </p:txBody>
      </p:sp>
      <p:sp>
        <p:nvSpPr>
          <p:cNvPr id="3" name="内容占位符 2"/>
          <p:cNvSpPr>
            <a:spLocks noGrp="1"/>
          </p:cNvSpPr>
          <p:nvPr>
            <p:ph idx="1"/>
          </p:nvPr>
        </p:nvSpPr>
        <p:spPr/>
        <p:txBody>
          <a:bodyPr/>
          <a:lstStyle/>
          <a:p>
            <a:r>
              <a:rPr kumimoji="1" lang="zh-CN" altLang="en-US" dirty="0" smtClean="0"/>
              <a:t>二分答案之后使用哈希就可以在</a:t>
            </a:r>
            <a:r>
              <a:rPr kumimoji="1" lang="en-US" altLang="zh-CN" dirty="0" smtClean="0"/>
              <a:t>O(</a:t>
            </a:r>
            <a:r>
              <a:rPr kumimoji="1" lang="en-US" altLang="zh-CN" dirty="0" err="1" smtClean="0"/>
              <a:t>LlogL</a:t>
            </a:r>
            <a:r>
              <a:rPr kumimoji="1" lang="en-US" altLang="zh-CN" dirty="0" smtClean="0"/>
              <a:t>)</a:t>
            </a:r>
            <a:r>
              <a:rPr kumimoji="1" lang="zh-CN" altLang="en-US" dirty="0" smtClean="0"/>
              <a:t>的时间内解决这个问题。这个做法非常经典就不详细讲了。</a:t>
            </a:r>
            <a:endParaRPr kumimoji="1" lang="zh-CN" altLang="en-US" dirty="0"/>
          </a:p>
        </p:txBody>
      </p:sp>
    </p:spTree>
    <p:extLst>
      <p:ext uri="{BB962C8B-B14F-4D97-AF65-F5344CB8AC3E}">
        <p14:creationId xmlns:p14="http://schemas.microsoft.com/office/powerpoint/2010/main" val="9983187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每个阶段：回顾</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令当前串为</a:t>
                </a:r>
                <a:r>
                  <a:rPr lang="en-US" altLang="zh-CN" i="1" dirty="0" smtClean="0"/>
                  <a:t>T</a:t>
                </a:r>
                <a:r>
                  <a:rPr lang="zh-CN" altLang="en-US" dirty="0" smtClean="0"/>
                  <a:t>，加入字符为</a:t>
                </a:r>
                <a:r>
                  <a:rPr lang="en-US" altLang="zh-CN" i="1" dirty="0" smtClean="0"/>
                  <a:t>x</a:t>
                </a:r>
                <a:r>
                  <a:rPr lang="zh-CN" altLang="en-US" dirty="0" smtClean="0"/>
                  <a:t>。</a:t>
                </a:r>
                <a:endParaRPr lang="en-US" altLang="zh-CN" dirty="0" smtClean="0"/>
              </a:p>
              <a:p>
                <a:r>
                  <a:rPr lang="zh-CN" altLang="en-US" dirty="0" smtClean="0"/>
                  <a:t>令</a:t>
                </a:r>
                <a:r>
                  <a:rPr lang="en-US" altLang="zh-CN" i="1" dirty="0" smtClean="0"/>
                  <a:t>p=ST(T)</a:t>
                </a:r>
                <a:r>
                  <a:rPr lang="zh-CN" altLang="en-US" dirty="0" smtClean="0"/>
                  <a:t>，</a:t>
                </a:r>
                <a:r>
                  <a:rPr lang="en-US" altLang="zh-CN" i="1" dirty="0" smtClean="0"/>
                  <a:t>Right(p)={Length(T)}</a:t>
                </a:r>
                <a:r>
                  <a:rPr lang="zh-CN" altLang="en-US" dirty="0" smtClean="0"/>
                  <a:t>的节点。</a:t>
                </a:r>
                <a:endParaRPr lang="en-US" altLang="zh-CN" dirty="0"/>
              </a:p>
              <a:p>
                <a:r>
                  <a:rPr lang="zh-CN" altLang="en-US" dirty="0" smtClean="0"/>
                  <a:t>新建</a:t>
                </a:r>
                <a:r>
                  <a:rPr lang="en-US" altLang="zh-CN" i="1" dirty="0" err="1" smtClean="0"/>
                  <a:t>np</a:t>
                </a:r>
                <a:r>
                  <a:rPr lang="en-US" altLang="zh-CN" i="1" dirty="0" smtClean="0"/>
                  <a:t>=ST(</a:t>
                </a:r>
                <a:r>
                  <a:rPr lang="en-US" altLang="zh-CN" i="1" dirty="0" err="1" smtClean="0"/>
                  <a:t>Tx</a:t>
                </a:r>
                <a:r>
                  <a:rPr lang="en-US" altLang="zh-CN" i="1" dirty="0" smtClean="0"/>
                  <a:t>)</a:t>
                </a:r>
                <a:r>
                  <a:rPr lang="zh-CN" altLang="en-US" dirty="0" smtClean="0"/>
                  <a:t>，</a:t>
                </a:r>
                <a:r>
                  <a:rPr lang="en-US" altLang="zh-CN" i="1" dirty="0" smtClean="0"/>
                  <a:t>Right(</a:t>
                </a:r>
                <a:r>
                  <a:rPr lang="en-US" altLang="zh-CN" i="1" dirty="0" err="1" smtClean="0"/>
                  <a:t>np</a:t>
                </a:r>
                <a:r>
                  <a:rPr lang="en-US" altLang="zh-CN" i="1" dirty="0" smtClean="0"/>
                  <a:t>)={Length(T)+1}</a:t>
                </a:r>
                <a:r>
                  <a:rPr lang="zh-CN" altLang="en-US" dirty="0" smtClean="0"/>
                  <a:t>的节点。</a:t>
                </a:r>
                <a:endParaRPr lang="en-US" altLang="zh-CN" dirty="0" smtClean="0"/>
              </a:p>
              <a:p>
                <a:r>
                  <a:rPr lang="zh-CN" altLang="en-US" dirty="0" smtClean="0"/>
                  <a:t>对</a:t>
                </a:r>
                <a:r>
                  <a:rPr lang="en-US" altLang="zh-CN" i="1" dirty="0" smtClean="0"/>
                  <a:t>p</a:t>
                </a:r>
                <a:r>
                  <a:rPr lang="zh-CN" altLang="en-US" dirty="0" smtClean="0"/>
                  <a:t>的所有没有标号</a:t>
                </a:r>
                <a:r>
                  <a:rPr lang="en-US" altLang="zh-CN" i="1" dirty="0" smtClean="0"/>
                  <a:t>x</a:t>
                </a:r>
                <a:r>
                  <a:rPr lang="zh-CN" altLang="en-US" dirty="0" smtClean="0"/>
                  <a:t>的边的祖先</a:t>
                </a:r>
                <a:r>
                  <a:rPr lang="en-US" altLang="zh-CN" i="1" dirty="0" smtClean="0"/>
                  <a:t>v</a:t>
                </a:r>
                <a:r>
                  <a:rPr lang="zh-CN" altLang="en-US" dirty="0" smtClean="0"/>
                  <a:t>，</a:t>
                </a:r>
                <a:r>
                  <a:rPr lang="en-US" altLang="zh-CN" i="1" dirty="0" smtClean="0"/>
                  <a:t>trans(</a:t>
                </a:r>
                <a:r>
                  <a:rPr lang="en-US" altLang="zh-CN" i="1" dirty="0" err="1" smtClean="0"/>
                  <a:t>v,x</a:t>
                </a:r>
                <a:r>
                  <a:rPr lang="en-US" altLang="zh-CN" i="1" dirty="0" smtClean="0"/>
                  <a:t>)=</a:t>
                </a:r>
                <a:r>
                  <a:rPr lang="en-US" altLang="zh-CN" i="1" dirty="0" err="1" smtClean="0"/>
                  <a:t>np</a:t>
                </a:r>
                <a:endParaRPr lang="en-US" altLang="zh-CN" i="1" dirty="0" smtClean="0"/>
              </a:p>
              <a:p>
                <a:r>
                  <a:rPr lang="zh-CN" altLang="en-US" dirty="0" smtClean="0"/>
                  <a:t>找到</a:t>
                </a:r>
                <a:r>
                  <a:rPr lang="en-US" altLang="zh-CN" i="1" dirty="0" smtClean="0"/>
                  <a:t>p</a:t>
                </a:r>
                <a:r>
                  <a:rPr lang="zh-CN" altLang="en-US" dirty="0" smtClean="0"/>
                  <a:t>的第一个祖先</a:t>
                </a:r>
                <a14:m>
                  <m:oMath xmlns:m="http://schemas.openxmlformats.org/officeDocument/2006/math">
                    <m:sSub>
                      <m:sSubPr>
                        <m:ctrlPr>
                          <a:rPr lang="en-US" altLang="zh-CN" i="1" dirty="0">
                            <a:latin typeface="Cambria Math"/>
                          </a:rPr>
                        </m:ctrlPr>
                      </m:sSubPr>
                      <m:e>
                        <m:r>
                          <a:rPr lang="en-US" altLang="zh-CN" i="1" dirty="0">
                            <a:latin typeface="Cambria Math"/>
                          </a:rPr>
                          <m:t>𝑣</m:t>
                        </m:r>
                      </m:e>
                      <m:sub>
                        <m:r>
                          <m:rPr>
                            <m:sty m:val="p"/>
                          </m:rPr>
                          <a:rPr lang="en-US" altLang="zh-CN" dirty="0">
                            <a:latin typeface="Cambria Math"/>
                          </a:rPr>
                          <m:t>p</m:t>
                        </m:r>
                      </m:sub>
                    </m:sSub>
                  </m:oMath>
                </a14:m>
                <a:r>
                  <a:rPr lang="zh-CN" altLang="en-US" dirty="0" smtClean="0"/>
                  <a:t>，它有标号</a:t>
                </a:r>
                <a:r>
                  <a:rPr lang="en-US" altLang="zh-CN" i="1" dirty="0" smtClean="0"/>
                  <a:t>x</a:t>
                </a:r>
                <a:r>
                  <a:rPr lang="zh-CN" altLang="en-US" dirty="0" smtClean="0"/>
                  <a:t>的边，如果没有这样的</a:t>
                </a:r>
                <a:r>
                  <a:rPr lang="en-US" altLang="zh-CN" i="1" dirty="0" err="1"/>
                  <a:t>vp</a:t>
                </a:r>
                <a:r>
                  <a:rPr lang="zh-CN" altLang="en-US" dirty="0" smtClean="0"/>
                  <a:t>，那么</a:t>
                </a:r>
                <a:r>
                  <a:rPr lang="en-US" altLang="zh-CN" i="1" dirty="0" smtClean="0"/>
                  <a:t>Parent(p)=root</a:t>
                </a:r>
                <a:r>
                  <a:rPr lang="zh-CN" altLang="en-US" dirty="0" smtClean="0"/>
                  <a:t>，结束该阶段。</a:t>
                </a:r>
                <a:endParaRPr lang="en-US" altLang="zh-CN" dirty="0" smtClean="0"/>
              </a:p>
              <a:p>
                <a:r>
                  <a:rPr lang="zh-CN" altLang="en-US" dirty="0" smtClean="0"/>
                  <a:t>令</a:t>
                </a:r>
                <a:r>
                  <a:rPr lang="en-US" altLang="zh-CN" i="1" dirty="0"/>
                  <a:t>q</a:t>
                </a:r>
                <a:r>
                  <a:rPr lang="en-US" altLang="zh-CN" i="1" dirty="0" smtClean="0"/>
                  <a:t>=trans(</a:t>
                </a:r>
                <a:r>
                  <a:rPr lang="en-US" altLang="zh-CN" i="1" dirty="0" err="1" smtClean="0"/>
                  <a:t>vp,x</a:t>
                </a:r>
                <a:r>
                  <a:rPr lang="en-US" altLang="zh-CN" i="1" dirty="0" smtClean="0"/>
                  <a:t>)</a:t>
                </a:r>
                <a:r>
                  <a:rPr lang="zh-CN" altLang="en-US" dirty="0" smtClean="0"/>
                  <a:t>，若</a:t>
                </a:r>
                <a:r>
                  <a:rPr lang="en-US" altLang="zh-CN" i="1" dirty="0" smtClean="0"/>
                  <a:t>Max(q)==Max(</a:t>
                </a:r>
                <a:r>
                  <a:rPr lang="en-US" altLang="zh-CN" i="1" dirty="0" err="1" smtClean="0"/>
                  <a:t>vp</a:t>
                </a:r>
                <a:r>
                  <a:rPr lang="en-US" altLang="zh-CN" i="1" dirty="0" smtClean="0"/>
                  <a:t>)+1</a:t>
                </a:r>
                <a:r>
                  <a:rPr lang="zh-CN" altLang="en-US" dirty="0" smtClean="0"/>
                  <a:t>，令</a:t>
                </a:r>
                <a:r>
                  <a:rPr lang="en-US" altLang="zh-CN" i="1" dirty="0" smtClean="0"/>
                  <a:t>Parent(</a:t>
                </a:r>
                <a:r>
                  <a:rPr lang="en-US" altLang="zh-CN" i="1" dirty="0" err="1" smtClean="0"/>
                  <a:t>np</a:t>
                </a:r>
                <a:r>
                  <a:rPr lang="en-US" altLang="zh-CN" i="1" dirty="0" smtClean="0"/>
                  <a:t>)=q</a:t>
                </a:r>
                <a:r>
                  <a:rPr lang="zh-CN" altLang="en-US" dirty="0" smtClean="0"/>
                  <a:t>，结束该阶段。</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2435" r="-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6844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每个阶段：回顾</a:t>
            </a:r>
          </a:p>
        </p:txBody>
      </p:sp>
      <p:sp>
        <p:nvSpPr>
          <p:cNvPr id="3" name="内容占位符 2"/>
          <p:cNvSpPr>
            <a:spLocks noGrp="1"/>
          </p:cNvSpPr>
          <p:nvPr>
            <p:ph idx="1"/>
          </p:nvPr>
        </p:nvSpPr>
        <p:spPr/>
        <p:txBody>
          <a:bodyPr/>
          <a:lstStyle/>
          <a:p>
            <a:r>
              <a:rPr lang="zh-CN" altLang="en-US" dirty="0" smtClean="0"/>
              <a:t>否则新建节点</a:t>
            </a:r>
            <a:r>
              <a:rPr lang="en-US" altLang="zh-CN" i="1" dirty="0" err="1" smtClean="0"/>
              <a:t>nq</a:t>
            </a:r>
            <a:r>
              <a:rPr lang="zh-CN" altLang="en-US" dirty="0" smtClean="0"/>
              <a:t>，</a:t>
            </a:r>
            <a:r>
              <a:rPr lang="en-US" altLang="zh-CN" i="1" dirty="0"/>
              <a:t>t</a:t>
            </a:r>
            <a:r>
              <a:rPr lang="en-US" altLang="zh-CN" i="1" dirty="0" smtClean="0"/>
              <a:t>rans(</a:t>
            </a:r>
            <a:r>
              <a:rPr lang="en-US" altLang="zh-CN" i="1" dirty="0" err="1" smtClean="0"/>
              <a:t>nq</a:t>
            </a:r>
            <a:r>
              <a:rPr lang="en-US" altLang="zh-CN" i="1" dirty="0" smtClean="0"/>
              <a:t>,*)=trans(q,*)</a:t>
            </a:r>
            <a:br>
              <a:rPr lang="en-US" altLang="zh-CN" i="1" dirty="0" smtClean="0"/>
            </a:br>
            <a:r>
              <a:rPr lang="en-US" altLang="zh-CN" i="1" dirty="0" smtClean="0"/>
              <a:t>Parent(</a:t>
            </a:r>
            <a:r>
              <a:rPr lang="en-US" altLang="zh-CN" i="1" dirty="0" err="1" smtClean="0"/>
              <a:t>nq</a:t>
            </a:r>
            <a:r>
              <a:rPr lang="en-US" altLang="zh-CN" i="1" dirty="0" smtClean="0"/>
              <a:t>) = Parent(q) </a:t>
            </a:r>
            <a:r>
              <a:rPr lang="en-US" altLang="zh-CN" dirty="0" smtClean="0"/>
              <a:t>(</a:t>
            </a:r>
            <a:r>
              <a:rPr lang="zh-CN" altLang="en-US" dirty="0" smtClean="0"/>
              <a:t>先前的</a:t>
            </a:r>
            <a:r>
              <a:rPr lang="en-US" altLang="zh-CN" dirty="0" smtClean="0"/>
              <a:t>)</a:t>
            </a:r>
            <a:br>
              <a:rPr lang="en-US" altLang="zh-CN" dirty="0" smtClean="0"/>
            </a:br>
            <a:r>
              <a:rPr lang="en-US" altLang="zh-CN" i="1" dirty="0" smtClean="0"/>
              <a:t>Parent(q) = </a:t>
            </a:r>
            <a:r>
              <a:rPr lang="en-US" altLang="zh-CN" i="1" dirty="0" err="1" smtClean="0"/>
              <a:t>nq</a:t>
            </a:r>
            <a:r>
              <a:rPr lang="en-US" altLang="zh-CN" dirty="0"/>
              <a:t/>
            </a:r>
            <a:br>
              <a:rPr lang="en-US" altLang="zh-CN" dirty="0"/>
            </a:br>
            <a:r>
              <a:rPr lang="en-US" altLang="zh-CN" i="1" dirty="0" smtClean="0"/>
              <a:t>Parent(</a:t>
            </a:r>
            <a:r>
              <a:rPr lang="en-US" altLang="zh-CN" i="1" dirty="0" err="1" smtClean="0"/>
              <a:t>np</a:t>
            </a:r>
            <a:r>
              <a:rPr lang="en-US" altLang="zh-CN" i="1" dirty="0" smtClean="0"/>
              <a:t>)=</a:t>
            </a:r>
            <a:r>
              <a:rPr lang="en-US" altLang="zh-CN" i="1" dirty="0" err="1" smtClean="0"/>
              <a:t>nq</a:t>
            </a:r>
            <a:endParaRPr lang="en-US" altLang="zh-CN" i="1" dirty="0" smtClean="0"/>
          </a:p>
          <a:p>
            <a:r>
              <a:rPr lang="zh-CN" altLang="en-US" dirty="0"/>
              <a:t>对</a:t>
            </a:r>
            <a:r>
              <a:rPr lang="zh-CN" altLang="en-US" dirty="0" smtClean="0"/>
              <a:t>所有</a:t>
            </a:r>
            <a:r>
              <a:rPr lang="en-US" altLang="zh-CN" i="1" dirty="0"/>
              <a:t>t</a:t>
            </a:r>
            <a:r>
              <a:rPr lang="en-US" altLang="zh-CN" i="1" dirty="0" smtClean="0"/>
              <a:t>rans(</a:t>
            </a:r>
            <a:r>
              <a:rPr lang="en-US" altLang="zh-CN" i="1" dirty="0" err="1" smtClean="0"/>
              <a:t>v,x</a:t>
            </a:r>
            <a:r>
              <a:rPr lang="en-US" altLang="zh-CN" i="1" dirty="0" smtClean="0"/>
              <a:t>) == q</a:t>
            </a:r>
            <a:r>
              <a:rPr lang="zh-CN" altLang="en-US" dirty="0" smtClean="0"/>
              <a:t>的</a:t>
            </a:r>
            <a:r>
              <a:rPr lang="en-US" altLang="zh-CN" i="1" dirty="0" smtClean="0"/>
              <a:t>p</a:t>
            </a:r>
            <a:r>
              <a:rPr lang="zh-CN" altLang="en-US" dirty="0" smtClean="0"/>
              <a:t>的祖先</a:t>
            </a:r>
            <a:r>
              <a:rPr lang="en-US" altLang="zh-CN" i="1" dirty="0" smtClean="0"/>
              <a:t>v</a:t>
            </a:r>
            <a:r>
              <a:rPr lang="zh-CN" altLang="en-US" dirty="0" smtClean="0"/>
              <a:t>，</a:t>
            </a:r>
            <a:r>
              <a:rPr lang="en-US" altLang="zh-CN" i="1" dirty="0" smtClean="0"/>
              <a:t>trans(</a:t>
            </a:r>
            <a:r>
              <a:rPr lang="en-US" altLang="zh-CN" i="1" dirty="0" err="1" smtClean="0"/>
              <a:t>v,x</a:t>
            </a:r>
            <a:r>
              <a:rPr lang="en-US" altLang="zh-CN" i="1" dirty="0" smtClean="0"/>
              <a:t>) </a:t>
            </a:r>
            <a:r>
              <a:rPr lang="zh-CN" altLang="en-US" dirty="0" smtClean="0"/>
              <a:t>改成</a:t>
            </a:r>
            <a:r>
              <a:rPr lang="en-US" altLang="zh-CN" i="1" dirty="0" err="1" smtClean="0"/>
              <a:t>nq</a:t>
            </a:r>
            <a:endParaRPr lang="en-US" altLang="zh-CN" i="1" dirty="0" smtClean="0"/>
          </a:p>
        </p:txBody>
      </p:sp>
    </p:spTree>
    <p:extLst>
      <p:ext uri="{BB962C8B-B14F-4D97-AF65-F5344CB8AC3E}">
        <p14:creationId xmlns:p14="http://schemas.microsoft.com/office/powerpoint/2010/main" val="42346234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a:t>
            </a:r>
            <a:r>
              <a:rPr lang="zh-CN" altLang="en-US" dirty="0" smtClean="0"/>
              <a:t>的代码实现</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16" y="1828801"/>
            <a:ext cx="8602174" cy="3452708"/>
          </a:xfrm>
        </p:spPr>
      </p:pic>
    </p:spTree>
    <p:extLst>
      <p:ext uri="{BB962C8B-B14F-4D97-AF65-F5344CB8AC3E}">
        <p14:creationId xmlns:p14="http://schemas.microsoft.com/office/powerpoint/2010/main" val="21622152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C++</a:t>
            </a:r>
            <a:r>
              <a:rPr lang="zh-CN" altLang="en-US" dirty="0"/>
              <a:t>的代码实现</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738" y="1711506"/>
            <a:ext cx="5215461" cy="4768421"/>
          </a:xfrm>
        </p:spPr>
      </p:pic>
      <p:sp>
        <p:nvSpPr>
          <p:cNvPr id="5" name="矩形 4"/>
          <p:cNvSpPr/>
          <p:nvPr/>
        </p:nvSpPr>
        <p:spPr>
          <a:xfrm>
            <a:off x="1696855" y="2967335"/>
            <a:ext cx="5750292" cy="1754326"/>
          </a:xfrm>
          <a:prstGeom prst="rect">
            <a:avLst/>
          </a:prstGeom>
          <a:noFill/>
        </p:spPr>
        <p:txBody>
          <a:bodyPr wrap="none" lIns="91440" tIns="45720" rIns="91440" bIns="45720">
            <a:spAutoFit/>
          </a:bodyPr>
          <a:lstStyle/>
          <a:p>
            <a:pPr algn="ctr"/>
            <a:r>
              <a:rPr lang="zh-CN"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虽然我讲了这么多</a:t>
            </a:r>
            <a:endPar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代码还是很好写的</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7294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2403" y="2967335"/>
            <a:ext cx="9228808" cy="2585323"/>
          </a:xfrm>
          <a:prstGeom prst="rect">
            <a:avLst/>
          </a:prstGeom>
          <a:noFill/>
        </p:spPr>
        <p:txBody>
          <a:bodyPr wrap="non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让我们实战一下吧</a:t>
            </a:r>
            <a:endPar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实践出真知！</a:t>
            </a:r>
            <a:endPar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zh-CN" alt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实践是检验真理的唯一标准！</a:t>
            </a:r>
            <a:endPar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478137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I.</a:t>
            </a:r>
            <a:r>
              <a:rPr lang="zh-CN" altLang="en-US" dirty="0" smtClean="0"/>
              <a:t>最小循环串</a:t>
            </a:r>
            <a:endParaRPr lang="zh-CN" altLang="en-US" dirty="0"/>
          </a:p>
        </p:txBody>
      </p:sp>
      <p:sp>
        <p:nvSpPr>
          <p:cNvPr id="3" name="内容占位符 2"/>
          <p:cNvSpPr>
            <a:spLocks noGrp="1"/>
          </p:cNvSpPr>
          <p:nvPr>
            <p:ph idx="1"/>
          </p:nvPr>
        </p:nvSpPr>
        <p:spPr/>
        <p:txBody>
          <a:bodyPr/>
          <a:lstStyle/>
          <a:p>
            <a:r>
              <a:rPr lang="zh-CN" altLang="en-US" dirty="0" smtClean="0"/>
              <a:t>给一个字符串</a:t>
            </a:r>
            <a:r>
              <a:rPr lang="en-US" altLang="zh-CN" i="1" dirty="0" smtClean="0"/>
              <a:t>S</a:t>
            </a:r>
            <a:r>
              <a:rPr lang="zh-CN" altLang="en-US" dirty="0" smtClean="0"/>
              <a:t>，每次可以将它的第一个字符移到最后面，</a:t>
            </a:r>
            <a:r>
              <a:rPr lang="zh-CN" altLang="en-US" dirty="0"/>
              <a:t>求</a:t>
            </a:r>
            <a:r>
              <a:rPr lang="zh-CN" altLang="en-US" dirty="0" smtClean="0"/>
              <a:t>这样能得到的字典序最小的字符串。</a:t>
            </a:r>
            <a:endParaRPr lang="en-US" altLang="zh-CN" dirty="0" smtClean="0"/>
          </a:p>
          <a:p>
            <a:r>
              <a:rPr lang="zh-CN" altLang="en-US" dirty="0" smtClean="0"/>
              <a:t>如</a:t>
            </a:r>
            <a:r>
              <a:rPr lang="en-US" altLang="zh-CN" i="1" dirty="0" smtClean="0"/>
              <a:t>BBAAB</a:t>
            </a:r>
            <a:r>
              <a:rPr lang="zh-CN" altLang="en-US" dirty="0" smtClean="0"/>
              <a:t>，最小的就是</a:t>
            </a:r>
            <a:r>
              <a:rPr lang="en-US" altLang="zh-CN" i="1" dirty="0" smtClean="0"/>
              <a:t>AABBB</a:t>
            </a:r>
            <a:endParaRPr lang="en-US" altLang="zh-CN" i="1" dirty="0"/>
          </a:p>
          <a:p>
            <a:r>
              <a:rPr lang="zh-CN" altLang="en-US" dirty="0" smtClean="0"/>
              <a:t>考虑字符串</a:t>
            </a:r>
            <a:r>
              <a:rPr lang="en-US" altLang="zh-CN" i="1" dirty="0" smtClean="0"/>
              <a:t>SS</a:t>
            </a:r>
            <a:r>
              <a:rPr lang="zh-CN" altLang="en-US" dirty="0" smtClean="0"/>
              <a:t>，我们就是要求</a:t>
            </a:r>
            <a:r>
              <a:rPr lang="en-US" altLang="zh-CN" i="1" dirty="0" smtClean="0"/>
              <a:t>SS</a:t>
            </a:r>
            <a:r>
              <a:rPr lang="zh-CN" altLang="en-US" dirty="0" smtClean="0"/>
              <a:t>的长度为</a:t>
            </a:r>
            <a:r>
              <a:rPr lang="en-US" altLang="zh-CN" i="1" dirty="0" smtClean="0"/>
              <a:t>Length(S)</a:t>
            </a:r>
            <a:r>
              <a:rPr lang="zh-CN" altLang="en-US" dirty="0" smtClean="0"/>
              <a:t>且字典序最小的子串，那么我们构造出</a:t>
            </a:r>
            <a:r>
              <a:rPr lang="en-US" altLang="zh-CN" i="1" dirty="0" smtClean="0"/>
              <a:t>SS</a:t>
            </a:r>
            <a:r>
              <a:rPr lang="zh-CN" altLang="en-US" dirty="0" smtClean="0"/>
              <a:t>的</a:t>
            </a:r>
            <a:r>
              <a:rPr lang="en-US" altLang="zh-CN" i="1" dirty="0" smtClean="0"/>
              <a:t>SAM</a:t>
            </a:r>
            <a:r>
              <a:rPr lang="zh-CN" altLang="en-US" dirty="0" smtClean="0"/>
              <a:t>，从</a:t>
            </a:r>
            <a:r>
              <a:rPr lang="en-US" altLang="zh-CN" i="1" dirty="0" err="1" smtClean="0"/>
              <a:t>init</a:t>
            </a:r>
            <a:r>
              <a:rPr lang="zh-CN" altLang="en-US" dirty="0" smtClean="0"/>
              <a:t>开始每次走标号最小的转移，走</a:t>
            </a:r>
            <a:r>
              <a:rPr lang="en-US" altLang="zh-CN" i="1" dirty="0" smtClean="0"/>
              <a:t>Length(S)</a:t>
            </a:r>
            <a:r>
              <a:rPr lang="zh-CN" altLang="en-US" dirty="0" smtClean="0"/>
              <a:t>步即可以得到结果。</a:t>
            </a:r>
            <a:r>
              <a:rPr lang="en-US" altLang="zh-CN" dirty="0" smtClean="0"/>
              <a:t/>
            </a:r>
            <a:br>
              <a:rPr lang="en-US" altLang="zh-CN" dirty="0" smtClean="0"/>
            </a:br>
            <a:endParaRPr lang="en-US" altLang="zh-CN" dirty="0" smtClean="0"/>
          </a:p>
          <a:p>
            <a:r>
              <a:rPr lang="zh-CN" altLang="en-US" dirty="0" smtClean="0"/>
              <a:t>为什么这样是对的就留给大家作为小思考了。</a:t>
            </a:r>
            <a:endParaRPr lang="en-US" altLang="zh-CN" dirty="0" smtClean="0"/>
          </a:p>
        </p:txBody>
      </p:sp>
    </p:spTree>
    <p:extLst>
      <p:ext uri="{BB962C8B-B14F-4D97-AF65-F5344CB8AC3E}">
        <p14:creationId xmlns:p14="http://schemas.microsoft.com/office/powerpoint/2010/main" val="1257808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II.SPOJ NSUBSTR</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给一</a:t>
            </a:r>
            <a:r>
              <a:rPr lang="zh-CN" altLang="en-US" dirty="0" smtClean="0"/>
              <a:t>个字符串</a:t>
            </a:r>
            <a:r>
              <a:rPr lang="en-US" altLang="zh-CN" i="1" dirty="0" smtClean="0"/>
              <a:t>S</a:t>
            </a:r>
            <a:r>
              <a:rPr lang="zh-CN" altLang="en-US" dirty="0" smtClean="0"/>
              <a:t>，令</a:t>
            </a:r>
            <a:r>
              <a:rPr lang="en-US" altLang="zh-CN" i="1" dirty="0" smtClean="0"/>
              <a:t>F(x)</a:t>
            </a:r>
            <a:r>
              <a:rPr lang="zh-CN" altLang="en-US" dirty="0" smtClean="0"/>
              <a:t>表示</a:t>
            </a:r>
            <a:r>
              <a:rPr lang="en-US" altLang="zh-CN" i="1" dirty="0" smtClean="0"/>
              <a:t>S</a:t>
            </a:r>
            <a:r>
              <a:rPr lang="zh-CN" altLang="en-US" dirty="0" smtClean="0"/>
              <a:t>的所有长度为</a:t>
            </a:r>
            <a:r>
              <a:rPr lang="en-US" altLang="zh-CN" i="1" dirty="0" smtClean="0"/>
              <a:t>x</a:t>
            </a:r>
            <a:r>
              <a:rPr lang="zh-CN" altLang="en-US" dirty="0" smtClean="0"/>
              <a:t>的子串中，出现次数的最大</a:t>
            </a:r>
            <a:r>
              <a:rPr lang="zh-CN" altLang="en-US" smtClean="0"/>
              <a:t>值。求</a:t>
            </a:r>
            <a:r>
              <a:rPr lang="en-US" altLang="zh-CN" i="1" smtClean="0"/>
              <a:t>F(1</a:t>
            </a:r>
            <a:r>
              <a:rPr lang="en-US" altLang="zh-CN" i="1" dirty="0" smtClean="0"/>
              <a:t>)..F(Length(S))</a:t>
            </a:r>
          </a:p>
          <a:p>
            <a:r>
              <a:rPr lang="en-US" altLang="zh-CN" i="1" dirty="0" smtClean="0"/>
              <a:t>Length(S) &lt;= 250000</a:t>
            </a:r>
          </a:p>
          <a:p>
            <a:r>
              <a:rPr lang="zh-CN" altLang="en-US" dirty="0" smtClean="0"/>
              <a:t>我们构造</a:t>
            </a:r>
            <a:r>
              <a:rPr lang="en-US" altLang="zh-CN" i="1" dirty="0" smtClean="0"/>
              <a:t>S</a:t>
            </a:r>
            <a:r>
              <a:rPr lang="zh-CN" altLang="en-US" dirty="0" smtClean="0"/>
              <a:t>的</a:t>
            </a:r>
            <a:r>
              <a:rPr lang="en-US" altLang="zh-CN" i="1" dirty="0" smtClean="0"/>
              <a:t>SAM</a:t>
            </a:r>
            <a:r>
              <a:rPr lang="zh-CN" altLang="en-US" dirty="0" smtClean="0"/>
              <a:t>，那么对于一个节点</a:t>
            </a:r>
            <a:r>
              <a:rPr lang="en-US" altLang="zh-CN" i="1" dirty="0" smtClean="0"/>
              <a:t>s</a:t>
            </a:r>
            <a:r>
              <a:rPr lang="zh-CN" altLang="en-US" dirty="0" smtClean="0"/>
              <a:t>，它的长度范围是</a:t>
            </a:r>
            <a:r>
              <a:rPr lang="en-US" altLang="zh-CN" dirty="0" smtClean="0"/>
              <a:t/>
            </a:r>
            <a:br>
              <a:rPr lang="en-US" altLang="zh-CN" dirty="0" smtClean="0"/>
            </a:br>
            <a:r>
              <a:rPr lang="en-US" altLang="zh-CN" sz="2000" dirty="0"/>
              <a:t>[</a:t>
            </a:r>
            <a:r>
              <a:rPr lang="en-US" altLang="zh-CN" i="1" dirty="0" smtClean="0"/>
              <a:t>Min(s),Max(s)</a:t>
            </a:r>
            <a:r>
              <a:rPr lang="en-US" altLang="zh-CN" dirty="0" smtClean="0"/>
              <a:t>]</a:t>
            </a:r>
            <a:r>
              <a:rPr lang="zh-CN" altLang="en-US" dirty="0" smtClean="0"/>
              <a:t>，同时他的出现次数是</a:t>
            </a:r>
            <a:r>
              <a:rPr lang="en-US" altLang="zh-CN" i="1" dirty="0" smtClean="0"/>
              <a:t>|Right(s)|</a:t>
            </a:r>
            <a:r>
              <a:rPr lang="zh-CN" altLang="en-US" dirty="0" smtClean="0"/>
              <a:t>。那么我们用</a:t>
            </a:r>
            <a:endParaRPr lang="en-US" altLang="zh-CN" dirty="0" smtClean="0"/>
          </a:p>
          <a:p>
            <a:r>
              <a:rPr lang="en-US" altLang="zh-CN" i="1" dirty="0" smtClean="0"/>
              <a:t>|Right(s)|</a:t>
            </a:r>
            <a:r>
              <a:rPr lang="zh-CN" altLang="en-US" dirty="0" smtClean="0"/>
              <a:t>去更新</a:t>
            </a:r>
            <a:r>
              <a:rPr lang="en-US" altLang="zh-CN" i="1" dirty="0" smtClean="0"/>
              <a:t>F(Max(s))</a:t>
            </a:r>
            <a:r>
              <a:rPr lang="zh-CN" altLang="en-US" dirty="0" smtClean="0"/>
              <a:t>的值。</a:t>
            </a:r>
            <a:r>
              <a:rPr lang="en-US" altLang="zh-CN" dirty="0" smtClean="0"/>
              <a:t/>
            </a:r>
            <a:br>
              <a:rPr lang="en-US" altLang="zh-CN" dirty="0" smtClean="0"/>
            </a:br>
            <a:r>
              <a:rPr lang="zh-CN" altLang="en-US" dirty="0" smtClean="0"/>
              <a:t>同时最后从大到</a:t>
            </a:r>
            <a:r>
              <a:rPr lang="zh-CN" altLang="en-US" dirty="0"/>
              <a:t>小</a:t>
            </a:r>
            <a:r>
              <a:rPr lang="zh-CN" altLang="en-US" dirty="0" smtClean="0"/>
              <a:t>依次用</a:t>
            </a:r>
            <a:r>
              <a:rPr lang="en-US" altLang="zh-CN" i="1" dirty="0" smtClean="0"/>
              <a:t>F(i)</a:t>
            </a:r>
            <a:r>
              <a:rPr lang="zh-CN" altLang="en-US" dirty="0" smtClean="0"/>
              <a:t>去更新</a:t>
            </a:r>
            <a:r>
              <a:rPr lang="en-US" altLang="zh-CN" i="1" dirty="0" smtClean="0"/>
              <a:t>F(i-1)</a:t>
            </a:r>
            <a:r>
              <a:rPr lang="zh-CN" altLang="en-US" dirty="0" smtClean="0"/>
              <a:t>即可。</a:t>
            </a:r>
            <a:endParaRPr lang="en-US" altLang="zh-CN" dirty="0" smtClean="0"/>
          </a:p>
          <a:p>
            <a:r>
              <a:rPr lang="zh-CN" altLang="en-US" dirty="0" smtClean="0"/>
              <a:t>为什么这样是对的也作为小思考。</a:t>
            </a:r>
            <a:endParaRPr lang="en-US" altLang="zh-CN" dirty="0"/>
          </a:p>
        </p:txBody>
      </p:sp>
    </p:spTree>
    <p:extLst>
      <p:ext uri="{BB962C8B-B14F-4D97-AF65-F5344CB8AC3E}">
        <p14:creationId xmlns:p14="http://schemas.microsoft.com/office/powerpoint/2010/main" val="2409101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III.BZOJ</a:t>
            </a:r>
            <a:r>
              <a:rPr lang="en-US" altLang="zh-CN" b="1" dirty="0" smtClean="0"/>
              <a:t>2555 </a:t>
            </a:r>
            <a:r>
              <a:rPr lang="en-US" altLang="zh-CN" b="1" dirty="0" err="1" smtClean="0"/>
              <a:t>SubString</a:t>
            </a:r>
            <a:endParaRPr lang="zh-CN" altLang="en-US" dirty="0"/>
          </a:p>
        </p:txBody>
      </p:sp>
      <p:sp>
        <p:nvSpPr>
          <p:cNvPr id="3" name="内容占位符 2"/>
          <p:cNvSpPr>
            <a:spLocks noGrp="1"/>
          </p:cNvSpPr>
          <p:nvPr>
            <p:ph idx="1"/>
          </p:nvPr>
        </p:nvSpPr>
        <p:spPr/>
        <p:txBody>
          <a:bodyPr/>
          <a:lstStyle/>
          <a:p>
            <a:r>
              <a:rPr lang="zh-CN" altLang="en-US" dirty="0" smtClean="0"/>
              <a:t>你要维护一个串，支持在末尾添加一个字符和询问一个串在其中出现了多少次这两个操作。</a:t>
            </a:r>
            <a:r>
              <a:rPr lang="en-US" altLang="zh-CN" dirty="0" smtClean="0"/>
              <a:t/>
            </a:r>
            <a:br>
              <a:rPr lang="en-US" altLang="zh-CN" dirty="0" smtClean="0"/>
            </a:br>
            <a:endParaRPr lang="en-US" altLang="zh-CN" dirty="0"/>
          </a:p>
          <a:p>
            <a:r>
              <a:rPr lang="zh-CN" altLang="en-US" dirty="0" smtClean="0"/>
              <a:t>必须在线。</a:t>
            </a:r>
            <a:r>
              <a:rPr lang="en-US" altLang="zh-CN" dirty="0" smtClean="0"/>
              <a:t/>
            </a:r>
            <a:br>
              <a:rPr lang="en-US" altLang="zh-CN" dirty="0" smtClean="0"/>
            </a:br>
            <a:endParaRPr lang="en-US" altLang="zh-CN" dirty="0" smtClean="0"/>
          </a:p>
          <a:p>
            <a:r>
              <a:rPr lang="zh-CN" altLang="en-US" dirty="0" smtClean="0"/>
              <a:t>构造串的</a:t>
            </a:r>
            <a:r>
              <a:rPr lang="en-US" altLang="zh-CN" i="1" dirty="0" smtClean="0"/>
              <a:t>SAM</a:t>
            </a:r>
            <a:r>
              <a:rPr lang="zh-CN" altLang="en-US" dirty="0" smtClean="0"/>
              <a:t>，每次在后面加入一个字符，可以注意到真正影响答案的是</a:t>
            </a:r>
            <a:r>
              <a:rPr lang="en-US" altLang="zh-CN" i="1" dirty="0" smtClean="0"/>
              <a:t>Right</a:t>
            </a:r>
            <a:r>
              <a:rPr lang="zh-CN" altLang="en-US" dirty="0" smtClean="0"/>
              <a:t>集合的大小，我们需要知道一个状态的</a:t>
            </a:r>
            <a:r>
              <a:rPr lang="en-US" altLang="zh-CN" i="1" dirty="0" smtClean="0"/>
              <a:t>Right</a:t>
            </a:r>
            <a:r>
              <a:rPr lang="zh-CN" altLang="en-US" dirty="0" smtClean="0"/>
              <a:t>集合有多大。</a:t>
            </a:r>
            <a:r>
              <a:rPr lang="en-US" altLang="zh-CN" dirty="0" smtClean="0"/>
              <a:t/>
            </a:r>
            <a:br>
              <a:rPr lang="en-US" altLang="zh-CN" dirty="0" smtClean="0"/>
            </a:br>
            <a:endParaRPr lang="en-US" altLang="zh-CN" dirty="0" smtClean="0"/>
          </a:p>
          <a:p>
            <a:endParaRPr lang="zh-CN" altLang="en-US" dirty="0"/>
          </a:p>
        </p:txBody>
      </p:sp>
    </p:spTree>
    <p:extLst>
      <p:ext uri="{BB962C8B-B14F-4D97-AF65-F5344CB8AC3E}">
        <p14:creationId xmlns:p14="http://schemas.microsoft.com/office/powerpoint/2010/main" val="15167140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III.BZOJ</a:t>
            </a:r>
            <a:r>
              <a:rPr lang="en-US" altLang="zh-CN" b="1" dirty="0"/>
              <a:t>2555 </a:t>
            </a:r>
            <a:r>
              <a:rPr lang="en-US" altLang="zh-CN" b="1" dirty="0" err="1"/>
              <a:t>SubString</a:t>
            </a:r>
            <a:endParaRPr lang="zh-CN" altLang="en-US" dirty="0"/>
          </a:p>
        </p:txBody>
      </p:sp>
      <p:sp>
        <p:nvSpPr>
          <p:cNvPr id="3" name="内容占位符 2"/>
          <p:cNvSpPr>
            <a:spLocks noGrp="1"/>
          </p:cNvSpPr>
          <p:nvPr>
            <p:ph idx="1"/>
          </p:nvPr>
        </p:nvSpPr>
        <p:spPr/>
        <p:txBody>
          <a:bodyPr/>
          <a:lstStyle/>
          <a:p>
            <a:r>
              <a:rPr lang="zh-CN" altLang="en-US" dirty="0" smtClean="0"/>
              <a:t>回顾构造算法，对</a:t>
            </a:r>
            <a:r>
              <a:rPr lang="en-US" altLang="zh-CN" i="1" dirty="0" smtClean="0"/>
              <a:t>Parent</a:t>
            </a:r>
            <a:r>
              <a:rPr lang="zh-CN" altLang="en-US" dirty="0" smtClean="0"/>
              <a:t>的更改每个阶段只有常数次，同时最后我们插入了状态</a:t>
            </a:r>
            <a:r>
              <a:rPr lang="en-US" altLang="zh-CN" i="1" dirty="0" err="1" smtClean="0"/>
              <a:t>np</a:t>
            </a:r>
            <a:r>
              <a:rPr lang="zh-CN" altLang="en-US" dirty="0" smtClean="0"/>
              <a:t>，就将所有</a:t>
            </a:r>
            <a:r>
              <a:rPr lang="en-US" altLang="zh-CN" i="1" dirty="0" err="1" smtClean="0"/>
              <a:t>np</a:t>
            </a:r>
            <a:r>
              <a:rPr lang="zh-CN" altLang="en-US" dirty="0" smtClean="0"/>
              <a:t>的祖先的</a:t>
            </a:r>
            <a:r>
              <a:rPr lang="en-US" altLang="zh-CN" i="1" u="sng" dirty="0" smtClean="0"/>
              <a:t>Right</a:t>
            </a:r>
            <a:r>
              <a:rPr lang="zh-CN" altLang="en-US" dirty="0" smtClean="0"/>
              <a:t>集合大小</a:t>
            </a:r>
            <a:r>
              <a:rPr lang="en-US" altLang="zh-CN" dirty="0" smtClean="0"/>
              <a:t>+</a:t>
            </a:r>
            <a:r>
              <a:rPr lang="zh-CN" altLang="en-US" dirty="0" smtClean="0"/>
              <a:t>了</a:t>
            </a:r>
            <a:r>
              <a:rPr lang="en-US" altLang="zh-CN" dirty="0" smtClean="0"/>
              <a:t>1</a:t>
            </a:r>
            <a:r>
              <a:rPr lang="zh-CN" altLang="en-US" dirty="0" smtClean="0"/>
              <a:t>。</a:t>
            </a:r>
            <a:endParaRPr lang="en-US" altLang="zh-CN" dirty="0" smtClean="0"/>
          </a:p>
          <a:p>
            <a:r>
              <a:rPr lang="zh-CN" altLang="en-US" dirty="0" smtClean="0"/>
              <a:t>方法</a:t>
            </a:r>
            <a:r>
              <a:rPr lang="en-US" altLang="zh-CN" dirty="0" smtClean="0"/>
              <a:t>1</a:t>
            </a:r>
            <a:r>
              <a:rPr lang="zh-CN" altLang="en-US" dirty="0" smtClean="0"/>
              <a:t>：使用动态树维护</a:t>
            </a:r>
            <a:r>
              <a:rPr lang="en-US" altLang="zh-CN" i="1" dirty="0" smtClean="0"/>
              <a:t>Parent</a:t>
            </a:r>
            <a:r>
              <a:rPr lang="zh-CN" altLang="en-US" dirty="0" smtClean="0"/>
              <a:t>树</a:t>
            </a:r>
            <a:r>
              <a:rPr lang="zh-CN" altLang="en-US" dirty="0"/>
              <a:t>。</a:t>
            </a:r>
            <a:r>
              <a:rPr lang="en-US" altLang="zh-CN" dirty="0" smtClean="0"/>
              <a:t/>
            </a:r>
            <a:br>
              <a:rPr lang="en-US" altLang="zh-CN" dirty="0" smtClean="0"/>
            </a:br>
            <a:r>
              <a:rPr lang="zh-CN" altLang="en-US" dirty="0" smtClean="0"/>
              <a:t>方法</a:t>
            </a:r>
            <a:r>
              <a:rPr lang="en-US" altLang="zh-CN" dirty="0" smtClean="0"/>
              <a:t>2</a:t>
            </a:r>
            <a:r>
              <a:rPr lang="zh-CN" altLang="en-US" dirty="0" smtClean="0"/>
              <a:t>：使用平衡树维护</a:t>
            </a:r>
            <a:r>
              <a:rPr lang="en-US" altLang="zh-CN" i="1" dirty="0" smtClean="0"/>
              <a:t>Parent</a:t>
            </a:r>
            <a:r>
              <a:rPr lang="zh-CN" altLang="en-US" dirty="0" smtClean="0"/>
              <a:t>树的</a:t>
            </a:r>
            <a:r>
              <a:rPr lang="en-US" altLang="zh-CN" i="1" dirty="0" err="1" smtClean="0"/>
              <a:t>dfs</a:t>
            </a:r>
            <a:r>
              <a:rPr lang="zh-CN" altLang="en-US" dirty="0" smtClean="0"/>
              <a:t>序列。</a:t>
            </a:r>
            <a:endParaRPr lang="en-US" altLang="zh-CN" dirty="0"/>
          </a:p>
          <a:p>
            <a:r>
              <a:rPr lang="zh-CN" altLang="en-US" dirty="0" smtClean="0"/>
              <a:t>这两种方法跟今天的主题无关，不详细讲了。</a:t>
            </a:r>
            <a:endParaRPr lang="zh-CN" altLang="en-US" dirty="0"/>
          </a:p>
        </p:txBody>
      </p:sp>
    </p:spTree>
    <p:extLst>
      <p:ext uri="{BB962C8B-B14F-4D97-AF65-F5344CB8AC3E}">
        <p14:creationId xmlns:p14="http://schemas.microsoft.com/office/powerpoint/2010/main" val="5028501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IV:SPOJ SUBLEX</a:t>
            </a:r>
            <a:endParaRPr lang="zh-CN" altLang="en-US" dirty="0"/>
          </a:p>
        </p:txBody>
      </p:sp>
      <p:sp>
        <p:nvSpPr>
          <p:cNvPr id="3" name="内容占位符 2"/>
          <p:cNvSpPr>
            <a:spLocks noGrp="1"/>
          </p:cNvSpPr>
          <p:nvPr>
            <p:ph idx="1"/>
          </p:nvPr>
        </p:nvSpPr>
        <p:spPr/>
        <p:txBody>
          <a:bodyPr/>
          <a:lstStyle/>
          <a:p>
            <a:r>
              <a:rPr lang="zh-CN" altLang="en-US" dirty="0" smtClean="0"/>
              <a:t>给一个长度不超过</a:t>
            </a:r>
            <a:r>
              <a:rPr lang="en-US" altLang="zh-CN" dirty="0" smtClean="0"/>
              <a:t>90000</a:t>
            </a:r>
            <a:r>
              <a:rPr lang="zh-CN" altLang="en-US" dirty="0" smtClean="0"/>
              <a:t>的串</a:t>
            </a:r>
            <a:r>
              <a:rPr lang="en-US" altLang="zh-CN" dirty="0" smtClean="0"/>
              <a:t>S</a:t>
            </a:r>
            <a:r>
              <a:rPr lang="zh-CN" altLang="en-US" dirty="0" smtClean="0"/>
              <a:t>，每次询问它的所有</a:t>
            </a:r>
            <a:r>
              <a:rPr lang="zh-CN" altLang="en-US" dirty="0" smtClean="0">
                <a:solidFill>
                  <a:srgbClr val="FF0000"/>
                </a:solidFill>
              </a:rPr>
              <a:t>不同</a:t>
            </a:r>
            <a:r>
              <a:rPr lang="zh-CN" altLang="en-US" dirty="0" smtClean="0">
                <a:solidFill>
                  <a:schemeClr val="tx1"/>
                </a:solidFill>
              </a:rPr>
              <a:t>子串中，字典序第</a:t>
            </a:r>
            <a:r>
              <a:rPr lang="en-US" altLang="zh-CN" dirty="0" smtClean="0">
                <a:solidFill>
                  <a:schemeClr val="tx1"/>
                </a:solidFill>
              </a:rPr>
              <a:t>K</a:t>
            </a:r>
            <a:r>
              <a:rPr lang="zh-CN" altLang="en-US" dirty="0" smtClean="0">
                <a:solidFill>
                  <a:schemeClr val="tx1"/>
                </a:solidFill>
              </a:rPr>
              <a:t>小的，询问不超过</a:t>
            </a:r>
            <a:r>
              <a:rPr lang="en-US" altLang="zh-CN" dirty="0" smtClean="0">
                <a:solidFill>
                  <a:schemeClr val="tx1"/>
                </a:solidFill>
              </a:rPr>
              <a:t>500</a:t>
            </a:r>
            <a:r>
              <a:rPr lang="zh-CN" altLang="en-US" dirty="0" smtClean="0">
                <a:solidFill>
                  <a:schemeClr val="tx1"/>
                </a:solidFill>
              </a:rPr>
              <a:t>个。</a:t>
            </a:r>
            <a:r>
              <a:rPr lang="en-US" altLang="zh-CN" dirty="0" smtClean="0">
                <a:solidFill>
                  <a:schemeClr val="tx1"/>
                </a:solidFill>
              </a:rPr>
              <a:t/>
            </a:r>
            <a:br>
              <a:rPr lang="en-US" altLang="zh-CN" dirty="0" smtClean="0">
                <a:solidFill>
                  <a:schemeClr val="tx1"/>
                </a:solidFill>
              </a:rPr>
            </a:br>
            <a:endParaRPr lang="en-US" altLang="zh-CN" dirty="0" smtClean="0">
              <a:solidFill>
                <a:schemeClr val="tx1"/>
              </a:solidFill>
            </a:endParaRPr>
          </a:p>
          <a:p>
            <a:r>
              <a:rPr lang="zh-CN" altLang="en-US" dirty="0" smtClean="0">
                <a:solidFill>
                  <a:schemeClr val="tx1"/>
                </a:solidFill>
              </a:rPr>
              <a:t>我们可以构造出</a:t>
            </a:r>
            <a:r>
              <a:rPr lang="en-US" altLang="zh-CN" dirty="0" smtClean="0">
                <a:solidFill>
                  <a:schemeClr val="tx1"/>
                </a:solidFill>
              </a:rPr>
              <a:t>S</a:t>
            </a:r>
            <a:r>
              <a:rPr lang="zh-CN" altLang="en-US" dirty="0" smtClean="0">
                <a:solidFill>
                  <a:schemeClr val="tx1"/>
                </a:solidFill>
              </a:rPr>
              <a:t>的</a:t>
            </a:r>
            <a:r>
              <a:rPr lang="en-US" altLang="zh-CN" dirty="0" smtClean="0">
                <a:solidFill>
                  <a:schemeClr val="tx1"/>
                </a:solidFill>
              </a:rPr>
              <a:t>SAM</a:t>
            </a:r>
            <a:r>
              <a:rPr lang="zh-CN" altLang="en-US" dirty="0" smtClean="0">
                <a:solidFill>
                  <a:schemeClr val="tx1"/>
                </a:solidFill>
              </a:rPr>
              <a:t>，同时预处理从每个节点出发，还有多少不同的子串可以到达。</a:t>
            </a:r>
            <a:endParaRPr lang="en-US" altLang="zh-CN" dirty="0" smtClean="0">
              <a:solidFill>
                <a:schemeClr val="tx1"/>
              </a:solidFill>
            </a:endParaRPr>
          </a:p>
          <a:p>
            <a:r>
              <a:rPr lang="zh-CN" altLang="en-US" dirty="0" smtClean="0">
                <a:solidFill>
                  <a:schemeClr val="tx1"/>
                </a:solidFill>
              </a:rPr>
              <a:t>然后</a:t>
            </a:r>
            <a:r>
              <a:rPr lang="en-US" altLang="zh-CN" dirty="0" err="1" smtClean="0">
                <a:solidFill>
                  <a:schemeClr val="tx1"/>
                </a:solidFill>
              </a:rPr>
              <a:t>dfs</a:t>
            </a:r>
            <a:r>
              <a:rPr lang="zh-CN" altLang="en-US" dirty="0" smtClean="0">
                <a:solidFill>
                  <a:schemeClr val="tx1"/>
                </a:solidFill>
              </a:rPr>
              <a:t>一遍</a:t>
            </a:r>
            <a:r>
              <a:rPr lang="en-US" altLang="zh-CN" dirty="0" smtClean="0">
                <a:solidFill>
                  <a:schemeClr val="tx1"/>
                </a:solidFill>
              </a:rPr>
              <a:t>SAM</a:t>
            </a:r>
            <a:r>
              <a:rPr lang="zh-CN" altLang="en-US" dirty="0" smtClean="0">
                <a:solidFill>
                  <a:schemeClr val="tx1"/>
                </a:solidFill>
              </a:rPr>
              <a:t>，就可以回答询问了。</a:t>
            </a:r>
            <a:endParaRPr lang="en-US" altLang="zh-CN" dirty="0" smtClean="0">
              <a:solidFill>
                <a:schemeClr val="tx1"/>
              </a:solidFill>
            </a:endParaRPr>
          </a:p>
          <a:p>
            <a:r>
              <a:rPr lang="zh-CN" altLang="en-US" dirty="0" smtClean="0">
                <a:solidFill>
                  <a:schemeClr val="tx1"/>
                </a:solidFill>
              </a:rPr>
              <a:t>具体实现作为小练习留给大家。</a:t>
            </a:r>
            <a:endParaRPr lang="zh-CN" altLang="en-US" dirty="0">
              <a:solidFill>
                <a:srgbClr val="FF0000"/>
              </a:solidFill>
            </a:endParaRPr>
          </a:p>
        </p:txBody>
      </p:sp>
    </p:spTree>
    <p:extLst>
      <p:ext uri="{BB962C8B-B14F-4D97-AF65-F5344CB8AC3E}">
        <p14:creationId xmlns:p14="http://schemas.microsoft.com/office/powerpoint/2010/main" val="1385402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看起来很简单。。但是。。。</a:t>
            </a:r>
            <a:endParaRPr kumimoji="1" lang="zh-CN" altLang="en-US" dirty="0"/>
          </a:p>
        </p:txBody>
      </p:sp>
      <p:pic>
        <p:nvPicPr>
          <p:cNvPr id="6" name="内容占位符 5" descr="AD7D8D5A-9C3C-4C28-9BC6-F42DA0680C80.png"/>
          <p:cNvPicPr>
            <a:picLocks noGrp="1" noChangeAspect="1"/>
          </p:cNvPicPr>
          <p:nvPr>
            <p:ph idx="1"/>
          </p:nvPr>
        </p:nvPicPr>
        <p:blipFill>
          <a:blip r:embed="rId2" cstate="email">
            <a:extLst>
              <a:ext uri="{28A0092B-C50C-407E-A947-70E740481C1C}">
                <a14:useLocalDpi xmlns:a14="http://schemas.microsoft.com/office/drawing/2010/main" val="0"/>
              </a:ext>
            </a:extLst>
          </a:blip>
          <a:srcRect t="-93653" b="-93653"/>
          <a:stretch>
            <a:fillRect/>
          </a:stretch>
        </p:blipFill>
        <p:spPr>
          <a:xfrm>
            <a:off x="779463" y="837062"/>
            <a:ext cx="7583488" cy="4007224"/>
          </a:xfrm>
        </p:spPr>
      </p:pic>
    </p:spTree>
    <p:extLst>
      <p:ext uri="{BB962C8B-B14F-4D97-AF65-F5344CB8AC3E}">
        <p14:creationId xmlns:p14="http://schemas.microsoft.com/office/powerpoint/2010/main" val="28353686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V:SPOJ LCS</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给两个长度小于</a:t>
            </a:r>
            <a:r>
              <a:rPr lang="en-US" altLang="zh-CN" dirty="0" smtClean="0"/>
              <a:t>100000</a:t>
            </a:r>
            <a:r>
              <a:rPr lang="zh-CN" altLang="en-US" dirty="0" smtClean="0"/>
              <a:t>的字符串</a:t>
            </a:r>
            <a:r>
              <a:rPr lang="en-US" altLang="zh-CN" dirty="0" smtClean="0"/>
              <a:t>A</a:t>
            </a:r>
            <a:r>
              <a:rPr lang="zh-CN" altLang="en-US" dirty="0" smtClean="0"/>
              <a:t>和</a:t>
            </a:r>
            <a:r>
              <a:rPr lang="en-US" altLang="zh-CN" dirty="0" smtClean="0"/>
              <a:t>B</a:t>
            </a:r>
            <a:r>
              <a:rPr lang="zh-CN" altLang="en-US" dirty="0" smtClean="0"/>
              <a:t>，求出他们的最长公共连续子串。</a:t>
            </a:r>
            <a:endParaRPr lang="en-US" altLang="zh-CN" dirty="0" smtClean="0"/>
          </a:p>
          <a:p>
            <a:r>
              <a:rPr lang="zh-CN" altLang="en-US" dirty="0" smtClean="0"/>
              <a:t>我们构造出</a:t>
            </a:r>
            <a:r>
              <a:rPr lang="en-US" altLang="zh-CN" dirty="0" smtClean="0"/>
              <a:t>A</a:t>
            </a:r>
            <a:r>
              <a:rPr lang="zh-CN" altLang="en-US" dirty="0" smtClean="0"/>
              <a:t>的后缀自动机</a:t>
            </a:r>
            <a:r>
              <a:rPr lang="en-US" altLang="zh-CN" dirty="0" smtClean="0"/>
              <a:t>SAM</a:t>
            </a:r>
            <a:br>
              <a:rPr lang="en-US" altLang="zh-CN" dirty="0" smtClean="0"/>
            </a:br>
            <a:endParaRPr lang="en-US" altLang="zh-CN" dirty="0" smtClean="0"/>
          </a:p>
          <a:p>
            <a:r>
              <a:rPr lang="zh-CN" altLang="en-US" dirty="0" smtClean="0"/>
              <a:t>对于</a:t>
            </a:r>
            <a:r>
              <a:rPr lang="en-US" altLang="zh-CN" dirty="0" smtClean="0"/>
              <a:t>SAM</a:t>
            </a:r>
            <a:r>
              <a:rPr lang="zh-CN" altLang="en-US" dirty="0" smtClean="0"/>
              <a:t>的每个状态</a:t>
            </a:r>
            <a:r>
              <a:rPr lang="en-US" altLang="zh-CN" dirty="0" smtClean="0"/>
              <a:t>s</a:t>
            </a:r>
            <a:r>
              <a:rPr lang="zh-CN" altLang="en-US" dirty="0" smtClean="0"/>
              <a:t>，令</a:t>
            </a:r>
            <a:r>
              <a:rPr lang="en-US" altLang="zh-CN" dirty="0" smtClean="0"/>
              <a:t>r</a:t>
            </a:r>
            <a:r>
              <a:rPr lang="zh-CN" altLang="en-US" dirty="0" smtClean="0"/>
              <a:t>为</a:t>
            </a:r>
            <a:r>
              <a:rPr lang="en-US" altLang="zh-CN" dirty="0" smtClean="0"/>
              <a:t>Right(s)</a:t>
            </a:r>
            <a:r>
              <a:rPr lang="zh-CN" altLang="en-US" dirty="0" smtClean="0"/>
              <a:t>中任意的一个元素，它代表的是结束位置在</a:t>
            </a:r>
            <a:r>
              <a:rPr lang="en-US" altLang="zh-CN" dirty="0"/>
              <a:t>r</a:t>
            </a:r>
            <a:r>
              <a:rPr lang="zh-CN" altLang="en-US" dirty="0" smtClean="0"/>
              <a:t>的，长度在</a:t>
            </a:r>
            <a:r>
              <a:rPr lang="en-US" altLang="zh-CN" dirty="0" smtClean="0"/>
              <a:t>[Min(s),Max(s)]</a:t>
            </a:r>
            <a:r>
              <a:rPr lang="zh-CN" altLang="en-US" dirty="0" smtClean="0"/>
              <a:t>之间的所有子串。</a:t>
            </a:r>
            <a:r>
              <a:rPr lang="en-US" altLang="zh-CN" dirty="0" smtClean="0"/>
              <a:t/>
            </a:r>
            <a:br>
              <a:rPr lang="en-US" altLang="zh-CN" dirty="0" smtClean="0"/>
            </a:br>
            <a:r>
              <a:rPr lang="en-US" altLang="zh-CN" dirty="0" err="1" smtClean="0"/>
              <a:t>AAAAAAAAAA</a:t>
            </a:r>
            <a:r>
              <a:rPr lang="en-US" altLang="zh-CN" dirty="0" err="1" smtClean="0">
                <a:solidFill>
                  <a:srgbClr val="00B0F0"/>
                </a:solidFill>
              </a:rPr>
              <a:t>AAAAAAAAAAr</a:t>
            </a:r>
            <a:r>
              <a:rPr lang="en-US" altLang="zh-CN" dirty="0" err="1" smtClean="0"/>
              <a:t>AAAAAAAAAAAAA</a:t>
            </a:r>
            <a:r>
              <a:rPr lang="en-US" altLang="zh-CN" dirty="0"/>
              <a:t/>
            </a:r>
            <a:br>
              <a:rPr lang="en-US" altLang="zh-CN" dirty="0"/>
            </a:br>
            <a:r>
              <a:rPr lang="en-US" altLang="zh-CN" dirty="0" err="1" smtClean="0"/>
              <a:t>AAAAAAAAAAAAAAA</a:t>
            </a:r>
            <a:r>
              <a:rPr lang="en-US" altLang="zh-CN" dirty="0" err="1" smtClean="0">
                <a:solidFill>
                  <a:srgbClr val="FF0000"/>
                </a:solidFill>
              </a:rPr>
              <a:t>AAAAAr</a:t>
            </a:r>
            <a:r>
              <a:rPr lang="en-US" altLang="zh-CN" dirty="0" err="1" smtClean="0"/>
              <a:t>AAAAAAAAAAAAA</a:t>
            </a:r>
            <a:r>
              <a:rPr lang="en-US" altLang="zh-CN" dirty="0"/>
              <a:t/>
            </a:r>
            <a:br>
              <a:rPr lang="en-US" altLang="zh-CN" dirty="0"/>
            </a:br>
            <a:r>
              <a:rPr lang="en-US" altLang="zh-CN" dirty="0" err="1"/>
              <a:t>AAAAAAAAAAAA</a:t>
            </a:r>
            <a:r>
              <a:rPr lang="en-US" altLang="zh-CN" dirty="0" err="1">
                <a:solidFill>
                  <a:srgbClr val="7030A0"/>
                </a:solidFill>
              </a:rPr>
              <a:t>AAAAAAAAr</a:t>
            </a:r>
            <a:r>
              <a:rPr lang="en-US" altLang="zh-CN" dirty="0" err="1"/>
              <a:t>AAAAAAAAAAAAA</a:t>
            </a:r>
            <a:r>
              <a:rPr lang="en-US" altLang="zh-CN" dirty="0" smtClean="0"/>
              <a:t/>
            </a:r>
            <a:br>
              <a:rPr lang="en-US" altLang="zh-CN" dirty="0" smtClean="0"/>
            </a:br>
            <a:endParaRPr lang="en-US" altLang="zh-CN" dirty="0" smtClean="0"/>
          </a:p>
          <a:p>
            <a:r>
              <a:rPr lang="zh-CN" altLang="en-US" dirty="0" smtClean="0"/>
              <a:t>我们不妨对状态</a:t>
            </a:r>
            <a:r>
              <a:rPr lang="en-US" altLang="zh-CN" dirty="0" smtClean="0"/>
              <a:t>s</a:t>
            </a:r>
            <a:r>
              <a:rPr lang="zh-CN" altLang="en-US" dirty="0" smtClean="0"/>
              <a:t>，求出所有</a:t>
            </a:r>
            <a:r>
              <a:rPr lang="en-US" altLang="zh-CN" dirty="0" smtClean="0"/>
              <a:t>B</a:t>
            </a:r>
            <a:r>
              <a:rPr lang="zh-CN" altLang="en-US" dirty="0" smtClean="0"/>
              <a:t>的子串中，从任意</a:t>
            </a:r>
            <a:r>
              <a:rPr lang="en-US" altLang="zh-CN" dirty="0" smtClean="0"/>
              <a:t>r</a:t>
            </a:r>
            <a:r>
              <a:rPr lang="zh-CN" altLang="en-US" dirty="0" smtClean="0"/>
              <a:t>开始往前能匹配的最大长度</a:t>
            </a:r>
            <a:r>
              <a:rPr lang="en-US" altLang="zh-CN" dirty="0" smtClean="0"/>
              <a:t>L</a:t>
            </a:r>
            <a:r>
              <a:rPr lang="zh-CN" altLang="en-US" dirty="0" smtClean="0"/>
              <a:t>，那么</a:t>
            </a:r>
            <a:r>
              <a:rPr lang="en-US" altLang="zh-CN" dirty="0" smtClean="0"/>
              <a:t>min(</a:t>
            </a:r>
            <a:r>
              <a:rPr lang="en-US" altLang="zh-CN" dirty="0" err="1" smtClean="0"/>
              <a:t>L,Max</a:t>
            </a:r>
            <a:r>
              <a:rPr lang="en-US" altLang="zh-CN" dirty="0" smtClean="0"/>
              <a:t>(s))</a:t>
            </a:r>
            <a:r>
              <a:rPr lang="zh-CN" altLang="en-US" dirty="0" smtClean="0"/>
              <a:t>就可以更新答案了。</a:t>
            </a:r>
            <a:endParaRPr lang="zh-CN" altLang="en-US" dirty="0"/>
          </a:p>
        </p:txBody>
      </p:sp>
    </p:spTree>
    <p:extLst>
      <p:ext uri="{BB962C8B-B14F-4D97-AF65-F5344CB8AC3E}">
        <p14:creationId xmlns:p14="http://schemas.microsoft.com/office/powerpoint/2010/main" val="41670538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V:SPOJ LCS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我们考虑用</a:t>
            </a:r>
            <a:r>
              <a:rPr lang="en-US" altLang="zh-CN" i="1" dirty="0" smtClean="0"/>
              <a:t>SAM</a:t>
            </a:r>
            <a:r>
              <a:rPr lang="zh-CN" altLang="en-US" dirty="0" smtClean="0"/>
              <a:t>读入字符串</a:t>
            </a:r>
            <a:r>
              <a:rPr lang="en-US" altLang="zh-CN" i="1" dirty="0" smtClean="0"/>
              <a:t>B</a:t>
            </a:r>
            <a:r>
              <a:rPr lang="zh-CN" altLang="en-US" dirty="0" smtClean="0"/>
              <a:t>。</a:t>
            </a:r>
            <a:endParaRPr lang="en-US" altLang="zh-CN" dirty="0" smtClean="0"/>
          </a:p>
          <a:p>
            <a:r>
              <a:rPr lang="zh-CN" altLang="en-US" dirty="0" smtClean="0"/>
              <a:t>令当前状态为</a:t>
            </a:r>
            <a:r>
              <a:rPr lang="en-US" altLang="zh-CN" i="1" dirty="0" smtClean="0"/>
              <a:t>s</a:t>
            </a:r>
            <a:r>
              <a:rPr lang="zh-CN" altLang="en-US" dirty="0" smtClean="0"/>
              <a:t>，同时最大匹配长度为</a:t>
            </a:r>
            <a:r>
              <a:rPr lang="en-US" altLang="zh-CN" i="1" dirty="0" err="1" smtClean="0"/>
              <a:t>len</a:t>
            </a:r>
            <a:endParaRPr lang="en-US" altLang="zh-CN" i="1" dirty="0" smtClean="0"/>
          </a:p>
          <a:p>
            <a:r>
              <a:rPr lang="zh-CN" altLang="en-US" dirty="0" smtClean="0"/>
              <a:t>我们读入字符</a:t>
            </a:r>
            <a:r>
              <a:rPr lang="en-US" altLang="zh-CN" i="1" dirty="0" smtClean="0"/>
              <a:t>x</a:t>
            </a:r>
            <a:r>
              <a:rPr lang="zh-CN" altLang="en-US" dirty="0" smtClean="0"/>
              <a:t>。如果</a:t>
            </a:r>
            <a:r>
              <a:rPr lang="en-US" altLang="zh-CN" i="1" dirty="0" smtClean="0"/>
              <a:t>s</a:t>
            </a:r>
            <a:r>
              <a:rPr lang="zh-CN" altLang="en-US" dirty="0" smtClean="0"/>
              <a:t>有标号为</a:t>
            </a:r>
            <a:r>
              <a:rPr lang="en-US" altLang="zh-CN" i="1" dirty="0" smtClean="0"/>
              <a:t>x</a:t>
            </a:r>
            <a:r>
              <a:rPr lang="zh-CN" altLang="en-US" dirty="0" smtClean="0"/>
              <a:t>的边，</a:t>
            </a:r>
            <a:r>
              <a:rPr lang="en-US" altLang="zh-CN" dirty="0" smtClean="0"/>
              <a:t/>
            </a:r>
            <a:br>
              <a:rPr lang="en-US" altLang="zh-CN" dirty="0" smtClean="0"/>
            </a:br>
            <a:r>
              <a:rPr lang="zh-CN" altLang="en-US" dirty="0" smtClean="0"/>
              <a:t>那么</a:t>
            </a:r>
            <a:r>
              <a:rPr lang="en-US" altLang="zh-CN" i="1" dirty="0" smtClean="0"/>
              <a:t>s=trans(</a:t>
            </a:r>
            <a:r>
              <a:rPr lang="en-US" altLang="zh-CN" i="1" dirty="0" err="1" smtClean="0"/>
              <a:t>s,x</a:t>
            </a:r>
            <a:r>
              <a:rPr lang="en-US" altLang="zh-CN" i="1" dirty="0" smtClean="0"/>
              <a:t>),</a:t>
            </a:r>
            <a:r>
              <a:rPr lang="en-US" altLang="zh-CN" i="1" dirty="0" err="1" smtClean="0"/>
              <a:t>len</a:t>
            </a:r>
            <a:r>
              <a:rPr lang="en-US" altLang="zh-CN" i="1" dirty="0" smtClean="0"/>
              <a:t> = len+1</a:t>
            </a:r>
            <a:endParaRPr lang="en-US" altLang="zh-CN" i="1" dirty="0"/>
          </a:p>
          <a:p>
            <a:r>
              <a:rPr lang="zh-CN" altLang="en-US" dirty="0" smtClean="0"/>
              <a:t>否则我们找到</a:t>
            </a:r>
            <a:r>
              <a:rPr lang="en-US" altLang="zh-CN" i="1" dirty="0" smtClean="0"/>
              <a:t>s</a:t>
            </a:r>
            <a:r>
              <a:rPr lang="zh-CN" altLang="en-US" dirty="0" smtClean="0"/>
              <a:t>的第一个祖先</a:t>
            </a:r>
            <a:r>
              <a:rPr lang="en-US" altLang="zh-CN" i="1" dirty="0" smtClean="0"/>
              <a:t>a</a:t>
            </a:r>
            <a:r>
              <a:rPr lang="zh-CN" altLang="en-US" dirty="0" smtClean="0"/>
              <a:t>，它有标号为</a:t>
            </a:r>
            <a:r>
              <a:rPr lang="en-US" altLang="zh-CN" i="1" dirty="0" smtClean="0"/>
              <a:t>x</a:t>
            </a:r>
            <a:r>
              <a:rPr lang="zh-CN" altLang="en-US" dirty="0" smtClean="0"/>
              <a:t>的边，令</a:t>
            </a:r>
            <a:r>
              <a:rPr lang="en-US" altLang="zh-CN" dirty="0" smtClean="0"/>
              <a:t/>
            </a:r>
            <a:br>
              <a:rPr lang="en-US" altLang="zh-CN" dirty="0" smtClean="0"/>
            </a:br>
            <a:r>
              <a:rPr lang="en-US" altLang="zh-CN" i="1" dirty="0" smtClean="0"/>
              <a:t>s=trans(</a:t>
            </a:r>
            <a:r>
              <a:rPr lang="en-US" altLang="zh-CN" i="1" dirty="0" err="1" smtClean="0"/>
              <a:t>a,x</a:t>
            </a:r>
            <a:r>
              <a:rPr lang="en-US" altLang="zh-CN" i="1" dirty="0" smtClean="0"/>
              <a:t>),</a:t>
            </a:r>
            <a:r>
              <a:rPr lang="en-US" altLang="zh-CN" i="1" dirty="0" err="1" smtClean="0"/>
              <a:t>len</a:t>
            </a:r>
            <a:r>
              <a:rPr lang="en-US" altLang="zh-CN" i="1" dirty="0" smtClean="0"/>
              <a:t>=Max(a)+1</a:t>
            </a:r>
            <a:r>
              <a:rPr lang="zh-CN" altLang="en-US" i="1" dirty="0" smtClean="0"/>
              <a:t>。</a:t>
            </a:r>
            <a:endParaRPr lang="en-US" altLang="zh-CN" i="1" dirty="0" smtClean="0"/>
          </a:p>
          <a:p>
            <a:r>
              <a:rPr lang="zh-CN" altLang="en-US" dirty="0" smtClean="0"/>
              <a:t>如果没有这样的祖先，那么令</a:t>
            </a:r>
            <a:r>
              <a:rPr lang="en-US" altLang="zh-CN" i="1" dirty="0" smtClean="0"/>
              <a:t>s=</a:t>
            </a:r>
            <a:r>
              <a:rPr lang="en-US" altLang="zh-CN" i="1" dirty="0" err="1" smtClean="0"/>
              <a:t>root,len</a:t>
            </a:r>
            <a:r>
              <a:rPr lang="en-US" altLang="zh-CN" i="1" dirty="0" smtClean="0"/>
              <a:t>=0</a:t>
            </a:r>
            <a:r>
              <a:rPr lang="zh-CN" altLang="en-US" dirty="0" smtClean="0"/>
              <a:t>。</a:t>
            </a:r>
            <a:endParaRPr lang="en-US" altLang="zh-CN" dirty="0"/>
          </a:p>
          <a:p>
            <a:r>
              <a:rPr lang="zh-CN" altLang="en-US" dirty="0" smtClean="0"/>
              <a:t>在过程中更新状态的最大匹配长度</a:t>
            </a:r>
            <a:endParaRPr lang="en-US" altLang="zh-CN" dirty="0" smtClean="0"/>
          </a:p>
        </p:txBody>
      </p:sp>
    </p:spTree>
    <p:extLst>
      <p:ext uri="{BB962C8B-B14F-4D97-AF65-F5344CB8AC3E}">
        <p14:creationId xmlns:p14="http://schemas.microsoft.com/office/powerpoint/2010/main" val="27270875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V:SPOJ LCS</a:t>
            </a:r>
            <a:endParaRPr lang="zh-CN" altLang="en-US" dirty="0"/>
          </a:p>
        </p:txBody>
      </p:sp>
      <p:sp>
        <p:nvSpPr>
          <p:cNvPr id="3" name="内容占位符 2"/>
          <p:cNvSpPr>
            <a:spLocks noGrp="1"/>
          </p:cNvSpPr>
          <p:nvPr>
            <p:ph idx="1"/>
          </p:nvPr>
        </p:nvSpPr>
        <p:spPr/>
        <p:txBody>
          <a:bodyPr/>
          <a:lstStyle/>
          <a:p>
            <a:r>
              <a:rPr lang="zh-CN" altLang="en-US" dirty="0" smtClean="0"/>
              <a:t>注意到我们求的是对于任意一个</a:t>
            </a:r>
            <a:r>
              <a:rPr lang="en-US" altLang="zh-CN" i="1" dirty="0" smtClean="0"/>
              <a:t>Right</a:t>
            </a:r>
            <a:r>
              <a:rPr lang="zh-CN" altLang="en-US" dirty="0" smtClean="0"/>
              <a:t>集合中的</a:t>
            </a:r>
            <a:r>
              <a:rPr lang="en-US" altLang="zh-CN" i="1" dirty="0" smtClean="0"/>
              <a:t>r</a:t>
            </a:r>
            <a:r>
              <a:rPr lang="zh-CN" altLang="en-US" dirty="0" smtClean="0"/>
              <a:t>，最大的匹配长度。那么对于一个状态</a:t>
            </a:r>
            <a:r>
              <a:rPr lang="en-US" altLang="zh-CN" i="1" dirty="0" smtClean="0"/>
              <a:t>s</a:t>
            </a:r>
            <a:r>
              <a:rPr lang="zh-CN" altLang="en-US" dirty="0" smtClean="0"/>
              <a:t>，它的结果自然也可以作为它</a:t>
            </a:r>
            <a:r>
              <a:rPr lang="en-US" altLang="zh-CN" i="1" dirty="0" smtClean="0"/>
              <a:t>Parent</a:t>
            </a:r>
            <a:r>
              <a:rPr lang="zh-CN" altLang="en-US" dirty="0" smtClean="0"/>
              <a:t>的结果，我们可以从底到上更新一遍。</a:t>
            </a:r>
            <a:endParaRPr lang="en-US" altLang="zh-CN" dirty="0" smtClean="0"/>
          </a:p>
          <a:p>
            <a:endParaRPr lang="en-US" altLang="zh-CN" dirty="0"/>
          </a:p>
          <a:p>
            <a:r>
              <a:rPr lang="zh-CN" altLang="en-US" dirty="0" smtClean="0"/>
              <a:t>然后问题就解决了。</a:t>
            </a:r>
            <a:endParaRPr lang="zh-CN" altLang="en-US" dirty="0"/>
          </a:p>
        </p:txBody>
      </p:sp>
    </p:spTree>
    <p:extLst>
      <p:ext uri="{BB962C8B-B14F-4D97-AF65-F5344CB8AC3E}">
        <p14:creationId xmlns:p14="http://schemas.microsoft.com/office/powerpoint/2010/main" val="14457379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VI:SPOJ LCS2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a:t>
                </a:r>
                <a:r>
                  <a:rPr lang="en-US" altLang="zh-CN" i="1" dirty="0"/>
                  <a:t>N</a:t>
                </a:r>
                <a:r>
                  <a:rPr lang="zh-CN" altLang="en-US" dirty="0" smtClean="0"/>
                  <a:t>个</a:t>
                </a:r>
                <a:r>
                  <a:rPr lang="zh-CN" altLang="en-US" dirty="0"/>
                  <a:t>长度小于</a:t>
                </a:r>
                <a:r>
                  <a:rPr lang="en-US" altLang="zh-CN" dirty="0"/>
                  <a:t>100000</a:t>
                </a:r>
                <a:r>
                  <a:rPr lang="zh-CN" altLang="en-US" dirty="0"/>
                  <a:t>的字符串</a:t>
                </a:r>
                <a:r>
                  <a:rPr lang="en-US" altLang="zh-CN" i="1" dirty="0"/>
                  <a:t>A</a:t>
                </a:r>
                <a:r>
                  <a:rPr lang="zh-CN" altLang="en-US" dirty="0"/>
                  <a:t>和</a:t>
                </a:r>
                <a:r>
                  <a:rPr lang="en-US" altLang="zh-CN" i="1" dirty="0"/>
                  <a:t>B</a:t>
                </a:r>
                <a:r>
                  <a:rPr lang="zh-CN" altLang="en-US" dirty="0"/>
                  <a:t>，求出他们的最长公共连续子串</a:t>
                </a:r>
                <a:r>
                  <a:rPr lang="zh-CN" altLang="en-US" dirty="0" smtClean="0"/>
                  <a:t>。</a:t>
                </a:r>
                <a:r>
                  <a:rPr lang="en-US" altLang="zh-CN" i="1" dirty="0" smtClean="0"/>
                  <a:t>N</a:t>
                </a:r>
                <a14:m>
                  <m:oMath xmlns:m="http://schemas.openxmlformats.org/officeDocument/2006/math">
                    <m:r>
                      <a:rPr lang="en-US" altLang="zh-CN" b="0" i="1" smtClean="0">
                        <a:latin typeface="Cambria Math"/>
                      </a:rPr>
                      <m:t>≤</m:t>
                    </m:r>
                  </m:oMath>
                </a14:m>
                <a:r>
                  <a:rPr lang="en-US" altLang="zh-CN" i="1" dirty="0" smtClean="0"/>
                  <a:t>10</a:t>
                </a:r>
                <a:r>
                  <a:rPr lang="zh-CN" altLang="en-US" dirty="0" smtClean="0"/>
                  <a:t>。</a:t>
                </a:r>
                <a:endParaRPr lang="en-US" altLang="zh-CN" dirty="0"/>
              </a:p>
              <a:p>
                <a:r>
                  <a:rPr lang="zh-CN" altLang="en-US" dirty="0" smtClean="0"/>
                  <a:t>我们构造出其中一个</a:t>
                </a:r>
                <a:r>
                  <a:rPr lang="en-US" altLang="zh-CN" i="1" dirty="0" smtClean="0"/>
                  <a:t>A</a:t>
                </a:r>
                <a:r>
                  <a:rPr lang="zh-CN" altLang="en-US" dirty="0" smtClean="0"/>
                  <a:t>的后缀自动机</a:t>
                </a:r>
                <a:r>
                  <a:rPr lang="en-US" altLang="zh-CN" i="1" dirty="0" smtClean="0"/>
                  <a:t>SAM</a:t>
                </a:r>
                <a:r>
                  <a:rPr lang="zh-CN" altLang="en-US" dirty="0" smtClean="0"/>
                  <a:t>，用类似上题的方法求出每个其它串对每个状态的最大匹配长度，</a:t>
                </a:r>
                <a:endParaRPr lang="en-US" altLang="zh-CN" dirty="0"/>
              </a:p>
              <a:p>
                <a:r>
                  <a:rPr lang="zh-CN" altLang="en-US" dirty="0" smtClean="0"/>
                  <a:t>考虑一个状态</a:t>
                </a:r>
                <a:r>
                  <a:rPr lang="en-US" altLang="zh-CN" i="1" dirty="0" smtClean="0"/>
                  <a:t>s</a:t>
                </a:r>
                <a:r>
                  <a:rPr lang="zh-CN" altLang="en-US" dirty="0" smtClean="0"/>
                  <a:t>，如果</a:t>
                </a:r>
                <a:r>
                  <a:rPr lang="en-US" altLang="zh-CN" i="1" dirty="0" smtClean="0"/>
                  <a:t>A</a:t>
                </a:r>
                <a:r>
                  <a:rPr lang="zh-CN" altLang="en-US" dirty="0" smtClean="0"/>
                  <a:t>之外其它串对它的匹配长度分别是</a:t>
                </a:r>
                <a14:m>
                  <m:oMath xmlns:m="http://schemas.openxmlformats.org/officeDocument/2006/math">
                    <m:sSub>
                      <m:sSubPr>
                        <m:ctrlPr>
                          <a:rPr lang="en-US" altLang="zh-CN" b="0" i="1" smtClean="0">
                            <a:latin typeface="Cambria Math"/>
                          </a:rPr>
                        </m:ctrlPr>
                      </m:sSubPr>
                      <m:e>
                        <m:r>
                          <a:rPr lang="en-US" altLang="zh-CN" b="0" i="1" smtClean="0">
                            <a:latin typeface="Cambria Math"/>
                          </a:rPr>
                          <m:t>𝑎</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𝑎</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𝑎</m:t>
                        </m:r>
                      </m:e>
                      <m:sub>
                        <m:r>
                          <a:rPr lang="en-US" altLang="zh-CN" b="0" i="1" smtClean="0">
                            <a:latin typeface="Cambria Math"/>
                          </a:rPr>
                          <m:t>𝑛</m:t>
                        </m:r>
                        <m:r>
                          <a:rPr lang="en-US" altLang="zh-CN" b="0" i="1" smtClean="0">
                            <a:latin typeface="Cambria Math"/>
                          </a:rPr>
                          <m:t>−1</m:t>
                        </m:r>
                      </m:sub>
                    </m:sSub>
                  </m:oMath>
                </a14:m>
                <a:r>
                  <a:rPr lang="zh-CN" altLang="en-US" dirty="0" smtClean="0"/>
                  <a:t>，那么</a:t>
                </a:r>
                <a:r>
                  <a:rPr lang="en-US" altLang="zh-CN" i="1" dirty="0" smtClean="0"/>
                  <a:t>Min(</a:t>
                </a:r>
                <a14:m>
                  <m:oMath xmlns:m="http://schemas.openxmlformats.org/officeDocument/2006/math">
                    <m:sSub>
                      <m:sSubPr>
                        <m:ctrlPr>
                          <a:rPr lang="en-US" altLang="zh-CN" i="1">
                            <a:latin typeface="Cambria Math"/>
                          </a:rPr>
                        </m:ctrlPr>
                      </m:sSubPr>
                      <m:e>
                        <m:r>
                          <a:rPr lang="en-US" altLang="zh-CN" i="1">
                            <a:latin typeface="Cambria Math"/>
                          </a:rPr>
                          <m:t>𝑎</m:t>
                        </m:r>
                      </m:e>
                      <m:sub>
                        <m:r>
                          <a:rPr lang="en-US" altLang="zh-CN" i="1">
                            <a:latin typeface="Cambria Math"/>
                          </a:rPr>
                          <m:t>1</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2</m:t>
                        </m:r>
                      </m:sub>
                    </m:sSub>
                    <m:r>
                      <a:rPr lang="en-US" altLang="zh-CN" i="1">
                        <a:latin typeface="Cambria Math"/>
                      </a:rPr>
                      <m:t>,…,</m:t>
                    </m:r>
                    <m:sSub>
                      <m:sSubPr>
                        <m:ctrlPr>
                          <a:rPr lang="en-US" altLang="zh-CN" i="1">
                            <a:latin typeface="Cambria Math"/>
                          </a:rPr>
                        </m:ctrlPr>
                      </m:sSubPr>
                      <m:e>
                        <m:r>
                          <a:rPr lang="en-US" altLang="zh-CN" i="1">
                            <a:latin typeface="Cambria Math"/>
                          </a:rPr>
                          <m:t>𝑎</m:t>
                        </m:r>
                      </m:e>
                      <m:sub>
                        <m:r>
                          <a:rPr lang="en-US" altLang="zh-CN" i="1">
                            <a:latin typeface="Cambria Math"/>
                          </a:rPr>
                          <m:t>𝑛</m:t>
                        </m:r>
                        <m:r>
                          <a:rPr lang="en-US" altLang="zh-CN" i="1">
                            <a:latin typeface="Cambria Math"/>
                          </a:rPr>
                          <m:t>−1</m:t>
                        </m:r>
                      </m:sub>
                    </m:sSub>
                    <m:r>
                      <a:rPr lang="en-US" altLang="zh-CN" i="1">
                        <a:latin typeface="Cambria Math"/>
                      </a:rPr>
                      <m:t> </m:t>
                    </m:r>
                  </m:oMath>
                </a14:m>
                <a:r>
                  <a:rPr lang="en-US" altLang="zh-CN" i="1" dirty="0" smtClean="0"/>
                  <a:t>,Max(s))</a:t>
                </a:r>
                <a:r>
                  <a:rPr lang="zh-CN" altLang="en-US" dirty="0" smtClean="0"/>
                  <a:t>就可以更新答案了。</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643" t="-1522" r="-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76474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一些其他的东西</a:t>
            </a:r>
            <a:endParaRPr lang="zh-CN" altLang="en-US" dirty="0"/>
          </a:p>
        </p:txBody>
      </p:sp>
      <p:sp>
        <p:nvSpPr>
          <p:cNvPr id="3" name="内容占位符 2"/>
          <p:cNvSpPr>
            <a:spLocks noGrp="1"/>
          </p:cNvSpPr>
          <p:nvPr>
            <p:ph idx="1"/>
          </p:nvPr>
        </p:nvSpPr>
        <p:spPr/>
        <p:txBody>
          <a:bodyPr/>
          <a:lstStyle/>
          <a:p>
            <a:r>
              <a:rPr lang="zh-CN" altLang="en-US" dirty="0" smtClean="0"/>
              <a:t>其实不仅仅有</a:t>
            </a:r>
            <a:r>
              <a:rPr lang="en-US" altLang="zh-CN" dirty="0" smtClean="0"/>
              <a:t>Suffix Automaton</a:t>
            </a:r>
            <a:r>
              <a:rPr lang="zh-CN" altLang="en-US" dirty="0" smtClean="0"/>
              <a:t>还有。。</a:t>
            </a:r>
            <a:r>
              <a:rPr lang="en-US" altLang="zh-CN" dirty="0" smtClean="0"/>
              <a:t/>
            </a:r>
            <a:br>
              <a:rPr lang="en-US" altLang="zh-CN" dirty="0" smtClean="0"/>
            </a:br>
            <a:r>
              <a:rPr lang="en-US" altLang="zh-CN" dirty="0" smtClean="0"/>
              <a:t>Factor Automaton</a:t>
            </a:r>
          </a:p>
          <a:p>
            <a:r>
              <a:rPr lang="en-US" altLang="zh-CN" dirty="0" smtClean="0"/>
              <a:t>Suffix Oracle</a:t>
            </a:r>
          </a:p>
          <a:p>
            <a:r>
              <a:rPr lang="en-US" altLang="zh-CN" dirty="0" smtClean="0"/>
              <a:t>Factor Oracle</a:t>
            </a:r>
          </a:p>
          <a:p>
            <a:r>
              <a:rPr lang="en-US" altLang="zh-CN" dirty="0" smtClean="0"/>
              <a:t>Suffix Cactus</a:t>
            </a:r>
          </a:p>
          <a:p>
            <a:r>
              <a:rPr lang="en-US" altLang="zh-CN" dirty="0" smtClean="0"/>
              <a:t>Oracle</a:t>
            </a:r>
            <a:r>
              <a:rPr lang="zh-CN" altLang="en-US" dirty="0" smtClean="0"/>
              <a:t>的意思是神谕！听起来很强吧。</a:t>
            </a:r>
            <a:endParaRPr lang="en-US" altLang="zh-CN" dirty="0" smtClean="0"/>
          </a:p>
        </p:txBody>
      </p:sp>
    </p:spTree>
    <p:extLst>
      <p:ext uri="{BB962C8B-B14F-4D97-AF65-F5344CB8AC3E}">
        <p14:creationId xmlns:p14="http://schemas.microsoft.com/office/powerpoint/2010/main" val="8711750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Factor Oracle</a:t>
            </a:r>
            <a:endParaRPr lang="zh-CN" altLang="en-US" dirty="0"/>
          </a:p>
        </p:txBody>
      </p:sp>
      <p:sp>
        <p:nvSpPr>
          <p:cNvPr id="3" name="内容占位符 2"/>
          <p:cNvSpPr>
            <a:spLocks noGrp="1"/>
          </p:cNvSpPr>
          <p:nvPr>
            <p:ph idx="1"/>
          </p:nvPr>
        </p:nvSpPr>
        <p:spPr/>
        <p:txBody>
          <a:bodyPr/>
          <a:lstStyle/>
          <a:p>
            <a:r>
              <a:rPr lang="zh-CN" altLang="en-US" dirty="0" smtClean="0"/>
              <a:t>一个串的</a:t>
            </a:r>
            <a:r>
              <a:rPr lang="en-US" altLang="zh-CN" dirty="0" smtClean="0"/>
              <a:t>Factor Oracle</a:t>
            </a:r>
            <a:r>
              <a:rPr lang="zh-CN" altLang="en-US" dirty="0" smtClean="0"/>
              <a:t>是一个自动机，可以识别这个串的所有子串的集合，但也可以识别一些别的乱七八糟的东西。</a:t>
            </a:r>
            <a:r>
              <a:rPr lang="en-US" altLang="zh-CN" dirty="0" smtClean="0"/>
              <a:t/>
            </a:r>
            <a:br>
              <a:rPr lang="en-US" altLang="zh-CN" dirty="0" smtClean="0"/>
            </a:br>
            <a:endParaRPr lang="en-US" altLang="zh-CN" dirty="0" smtClean="0"/>
          </a:p>
          <a:p>
            <a:r>
              <a:rPr lang="zh-CN" altLang="en-US" dirty="0" smtClean="0"/>
              <a:t>其实</a:t>
            </a:r>
            <a:r>
              <a:rPr lang="en-US" altLang="zh-CN" dirty="0" smtClean="0"/>
              <a:t>Oracle</a:t>
            </a:r>
            <a:r>
              <a:rPr lang="zh-CN" altLang="en-US" dirty="0" smtClean="0"/>
              <a:t>也有预言的意思，所以这个是不一定准的。</a:t>
            </a:r>
            <a:r>
              <a:rPr lang="en-US" altLang="zh-CN" dirty="0" smtClean="0"/>
              <a:t/>
            </a:r>
            <a:br>
              <a:rPr lang="en-US" altLang="zh-CN" dirty="0" smtClean="0"/>
            </a:br>
            <a:endParaRPr lang="en-US" altLang="zh-CN" dirty="0" smtClean="0"/>
          </a:p>
          <a:p>
            <a:r>
              <a:rPr lang="en-US" altLang="zh-CN" dirty="0" smtClean="0"/>
              <a:t>Factor Oracle</a:t>
            </a:r>
            <a:r>
              <a:rPr lang="zh-CN" altLang="en-US" dirty="0" smtClean="0"/>
              <a:t>的构造算法非常的简单，不过我也不知道这个在</a:t>
            </a:r>
            <a:r>
              <a:rPr lang="en-US" altLang="zh-CN" dirty="0" smtClean="0"/>
              <a:t>OI</a:t>
            </a:r>
            <a:r>
              <a:rPr lang="zh-CN" altLang="en-US" dirty="0" smtClean="0"/>
              <a:t>中有什么用，就不讲了。</a:t>
            </a:r>
            <a:endParaRPr lang="zh-CN" altLang="en-US" dirty="0"/>
          </a:p>
        </p:txBody>
      </p:sp>
    </p:spTree>
    <p:extLst>
      <p:ext uri="{BB962C8B-B14F-4D97-AF65-F5344CB8AC3E}">
        <p14:creationId xmlns:p14="http://schemas.microsoft.com/office/powerpoint/2010/main" val="30304434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60576" y="2543770"/>
            <a:ext cx="7502375"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Queries are welcomed</a:t>
            </a: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525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广告</a:t>
            </a:r>
            <a:endParaRPr lang="zh-CN" altLang="en-US" dirty="0"/>
          </a:p>
        </p:txBody>
      </p:sp>
      <p:sp>
        <p:nvSpPr>
          <p:cNvPr id="3" name="内容占位符 2"/>
          <p:cNvSpPr>
            <a:spLocks noGrp="1"/>
          </p:cNvSpPr>
          <p:nvPr>
            <p:ph idx="1"/>
          </p:nvPr>
        </p:nvSpPr>
        <p:spPr/>
        <p:txBody>
          <a:bodyPr/>
          <a:lstStyle/>
          <a:p>
            <a:r>
              <a:rPr lang="zh-CN" altLang="en-US" dirty="0" smtClean="0"/>
              <a:t>我会把课件和代码放在我的博客上，地址是：</a:t>
            </a:r>
            <a:endParaRPr lang="en-US" altLang="zh-CN" dirty="0" smtClean="0"/>
          </a:p>
          <a:p>
            <a:r>
              <a:rPr lang="en-US" altLang="zh-CN">
                <a:hlinkClick r:id="rId2"/>
              </a:rPr>
              <a:t>http://hi.baidu.com/wjbzbmr</a:t>
            </a:r>
            <a:r>
              <a:rPr lang="en-US" altLang="zh-CN" smtClean="0">
                <a:hlinkClick r:id="rId2"/>
              </a:rPr>
              <a:t>/</a:t>
            </a:r>
            <a:r>
              <a:rPr lang="en-US" altLang="zh-CN" smtClean="0"/>
              <a:t/>
            </a:r>
            <a:br>
              <a:rPr lang="en-US" altLang="zh-CN" smtClean="0"/>
            </a:br>
            <a:endParaRPr lang="zh-CN" altLang="en-US"/>
          </a:p>
        </p:txBody>
      </p:sp>
    </p:spTree>
    <p:extLst>
      <p:ext uri="{BB962C8B-B14F-4D97-AF65-F5344CB8AC3E}">
        <p14:creationId xmlns:p14="http://schemas.microsoft.com/office/powerpoint/2010/main" val="1084090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smtClean="0"/>
              <a:t>我们可以看到大部分人都</a:t>
            </a:r>
            <a:r>
              <a:rPr kumimoji="1" lang="en-US" altLang="zh-CN" dirty="0" smtClean="0"/>
              <a:t>TLE</a:t>
            </a:r>
            <a:r>
              <a:rPr kumimoji="1" lang="zh-CN" altLang="en-US" dirty="0" smtClean="0"/>
              <a:t>了。。为什么呢？</a:t>
            </a:r>
            <a:endParaRPr kumimoji="1" lang="zh-CN" altLang="en-US" dirty="0"/>
          </a:p>
        </p:txBody>
      </p:sp>
      <p:sp>
        <p:nvSpPr>
          <p:cNvPr id="3" name="内容占位符 2"/>
          <p:cNvSpPr>
            <a:spLocks noGrp="1"/>
          </p:cNvSpPr>
          <p:nvPr>
            <p:ph idx="1"/>
          </p:nvPr>
        </p:nvSpPr>
        <p:spPr/>
        <p:txBody>
          <a:bodyPr/>
          <a:lstStyle/>
          <a:p>
            <a:r>
              <a:rPr kumimoji="1" lang="en-US" altLang="zh-CN" dirty="0" smtClean="0"/>
              <a:t>SPOJ</a:t>
            </a:r>
            <a:r>
              <a:rPr kumimoji="1" lang="zh-CN" altLang="en-US" dirty="0" smtClean="0"/>
              <a:t>太慢了</a:t>
            </a:r>
            <a:endParaRPr kumimoji="1" lang="en-US" altLang="zh-CN" dirty="0" smtClean="0"/>
          </a:p>
          <a:p>
            <a:r>
              <a:rPr kumimoji="1" lang="en-US" altLang="zh-CN" dirty="0"/>
              <a:t>SPOJ</a:t>
            </a:r>
            <a:r>
              <a:rPr kumimoji="1" lang="zh-CN" altLang="en-US" dirty="0"/>
              <a:t>太慢了</a:t>
            </a:r>
          </a:p>
          <a:p>
            <a:r>
              <a:rPr kumimoji="1" lang="en-US" altLang="zh-CN" dirty="0"/>
              <a:t>SPOJ</a:t>
            </a:r>
            <a:r>
              <a:rPr kumimoji="1" lang="zh-CN" altLang="en-US" dirty="0"/>
              <a:t>太慢了</a:t>
            </a:r>
          </a:p>
          <a:p>
            <a:r>
              <a:rPr kumimoji="1" lang="en-US" altLang="zh-CN" dirty="0"/>
              <a:t>SPOJ</a:t>
            </a:r>
            <a:r>
              <a:rPr kumimoji="1" lang="zh-CN" altLang="en-US" dirty="0"/>
              <a:t>太慢了</a:t>
            </a:r>
          </a:p>
          <a:p>
            <a:r>
              <a:rPr kumimoji="1" lang="en-US" altLang="zh-CN" dirty="0"/>
              <a:t>SPOJ</a:t>
            </a:r>
            <a:r>
              <a:rPr kumimoji="1" lang="zh-CN" altLang="en-US" dirty="0"/>
              <a:t>太慢了</a:t>
            </a:r>
          </a:p>
          <a:p>
            <a:r>
              <a:rPr kumimoji="1" lang="en-US" altLang="zh-CN" dirty="0"/>
              <a:t>SPOJ</a:t>
            </a:r>
            <a:r>
              <a:rPr kumimoji="1" lang="zh-CN" altLang="en-US" dirty="0"/>
              <a:t>太慢了</a:t>
            </a:r>
          </a:p>
          <a:p>
            <a:r>
              <a:rPr kumimoji="1" lang="en-US" altLang="zh-CN" dirty="0"/>
              <a:t>SPOJ</a:t>
            </a:r>
            <a:r>
              <a:rPr kumimoji="1" lang="zh-CN" altLang="en-US" dirty="0"/>
              <a:t>太慢了</a:t>
            </a:r>
          </a:p>
          <a:p>
            <a:endParaRPr kumimoji="1" lang="en-US" altLang="zh-CN" dirty="0" smtClean="0"/>
          </a:p>
        </p:txBody>
      </p:sp>
    </p:spTree>
    <p:extLst>
      <p:ext uri="{BB962C8B-B14F-4D97-AF65-F5344CB8AC3E}">
        <p14:creationId xmlns:p14="http://schemas.microsoft.com/office/powerpoint/2010/main" val="18467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新的算法</a:t>
            </a:r>
            <a:endParaRPr kumimoji="1" lang="zh-CN" altLang="en-US" dirty="0"/>
          </a:p>
        </p:txBody>
      </p:sp>
      <p:pic>
        <p:nvPicPr>
          <p:cNvPr id="4" name="内容占位符 3" descr="75E58C88-932B-47FE-B445-4D0CA95BAFF8.png"/>
          <p:cNvPicPr>
            <a:picLocks noGrp="1" noChangeAspect="1"/>
          </p:cNvPicPr>
          <p:nvPr>
            <p:ph idx="1"/>
          </p:nvPr>
        </p:nvPicPr>
        <p:blipFill>
          <a:blip r:embed="rId3">
            <a:extLst>
              <a:ext uri="{28A0092B-C50C-407E-A947-70E740481C1C}">
                <a14:useLocalDpi xmlns:a14="http://schemas.microsoft.com/office/drawing/2010/main" val="0"/>
              </a:ext>
            </a:extLst>
          </a:blip>
          <a:srcRect t="-53233" b="-53233"/>
          <a:stretch>
            <a:fillRect/>
          </a:stretch>
        </p:blipFill>
        <p:spPr>
          <a:xfrm>
            <a:off x="779463" y="970110"/>
            <a:ext cx="7583488" cy="4007224"/>
          </a:xfrm>
        </p:spPr>
      </p:pic>
    </p:spTree>
    <p:extLst>
      <p:ext uri="{BB962C8B-B14F-4D97-AF65-F5344CB8AC3E}">
        <p14:creationId xmlns:p14="http://schemas.microsoft.com/office/powerpoint/2010/main" val="410188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OI</a:t>
            </a:r>
            <a:r>
              <a:rPr kumimoji="1" lang="zh-CN" altLang="en-US" dirty="0" smtClean="0"/>
              <a:t>中使用的字符串处理工具</a:t>
            </a:r>
            <a:endParaRPr kumimoji="1" lang="zh-CN" altLang="en-US" dirty="0"/>
          </a:p>
        </p:txBody>
      </p:sp>
      <p:sp>
        <p:nvSpPr>
          <p:cNvPr id="3" name="内容占位符 2"/>
          <p:cNvSpPr>
            <a:spLocks noGrp="1"/>
          </p:cNvSpPr>
          <p:nvPr>
            <p:ph idx="1"/>
          </p:nvPr>
        </p:nvSpPr>
        <p:spPr/>
        <p:txBody>
          <a:bodyPr/>
          <a:lstStyle/>
          <a:p>
            <a:r>
              <a:rPr kumimoji="1" lang="en-US" altLang="zh-CN" dirty="0" smtClean="0"/>
              <a:t>Suffix Array </a:t>
            </a:r>
            <a:r>
              <a:rPr kumimoji="1" lang="zh-CN" altLang="en-US" dirty="0" smtClean="0"/>
              <a:t>后缀数组</a:t>
            </a:r>
            <a:r>
              <a:rPr kumimoji="1" lang="en-US" altLang="zh-CN" dirty="0" smtClean="0"/>
              <a:t> </a:t>
            </a:r>
          </a:p>
          <a:p>
            <a:r>
              <a:rPr kumimoji="1" lang="en-US" altLang="zh-CN" dirty="0" smtClean="0"/>
              <a:t>Suffix Tree </a:t>
            </a:r>
            <a:r>
              <a:rPr kumimoji="1" lang="zh-CN" altLang="en-US" dirty="0" smtClean="0"/>
              <a:t>后缀树</a:t>
            </a:r>
            <a:endParaRPr kumimoji="1" lang="en-US" altLang="zh-CN" dirty="0" smtClean="0"/>
          </a:p>
          <a:p>
            <a:r>
              <a:rPr kumimoji="1" lang="en-US" altLang="zh-CN" dirty="0" err="1" smtClean="0"/>
              <a:t>Aho-Corasick</a:t>
            </a:r>
            <a:r>
              <a:rPr kumimoji="1" lang="en-US" altLang="zh-CN" dirty="0" smtClean="0"/>
              <a:t> Automaton AC</a:t>
            </a:r>
            <a:r>
              <a:rPr kumimoji="1" lang="zh-CN" altLang="en-US" dirty="0" smtClean="0"/>
              <a:t>自动机</a:t>
            </a:r>
            <a:endParaRPr kumimoji="1" lang="en-US" altLang="zh-CN" dirty="0" smtClean="0"/>
          </a:p>
          <a:p>
            <a:r>
              <a:rPr kumimoji="1" lang="en-US" altLang="zh-CN" dirty="0" smtClean="0"/>
              <a:t>Hash</a:t>
            </a:r>
            <a:r>
              <a:rPr kumimoji="1" lang="zh-CN" altLang="en-US" dirty="0"/>
              <a:t> 哈希</a:t>
            </a:r>
            <a:endParaRPr kumimoji="1" lang="en-US" altLang="zh-CN" dirty="0" smtClean="0"/>
          </a:p>
          <a:p>
            <a:endParaRPr kumimoji="1" lang="zh-CN" altLang="en-US" dirty="0"/>
          </a:p>
        </p:txBody>
      </p:sp>
      <p:sp>
        <p:nvSpPr>
          <p:cNvPr id="7" name="文本框 6"/>
          <p:cNvSpPr txBox="1"/>
          <p:nvPr/>
        </p:nvSpPr>
        <p:spPr>
          <a:xfrm>
            <a:off x="2334381" y="4269619"/>
            <a:ext cx="4475237" cy="1200329"/>
          </a:xfrm>
          <a:prstGeom prst="rect">
            <a:avLst/>
          </a:prstGeom>
          <a:noFill/>
        </p:spPr>
        <p:txBody>
          <a:bodyPr wrap="square" rtlCol="0">
            <a:spAutoFit/>
          </a:bodyPr>
          <a:lstStyle/>
          <a:p>
            <a:r>
              <a:rPr kumimoji="1"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Suffix Automaton</a:t>
            </a:r>
            <a:r>
              <a:rPr kumimoji="1"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又是什么呢？</a:t>
            </a:r>
            <a:endParaRPr kumimoji="1"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8399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什么是自动机</a:t>
            </a:r>
            <a:endParaRPr kumimoji="1" lang="zh-CN" altLang="en-US" dirty="0"/>
          </a:p>
        </p:txBody>
      </p:sp>
      <p:sp>
        <p:nvSpPr>
          <p:cNvPr id="3" name="内容占位符 2"/>
          <p:cNvSpPr>
            <a:spLocks noGrp="1"/>
          </p:cNvSpPr>
          <p:nvPr>
            <p:ph idx="1"/>
          </p:nvPr>
        </p:nvSpPr>
        <p:spPr/>
        <p:txBody>
          <a:bodyPr>
            <a:normAutofit fontScale="77500" lnSpcReduction="20000"/>
          </a:bodyPr>
          <a:lstStyle/>
          <a:p>
            <a:r>
              <a:rPr kumimoji="1" lang="zh-CN" altLang="en-US" dirty="0" smtClean="0"/>
              <a:t>有限状态自动机的功能是识别字符串，令一个自动机</a:t>
            </a:r>
            <a:r>
              <a:rPr kumimoji="1" lang="en-US" altLang="zh-CN" dirty="0"/>
              <a:t>A</a:t>
            </a:r>
            <a:r>
              <a:rPr kumimoji="1" lang="zh-CN" altLang="en-US" dirty="0" smtClean="0"/>
              <a:t>，若它能识别字符串</a:t>
            </a:r>
            <a:r>
              <a:rPr kumimoji="1" lang="en-US" altLang="zh-CN" dirty="0" smtClean="0"/>
              <a:t>S</a:t>
            </a:r>
            <a:r>
              <a:rPr kumimoji="1" lang="zh-CN" altLang="en-US" dirty="0" smtClean="0"/>
              <a:t>，就记为</a:t>
            </a:r>
            <a:r>
              <a:rPr kumimoji="1" lang="en-US" altLang="zh-CN" dirty="0" smtClean="0"/>
              <a:t>A(S)=True</a:t>
            </a:r>
            <a:r>
              <a:rPr kumimoji="1" lang="zh-CN" altLang="en-US" dirty="0" smtClean="0"/>
              <a:t>，否则</a:t>
            </a:r>
            <a:r>
              <a:rPr kumimoji="1" lang="en-US" altLang="zh-CN" dirty="0" smtClean="0"/>
              <a:t>A(S)=False</a:t>
            </a:r>
            <a:r>
              <a:rPr kumimoji="1" lang="zh-CN" altLang="en-US" dirty="0" smtClean="0"/>
              <a:t>。</a:t>
            </a:r>
            <a:endParaRPr kumimoji="1" lang="en-US" altLang="zh-CN" dirty="0" smtClean="0"/>
          </a:p>
          <a:p>
            <a:r>
              <a:rPr kumimoji="1" lang="zh-CN" altLang="en-US" dirty="0" smtClean="0"/>
              <a:t>自动机由五个部分组成，</a:t>
            </a:r>
            <a:r>
              <a:rPr kumimoji="1" lang="en-US" altLang="zh-CN" dirty="0"/>
              <a:t>a</a:t>
            </a:r>
            <a:r>
              <a:rPr kumimoji="1" lang="en-US" altLang="zh-CN" dirty="0" smtClean="0"/>
              <a:t>lpha</a:t>
            </a:r>
            <a:r>
              <a:rPr kumimoji="1" lang="zh-CN" altLang="en-US" dirty="0" smtClean="0"/>
              <a:t>：字符集，</a:t>
            </a:r>
            <a:r>
              <a:rPr kumimoji="1" lang="en-US" altLang="zh-CN" dirty="0" smtClean="0"/>
              <a:t>state</a:t>
            </a:r>
            <a:r>
              <a:rPr kumimoji="1" lang="zh-CN" altLang="en-US" dirty="0" smtClean="0"/>
              <a:t>：状态集合，</a:t>
            </a:r>
            <a:r>
              <a:rPr kumimoji="1" lang="en-US" altLang="zh-CN" dirty="0" err="1" smtClean="0"/>
              <a:t>init</a:t>
            </a:r>
            <a:r>
              <a:rPr kumimoji="1" lang="zh-CN" altLang="en-US" dirty="0" smtClean="0"/>
              <a:t>：初始状态，</a:t>
            </a:r>
            <a:r>
              <a:rPr kumimoji="1" lang="en-US" altLang="zh-CN" dirty="0" smtClean="0"/>
              <a:t>end</a:t>
            </a:r>
            <a:r>
              <a:rPr kumimoji="1" lang="zh-CN" altLang="en-US" dirty="0" smtClean="0"/>
              <a:t>：结束状态集合，</a:t>
            </a:r>
            <a:r>
              <a:rPr kumimoji="1" lang="en-US" altLang="zh-CN" dirty="0" smtClean="0"/>
              <a:t>trans</a:t>
            </a:r>
            <a:r>
              <a:rPr kumimoji="1" lang="zh-CN" altLang="en-US" dirty="0" smtClean="0"/>
              <a:t>：状态转移函数。</a:t>
            </a:r>
            <a:endParaRPr kumimoji="1" lang="en-US" altLang="zh-CN" dirty="0" smtClean="0"/>
          </a:p>
          <a:p>
            <a:r>
              <a:rPr kumimoji="1" lang="zh-CN" altLang="en-US" dirty="0" smtClean="0"/>
              <a:t>不妨令</a:t>
            </a:r>
            <a:r>
              <a:rPr kumimoji="1" lang="en-US" altLang="zh-CN" dirty="0" smtClean="0"/>
              <a:t>trans(</a:t>
            </a:r>
            <a:r>
              <a:rPr kumimoji="1" lang="en-US" altLang="zh-CN" dirty="0" err="1" smtClean="0"/>
              <a:t>s,ch</a:t>
            </a:r>
            <a:r>
              <a:rPr kumimoji="1" lang="en-US" altLang="zh-CN" dirty="0" smtClean="0"/>
              <a:t>)</a:t>
            </a:r>
            <a:r>
              <a:rPr kumimoji="1" lang="zh-CN" altLang="en-US" dirty="0" smtClean="0"/>
              <a:t>表示当前状态是</a:t>
            </a:r>
            <a:r>
              <a:rPr kumimoji="1" lang="en-US" altLang="zh-CN" dirty="0" smtClean="0"/>
              <a:t>s</a:t>
            </a:r>
            <a:r>
              <a:rPr kumimoji="1" lang="zh-CN" altLang="en-US" dirty="0" smtClean="0"/>
              <a:t>，在读入字符</a:t>
            </a:r>
            <a:r>
              <a:rPr kumimoji="1" lang="en-US" altLang="zh-CN" dirty="0" err="1" smtClean="0"/>
              <a:t>ch</a:t>
            </a:r>
            <a:r>
              <a:rPr kumimoji="1" lang="zh-CN" altLang="en-US" dirty="0" smtClean="0"/>
              <a:t>之后，所到达的状态。</a:t>
            </a:r>
            <a:endParaRPr kumimoji="1" lang="en-US" altLang="zh-CN" dirty="0"/>
          </a:p>
          <a:p>
            <a:r>
              <a:rPr kumimoji="1" lang="zh-CN" altLang="en-US" dirty="0" smtClean="0"/>
              <a:t>如果</a:t>
            </a:r>
            <a:r>
              <a:rPr kumimoji="1" lang="en-US" altLang="zh-CN" dirty="0" smtClean="0"/>
              <a:t>trans(</a:t>
            </a:r>
            <a:r>
              <a:rPr kumimoji="1" lang="en-US" altLang="zh-CN" dirty="0" err="1" smtClean="0"/>
              <a:t>s,ch</a:t>
            </a:r>
            <a:r>
              <a:rPr kumimoji="1" lang="en-US" altLang="zh-CN" dirty="0" smtClean="0"/>
              <a:t>)</a:t>
            </a:r>
            <a:r>
              <a:rPr kumimoji="1" lang="zh-CN" altLang="en-US" dirty="0" smtClean="0"/>
              <a:t>这个转移不存在，为了方便，不妨设其为</a:t>
            </a:r>
            <a:r>
              <a:rPr kumimoji="1" lang="en-US" altLang="zh-CN" dirty="0" smtClean="0"/>
              <a:t>null</a:t>
            </a:r>
            <a:r>
              <a:rPr kumimoji="1" lang="zh-CN" altLang="en-US" dirty="0" smtClean="0"/>
              <a:t>，同时</a:t>
            </a:r>
            <a:r>
              <a:rPr kumimoji="1" lang="en-US" altLang="zh-CN" dirty="0" smtClean="0"/>
              <a:t>null</a:t>
            </a:r>
            <a:r>
              <a:rPr kumimoji="1" lang="zh-CN" altLang="en-US" dirty="0" smtClean="0"/>
              <a:t>只能转移到</a:t>
            </a:r>
            <a:r>
              <a:rPr kumimoji="1" lang="en-US" altLang="zh-CN" dirty="0" smtClean="0"/>
              <a:t>null</a:t>
            </a:r>
            <a:r>
              <a:rPr kumimoji="1" lang="zh-CN" altLang="en-US" dirty="0" smtClean="0"/>
              <a:t>。</a:t>
            </a:r>
            <a:endParaRPr kumimoji="1" lang="en-US" altLang="zh-CN" dirty="0" smtClean="0"/>
          </a:p>
          <a:p>
            <a:r>
              <a:rPr kumimoji="1" lang="en-US" altLang="zh-CN" dirty="0"/>
              <a:t>n</a:t>
            </a:r>
            <a:r>
              <a:rPr kumimoji="1" lang="en-US" altLang="zh-CN" dirty="0" smtClean="0"/>
              <a:t>ull</a:t>
            </a:r>
            <a:r>
              <a:rPr kumimoji="1" lang="zh-CN" altLang="en-US" dirty="0" smtClean="0"/>
              <a:t>表示不存在的状态。</a:t>
            </a:r>
            <a:r>
              <a:rPr kumimoji="1" lang="en-US" altLang="zh-CN" dirty="0" smtClean="0"/>
              <a:t/>
            </a:r>
            <a:br>
              <a:rPr kumimoji="1" lang="en-US" altLang="zh-CN" dirty="0" smtClean="0"/>
            </a:br>
            <a:endParaRPr kumimoji="1" lang="en-US" altLang="zh-CN" dirty="0"/>
          </a:p>
          <a:p>
            <a:r>
              <a:rPr kumimoji="1" lang="zh-CN" altLang="en-US" dirty="0" smtClean="0"/>
              <a:t>同时令</a:t>
            </a:r>
            <a:r>
              <a:rPr kumimoji="1" lang="en-US" altLang="zh-CN" dirty="0" smtClean="0"/>
              <a:t>trans(</a:t>
            </a:r>
            <a:r>
              <a:rPr kumimoji="1" lang="en-US" altLang="zh-CN" dirty="0" err="1" smtClean="0"/>
              <a:t>s,str</a:t>
            </a:r>
            <a:r>
              <a:rPr kumimoji="1" lang="en-US" altLang="zh-CN" dirty="0" smtClean="0"/>
              <a:t>)</a:t>
            </a:r>
            <a:r>
              <a:rPr kumimoji="1" lang="zh-CN" altLang="en-US" dirty="0" smtClean="0"/>
              <a:t>表示当前状态是</a:t>
            </a:r>
            <a:r>
              <a:rPr kumimoji="1" lang="en-US" altLang="zh-CN" dirty="0" smtClean="0"/>
              <a:t>s</a:t>
            </a:r>
            <a:r>
              <a:rPr kumimoji="1" lang="zh-CN" altLang="en-US" dirty="0" smtClean="0"/>
              <a:t>，在读入字符串</a:t>
            </a:r>
            <a:r>
              <a:rPr kumimoji="1" lang="en-US" altLang="zh-CN" dirty="0" err="1" smtClean="0"/>
              <a:t>str</a:t>
            </a:r>
            <a:r>
              <a:rPr kumimoji="1" lang="zh-CN" altLang="en-US" dirty="0" smtClean="0"/>
              <a:t>之后，所到达的状态。</a:t>
            </a:r>
            <a:endParaRPr kumimoji="1" lang="en-US" altLang="zh-CN" dirty="0" smtClean="0"/>
          </a:p>
        </p:txBody>
      </p:sp>
    </p:spTree>
    <p:extLst>
      <p:ext uri="{BB962C8B-B14F-4D97-AF65-F5344CB8AC3E}">
        <p14:creationId xmlns:p14="http://schemas.microsoft.com/office/powerpoint/2010/main" val="22002529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像素">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像素.thmx</Template>
  <TotalTime>2305</TotalTime>
  <Words>3230</Words>
  <Application>Microsoft Office PowerPoint</Application>
  <PresentationFormat>全屏显示(4:3)</PresentationFormat>
  <Paragraphs>303</Paragraphs>
  <Slides>57</Slides>
  <Notes>7</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像素</vt:lpstr>
      <vt:lpstr>后缀自动机 Suffix Automaton</vt:lpstr>
      <vt:lpstr>   吐槽&amp;回答</vt:lpstr>
      <vt:lpstr>先让我们看SPOJ上的一道题目</vt:lpstr>
      <vt:lpstr>一个简单的做法</vt:lpstr>
      <vt:lpstr>看起来很简单。。但是。。。</vt:lpstr>
      <vt:lpstr>我们可以看到大部分人都TLE了。。为什么呢？</vt:lpstr>
      <vt:lpstr>新的算法</vt:lpstr>
      <vt:lpstr>OI中使用的字符串处理工具</vt:lpstr>
      <vt:lpstr>什么是自动机</vt:lpstr>
      <vt:lpstr>trans(s,str)</vt:lpstr>
      <vt:lpstr>PowerPoint 演示文稿</vt:lpstr>
      <vt:lpstr>后缀自动机的定义</vt:lpstr>
      <vt:lpstr>最简单的实现</vt:lpstr>
      <vt:lpstr>最简状态后缀自动机</vt:lpstr>
      <vt:lpstr>分析</vt:lpstr>
      <vt:lpstr>分析</vt:lpstr>
      <vt:lpstr>PowerPoint 演示文稿</vt:lpstr>
      <vt:lpstr>分析</vt:lpstr>
      <vt:lpstr>状态数的线性证明</vt:lpstr>
      <vt:lpstr>状态数的线性证明</vt:lpstr>
      <vt:lpstr>状态数的线性证明</vt:lpstr>
      <vt:lpstr>一些性质</vt:lpstr>
      <vt:lpstr>PowerPoint 演示文稿</vt:lpstr>
      <vt:lpstr>一些性质</vt:lpstr>
      <vt:lpstr>关于子串的性质</vt:lpstr>
      <vt:lpstr>关于子串的性质</vt:lpstr>
      <vt:lpstr>       线性构造算法</vt:lpstr>
      <vt:lpstr>  定义和性质的回顾</vt:lpstr>
      <vt:lpstr>                         定义的回顾</vt:lpstr>
      <vt:lpstr>      定义的回顾</vt:lpstr>
      <vt:lpstr>   每个阶段</vt:lpstr>
      <vt:lpstr>                            每个阶段</vt:lpstr>
      <vt:lpstr>每个阶段</vt:lpstr>
      <vt:lpstr>每个阶段</vt:lpstr>
      <vt:lpstr>每个阶段</vt:lpstr>
      <vt:lpstr>每个阶段</vt:lpstr>
      <vt:lpstr>每个阶段</vt:lpstr>
      <vt:lpstr>每个阶段</vt:lpstr>
      <vt:lpstr>每个阶段</vt:lpstr>
      <vt:lpstr>  每个阶段：回顾</vt:lpstr>
      <vt:lpstr>每个阶段：回顾</vt:lpstr>
      <vt:lpstr>C++的代码实现</vt:lpstr>
      <vt:lpstr>C++的代码实现</vt:lpstr>
      <vt:lpstr>PowerPoint 演示文稿</vt:lpstr>
      <vt:lpstr>I.最小循环串</vt:lpstr>
      <vt:lpstr>II.SPOJ NSUBSTR</vt:lpstr>
      <vt:lpstr>III.BZOJ2555 SubString</vt:lpstr>
      <vt:lpstr>III.BZOJ2555 SubString</vt:lpstr>
      <vt:lpstr>IV:SPOJ SUBLEX</vt:lpstr>
      <vt:lpstr>   V:SPOJ LCS</vt:lpstr>
      <vt:lpstr>V:SPOJ LCS</vt:lpstr>
      <vt:lpstr>V:SPOJ LCS</vt:lpstr>
      <vt:lpstr>VI:SPOJ LCS2</vt:lpstr>
      <vt:lpstr>一些其他的东西</vt:lpstr>
      <vt:lpstr>Factor Oracle</vt:lpstr>
      <vt:lpstr>PowerPoint 演示文稿</vt:lpstr>
      <vt:lpstr>广告</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后缀自动机 Suffix Automaton</dc:title>
  <dc:creator>mac Chen</dc:creator>
  <cp:lastModifiedBy>mac</cp:lastModifiedBy>
  <cp:revision>80</cp:revision>
  <dcterms:created xsi:type="dcterms:W3CDTF">2012-02-01T10:51:49Z</dcterms:created>
  <dcterms:modified xsi:type="dcterms:W3CDTF">2012-02-06T02:30:24Z</dcterms:modified>
</cp:coreProperties>
</file>