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1"/>
  </p:sldMasterIdLst>
  <p:sldIdLst>
    <p:sldId id="260" r:id="rId2"/>
    <p:sldId id="259" r:id="rId3"/>
    <p:sldId id="261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A26C"/>
    <a:srgbClr val="78C9BA"/>
    <a:srgbClr val="C25552"/>
    <a:srgbClr val="DBA261"/>
    <a:srgbClr val="A0B7BA"/>
    <a:srgbClr val="99BA82"/>
    <a:srgbClr val="759FAB"/>
    <a:srgbClr val="B3B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52" d="100"/>
          <a:sy n="52" d="100"/>
        </p:scale>
        <p:origin x="97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340B3-A0D4-47E8-A09D-87B9ACA4E7D9}" type="datetimeFigureOut">
              <a:rPr lang="en-US" altLang="en-US"/>
              <a:pPr>
                <a:defRPr/>
              </a:pPr>
              <a:t>5/24/2017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58F9BB-4DA7-46D3-BCB7-F28CBE2E094D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87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0A3A5-2549-48AC-8D95-AD11DB0BEF6B}" type="datetimeFigureOut">
              <a:rPr lang="en-US" altLang="en-US"/>
              <a:pPr>
                <a:defRPr/>
              </a:pPr>
              <a:t>5/24/2017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5610B-AB71-4D3A-93E2-E8FCCB75A7CC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026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5EE1D-B1EB-4194-BB48-7DA69D508C61}" type="datetimeFigureOut">
              <a:rPr lang="en-US" altLang="en-US"/>
              <a:pPr>
                <a:defRPr/>
              </a:pPr>
              <a:t>5/24/2017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6EC513-A603-4217-988C-89E0393554D7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72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9ED08-DAEB-423D-AA7C-01AECC31D373}" type="datetimeFigureOut">
              <a:rPr lang="en-US" altLang="en-US"/>
              <a:pPr>
                <a:defRPr/>
              </a:pPr>
              <a:t>5/24/2017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B41D3C-A38E-48D4-A861-1C3F035BE37A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15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87670-E777-47DE-8083-8FACAB104848}" type="datetimeFigureOut">
              <a:rPr lang="en-US" altLang="en-US"/>
              <a:pPr>
                <a:defRPr/>
              </a:pPr>
              <a:t>5/24/2017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52F40-5FD5-433C-83ED-8687D3E1AE54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7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CAE50-B0EE-4B34-B936-D2262939FC30}" type="datetimeFigureOut">
              <a:rPr lang="en-US" altLang="en-US"/>
              <a:pPr>
                <a:defRPr/>
              </a:pPr>
              <a:t>5/24/2017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AD25CC-30BF-45B9-982C-420D6A4BA71A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317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16E97-5933-4F53-A7A6-BB253A615E5A}" type="datetimeFigureOut">
              <a:rPr lang="en-US" altLang="en-US"/>
              <a:pPr>
                <a:defRPr/>
              </a:pPr>
              <a:t>5/24/2017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13D12D-672C-4755-AC8B-8A387D208927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68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185D7-3179-499E-BFCF-F6B72B860675}" type="datetimeFigureOut">
              <a:rPr lang="en-US" altLang="en-US"/>
              <a:pPr>
                <a:defRPr/>
              </a:pPr>
              <a:t>5/24/2017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874838-5CDC-40E2-9459-E5F8B2337A51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289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B1821-91AC-4280-9BD3-C621E72ADB34}" type="datetimeFigureOut">
              <a:rPr lang="en-US" altLang="en-US"/>
              <a:pPr>
                <a:defRPr/>
              </a:pPr>
              <a:t>5/24/2017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AE1F71-E321-4F45-B394-AEABFC0051F0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4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37944-A493-46D8-A21F-D0B7B2DE7936}" type="datetimeFigureOut">
              <a:rPr lang="en-US" altLang="en-US"/>
              <a:pPr>
                <a:defRPr/>
              </a:pPr>
              <a:t>5/24/2017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1417FC-7AD7-4D31-91D9-E0C2696EEDE6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490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3D1E3-DDBC-464D-80F5-5BE04908DA91}" type="datetimeFigureOut">
              <a:rPr lang="en-US" altLang="en-US"/>
              <a:pPr>
                <a:defRPr/>
              </a:pPr>
              <a:t>5/24/2017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09605-3EED-45C3-8184-70021A548FF3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14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531E611-2EB4-4EC7-8712-6F9E5C80FB56}" type="datetimeFigureOut">
              <a:rPr lang="en-US" altLang="en-US"/>
              <a:pPr>
                <a:defRPr/>
              </a:pPr>
              <a:t>5/24/2017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9A12693-0B8D-41D2-BBAC-EF0815CC52DD}" type="slidenum">
              <a:rPr lang="en-US" altLang="en-US"/>
              <a:pPr/>
              <a:t>‹nr.›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multicolor_striped_texture_rainbows_2560x1600_wallpaper_Wallpaper_1600x1200_www.wallpaperswa.com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217025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534988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kern="1000" spc="20" dirty="0">
                <a:solidFill>
                  <a:srgbClr val="343437"/>
                </a:solidFill>
                <a:ea typeface="ＭＳ Ｐゴシック" charset="0"/>
                <a:cs typeface="Arial" charset="0"/>
              </a:rPr>
              <a:t>Flowcharts</a:t>
            </a:r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>
          <a:xfrm>
            <a:off x="922338" y="1473200"/>
            <a:ext cx="7413625" cy="3779838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000" smtClean="0">
                <a:solidFill>
                  <a:srgbClr val="343437"/>
                </a:solidFill>
                <a:cs typeface="Arial" panose="020B0604020202020204" pitchFamily="34" charset="0"/>
              </a:rPr>
              <a:t>The following sample flowcharts are easy to customize. Simply click on a word, shape or rule to edit, change color or adjust an element.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800" smtClean="0">
              <a:solidFill>
                <a:srgbClr val="343437"/>
              </a:solidFill>
              <a:cs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000" b="1" smtClean="0">
                <a:solidFill>
                  <a:srgbClr val="343437"/>
                </a:solidFill>
                <a:cs typeface="Arial" panose="020B0604020202020204" pitchFamily="34" charset="0"/>
              </a:rPr>
              <a:t>Contents</a:t>
            </a:r>
          </a:p>
          <a:p>
            <a:pPr marL="0" indent="0" eaLnBrk="1" hangingPunct="1"/>
            <a:r>
              <a:rPr lang="en-US" altLang="en-US" sz="2000" smtClean="0">
                <a:solidFill>
                  <a:srgbClr val="343437"/>
                </a:solidFill>
                <a:cs typeface="Arial" panose="020B0604020202020204" pitchFamily="34" charset="0"/>
              </a:rPr>
              <a:t>  Slide 2: Basic Flowchart Shapes and Definitions</a:t>
            </a:r>
          </a:p>
          <a:p>
            <a:pPr marL="0" indent="0" eaLnBrk="1" hangingPunct="1"/>
            <a:r>
              <a:rPr lang="en-US" altLang="en-US" sz="2000" smtClean="0">
                <a:solidFill>
                  <a:srgbClr val="343437"/>
                </a:solidFill>
                <a:cs typeface="Arial" panose="020B0604020202020204" pitchFamily="34" charset="0"/>
              </a:rPr>
              <a:t>  Slide 3: Flowchart Example: Brewing Coffee</a:t>
            </a:r>
          </a:p>
          <a:p>
            <a:pPr marL="0" indent="0" eaLnBrk="1" hangingPunct="1"/>
            <a:r>
              <a:rPr lang="en-US" altLang="en-US" sz="2000" smtClean="0">
                <a:solidFill>
                  <a:srgbClr val="343437"/>
                </a:solidFill>
                <a:cs typeface="Arial" panose="020B0604020202020204" pitchFamily="34" charset="0"/>
              </a:rPr>
              <a:t>  Slide 4: Flowchart with Horizontal Swimlanes</a:t>
            </a:r>
          </a:p>
          <a:p>
            <a:pPr marL="0" indent="0" eaLnBrk="1" hangingPunct="1"/>
            <a:r>
              <a:rPr lang="en-US" altLang="en-US" sz="2000" smtClean="0">
                <a:solidFill>
                  <a:srgbClr val="343437"/>
                </a:solidFill>
                <a:cs typeface="Arial" panose="020B0604020202020204" pitchFamily="34" charset="0"/>
              </a:rPr>
              <a:t>  Slide 5: Flowchart with Vertical Swimlanes</a:t>
            </a:r>
            <a:endParaRPr lang="en-US" altLang="en-US" sz="1000" smtClean="0">
              <a:solidFill>
                <a:srgbClr val="343437"/>
              </a:solidFill>
              <a:cs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800" smtClean="0">
              <a:solidFill>
                <a:srgbClr val="343437"/>
              </a:solidFill>
              <a:cs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000" smtClean="0">
                <a:solidFill>
                  <a:srgbClr val="343437"/>
                </a:solidFill>
                <a:cs typeface="Arial" panose="020B0604020202020204" pitchFamily="34" charset="0"/>
              </a:rPr>
              <a:t>A </a:t>
            </a:r>
            <a:r>
              <a:rPr lang="ja-JP" altLang="en-US" sz="2000" smtClean="0">
                <a:solidFill>
                  <a:srgbClr val="343437"/>
                </a:solidFill>
                <a:cs typeface="Arial" panose="020B0604020202020204" pitchFamily="34" charset="0"/>
              </a:rPr>
              <a:t>“</a:t>
            </a:r>
            <a:r>
              <a:rPr lang="en-US" altLang="ja-JP" sz="2000" smtClean="0">
                <a:solidFill>
                  <a:srgbClr val="343437"/>
                </a:solidFill>
                <a:cs typeface="Arial" panose="020B0604020202020204" pitchFamily="34" charset="0"/>
              </a:rPr>
              <a:t>Swimlane</a:t>
            </a:r>
            <a:r>
              <a:rPr lang="ja-JP" altLang="en-US" sz="2000" smtClean="0">
                <a:solidFill>
                  <a:srgbClr val="343437"/>
                </a:solidFill>
                <a:cs typeface="Arial" panose="020B0604020202020204" pitchFamily="34" charset="0"/>
              </a:rPr>
              <a:t>”</a:t>
            </a:r>
            <a:r>
              <a:rPr lang="en-US" altLang="ja-JP" sz="2000" smtClean="0">
                <a:solidFill>
                  <a:srgbClr val="343437"/>
                </a:solidFill>
                <a:cs typeface="Arial" panose="020B0604020202020204" pitchFamily="34" charset="0"/>
              </a:rPr>
              <a:t> indicates the department or system responsible for a specific part of the workflow or process. </a:t>
            </a:r>
            <a:endParaRPr lang="en-US" altLang="en-US" sz="2000" smtClean="0">
              <a:solidFill>
                <a:srgbClr val="343437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385763"/>
            <a:ext cx="91440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1000" spc="50" dirty="0">
                <a:solidFill>
                  <a:srgbClr val="68686D"/>
                </a:solidFill>
                <a:latin typeface="+mj-lt"/>
                <a:ea typeface="+mn-ea"/>
                <a:cs typeface="Arial"/>
              </a:rPr>
              <a:t>Basic Flowchart Shapes and Definitions</a:t>
            </a:r>
          </a:p>
        </p:txBody>
      </p:sp>
      <p:grpSp>
        <p:nvGrpSpPr>
          <p:cNvPr id="3075" name="Group 9"/>
          <p:cNvGrpSpPr>
            <a:grpSpLocks/>
          </p:cNvGrpSpPr>
          <p:nvPr/>
        </p:nvGrpSpPr>
        <p:grpSpPr bwMode="auto">
          <a:xfrm>
            <a:off x="992188" y="1293813"/>
            <a:ext cx="1931987" cy="1062037"/>
            <a:chOff x="1304637" y="1293091"/>
            <a:chExt cx="1931656" cy="1063048"/>
          </a:xfrm>
        </p:grpSpPr>
        <p:sp>
          <p:nvSpPr>
            <p:cNvPr id="15" name="Terminator 14"/>
            <p:cNvSpPr>
              <a:spLocks noChangeArrowheads="1"/>
            </p:cNvSpPr>
            <p:nvPr/>
          </p:nvSpPr>
          <p:spPr bwMode="auto">
            <a:xfrm>
              <a:off x="1444313" y="1293091"/>
              <a:ext cx="1658653" cy="791328"/>
            </a:xfrm>
            <a:prstGeom prst="flowChartTerminator">
              <a:avLst/>
            </a:prstGeom>
            <a:solidFill>
              <a:srgbClr val="99BA8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1000" spc="5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52249" y="1521909"/>
              <a:ext cx="1650717" cy="3066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Arial"/>
                </a:rPr>
                <a:t>Start / End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04637" y="2109843"/>
              <a:ext cx="1931656" cy="24629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/>
                </a:rPr>
                <a:t>The start or end of a workflow.</a:t>
              </a:r>
            </a:p>
          </p:txBody>
        </p:sp>
      </p:grpSp>
      <p:grpSp>
        <p:nvGrpSpPr>
          <p:cNvPr id="3076" name="Group 10"/>
          <p:cNvGrpSpPr>
            <a:grpSpLocks/>
          </p:cNvGrpSpPr>
          <p:nvPr/>
        </p:nvGrpSpPr>
        <p:grpSpPr bwMode="auto">
          <a:xfrm>
            <a:off x="3729038" y="1293813"/>
            <a:ext cx="1708150" cy="1062037"/>
            <a:chOff x="4064000" y="1293091"/>
            <a:chExt cx="1708727" cy="1063048"/>
          </a:xfrm>
        </p:grpSpPr>
        <p:sp>
          <p:nvSpPr>
            <p:cNvPr id="20" name="Process 19"/>
            <p:cNvSpPr>
              <a:spLocks noChangeArrowheads="1"/>
            </p:cNvSpPr>
            <p:nvPr/>
          </p:nvSpPr>
          <p:spPr bwMode="auto">
            <a:xfrm>
              <a:off x="4157694" y="1293091"/>
              <a:ext cx="1511811" cy="791328"/>
            </a:xfrm>
            <a:prstGeom prst="flowChartProcess">
              <a:avLst/>
            </a:prstGeom>
            <a:solidFill>
              <a:srgbClr val="759FAB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57694" y="1528265"/>
              <a:ext cx="1511811" cy="3114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rgbClr val="343437"/>
                  </a:solidFill>
                  <a:latin typeface="+mn-lt"/>
                  <a:ea typeface="+mn-ea"/>
                  <a:cs typeface="Arial"/>
                </a:rPr>
                <a:t>Project / Task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64000" y="2109843"/>
              <a:ext cx="1708727" cy="24629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/>
                </a:rPr>
                <a:t>Process or action.</a:t>
              </a:r>
            </a:p>
          </p:txBody>
        </p:sp>
      </p:grpSp>
      <p:grpSp>
        <p:nvGrpSpPr>
          <p:cNvPr id="3077" name="Group 12"/>
          <p:cNvGrpSpPr>
            <a:grpSpLocks/>
          </p:cNvGrpSpPr>
          <p:nvPr/>
        </p:nvGrpSpPr>
        <p:grpSpPr bwMode="auto">
          <a:xfrm>
            <a:off x="798513" y="2832100"/>
            <a:ext cx="2276475" cy="1711325"/>
            <a:chOff x="6325270" y="3054684"/>
            <a:chExt cx="2275838" cy="1711060"/>
          </a:xfrm>
        </p:grpSpPr>
        <p:sp>
          <p:nvSpPr>
            <p:cNvPr id="25" name="Extract 24"/>
            <p:cNvSpPr>
              <a:spLocks noChangeArrowheads="1"/>
            </p:cNvSpPr>
            <p:nvPr/>
          </p:nvSpPr>
          <p:spPr bwMode="auto">
            <a:xfrm>
              <a:off x="6756949" y="3054684"/>
              <a:ext cx="1412480" cy="1284089"/>
            </a:xfrm>
            <a:prstGeom prst="flowChartExtract">
              <a:avLst/>
            </a:prstGeom>
            <a:solidFill>
              <a:srgbClr val="E8A26C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rotWithShape="0">
                <a:srgbClr val="68686D">
                  <a:alpha val="34998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29938" y="3619746"/>
              <a:ext cx="1083960" cy="63807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rgbClr val="343437"/>
                  </a:solidFill>
                  <a:latin typeface="+mn-lt"/>
                  <a:ea typeface="+mn-ea"/>
                  <a:cs typeface="Arial"/>
                </a:rPr>
                <a:t>Split</a:t>
              </a:r>
            </a:p>
            <a:p>
              <a:pPr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rgbClr val="343437"/>
                  </a:solidFill>
                  <a:latin typeface="+mn-lt"/>
                  <a:ea typeface="+mn-ea"/>
                  <a:cs typeface="Arial"/>
                </a:rPr>
                <a:t>or</a:t>
              </a:r>
            </a:p>
            <a:p>
              <a:pPr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rgbClr val="343437"/>
                  </a:solidFill>
                  <a:latin typeface="+mn-lt"/>
                  <a:ea typeface="+mn-ea"/>
                  <a:cs typeface="Arial"/>
                </a:rPr>
                <a:t>Merge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25270" y="4365756"/>
              <a:ext cx="2275838" cy="3999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/>
                </a:rPr>
                <a:t>Upright indicates a process split, inverted indicates a merge of processes.</a:t>
              </a:r>
            </a:p>
          </p:txBody>
        </p:sp>
      </p:grpSp>
      <p:grpSp>
        <p:nvGrpSpPr>
          <p:cNvPr id="3078" name="Group 11"/>
          <p:cNvGrpSpPr>
            <a:grpSpLocks/>
          </p:cNvGrpSpPr>
          <p:nvPr/>
        </p:nvGrpSpPr>
        <p:grpSpPr bwMode="auto">
          <a:xfrm>
            <a:off x="6332538" y="4899025"/>
            <a:ext cx="1844675" cy="1541463"/>
            <a:chOff x="9034463" y="1160711"/>
            <a:chExt cx="1844675" cy="1541758"/>
          </a:xfrm>
        </p:grpSpPr>
        <p:sp>
          <p:nvSpPr>
            <p:cNvPr id="29" name="Off-page Connector 28"/>
            <p:cNvSpPr>
              <a:spLocks noChangeArrowheads="1"/>
            </p:cNvSpPr>
            <p:nvPr/>
          </p:nvSpPr>
          <p:spPr bwMode="auto">
            <a:xfrm>
              <a:off x="9399588" y="1160711"/>
              <a:ext cx="1130300" cy="1130516"/>
            </a:xfrm>
            <a:prstGeom prst="flowChartOffpageConnector">
              <a:avLst/>
            </a:prstGeom>
            <a:solidFill>
              <a:srgbClr val="759FAB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rotWithShape="0">
                <a:srgbClr val="68686D">
                  <a:alpha val="34998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399588" y="1387767"/>
              <a:ext cx="1130300" cy="5239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rgbClr val="343437"/>
                  </a:solidFill>
                  <a:latin typeface="+mn-lt"/>
                  <a:ea typeface="+mn-ea"/>
                  <a:cs typeface="Arial"/>
                </a:rPr>
                <a:t>Off Page</a:t>
              </a:r>
              <a:br>
                <a:rPr lang="en-US" sz="1400" dirty="0">
                  <a:solidFill>
                    <a:srgbClr val="343437"/>
                  </a:solidFill>
                  <a:latin typeface="+mn-lt"/>
                  <a:ea typeface="+mn-ea"/>
                  <a:cs typeface="Arial"/>
                </a:rPr>
              </a:br>
              <a:r>
                <a:rPr lang="en-US" sz="1400" dirty="0">
                  <a:solidFill>
                    <a:srgbClr val="343437"/>
                  </a:solidFill>
                  <a:latin typeface="+mn-lt"/>
                  <a:ea typeface="+mn-ea"/>
                  <a:cs typeface="Arial"/>
                </a:rPr>
                <a:t>Connector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034463" y="2302342"/>
              <a:ext cx="1844675" cy="40012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/>
                </a:rPr>
                <a:t>Connector used to connect one page of a flowchart to another.</a:t>
              </a:r>
            </a:p>
          </p:txBody>
        </p:sp>
      </p:grpSp>
      <p:grpSp>
        <p:nvGrpSpPr>
          <p:cNvPr id="3079" name="Group 49"/>
          <p:cNvGrpSpPr>
            <a:grpSpLocks/>
          </p:cNvGrpSpPr>
          <p:nvPr/>
        </p:nvGrpSpPr>
        <p:grpSpPr bwMode="auto">
          <a:xfrm>
            <a:off x="3770313" y="4894263"/>
            <a:ext cx="1692275" cy="1603375"/>
            <a:chOff x="3742635" y="4893923"/>
            <a:chExt cx="1691432" cy="1604485"/>
          </a:xfrm>
        </p:grpSpPr>
        <p:sp>
          <p:nvSpPr>
            <p:cNvPr id="23" name="Connector 22"/>
            <p:cNvSpPr>
              <a:spLocks noChangeArrowheads="1"/>
            </p:cNvSpPr>
            <p:nvPr/>
          </p:nvSpPr>
          <p:spPr bwMode="auto">
            <a:xfrm>
              <a:off x="3985401" y="4893923"/>
              <a:ext cx="1191619" cy="1191449"/>
            </a:xfrm>
            <a:prstGeom prst="flowChartConnector">
              <a:avLst/>
            </a:prstGeom>
            <a:solidFill>
              <a:srgbClr val="E8A26C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99682" y="5340319"/>
              <a:ext cx="1177338" cy="3081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rgbClr val="343437"/>
                  </a:solidFill>
                  <a:latin typeface="+mn-lt"/>
                  <a:ea typeface="+mn-ea"/>
                  <a:cs typeface="Arial"/>
                </a:rPr>
                <a:t>Connector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42635" y="6098081"/>
              <a:ext cx="1691432" cy="40032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/>
                </a:rPr>
                <a:t>Used to connect one part of a flowchart to another.</a:t>
              </a:r>
            </a:p>
          </p:txBody>
        </p:sp>
      </p:grpSp>
      <p:grpSp>
        <p:nvGrpSpPr>
          <p:cNvPr id="3080" name="Group 15"/>
          <p:cNvGrpSpPr>
            <a:grpSpLocks/>
          </p:cNvGrpSpPr>
          <p:nvPr/>
        </p:nvGrpSpPr>
        <p:grpSpPr bwMode="auto">
          <a:xfrm>
            <a:off x="3822700" y="2759075"/>
            <a:ext cx="1530350" cy="1778000"/>
            <a:chOff x="1549144" y="2747406"/>
            <a:chExt cx="1530179" cy="1777814"/>
          </a:xfrm>
        </p:grpSpPr>
        <p:sp>
          <p:nvSpPr>
            <p:cNvPr id="19" name="Decision 18"/>
            <p:cNvSpPr>
              <a:spLocks noChangeArrowheads="1"/>
            </p:cNvSpPr>
            <p:nvPr/>
          </p:nvSpPr>
          <p:spPr bwMode="auto">
            <a:xfrm>
              <a:off x="1618986" y="2747406"/>
              <a:ext cx="1390495" cy="1388918"/>
            </a:xfrm>
            <a:prstGeom prst="flowChartDecision">
              <a:avLst/>
            </a:prstGeom>
            <a:solidFill>
              <a:srgbClr val="C2555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18986" y="3282338"/>
              <a:ext cx="1390495" cy="3079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Arial"/>
                </a:rPr>
                <a:t>Decision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49144" y="4125212"/>
              <a:ext cx="1530179" cy="4000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/>
                </a:rPr>
                <a:t>Decision point in a process or workflow.</a:t>
              </a:r>
            </a:p>
          </p:txBody>
        </p:sp>
      </p:grpSp>
      <p:grpSp>
        <p:nvGrpSpPr>
          <p:cNvPr id="3081" name="Group 47"/>
          <p:cNvGrpSpPr>
            <a:grpSpLocks/>
          </p:cNvGrpSpPr>
          <p:nvPr/>
        </p:nvGrpSpPr>
        <p:grpSpPr bwMode="auto">
          <a:xfrm>
            <a:off x="6332538" y="1293813"/>
            <a:ext cx="1844675" cy="1214437"/>
            <a:chOff x="6597651" y="1339275"/>
            <a:chExt cx="1845641" cy="1215152"/>
          </a:xfrm>
        </p:grpSpPr>
        <p:sp>
          <p:nvSpPr>
            <p:cNvPr id="26" name="Data 25"/>
            <p:cNvSpPr>
              <a:spLocks noChangeArrowheads="1"/>
            </p:cNvSpPr>
            <p:nvPr/>
          </p:nvSpPr>
          <p:spPr bwMode="auto">
            <a:xfrm>
              <a:off x="6597651" y="1339275"/>
              <a:ext cx="1845641" cy="776744"/>
            </a:xfrm>
            <a:prstGeom prst="flowChartInputOutput">
              <a:avLst/>
            </a:prstGeom>
            <a:solidFill>
              <a:srgbClr val="78C9BA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rotWithShape="0">
                <a:srgbClr val="68686D">
                  <a:alpha val="34998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31071" y="1582305"/>
              <a:ext cx="1581978" cy="30815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/>
                </a:rPr>
                <a:t>Input / Output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97651" y="2152554"/>
              <a:ext cx="1845641" cy="4018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/>
                </a:rPr>
                <a:t>Data: Inputs to, and outputs from, a process.</a:t>
              </a:r>
            </a:p>
          </p:txBody>
        </p:sp>
      </p:grpSp>
      <p:grpSp>
        <p:nvGrpSpPr>
          <p:cNvPr id="3082" name="Group 46"/>
          <p:cNvGrpSpPr>
            <a:grpSpLocks/>
          </p:cNvGrpSpPr>
          <p:nvPr/>
        </p:nvGrpSpPr>
        <p:grpSpPr bwMode="auto">
          <a:xfrm>
            <a:off x="6584950" y="2976563"/>
            <a:ext cx="1276350" cy="1406525"/>
            <a:chOff x="6887000" y="4883506"/>
            <a:chExt cx="1276538" cy="1406269"/>
          </a:xfrm>
        </p:grpSpPr>
        <p:sp>
          <p:nvSpPr>
            <p:cNvPr id="24" name="Document 23"/>
            <p:cNvSpPr>
              <a:spLocks noChangeArrowheads="1"/>
            </p:cNvSpPr>
            <p:nvPr/>
          </p:nvSpPr>
          <p:spPr bwMode="auto">
            <a:xfrm>
              <a:off x="6950509" y="4883506"/>
              <a:ext cx="1154283" cy="1155490"/>
            </a:xfrm>
            <a:prstGeom prst="flowChartDocument">
              <a:avLst/>
            </a:prstGeom>
            <a:solidFill>
              <a:srgbClr val="99BA8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rotWithShape="0">
                <a:srgbClr val="68686D">
                  <a:alpha val="34998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950509" y="5264437"/>
              <a:ext cx="1154283" cy="3079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/>
                </a:rPr>
                <a:t>Document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87000" y="6043757"/>
              <a:ext cx="1276538" cy="2460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/>
                </a:rPr>
                <a:t>Document or report.</a:t>
              </a:r>
            </a:p>
          </p:txBody>
        </p:sp>
      </p:grpSp>
      <p:grpSp>
        <p:nvGrpSpPr>
          <p:cNvPr id="3083" name="Group 17"/>
          <p:cNvGrpSpPr>
            <a:grpSpLocks/>
          </p:cNvGrpSpPr>
          <p:nvPr/>
        </p:nvGrpSpPr>
        <p:grpSpPr bwMode="auto">
          <a:xfrm>
            <a:off x="990600" y="5054600"/>
            <a:ext cx="1933575" cy="1327150"/>
            <a:chOff x="6150894" y="4834773"/>
            <a:chExt cx="1933567" cy="1327215"/>
          </a:xfrm>
        </p:grpSpPr>
        <p:sp>
          <p:nvSpPr>
            <p:cNvPr id="28" name="Manual Input 27"/>
            <p:cNvSpPr>
              <a:spLocks noChangeArrowheads="1"/>
            </p:cNvSpPr>
            <p:nvPr/>
          </p:nvSpPr>
          <p:spPr bwMode="auto">
            <a:xfrm>
              <a:off x="6325518" y="4834773"/>
              <a:ext cx="1579556" cy="892219"/>
            </a:xfrm>
            <a:prstGeom prst="flowChartManualInput">
              <a:avLst/>
            </a:prstGeom>
            <a:solidFill>
              <a:srgbClr val="78C9BA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rotWithShape="0">
                <a:srgbClr val="68686D">
                  <a:alpha val="34998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325518" y="5077673"/>
              <a:ext cx="1579556" cy="522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/>
                </a:rPr>
                <a:t>Manual</a:t>
              </a:r>
              <a:b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/>
                </a:rPr>
              </a:b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/>
                </a:rPr>
                <a:t>Input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0894" y="5761918"/>
              <a:ext cx="1933567" cy="40007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/>
                </a:rPr>
                <a:t>Prompt for information, manually entered into a system.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Straight Arrow Connector 126"/>
          <p:cNvCxnSpPr/>
          <p:nvPr/>
        </p:nvCxnSpPr>
        <p:spPr>
          <a:xfrm>
            <a:off x="6934200" y="5265738"/>
            <a:ext cx="0" cy="509587"/>
          </a:xfrm>
          <a:prstGeom prst="straightConnector1">
            <a:avLst/>
          </a:prstGeom>
          <a:ln w="12700" cmpd="sng">
            <a:solidFill>
              <a:srgbClr val="68686D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 bwMode="auto">
          <a:xfrm>
            <a:off x="706438" y="2513013"/>
            <a:ext cx="7991475" cy="9525"/>
          </a:xfrm>
          <a:prstGeom prst="line">
            <a:avLst/>
          </a:prstGeom>
          <a:ln w="12700" cmpd="sng">
            <a:solidFill>
              <a:srgbClr val="99BA82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71763" y="2035175"/>
            <a:ext cx="0" cy="781050"/>
          </a:xfrm>
          <a:prstGeom prst="straightConnector1">
            <a:avLst/>
          </a:prstGeom>
          <a:ln w="12700" cmpd="sng">
            <a:solidFill>
              <a:srgbClr val="68686D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3738563" y="3563938"/>
            <a:ext cx="1587" cy="315912"/>
          </a:xfrm>
          <a:prstGeom prst="straightConnector1">
            <a:avLst/>
          </a:prstGeom>
          <a:ln w="12700" cmpd="sng">
            <a:solidFill>
              <a:srgbClr val="68686D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50" idx="1"/>
          </p:cNvCxnSpPr>
          <p:nvPr/>
        </p:nvCxnSpPr>
        <p:spPr>
          <a:xfrm flipH="1">
            <a:off x="3736975" y="2959100"/>
            <a:ext cx="1588" cy="317500"/>
          </a:xfrm>
          <a:prstGeom prst="straightConnector1">
            <a:avLst/>
          </a:prstGeom>
          <a:ln w="12700" cmpd="sng">
            <a:solidFill>
              <a:srgbClr val="68686D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7259638" y="5994400"/>
            <a:ext cx="334962" cy="0"/>
          </a:xfrm>
          <a:prstGeom prst="straightConnector1">
            <a:avLst/>
          </a:prstGeom>
          <a:ln w="12700" cmpd="sng">
            <a:solidFill>
              <a:srgbClr val="68686D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>
            <a:off x="703263" y="4467225"/>
            <a:ext cx="7994650" cy="0"/>
          </a:xfrm>
          <a:prstGeom prst="line">
            <a:avLst/>
          </a:prstGeom>
          <a:ln w="12700" cmpd="sng">
            <a:solidFill>
              <a:srgbClr val="99BA82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5035550" y="5100638"/>
            <a:ext cx="406400" cy="0"/>
          </a:xfrm>
          <a:prstGeom prst="straightConnector1">
            <a:avLst/>
          </a:prstGeom>
          <a:ln w="12700" cmpd="sng">
            <a:solidFill>
              <a:srgbClr val="68686D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6196013" y="5100638"/>
            <a:ext cx="334962" cy="0"/>
          </a:xfrm>
          <a:prstGeom prst="straightConnector1">
            <a:avLst/>
          </a:prstGeom>
          <a:ln w="12700" cmpd="sng">
            <a:solidFill>
              <a:srgbClr val="68686D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045075" y="3883025"/>
            <a:ext cx="0" cy="884238"/>
          </a:xfrm>
          <a:prstGeom prst="straightConnector1">
            <a:avLst/>
          </a:prstGeom>
          <a:ln w="12700" cmpd="sng">
            <a:solidFill>
              <a:srgbClr val="68686D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4110038" y="4106863"/>
            <a:ext cx="398462" cy="0"/>
          </a:xfrm>
          <a:prstGeom prst="straightConnector1">
            <a:avLst/>
          </a:prstGeom>
          <a:ln w="12700" cmpd="sng">
            <a:solidFill>
              <a:srgbClr val="68686D"/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 bwMode="auto">
          <a:xfrm rot="5400000">
            <a:off x="-335756" y="5144294"/>
            <a:ext cx="181927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1000" spc="5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Coffee Mug</a:t>
            </a:r>
          </a:p>
        </p:txBody>
      </p:sp>
      <p:sp>
        <p:nvSpPr>
          <p:cNvPr id="31" name="Pentagon 4"/>
          <p:cNvSpPr/>
          <p:nvPr/>
        </p:nvSpPr>
        <p:spPr bwMode="auto">
          <a:xfrm rot="5400000">
            <a:off x="-1954212" y="3668713"/>
            <a:ext cx="5067300" cy="247650"/>
          </a:xfrm>
          <a:prstGeom prst="rect">
            <a:avLst/>
          </a:prstGeom>
          <a:solidFill>
            <a:srgbClr val="99BA82"/>
          </a:solidFill>
          <a:ln w="6350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4008" tIns="32004" rIns="16002" bIns="32004" spcCol="1270" anchor="ctr"/>
          <a:lstStyle/>
          <a:p>
            <a:pPr algn="ctr" defTabSz="5334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100" kern="1000" dirty="0">
              <a:latin typeface="Arial"/>
              <a:cs typeface="Arial"/>
            </a:endParaRPr>
          </a:p>
        </p:txBody>
      </p:sp>
      <p:cxnSp>
        <p:nvCxnSpPr>
          <p:cNvPr id="4110" name="Straight Arrow Connector 4109"/>
          <p:cNvCxnSpPr/>
          <p:nvPr/>
        </p:nvCxnSpPr>
        <p:spPr>
          <a:xfrm>
            <a:off x="1946275" y="1862138"/>
            <a:ext cx="360363" cy="0"/>
          </a:xfrm>
          <a:prstGeom prst="straightConnector1">
            <a:avLst/>
          </a:prstGeom>
          <a:ln w="12700" cmpd="sng">
            <a:solidFill>
              <a:srgbClr val="68686D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2849563" y="2952750"/>
            <a:ext cx="404812" cy="0"/>
          </a:xfrm>
          <a:prstGeom prst="straightConnector1">
            <a:avLst/>
          </a:prstGeom>
          <a:ln w="12700" cmpd="sng">
            <a:solidFill>
              <a:srgbClr val="68686D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 bwMode="auto">
          <a:xfrm>
            <a:off x="455613" y="1258888"/>
            <a:ext cx="8242300" cy="5067300"/>
          </a:xfrm>
          <a:prstGeom prst="rect">
            <a:avLst/>
          </a:prstGeom>
          <a:noFill/>
          <a:ln w="12700" cmpd="sng">
            <a:solidFill>
              <a:srgbClr val="99BA8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4114" name="Group 10"/>
          <p:cNvGrpSpPr>
            <a:grpSpLocks/>
          </p:cNvGrpSpPr>
          <p:nvPr/>
        </p:nvGrpSpPr>
        <p:grpSpPr bwMode="auto">
          <a:xfrm>
            <a:off x="987425" y="1617663"/>
            <a:ext cx="958850" cy="460375"/>
            <a:chOff x="1210723" y="1589088"/>
            <a:chExt cx="1152247" cy="568325"/>
          </a:xfrm>
        </p:grpSpPr>
        <p:sp>
          <p:nvSpPr>
            <p:cNvPr id="24" name="Terminator 23"/>
            <p:cNvSpPr>
              <a:spLocks noChangeArrowheads="1"/>
            </p:cNvSpPr>
            <p:nvPr/>
          </p:nvSpPr>
          <p:spPr bwMode="auto">
            <a:xfrm>
              <a:off x="1210723" y="1589088"/>
              <a:ext cx="1152247" cy="568325"/>
            </a:xfrm>
            <a:prstGeom prst="flowChartTerminator">
              <a:avLst/>
            </a:prstGeom>
            <a:solidFill>
              <a:srgbClr val="99BA8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1000" spc="5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1210723" y="1700793"/>
              <a:ext cx="1152247" cy="3135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Arial"/>
                </a:rPr>
                <a:t>Start</a:t>
              </a: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0" y="433388"/>
            <a:ext cx="91440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1000" spc="50" dirty="0">
                <a:solidFill>
                  <a:srgbClr val="68686D"/>
                </a:solidFill>
                <a:latin typeface="Arial"/>
                <a:ea typeface="+mn-ea"/>
                <a:cs typeface="Arial"/>
              </a:rPr>
              <a:t>Flowchart Example: Brewing Coffee</a:t>
            </a:r>
            <a:endParaRPr lang="en-US" sz="2400" kern="1000" spc="50" dirty="0">
              <a:solidFill>
                <a:srgbClr val="68686D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4116" name="Group 33"/>
          <p:cNvGrpSpPr>
            <a:grpSpLocks/>
          </p:cNvGrpSpPr>
          <p:nvPr/>
        </p:nvGrpSpPr>
        <p:grpSpPr bwMode="auto">
          <a:xfrm>
            <a:off x="3192463" y="2671763"/>
            <a:ext cx="1116012" cy="411162"/>
            <a:chOff x="2605202" y="1589088"/>
            <a:chExt cx="1315486" cy="585583"/>
          </a:xfrm>
        </p:grpSpPr>
        <p:sp>
          <p:nvSpPr>
            <p:cNvPr id="54" name="Data 53"/>
            <p:cNvSpPr>
              <a:spLocks noChangeArrowheads="1"/>
            </p:cNvSpPr>
            <p:nvPr/>
          </p:nvSpPr>
          <p:spPr bwMode="auto">
            <a:xfrm>
              <a:off x="2605202" y="1589088"/>
              <a:ext cx="1315486" cy="585583"/>
            </a:xfrm>
            <a:prstGeom prst="flowChartInputOutput">
              <a:avLst/>
            </a:prstGeom>
            <a:solidFill>
              <a:srgbClr val="78C9BA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rotWithShape="0">
                <a:srgbClr val="68686D">
                  <a:alpha val="34998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98764" y="1684048"/>
              <a:ext cx="1122748" cy="37305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343437"/>
                  </a:solidFill>
                  <a:latin typeface="+mn-lt"/>
                  <a:ea typeface="+mn-ea"/>
                  <a:cs typeface="Arial"/>
                </a:rPr>
                <a:t>Add Filter</a:t>
              </a:r>
            </a:p>
          </p:txBody>
        </p:sp>
      </p:grpSp>
      <p:grpSp>
        <p:nvGrpSpPr>
          <p:cNvPr id="4117" name="Group 7"/>
          <p:cNvGrpSpPr>
            <a:grpSpLocks/>
          </p:cNvGrpSpPr>
          <p:nvPr/>
        </p:nvGrpSpPr>
        <p:grpSpPr bwMode="auto">
          <a:xfrm>
            <a:off x="2306638" y="1617663"/>
            <a:ext cx="1003300" cy="461962"/>
            <a:chOff x="2815951" y="3195159"/>
            <a:chExt cx="1227889" cy="564041"/>
          </a:xfrm>
        </p:grpSpPr>
        <p:sp>
          <p:nvSpPr>
            <p:cNvPr id="63" name="Process 62"/>
            <p:cNvSpPr>
              <a:spLocks noChangeArrowheads="1"/>
            </p:cNvSpPr>
            <p:nvPr/>
          </p:nvSpPr>
          <p:spPr bwMode="auto">
            <a:xfrm>
              <a:off x="2815951" y="3195159"/>
              <a:ext cx="1227889" cy="564041"/>
            </a:xfrm>
            <a:prstGeom prst="flowChartProcess">
              <a:avLst/>
            </a:prstGeom>
            <a:solidFill>
              <a:srgbClr val="759FAB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15951" y="3295950"/>
              <a:ext cx="1227889" cy="3333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343437"/>
                  </a:solidFill>
                  <a:latin typeface="+mn-lt"/>
                  <a:ea typeface="+mn-ea"/>
                  <a:cs typeface="Arial"/>
                </a:rPr>
                <a:t>Grind Beans</a:t>
              </a:r>
            </a:p>
          </p:txBody>
        </p:sp>
      </p:grpSp>
      <p:grpSp>
        <p:nvGrpSpPr>
          <p:cNvPr id="4118" name="Group 15"/>
          <p:cNvGrpSpPr>
            <a:grpSpLocks/>
          </p:cNvGrpSpPr>
          <p:nvPr/>
        </p:nvGrpSpPr>
        <p:grpSpPr bwMode="auto">
          <a:xfrm>
            <a:off x="4413250" y="4743450"/>
            <a:ext cx="804863" cy="663575"/>
            <a:chOff x="4316407" y="3111455"/>
            <a:chExt cx="1231925" cy="695878"/>
          </a:xfrm>
        </p:grpSpPr>
        <p:sp>
          <p:nvSpPr>
            <p:cNvPr id="75" name="Manual Input 74"/>
            <p:cNvSpPr>
              <a:spLocks noChangeArrowheads="1"/>
            </p:cNvSpPr>
            <p:nvPr/>
          </p:nvSpPr>
          <p:spPr bwMode="auto">
            <a:xfrm>
              <a:off x="4316407" y="3111455"/>
              <a:ext cx="1231925" cy="695878"/>
            </a:xfrm>
            <a:prstGeom prst="flowChartManualInput">
              <a:avLst/>
            </a:prstGeom>
            <a:solidFill>
              <a:srgbClr val="78C9BA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rotWithShape="0">
                <a:srgbClr val="68686D">
                  <a:alpha val="34998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16407" y="3337865"/>
              <a:ext cx="1231925" cy="2746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/>
                </a:rPr>
                <a:t>Pour</a:t>
              </a:r>
            </a:p>
          </p:txBody>
        </p:sp>
      </p:grpSp>
      <p:grpSp>
        <p:nvGrpSpPr>
          <p:cNvPr id="4119" name="Group 45"/>
          <p:cNvGrpSpPr>
            <a:grpSpLocks/>
          </p:cNvGrpSpPr>
          <p:nvPr/>
        </p:nvGrpSpPr>
        <p:grpSpPr bwMode="auto">
          <a:xfrm>
            <a:off x="4605338" y="3178175"/>
            <a:ext cx="879475" cy="685800"/>
            <a:chOff x="4360901" y="5526437"/>
            <a:chExt cx="1133551" cy="953578"/>
          </a:xfrm>
        </p:grpSpPr>
        <p:sp>
          <p:nvSpPr>
            <p:cNvPr id="84" name="Extract 83"/>
            <p:cNvSpPr>
              <a:spLocks noChangeArrowheads="1"/>
            </p:cNvSpPr>
            <p:nvPr/>
          </p:nvSpPr>
          <p:spPr bwMode="auto">
            <a:xfrm rot="10800000">
              <a:off x="4360901" y="5526437"/>
              <a:ext cx="1133551" cy="953578"/>
            </a:xfrm>
            <a:prstGeom prst="flowChartExtract">
              <a:avLst/>
            </a:prstGeom>
            <a:solidFill>
              <a:srgbClr val="E8A26C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rotWithShape="0">
                <a:srgbClr val="68686D">
                  <a:alpha val="34998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14100" y="5652257"/>
              <a:ext cx="1031245" cy="3222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343437"/>
                  </a:solidFill>
                  <a:latin typeface="+mn-lt"/>
                  <a:ea typeface="+mn-ea"/>
                  <a:cs typeface="Arial"/>
                </a:rPr>
                <a:t>Brew</a:t>
              </a:r>
            </a:p>
          </p:txBody>
        </p:sp>
      </p:grpSp>
      <p:grpSp>
        <p:nvGrpSpPr>
          <p:cNvPr id="4120" name="Group 46"/>
          <p:cNvGrpSpPr>
            <a:grpSpLocks/>
          </p:cNvGrpSpPr>
          <p:nvPr/>
        </p:nvGrpSpPr>
        <p:grpSpPr bwMode="auto">
          <a:xfrm>
            <a:off x="1936750" y="2816225"/>
            <a:ext cx="912813" cy="555625"/>
            <a:chOff x="6000368" y="4823306"/>
            <a:chExt cx="975904" cy="966191"/>
          </a:xfrm>
        </p:grpSpPr>
        <p:sp>
          <p:nvSpPr>
            <p:cNvPr id="89" name="Document 88"/>
            <p:cNvSpPr>
              <a:spLocks noChangeArrowheads="1"/>
            </p:cNvSpPr>
            <p:nvPr/>
          </p:nvSpPr>
          <p:spPr bwMode="auto">
            <a:xfrm>
              <a:off x="6010551" y="4823306"/>
              <a:ext cx="965721" cy="966191"/>
            </a:xfrm>
            <a:prstGeom prst="flowChartDocument">
              <a:avLst/>
            </a:prstGeom>
            <a:solidFill>
              <a:srgbClr val="99BA8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rotWithShape="0">
                <a:srgbClr val="68686D">
                  <a:alpha val="34998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00368" y="4867475"/>
              <a:ext cx="965721" cy="51070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/>
                </a:rPr>
                <a:t>Read </a:t>
              </a:r>
              <a:b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/>
                </a:rPr>
              </a:b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/>
                </a:rPr>
                <a:t>Instructions</a:t>
              </a:r>
            </a:p>
          </p:txBody>
        </p:sp>
      </p:grpSp>
      <p:grpSp>
        <p:nvGrpSpPr>
          <p:cNvPr id="4121" name="Group 32"/>
          <p:cNvGrpSpPr>
            <a:grpSpLocks/>
          </p:cNvGrpSpPr>
          <p:nvPr/>
        </p:nvGrpSpPr>
        <p:grpSpPr bwMode="auto">
          <a:xfrm>
            <a:off x="6530975" y="4699000"/>
            <a:ext cx="811213" cy="800100"/>
            <a:chOff x="5847090" y="1304054"/>
            <a:chExt cx="1163752" cy="1147920"/>
          </a:xfrm>
        </p:grpSpPr>
        <p:sp>
          <p:nvSpPr>
            <p:cNvPr id="98" name="Decision 97"/>
            <p:cNvSpPr>
              <a:spLocks noChangeArrowheads="1"/>
            </p:cNvSpPr>
            <p:nvPr/>
          </p:nvSpPr>
          <p:spPr bwMode="auto">
            <a:xfrm>
              <a:off x="5847090" y="1304054"/>
              <a:ext cx="1150088" cy="1147920"/>
            </a:xfrm>
            <a:prstGeom prst="flowChartDecision">
              <a:avLst/>
            </a:prstGeom>
            <a:solidFill>
              <a:srgbClr val="C2555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860754" y="1661641"/>
              <a:ext cx="1150088" cy="3735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Arial"/>
                </a:rPr>
                <a:t>Cream</a:t>
              </a:r>
            </a:p>
          </p:txBody>
        </p:sp>
      </p:grpSp>
      <p:sp>
        <p:nvSpPr>
          <p:cNvPr id="114" name="TextBox 113"/>
          <p:cNvSpPr txBox="1"/>
          <p:nvPr/>
        </p:nvSpPr>
        <p:spPr bwMode="auto">
          <a:xfrm rot="5400000">
            <a:off x="-47625" y="1762126"/>
            <a:ext cx="1254125" cy="247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1000" spc="5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Coffee Grinder</a:t>
            </a:r>
          </a:p>
        </p:txBody>
      </p:sp>
      <p:cxnSp>
        <p:nvCxnSpPr>
          <p:cNvPr id="155" name="Straight Arrow Connector 154"/>
          <p:cNvCxnSpPr/>
          <p:nvPr/>
        </p:nvCxnSpPr>
        <p:spPr>
          <a:xfrm flipV="1">
            <a:off x="5891213" y="5978525"/>
            <a:ext cx="519112" cy="0"/>
          </a:xfrm>
          <a:prstGeom prst="straightConnector1">
            <a:avLst/>
          </a:prstGeom>
          <a:ln w="12700" cmpd="sng">
            <a:solidFill>
              <a:srgbClr val="C25552"/>
            </a:solidFill>
            <a:prstDash val="dot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3000375" y="2071688"/>
            <a:ext cx="393700" cy="2301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chemeClr val="bg2">
                    <a:lumMod val="75000"/>
                  </a:schemeClr>
                </a:solidFill>
                <a:latin typeface="Calibri" charset="0"/>
                <a:ea typeface="ＭＳ Ｐゴシック" charset="0"/>
                <a:cs typeface="Arial"/>
              </a:rPr>
              <a:t>Task</a:t>
            </a:r>
            <a:endParaRPr lang="en-US" sz="900" dirty="0">
              <a:solidFill>
                <a:schemeClr val="bg2">
                  <a:lumMod val="75000"/>
                </a:schemeClr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128" name="Pentagon 127"/>
          <p:cNvSpPr/>
          <p:nvPr/>
        </p:nvSpPr>
        <p:spPr>
          <a:xfrm rot="5400000">
            <a:off x="488950" y="2465388"/>
            <a:ext cx="173037" cy="261938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1" name="Pentagon 170"/>
          <p:cNvSpPr/>
          <p:nvPr/>
        </p:nvSpPr>
        <p:spPr>
          <a:xfrm rot="5400000">
            <a:off x="490538" y="4421188"/>
            <a:ext cx="173037" cy="261937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27" name="Rectangle 47"/>
          <p:cNvSpPr>
            <a:spLocks noChangeArrowheads="1"/>
          </p:cNvSpPr>
          <p:nvPr/>
        </p:nvSpPr>
        <p:spPr bwMode="auto">
          <a:xfrm>
            <a:off x="2266950" y="3314700"/>
            <a:ext cx="6746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9D9DA2"/>
                </a:solidFill>
              </a:rPr>
              <a:t>Document</a:t>
            </a:r>
          </a:p>
        </p:txBody>
      </p:sp>
      <p:grpSp>
        <p:nvGrpSpPr>
          <p:cNvPr id="4128" name="Group 48"/>
          <p:cNvGrpSpPr>
            <a:grpSpLocks/>
          </p:cNvGrpSpPr>
          <p:nvPr/>
        </p:nvGrpSpPr>
        <p:grpSpPr bwMode="auto">
          <a:xfrm>
            <a:off x="3179763" y="3276600"/>
            <a:ext cx="1116012" cy="409575"/>
            <a:chOff x="2605202" y="1589088"/>
            <a:chExt cx="1315486" cy="585583"/>
          </a:xfrm>
        </p:grpSpPr>
        <p:sp>
          <p:nvSpPr>
            <p:cNvPr id="50" name="Data 49"/>
            <p:cNvSpPr>
              <a:spLocks noChangeArrowheads="1"/>
            </p:cNvSpPr>
            <p:nvPr/>
          </p:nvSpPr>
          <p:spPr bwMode="auto">
            <a:xfrm>
              <a:off x="2605202" y="1589088"/>
              <a:ext cx="1315486" cy="585583"/>
            </a:xfrm>
            <a:prstGeom prst="flowChartInputOutput">
              <a:avLst/>
            </a:prstGeom>
            <a:solidFill>
              <a:srgbClr val="78C9BA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rotWithShape="0">
                <a:srgbClr val="68686D">
                  <a:alpha val="34998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698764" y="1684415"/>
              <a:ext cx="1122748" cy="3722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343437"/>
                  </a:solidFill>
                  <a:latin typeface="+mn-lt"/>
                  <a:ea typeface="+mn-ea"/>
                  <a:cs typeface="Arial"/>
                </a:rPr>
                <a:t>Add Coffee</a:t>
              </a:r>
            </a:p>
          </p:txBody>
        </p:sp>
      </p:grpSp>
      <p:grpSp>
        <p:nvGrpSpPr>
          <p:cNvPr id="4129" name="Group 51"/>
          <p:cNvGrpSpPr>
            <a:grpSpLocks/>
          </p:cNvGrpSpPr>
          <p:nvPr/>
        </p:nvGrpSpPr>
        <p:grpSpPr bwMode="auto">
          <a:xfrm>
            <a:off x="3154363" y="3881438"/>
            <a:ext cx="1116012" cy="411162"/>
            <a:chOff x="2605202" y="1589088"/>
            <a:chExt cx="1315486" cy="585583"/>
          </a:xfrm>
        </p:grpSpPr>
        <p:sp>
          <p:nvSpPr>
            <p:cNvPr id="53" name="Data 52"/>
            <p:cNvSpPr>
              <a:spLocks noChangeArrowheads="1"/>
            </p:cNvSpPr>
            <p:nvPr/>
          </p:nvSpPr>
          <p:spPr bwMode="auto">
            <a:xfrm>
              <a:off x="2605202" y="1589088"/>
              <a:ext cx="1315486" cy="585583"/>
            </a:xfrm>
            <a:prstGeom prst="flowChartInputOutput">
              <a:avLst/>
            </a:prstGeom>
            <a:solidFill>
              <a:srgbClr val="78C9BA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rotWithShape="0">
                <a:srgbClr val="68686D">
                  <a:alpha val="34998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85665" y="1684048"/>
              <a:ext cx="1120877" cy="37305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343437"/>
                  </a:solidFill>
                  <a:latin typeface="+mn-lt"/>
                  <a:ea typeface="+mn-ea"/>
                  <a:cs typeface="Arial"/>
                </a:rPr>
                <a:t>Add Water</a:t>
              </a:r>
            </a:p>
          </p:txBody>
        </p:sp>
      </p:grpSp>
      <p:sp>
        <p:nvSpPr>
          <p:cNvPr id="4130" name="Rectangle 56"/>
          <p:cNvSpPr>
            <a:spLocks noChangeArrowheads="1"/>
          </p:cNvSpPr>
          <p:nvPr/>
        </p:nvSpPr>
        <p:spPr bwMode="auto">
          <a:xfrm>
            <a:off x="3929063" y="3070225"/>
            <a:ext cx="43656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9D9DA2"/>
                </a:solidFill>
              </a:rPr>
              <a:t>Inputs</a:t>
            </a:r>
          </a:p>
        </p:txBody>
      </p:sp>
      <p:sp>
        <p:nvSpPr>
          <p:cNvPr id="4131" name="Rectangle 57"/>
          <p:cNvSpPr>
            <a:spLocks noChangeArrowheads="1"/>
          </p:cNvSpPr>
          <p:nvPr/>
        </p:nvSpPr>
        <p:spPr bwMode="auto">
          <a:xfrm>
            <a:off x="3894138" y="3673475"/>
            <a:ext cx="43656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9D9DA2"/>
                </a:solidFill>
              </a:rPr>
              <a:t>Inputs</a:t>
            </a:r>
          </a:p>
        </p:txBody>
      </p:sp>
      <p:grpSp>
        <p:nvGrpSpPr>
          <p:cNvPr id="4132" name="Group 59"/>
          <p:cNvGrpSpPr>
            <a:grpSpLocks/>
          </p:cNvGrpSpPr>
          <p:nvPr/>
        </p:nvGrpSpPr>
        <p:grpSpPr bwMode="auto">
          <a:xfrm>
            <a:off x="7610475" y="5762625"/>
            <a:ext cx="869950" cy="401638"/>
            <a:chOff x="1210724" y="1589088"/>
            <a:chExt cx="1165100" cy="568325"/>
          </a:xfrm>
        </p:grpSpPr>
        <p:sp>
          <p:nvSpPr>
            <p:cNvPr id="61" name="Terminator 60"/>
            <p:cNvSpPr>
              <a:spLocks noChangeArrowheads="1"/>
            </p:cNvSpPr>
            <p:nvPr/>
          </p:nvSpPr>
          <p:spPr bwMode="auto">
            <a:xfrm>
              <a:off x="1210724" y="1589088"/>
              <a:ext cx="1152343" cy="568325"/>
            </a:xfrm>
            <a:prstGeom prst="flowChartTerminator">
              <a:avLst/>
            </a:prstGeom>
            <a:solidFill>
              <a:srgbClr val="99BA8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1000" spc="5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 bwMode="auto">
            <a:xfrm>
              <a:off x="1223481" y="1672203"/>
              <a:ext cx="1152343" cy="3144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Arial"/>
                </a:rPr>
                <a:t>Finish</a:t>
              </a:r>
            </a:p>
          </p:txBody>
        </p:sp>
      </p:grpSp>
      <p:sp>
        <p:nvSpPr>
          <p:cNvPr id="65" name="TextBox 64"/>
          <p:cNvSpPr txBox="1"/>
          <p:nvPr/>
        </p:nvSpPr>
        <p:spPr bwMode="auto">
          <a:xfrm rot="5400000">
            <a:off x="-400843" y="3380581"/>
            <a:ext cx="196215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1000" spc="5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Coffee Pot</a:t>
            </a:r>
          </a:p>
        </p:txBody>
      </p:sp>
      <p:sp>
        <p:nvSpPr>
          <p:cNvPr id="66" name="TextBox 65"/>
          <p:cNvSpPr txBox="1"/>
          <p:nvPr/>
        </p:nvSpPr>
        <p:spPr bwMode="auto">
          <a:xfrm rot="5400000">
            <a:off x="-319087" y="5295900"/>
            <a:ext cx="1817688" cy="242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1000" spc="5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Coffee Mug</a:t>
            </a:r>
          </a:p>
        </p:txBody>
      </p:sp>
      <p:grpSp>
        <p:nvGrpSpPr>
          <p:cNvPr id="4135" name="Group 67"/>
          <p:cNvGrpSpPr>
            <a:grpSpLocks/>
          </p:cNvGrpSpPr>
          <p:nvPr/>
        </p:nvGrpSpPr>
        <p:grpSpPr bwMode="auto">
          <a:xfrm>
            <a:off x="5451475" y="4697413"/>
            <a:ext cx="811213" cy="800100"/>
            <a:chOff x="5847090" y="1304054"/>
            <a:chExt cx="1163752" cy="1147920"/>
          </a:xfrm>
        </p:grpSpPr>
        <p:sp>
          <p:nvSpPr>
            <p:cNvPr id="69" name="Decision 68"/>
            <p:cNvSpPr>
              <a:spLocks noChangeArrowheads="1"/>
            </p:cNvSpPr>
            <p:nvPr/>
          </p:nvSpPr>
          <p:spPr bwMode="auto">
            <a:xfrm>
              <a:off x="5847090" y="1304054"/>
              <a:ext cx="1150088" cy="1147920"/>
            </a:xfrm>
            <a:prstGeom prst="flowChartDecision">
              <a:avLst/>
            </a:prstGeom>
            <a:solidFill>
              <a:srgbClr val="C2555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860754" y="1661639"/>
              <a:ext cx="1150088" cy="3735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Arial"/>
                </a:rPr>
                <a:t>Sugar</a:t>
              </a:r>
            </a:p>
          </p:txBody>
        </p:sp>
      </p:grpSp>
      <p:grpSp>
        <p:nvGrpSpPr>
          <p:cNvPr id="4136" name="Group 70"/>
          <p:cNvGrpSpPr>
            <a:grpSpLocks/>
          </p:cNvGrpSpPr>
          <p:nvPr/>
        </p:nvGrpSpPr>
        <p:grpSpPr bwMode="auto">
          <a:xfrm>
            <a:off x="6410325" y="5775325"/>
            <a:ext cx="938213" cy="381000"/>
            <a:chOff x="2815951" y="3195159"/>
            <a:chExt cx="1227889" cy="564041"/>
          </a:xfrm>
        </p:grpSpPr>
        <p:sp>
          <p:nvSpPr>
            <p:cNvPr id="72" name="Process 71"/>
            <p:cNvSpPr>
              <a:spLocks noChangeArrowheads="1"/>
            </p:cNvSpPr>
            <p:nvPr/>
          </p:nvSpPr>
          <p:spPr bwMode="auto">
            <a:xfrm>
              <a:off x="2815951" y="3195159"/>
              <a:ext cx="1227889" cy="564041"/>
            </a:xfrm>
            <a:prstGeom prst="flowChartProcess">
              <a:avLst/>
            </a:prstGeom>
            <a:solidFill>
              <a:srgbClr val="759FAB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815951" y="3282116"/>
              <a:ext cx="1227889" cy="3877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343437"/>
                  </a:solidFill>
                  <a:latin typeface="+mn-lt"/>
                  <a:ea typeface="+mn-ea"/>
                  <a:cs typeface="Arial"/>
                </a:rPr>
                <a:t>Drink</a:t>
              </a:r>
            </a:p>
          </p:txBody>
        </p:sp>
      </p:grpSp>
      <p:sp>
        <p:nvSpPr>
          <p:cNvPr id="4137" name="Rectangle 73"/>
          <p:cNvSpPr>
            <a:spLocks noChangeArrowheads="1"/>
          </p:cNvSpPr>
          <p:nvPr/>
        </p:nvSpPr>
        <p:spPr bwMode="auto">
          <a:xfrm>
            <a:off x="7038975" y="5578475"/>
            <a:ext cx="3905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9D9DA2"/>
                </a:solidFill>
              </a:rPr>
              <a:t>Task</a:t>
            </a:r>
          </a:p>
        </p:txBody>
      </p:sp>
      <p:sp>
        <p:nvSpPr>
          <p:cNvPr id="4138" name="Rectangle 81"/>
          <p:cNvSpPr>
            <a:spLocks noChangeArrowheads="1"/>
          </p:cNvSpPr>
          <p:nvPr/>
        </p:nvSpPr>
        <p:spPr bwMode="auto">
          <a:xfrm>
            <a:off x="4508500" y="5413375"/>
            <a:ext cx="80486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9D9DA2"/>
                </a:solidFill>
              </a:rPr>
              <a:t>Manual Input</a:t>
            </a:r>
          </a:p>
        </p:txBody>
      </p:sp>
      <p:sp>
        <p:nvSpPr>
          <p:cNvPr id="4139" name="Rectangle 82"/>
          <p:cNvSpPr>
            <a:spLocks noChangeArrowheads="1"/>
          </p:cNvSpPr>
          <p:nvPr/>
        </p:nvSpPr>
        <p:spPr bwMode="auto">
          <a:xfrm>
            <a:off x="5562600" y="4503738"/>
            <a:ext cx="5810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9D9DA2"/>
                </a:solidFill>
              </a:rPr>
              <a:t>Decision</a:t>
            </a:r>
          </a:p>
        </p:txBody>
      </p:sp>
      <p:sp>
        <p:nvSpPr>
          <p:cNvPr id="4140" name="Rectangle 85"/>
          <p:cNvSpPr>
            <a:spLocks noChangeArrowheads="1"/>
          </p:cNvSpPr>
          <p:nvPr/>
        </p:nvSpPr>
        <p:spPr bwMode="auto">
          <a:xfrm>
            <a:off x="6634163" y="4503738"/>
            <a:ext cx="5810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9D9DA2"/>
                </a:solidFill>
              </a:rPr>
              <a:t>Decision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070475" y="2967038"/>
            <a:ext cx="508000" cy="209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chemeClr val="bg2">
                    <a:lumMod val="75000"/>
                  </a:schemeClr>
                </a:solidFill>
                <a:latin typeface="Calibri" charset="0"/>
                <a:ea typeface="ＭＳ Ｐゴシック" charset="0"/>
                <a:cs typeface="Arial"/>
              </a:rPr>
              <a:t>Merge</a:t>
            </a:r>
            <a:endParaRPr lang="en-US" sz="900" dirty="0">
              <a:solidFill>
                <a:schemeClr val="bg2">
                  <a:lumMod val="75000"/>
                </a:schemeClr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5854700" y="5513388"/>
            <a:ext cx="0" cy="481012"/>
          </a:xfrm>
          <a:prstGeom prst="straightConnector1">
            <a:avLst/>
          </a:prstGeom>
          <a:ln w="12700" cmpd="sng">
            <a:solidFill>
              <a:srgbClr val="C25552"/>
            </a:solidFill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6054725" y="5265738"/>
            <a:ext cx="579438" cy="666750"/>
          </a:xfrm>
          <a:prstGeom prst="straightConnector1">
            <a:avLst/>
          </a:prstGeom>
          <a:ln w="12700" cmpd="sng">
            <a:solidFill>
              <a:srgbClr val="C25552"/>
            </a:solidFill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5813425" y="5497513"/>
            <a:ext cx="319088" cy="2301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ＭＳ Ｐゴシック" charset="0"/>
                <a:cs typeface="Arial"/>
              </a:rPr>
              <a:t>No</a:t>
            </a:r>
            <a:endParaRPr lang="en-US" sz="900" dirty="0">
              <a:solidFill>
                <a:schemeClr val="bg2">
                  <a:lumMod val="25000"/>
                </a:schemeClr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484938" y="5299075"/>
            <a:ext cx="319087" cy="230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ＭＳ Ｐゴシック" charset="0"/>
                <a:cs typeface="Arial"/>
              </a:rPr>
              <a:t>No</a:t>
            </a:r>
            <a:endParaRPr lang="en-US" sz="900" dirty="0">
              <a:solidFill>
                <a:schemeClr val="bg2">
                  <a:lumMod val="25000"/>
                </a:schemeClr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4508500" y="2882900"/>
            <a:ext cx="0" cy="1223963"/>
          </a:xfrm>
          <a:prstGeom prst="straightConnector1">
            <a:avLst/>
          </a:prstGeom>
          <a:ln w="12700" cmpd="sng">
            <a:solidFill>
              <a:srgbClr val="68686D"/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521200" y="3511550"/>
            <a:ext cx="306388" cy="0"/>
          </a:xfrm>
          <a:prstGeom prst="straightConnector1">
            <a:avLst/>
          </a:prstGeom>
          <a:ln w="12700" cmpd="sng">
            <a:solidFill>
              <a:srgbClr val="68686D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6132513" y="4854575"/>
            <a:ext cx="360362" cy="2460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ＭＳ Ｐゴシック" charset="0"/>
                <a:cs typeface="Arial"/>
              </a:rPr>
              <a:t>Yes</a:t>
            </a:r>
            <a:endParaRPr lang="en-US" sz="1000" dirty="0">
              <a:solidFill>
                <a:schemeClr val="bg2">
                  <a:lumMod val="50000"/>
                </a:schemeClr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924675" y="5367338"/>
            <a:ext cx="360363" cy="244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ＭＳ Ｐゴシック" charset="0"/>
                <a:cs typeface="Arial"/>
              </a:rPr>
              <a:t>Yes</a:t>
            </a:r>
            <a:endParaRPr lang="en-US" sz="1000" dirty="0">
              <a:solidFill>
                <a:schemeClr val="bg2">
                  <a:lumMod val="50000"/>
                </a:schemeClr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4178300" y="3511550"/>
            <a:ext cx="330200" cy="0"/>
          </a:xfrm>
          <a:prstGeom prst="straightConnector1">
            <a:avLst/>
          </a:prstGeom>
          <a:ln w="12700" cmpd="sng">
            <a:solidFill>
              <a:srgbClr val="68686D"/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200525" y="2882900"/>
            <a:ext cx="307975" cy="0"/>
          </a:xfrm>
          <a:prstGeom prst="straightConnector1">
            <a:avLst/>
          </a:prstGeom>
          <a:ln w="12700" cmpd="sng">
            <a:solidFill>
              <a:srgbClr val="68686D"/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10" name="Straight Arrow Connector 4109"/>
          <p:cNvCxnSpPr/>
          <p:nvPr/>
        </p:nvCxnSpPr>
        <p:spPr>
          <a:xfrm>
            <a:off x="2193925" y="2212975"/>
            <a:ext cx="469900" cy="0"/>
          </a:xfrm>
          <a:prstGeom prst="straightConnector1">
            <a:avLst/>
          </a:prstGeom>
          <a:ln w="12700" cmpd="sng">
            <a:solidFill>
              <a:srgbClr val="68686D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3101975" y="2509838"/>
            <a:ext cx="0" cy="1054100"/>
          </a:xfrm>
          <a:prstGeom prst="straightConnector1">
            <a:avLst/>
          </a:prstGeom>
          <a:ln w="12700" cmpd="sng">
            <a:solidFill>
              <a:srgbClr val="68686D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3771900" y="3856038"/>
            <a:ext cx="452438" cy="0"/>
          </a:xfrm>
          <a:prstGeom prst="straightConnector1">
            <a:avLst/>
          </a:prstGeom>
          <a:ln w="12700" cmpd="sng">
            <a:solidFill>
              <a:srgbClr val="68686D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84" idx="2"/>
          </p:cNvCxnSpPr>
          <p:nvPr/>
        </p:nvCxnSpPr>
        <p:spPr>
          <a:xfrm>
            <a:off x="4822825" y="4121150"/>
            <a:ext cx="12700" cy="825500"/>
          </a:xfrm>
          <a:prstGeom prst="straightConnector1">
            <a:avLst/>
          </a:prstGeom>
          <a:ln w="12700" cmpd="sng">
            <a:solidFill>
              <a:srgbClr val="68686D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endCxn id="89" idx="1"/>
          </p:cNvCxnSpPr>
          <p:nvPr/>
        </p:nvCxnSpPr>
        <p:spPr>
          <a:xfrm>
            <a:off x="5151438" y="5416550"/>
            <a:ext cx="715962" cy="12700"/>
          </a:xfrm>
          <a:prstGeom prst="straightConnector1">
            <a:avLst/>
          </a:prstGeom>
          <a:ln w="12700" cmpd="sng">
            <a:solidFill>
              <a:srgbClr val="68686D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Pentagon 4"/>
          <p:cNvSpPr/>
          <p:nvPr/>
        </p:nvSpPr>
        <p:spPr bwMode="auto">
          <a:xfrm rot="5400000">
            <a:off x="-1813719" y="3685382"/>
            <a:ext cx="4786313" cy="247650"/>
          </a:xfrm>
          <a:prstGeom prst="rect">
            <a:avLst/>
          </a:prstGeom>
          <a:solidFill>
            <a:srgbClr val="E8A26C"/>
          </a:solidFill>
          <a:ln w="6350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4008" tIns="32004" rIns="16002" bIns="32004" spcCol="1270" anchor="ctr"/>
          <a:lstStyle/>
          <a:p>
            <a:pPr algn="ctr" defTabSz="5334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100" kern="10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 rot="5400000">
            <a:off x="-211138" y="2092326"/>
            <a:ext cx="1598613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1000" spc="5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Department</a:t>
            </a:r>
          </a:p>
        </p:txBody>
      </p:sp>
      <p:sp>
        <p:nvSpPr>
          <p:cNvPr id="42" name="TextBox 41"/>
          <p:cNvSpPr txBox="1"/>
          <p:nvPr/>
        </p:nvSpPr>
        <p:spPr bwMode="auto">
          <a:xfrm rot="5400000">
            <a:off x="-223838" y="4498976"/>
            <a:ext cx="1281113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1000" spc="5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Group Three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55613" y="1423988"/>
            <a:ext cx="8242300" cy="4778375"/>
          </a:xfrm>
          <a:prstGeom prst="rect">
            <a:avLst/>
          </a:prstGeom>
          <a:noFill/>
          <a:ln w="12700" cmpd="sng">
            <a:solidFill>
              <a:srgbClr val="E8A26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703263" y="4611688"/>
            <a:ext cx="7994650" cy="0"/>
          </a:xfrm>
          <a:prstGeom prst="line">
            <a:avLst/>
          </a:prstGeom>
          <a:ln w="12700" cmpd="sng">
            <a:solidFill>
              <a:srgbClr val="E8A26C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32" name="Group 10"/>
          <p:cNvGrpSpPr>
            <a:grpSpLocks/>
          </p:cNvGrpSpPr>
          <p:nvPr/>
        </p:nvGrpSpPr>
        <p:grpSpPr bwMode="auto">
          <a:xfrm>
            <a:off x="1041400" y="1919288"/>
            <a:ext cx="1152525" cy="568325"/>
            <a:chOff x="1210723" y="1589088"/>
            <a:chExt cx="1152247" cy="568325"/>
          </a:xfrm>
        </p:grpSpPr>
        <p:sp>
          <p:nvSpPr>
            <p:cNvPr id="24" name="Terminator 23"/>
            <p:cNvSpPr>
              <a:spLocks noChangeArrowheads="1"/>
            </p:cNvSpPr>
            <p:nvPr/>
          </p:nvSpPr>
          <p:spPr bwMode="auto">
            <a:xfrm>
              <a:off x="1210723" y="1589088"/>
              <a:ext cx="1152247" cy="568325"/>
            </a:xfrm>
            <a:prstGeom prst="flowChartTerminator">
              <a:avLst/>
            </a:prstGeom>
            <a:solidFill>
              <a:srgbClr val="99BA8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1000" spc="5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1210723" y="1725613"/>
              <a:ext cx="1152247" cy="2762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Arial"/>
                </a:rPr>
                <a:t>Start</a:t>
              </a: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0" y="501650"/>
            <a:ext cx="91440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1000" spc="50" dirty="0">
                <a:solidFill>
                  <a:srgbClr val="68686D"/>
                </a:solidFill>
                <a:latin typeface="Arial"/>
                <a:ea typeface="+mn-ea"/>
                <a:cs typeface="Arial"/>
              </a:rPr>
              <a:t>Flowchart with Horizontal </a:t>
            </a:r>
            <a:r>
              <a:rPr lang="en-US" sz="2400" kern="1000" spc="50" dirty="0" err="1">
                <a:solidFill>
                  <a:srgbClr val="68686D"/>
                </a:solidFill>
                <a:latin typeface="Arial"/>
                <a:ea typeface="+mn-ea"/>
                <a:cs typeface="Arial"/>
              </a:rPr>
              <a:t>Swimlanes</a:t>
            </a:r>
            <a:endParaRPr lang="en-US" sz="2400" kern="1000" spc="50" dirty="0">
              <a:solidFill>
                <a:srgbClr val="68686D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5134" name="Group 33"/>
          <p:cNvGrpSpPr>
            <a:grpSpLocks/>
          </p:cNvGrpSpPr>
          <p:nvPr/>
        </p:nvGrpSpPr>
        <p:grpSpPr bwMode="auto">
          <a:xfrm>
            <a:off x="2543175" y="1919288"/>
            <a:ext cx="1316038" cy="585787"/>
            <a:chOff x="2605202" y="1589088"/>
            <a:chExt cx="1315486" cy="585583"/>
          </a:xfrm>
        </p:grpSpPr>
        <p:sp>
          <p:nvSpPr>
            <p:cNvPr id="54" name="Data 53"/>
            <p:cNvSpPr>
              <a:spLocks noChangeArrowheads="1"/>
            </p:cNvSpPr>
            <p:nvPr/>
          </p:nvSpPr>
          <p:spPr bwMode="auto">
            <a:xfrm>
              <a:off x="2605202" y="1589088"/>
              <a:ext cx="1315486" cy="585583"/>
            </a:xfrm>
            <a:prstGeom prst="flowChartInputOutput">
              <a:avLst/>
            </a:prstGeom>
            <a:solidFill>
              <a:srgbClr val="78C9BA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rotWithShape="0">
                <a:srgbClr val="68686D">
                  <a:alpha val="34998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98826" y="1735087"/>
              <a:ext cx="1121891" cy="2761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343437"/>
                  </a:solidFill>
                  <a:latin typeface="+mn-lt"/>
                  <a:ea typeface="+mn-ea"/>
                  <a:cs typeface="Arial"/>
                </a:rPr>
                <a:t>Input</a:t>
              </a:r>
            </a:p>
          </p:txBody>
        </p:sp>
      </p:grpSp>
      <p:cxnSp>
        <p:nvCxnSpPr>
          <p:cNvPr id="59" name="Straight Connector 58"/>
          <p:cNvCxnSpPr/>
          <p:nvPr/>
        </p:nvCxnSpPr>
        <p:spPr bwMode="auto">
          <a:xfrm>
            <a:off x="706438" y="3013075"/>
            <a:ext cx="7991475" cy="9525"/>
          </a:xfrm>
          <a:prstGeom prst="line">
            <a:avLst/>
          </a:prstGeom>
          <a:ln w="12700" cmpd="sng">
            <a:solidFill>
              <a:srgbClr val="E8A26C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36" name="Group 7"/>
          <p:cNvGrpSpPr>
            <a:grpSpLocks/>
          </p:cNvGrpSpPr>
          <p:nvPr/>
        </p:nvGrpSpPr>
        <p:grpSpPr bwMode="auto">
          <a:xfrm>
            <a:off x="2543175" y="3563938"/>
            <a:ext cx="1228725" cy="565150"/>
            <a:chOff x="2815951" y="3195159"/>
            <a:chExt cx="1227889" cy="564041"/>
          </a:xfrm>
        </p:grpSpPr>
        <p:sp>
          <p:nvSpPr>
            <p:cNvPr id="63" name="Process 62"/>
            <p:cNvSpPr>
              <a:spLocks noChangeArrowheads="1"/>
            </p:cNvSpPr>
            <p:nvPr/>
          </p:nvSpPr>
          <p:spPr bwMode="auto">
            <a:xfrm>
              <a:off x="2815951" y="3195159"/>
              <a:ext cx="1227889" cy="564041"/>
            </a:xfrm>
            <a:prstGeom prst="flowChartProcess">
              <a:avLst/>
            </a:prstGeom>
            <a:solidFill>
              <a:srgbClr val="759FAB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15951" y="3333000"/>
              <a:ext cx="1227889" cy="27726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343437"/>
                  </a:solidFill>
                  <a:latin typeface="+mn-lt"/>
                  <a:ea typeface="+mn-ea"/>
                  <a:cs typeface="Arial"/>
                </a:rPr>
                <a:t>Task</a:t>
              </a:r>
            </a:p>
          </p:txBody>
        </p:sp>
      </p:grpSp>
      <p:grpSp>
        <p:nvGrpSpPr>
          <p:cNvPr id="5137" name="Group 15"/>
          <p:cNvGrpSpPr>
            <a:grpSpLocks/>
          </p:cNvGrpSpPr>
          <p:nvPr/>
        </p:nvGrpSpPr>
        <p:grpSpPr bwMode="auto">
          <a:xfrm>
            <a:off x="4224338" y="3419475"/>
            <a:ext cx="1231900" cy="695325"/>
            <a:chOff x="4316407" y="3111455"/>
            <a:chExt cx="1231925" cy="695878"/>
          </a:xfrm>
        </p:grpSpPr>
        <p:sp>
          <p:nvSpPr>
            <p:cNvPr id="75" name="Manual Input 74"/>
            <p:cNvSpPr>
              <a:spLocks noChangeArrowheads="1"/>
            </p:cNvSpPr>
            <p:nvPr/>
          </p:nvSpPr>
          <p:spPr bwMode="auto">
            <a:xfrm>
              <a:off x="4316407" y="3111455"/>
              <a:ext cx="1231925" cy="695878"/>
            </a:xfrm>
            <a:prstGeom prst="flowChartManualInput">
              <a:avLst/>
            </a:prstGeom>
            <a:solidFill>
              <a:srgbClr val="78C9BA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rotWithShape="0">
                <a:srgbClr val="68686D">
                  <a:alpha val="34998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16407" y="3359302"/>
              <a:ext cx="1231925" cy="27803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/>
                </a:rPr>
                <a:t>Manual Input</a:t>
              </a:r>
            </a:p>
          </p:txBody>
        </p:sp>
      </p:grpSp>
      <p:grpSp>
        <p:nvGrpSpPr>
          <p:cNvPr id="5138" name="Group 45"/>
          <p:cNvGrpSpPr>
            <a:grpSpLocks/>
          </p:cNvGrpSpPr>
          <p:nvPr/>
        </p:nvGrpSpPr>
        <p:grpSpPr bwMode="auto">
          <a:xfrm>
            <a:off x="4268788" y="4946650"/>
            <a:ext cx="1133475" cy="954088"/>
            <a:chOff x="4360901" y="4827253"/>
            <a:chExt cx="1133551" cy="953578"/>
          </a:xfrm>
        </p:grpSpPr>
        <p:sp>
          <p:nvSpPr>
            <p:cNvPr id="84" name="Extract 83"/>
            <p:cNvSpPr>
              <a:spLocks noChangeArrowheads="1"/>
            </p:cNvSpPr>
            <p:nvPr/>
          </p:nvSpPr>
          <p:spPr bwMode="auto">
            <a:xfrm rot="10800000">
              <a:off x="4360901" y="4827253"/>
              <a:ext cx="1133551" cy="953578"/>
            </a:xfrm>
            <a:prstGeom prst="flowChartExtract">
              <a:avLst/>
            </a:prstGeom>
            <a:solidFill>
              <a:srgbClr val="E8A26C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rotWithShape="0">
                <a:srgbClr val="68686D">
                  <a:alpha val="34998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14880" y="5049384"/>
              <a:ext cx="1031944" cy="2475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343437"/>
                  </a:solidFill>
                  <a:latin typeface="+mn-lt"/>
                  <a:ea typeface="+mn-ea"/>
                  <a:cs typeface="Arial"/>
                </a:rPr>
                <a:t>Merge</a:t>
              </a:r>
            </a:p>
          </p:txBody>
        </p:sp>
      </p:grpSp>
      <p:grpSp>
        <p:nvGrpSpPr>
          <p:cNvPr id="5139" name="Group 46"/>
          <p:cNvGrpSpPr>
            <a:grpSpLocks/>
          </p:cNvGrpSpPr>
          <p:nvPr/>
        </p:nvGrpSpPr>
        <p:grpSpPr bwMode="auto">
          <a:xfrm>
            <a:off x="5867400" y="4946650"/>
            <a:ext cx="965200" cy="966788"/>
            <a:chOff x="6010081" y="4823308"/>
            <a:chExt cx="966191" cy="966191"/>
          </a:xfrm>
        </p:grpSpPr>
        <p:sp>
          <p:nvSpPr>
            <p:cNvPr id="89" name="Document 88"/>
            <p:cNvSpPr>
              <a:spLocks noChangeArrowheads="1"/>
            </p:cNvSpPr>
            <p:nvPr/>
          </p:nvSpPr>
          <p:spPr bwMode="auto">
            <a:xfrm>
              <a:off x="6010081" y="4823308"/>
              <a:ext cx="966191" cy="966191"/>
            </a:xfrm>
            <a:prstGeom prst="flowChartDocument">
              <a:avLst/>
            </a:prstGeom>
            <a:solidFill>
              <a:srgbClr val="99BA8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rotWithShape="0">
                <a:srgbClr val="68686D">
                  <a:alpha val="34998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10081" y="5080324"/>
              <a:ext cx="966191" cy="2522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/>
                </a:rPr>
                <a:t>Document</a:t>
              </a:r>
            </a:p>
          </p:txBody>
        </p:sp>
      </p:grpSp>
      <p:grpSp>
        <p:nvGrpSpPr>
          <p:cNvPr id="5140" name="Group 32"/>
          <p:cNvGrpSpPr>
            <a:grpSpLocks/>
          </p:cNvGrpSpPr>
          <p:nvPr/>
        </p:nvGrpSpPr>
        <p:grpSpPr bwMode="auto">
          <a:xfrm>
            <a:off x="5762625" y="1633538"/>
            <a:ext cx="1157288" cy="1155700"/>
            <a:chOff x="5847090" y="1304054"/>
            <a:chExt cx="1149176" cy="1147920"/>
          </a:xfrm>
        </p:grpSpPr>
        <p:sp>
          <p:nvSpPr>
            <p:cNvPr id="98" name="Decision 97"/>
            <p:cNvSpPr>
              <a:spLocks noChangeArrowheads="1"/>
            </p:cNvSpPr>
            <p:nvPr/>
          </p:nvSpPr>
          <p:spPr bwMode="auto">
            <a:xfrm>
              <a:off x="5847090" y="1304054"/>
              <a:ext cx="1149176" cy="1147920"/>
            </a:xfrm>
            <a:prstGeom prst="flowChartDecision">
              <a:avLst/>
            </a:prstGeom>
            <a:solidFill>
              <a:srgbClr val="C2555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847090" y="1718755"/>
              <a:ext cx="1149176" cy="2775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Arial"/>
                </a:rPr>
                <a:t>Decision</a:t>
              </a:r>
            </a:p>
          </p:txBody>
        </p:sp>
      </p:grpSp>
      <p:grpSp>
        <p:nvGrpSpPr>
          <p:cNvPr id="5141" name="Group 16"/>
          <p:cNvGrpSpPr>
            <a:grpSpLocks/>
          </p:cNvGrpSpPr>
          <p:nvPr/>
        </p:nvGrpSpPr>
        <p:grpSpPr bwMode="auto">
          <a:xfrm>
            <a:off x="7281863" y="1928813"/>
            <a:ext cx="1168400" cy="568325"/>
            <a:chOff x="7235912" y="1741488"/>
            <a:chExt cx="1167640" cy="568325"/>
          </a:xfrm>
        </p:grpSpPr>
        <p:sp>
          <p:nvSpPr>
            <p:cNvPr id="102" name="Terminator 101"/>
            <p:cNvSpPr>
              <a:spLocks noChangeArrowheads="1"/>
            </p:cNvSpPr>
            <p:nvPr/>
          </p:nvSpPr>
          <p:spPr bwMode="auto">
            <a:xfrm>
              <a:off x="7235912" y="1741488"/>
              <a:ext cx="1151775" cy="568325"/>
            </a:xfrm>
            <a:prstGeom prst="flowChartTerminator">
              <a:avLst/>
            </a:prstGeom>
            <a:solidFill>
              <a:srgbClr val="99BA8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1000" spc="5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3" name="TextBox 102"/>
            <p:cNvSpPr txBox="1"/>
            <p:nvPr/>
          </p:nvSpPr>
          <p:spPr bwMode="auto">
            <a:xfrm>
              <a:off x="7251777" y="1878013"/>
              <a:ext cx="1151775" cy="2762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Arial"/>
                </a:rPr>
                <a:t>Finish</a:t>
              </a:r>
            </a:p>
          </p:txBody>
        </p:sp>
      </p:grpSp>
      <p:sp>
        <p:nvSpPr>
          <p:cNvPr id="114" name="TextBox 113"/>
          <p:cNvSpPr txBox="1"/>
          <p:nvPr/>
        </p:nvSpPr>
        <p:spPr bwMode="auto">
          <a:xfrm rot="5400000">
            <a:off x="-208756" y="3693319"/>
            <a:ext cx="159067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1000" spc="5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Department</a:t>
            </a:r>
          </a:p>
        </p:txBody>
      </p:sp>
      <p:sp>
        <p:nvSpPr>
          <p:cNvPr id="115" name="TextBox 114"/>
          <p:cNvSpPr txBox="1"/>
          <p:nvPr/>
        </p:nvSpPr>
        <p:spPr bwMode="auto">
          <a:xfrm rot="5400000">
            <a:off x="-215106" y="5283994"/>
            <a:ext cx="159067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1000" spc="5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Department</a:t>
            </a:r>
          </a:p>
        </p:txBody>
      </p:sp>
      <p:cxnSp>
        <p:nvCxnSpPr>
          <p:cNvPr id="153" name="Straight Arrow Connector 152"/>
          <p:cNvCxnSpPr>
            <a:endCxn id="98" idx="2"/>
          </p:cNvCxnSpPr>
          <p:nvPr/>
        </p:nvCxnSpPr>
        <p:spPr>
          <a:xfrm flipH="1" flipV="1">
            <a:off x="6340475" y="2789238"/>
            <a:ext cx="12700" cy="2165350"/>
          </a:xfrm>
          <a:prstGeom prst="straightConnector1">
            <a:avLst/>
          </a:prstGeom>
          <a:ln w="12700" cmpd="sng">
            <a:solidFill>
              <a:srgbClr val="68686D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V="1">
            <a:off x="6904038" y="2216150"/>
            <a:ext cx="361950" cy="1588"/>
          </a:xfrm>
          <a:prstGeom prst="straightConnector1">
            <a:avLst/>
          </a:prstGeom>
          <a:ln w="12700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98" idx="1"/>
          </p:cNvCxnSpPr>
          <p:nvPr/>
        </p:nvCxnSpPr>
        <p:spPr>
          <a:xfrm flipH="1">
            <a:off x="3752850" y="2211388"/>
            <a:ext cx="2009775" cy="14287"/>
          </a:xfrm>
          <a:prstGeom prst="straightConnector1">
            <a:avLst/>
          </a:prstGeom>
          <a:ln w="12700" cmpd="sng">
            <a:solidFill>
              <a:srgbClr val="C25552"/>
            </a:solidFill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402263" y="1965325"/>
            <a:ext cx="334962" cy="2460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ＭＳ Ｐゴシック" charset="0"/>
                <a:cs typeface="Arial"/>
              </a:rPr>
              <a:t>No</a:t>
            </a:r>
            <a:endParaRPr lang="en-US" sz="1000" dirty="0">
              <a:solidFill>
                <a:schemeClr val="bg2">
                  <a:lumMod val="50000"/>
                </a:schemeClr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6853238" y="1979613"/>
            <a:ext cx="360362" cy="246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ＭＳ Ｐゴシック" charset="0"/>
                <a:cs typeface="Arial"/>
              </a:rPr>
              <a:t>Yes</a:t>
            </a:r>
            <a:endParaRPr lang="en-US" sz="1000" dirty="0">
              <a:solidFill>
                <a:schemeClr val="bg2">
                  <a:lumMod val="50000"/>
                </a:schemeClr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128" name="Pentagon 127"/>
          <p:cNvSpPr/>
          <p:nvPr/>
        </p:nvSpPr>
        <p:spPr>
          <a:xfrm rot="5400000">
            <a:off x="489744" y="2967831"/>
            <a:ext cx="171450" cy="261938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1" name="Pentagon 170"/>
          <p:cNvSpPr/>
          <p:nvPr/>
        </p:nvSpPr>
        <p:spPr>
          <a:xfrm rot="5400000">
            <a:off x="490538" y="4567238"/>
            <a:ext cx="173037" cy="261937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823913" y="1352550"/>
            <a:ext cx="1855787" cy="4443413"/>
          </a:xfrm>
          <a:prstGeom prst="rect">
            <a:avLst/>
          </a:prstGeom>
          <a:solidFill>
            <a:srgbClr val="759FAB">
              <a:alpha val="1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Pentagon 4"/>
          <p:cNvSpPr/>
          <p:nvPr/>
        </p:nvSpPr>
        <p:spPr bwMode="auto">
          <a:xfrm>
            <a:off x="823913" y="1144588"/>
            <a:ext cx="7451725" cy="220662"/>
          </a:xfrm>
          <a:prstGeom prst="rect">
            <a:avLst/>
          </a:prstGeom>
          <a:solidFill>
            <a:srgbClr val="759FAB"/>
          </a:solidFill>
          <a:ln w="6350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4008" tIns="32004" rIns="16002" bIns="32004" spcCol="1270" anchor="ctr"/>
          <a:lstStyle/>
          <a:p>
            <a:pPr algn="ctr" defTabSz="5334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100" kern="1000" dirty="0">
              <a:latin typeface="Arial"/>
              <a:cs typeface="Arial"/>
            </a:endParaRPr>
          </a:p>
        </p:txBody>
      </p:sp>
      <p:sp>
        <p:nvSpPr>
          <p:cNvPr id="35" name="Pentagon 34"/>
          <p:cNvSpPr/>
          <p:nvPr/>
        </p:nvSpPr>
        <p:spPr bwMode="auto">
          <a:xfrm>
            <a:off x="2679700" y="1144588"/>
            <a:ext cx="119063" cy="220662"/>
          </a:xfrm>
          <a:prstGeom prst="homePlat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0" name="TextBox 39"/>
          <p:cNvSpPr txBox="1"/>
          <p:nvPr/>
        </p:nvSpPr>
        <p:spPr bwMode="auto">
          <a:xfrm>
            <a:off x="823913" y="1101725"/>
            <a:ext cx="1863725" cy="277813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1000" spc="50" dirty="0">
                <a:solidFill>
                  <a:schemeClr val="bg1"/>
                </a:solidFill>
                <a:latin typeface="+mj-lt"/>
                <a:ea typeface="+mn-ea"/>
                <a:cs typeface="Arial"/>
              </a:rPr>
              <a:t>System One</a:t>
            </a:r>
          </a:p>
        </p:txBody>
      </p:sp>
      <p:sp>
        <p:nvSpPr>
          <p:cNvPr id="44" name="Pentagon 43"/>
          <p:cNvSpPr/>
          <p:nvPr/>
        </p:nvSpPr>
        <p:spPr bwMode="auto">
          <a:xfrm>
            <a:off x="4543425" y="1144588"/>
            <a:ext cx="119063" cy="220662"/>
          </a:xfrm>
          <a:prstGeom prst="homePlat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5" name="Pentagon 44"/>
          <p:cNvSpPr/>
          <p:nvPr/>
        </p:nvSpPr>
        <p:spPr bwMode="auto">
          <a:xfrm>
            <a:off x="6405563" y="1138238"/>
            <a:ext cx="123825" cy="227012"/>
          </a:xfrm>
          <a:prstGeom prst="homePlat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4543425" y="1358900"/>
            <a:ext cx="1855788" cy="4437063"/>
          </a:xfrm>
          <a:prstGeom prst="rect">
            <a:avLst/>
          </a:prstGeom>
          <a:solidFill>
            <a:srgbClr val="759FAB">
              <a:alpha val="1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 rot="5400000">
            <a:off x="2224088" y="-255587"/>
            <a:ext cx="4651375" cy="7451725"/>
          </a:xfrm>
          <a:prstGeom prst="rect">
            <a:avLst/>
          </a:prstGeom>
          <a:noFill/>
          <a:ln w="6350" cmpd="sng">
            <a:solidFill>
              <a:srgbClr val="759FA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154" name="Group 10"/>
          <p:cNvGrpSpPr>
            <a:grpSpLocks/>
          </p:cNvGrpSpPr>
          <p:nvPr/>
        </p:nvGrpSpPr>
        <p:grpSpPr bwMode="auto">
          <a:xfrm>
            <a:off x="1103313" y="1641475"/>
            <a:ext cx="1316037" cy="465138"/>
            <a:chOff x="1103313" y="1641476"/>
            <a:chExt cx="1316037" cy="464438"/>
          </a:xfrm>
        </p:grpSpPr>
        <p:sp>
          <p:nvSpPr>
            <p:cNvPr id="29" name="Terminator 28"/>
            <p:cNvSpPr>
              <a:spLocks noChangeArrowheads="1"/>
            </p:cNvSpPr>
            <p:nvPr/>
          </p:nvSpPr>
          <p:spPr bwMode="auto">
            <a:xfrm>
              <a:off x="1103313" y="1641476"/>
              <a:ext cx="1316037" cy="464438"/>
            </a:xfrm>
            <a:prstGeom prst="flowChartTerminator">
              <a:avLst/>
            </a:prstGeom>
            <a:solidFill>
              <a:srgbClr val="99BA8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1000" spc="5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1103313" y="1747679"/>
              <a:ext cx="1316037" cy="2456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rgbClr val="343437"/>
                  </a:solidFill>
                  <a:latin typeface="+mn-lt"/>
                  <a:ea typeface="+mn-ea"/>
                  <a:cs typeface="Arial"/>
                </a:rPr>
                <a:t>Start</a:t>
              </a:r>
            </a:p>
          </p:txBody>
        </p:sp>
      </p:grpSp>
      <p:grpSp>
        <p:nvGrpSpPr>
          <p:cNvPr id="6155" name="Group 9"/>
          <p:cNvGrpSpPr>
            <a:grpSpLocks/>
          </p:cNvGrpSpPr>
          <p:nvPr/>
        </p:nvGrpSpPr>
        <p:grpSpPr bwMode="auto">
          <a:xfrm>
            <a:off x="2968625" y="1641475"/>
            <a:ext cx="1304925" cy="465138"/>
            <a:chOff x="2968625" y="1641475"/>
            <a:chExt cx="1304925" cy="464439"/>
          </a:xfrm>
        </p:grpSpPr>
        <p:sp>
          <p:nvSpPr>
            <p:cNvPr id="33" name="Process 32"/>
            <p:cNvSpPr>
              <a:spLocks noChangeArrowheads="1"/>
            </p:cNvSpPr>
            <p:nvPr/>
          </p:nvSpPr>
          <p:spPr bwMode="auto">
            <a:xfrm>
              <a:off x="2968625" y="1641475"/>
              <a:ext cx="1304925" cy="464439"/>
            </a:xfrm>
            <a:prstGeom prst="flowChartProcess">
              <a:avLst/>
            </a:prstGeom>
            <a:solidFill>
              <a:srgbClr val="759FAB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968625" y="1685858"/>
              <a:ext cx="1304925" cy="37091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rgbClr val="343437"/>
                  </a:solidFill>
                  <a:latin typeface="+mn-lt"/>
                  <a:ea typeface="+mn-ea"/>
                  <a:cs typeface="Arial"/>
                </a:rPr>
                <a:t>Process Improvement</a:t>
              </a:r>
            </a:p>
          </p:txBody>
        </p:sp>
      </p:grpSp>
      <p:grpSp>
        <p:nvGrpSpPr>
          <p:cNvPr id="6156" name="Group 18"/>
          <p:cNvGrpSpPr>
            <a:grpSpLocks/>
          </p:cNvGrpSpPr>
          <p:nvPr/>
        </p:nvGrpSpPr>
        <p:grpSpPr bwMode="auto">
          <a:xfrm>
            <a:off x="6781800" y="3322638"/>
            <a:ext cx="1200150" cy="1090612"/>
            <a:chOff x="6781779" y="3811142"/>
            <a:chExt cx="1200150" cy="1090613"/>
          </a:xfrm>
        </p:grpSpPr>
        <p:sp>
          <p:nvSpPr>
            <p:cNvPr id="52" name="Decision 51"/>
            <p:cNvSpPr>
              <a:spLocks noChangeArrowheads="1"/>
            </p:cNvSpPr>
            <p:nvPr/>
          </p:nvSpPr>
          <p:spPr bwMode="auto">
            <a:xfrm>
              <a:off x="6815117" y="3811142"/>
              <a:ext cx="1092200" cy="1090613"/>
            </a:xfrm>
            <a:prstGeom prst="flowChartDecision">
              <a:avLst/>
            </a:prstGeom>
            <a:solidFill>
              <a:srgbClr val="C2555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 bwMode="auto">
            <a:xfrm>
              <a:off x="6781779" y="4149279"/>
              <a:ext cx="1200150" cy="3714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rgbClr val="343437"/>
                  </a:solidFill>
                  <a:latin typeface="+mn-lt"/>
                  <a:ea typeface="+mn-ea"/>
                  <a:cs typeface="Arial"/>
                </a:rPr>
                <a:t>Process </a:t>
              </a:r>
              <a:br>
                <a:rPr lang="en-US" sz="1000" dirty="0">
                  <a:solidFill>
                    <a:srgbClr val="343437"/>
                  </a:solidFill>
                  <a:latin typeface="+mn-lt"/>
                  <a:ea typeface="+mn-ea"/>
                  <a:cs typeface="Arial"/>
                </a:rPr>
              </a:br>
              <a:r>
                <a:rPr lang="en-US" sz="1000" dirty="0">
                  <a:solidFill>
                    <a:srgbClr val="343437"/>
                  </a:solidFill>
                  <a:latin typeface="+mn-lt"/>
                  <a:ea typeface="+mn-ea"/>
                  <a:cs typeface="Arial"/>
                </a:rPr>
                <a:t>Improved?</a:t>
              </a:r>
            </a:p>
          </p:txBody>
        </p:sp>
      </p:grp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4762500" y="3543300"/>
            <a:ext cx="1454150" cy="509588"/>
            <a:chOff x="4762501" y="4125784"/>
            <a:chExt cx="1454149" cy="510294"/>
          </a:xfrm>
        </p:grpSpPr>
        <p:sp>
          <p:nvSpPr>
            <p:cNvPr id="55" name="Data 54"/>
            <p:cNvSpPr>
              <a:spLocks noChangeArrowheads="1"/>
            </p:cNvSpPr>
            <p:nvPr/>
          </p:nvSpPr>
          <p:spPr bwMode="auto">
            <a:xfrm>
              <a:off x="4768851" y="4125784"/>
              <a:ext cx="1447799" cy="510294"/>
            </a:xfrm>
            <a:prstGeom prst="flowChartInputOutput">
              <a:avLst/>
            </a:prstGeom>
            <a:solidFill>
              <a:srgbClr val="78C9BA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rotWithShape="0">
                <a:srgbClr val="68686D">
                  <a:alpha val="34998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TextBox 55"/>
            <p:cNvSpPr txBox="1"/>
            <p:nvPr/>
          </p:nvSpPr>
          <p:spPr bwMode="auto">
            <a:xfrm>
              <a:off x="4762501" y="4240242"/>
              <a:ext cx="1447799" cy="24640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rgbClr val="343437"/>
                  </a:solidFill>
                  <a:latin typeface="+mn-lt"/>
                  <a:ea typeface="+mn-ea"/>
                  <a:cs typeface="Arial"/>
                </a:rPr>
                <a:t>Input / Output</a:t>
              </a:r>
            </a:p>
          </p:txBody>
        </p:sp>
      </p:grpSp>
      <p:cxnSp>
        <p:nvCxnSpPr>
          <p:cNvPr id="57" name="Straight Arrow Connector 56"/>
          <p:cNvCxnSpPr>
            <a:stCxn id="30" idx="3"/>
            <a:endCxn id="33" idx="1"/>
          </p:cNvCxnSpPr>
          <p:nvPr/>
        </p:nvCxnSpPr>
        <p:spPr>
          <a:xfrm>
            <a:off x="2419350" y="1870075"/>
            <a:ext cx="549275" cy="3175"/>
          </a:xfrm>
          <a:prstGeom prst="straightConnector1">
            <a:avLst/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3" idx="2"/>
          </p:cNvCxnSpPr>
          <p:nvPr/>
        </p:nvCxnSpPr>
        <p:spPr>
          <a:xfrm>
            <a:off x="3621088" y="2106613"/>
            <a:ext cx="0" cy="674687"/>
          </a:xfrm>
          <a:prstGeom prst="straightConnector1">
            <a:avLst/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60" name="Group 8"/>
          <p:cNvGrpSpPr>
            <a:grpSpLocks/>
          </p:cNvGrpSpPr>
          <p:nvPr/>
        </p:nvGrpSpPr>
        <p:grpSpPr bwMode="auto">
          <a:xfrm>
            <a:off x="3111500" y="2568575"/>
            <a:ext cx="1008063" cy="644525"/>
            <a:chOff x="3111113" y="2815185"/>
            <a:chExt cx="1008062" cy="645098"/>
          </a:xfrm>
        </p:grpSpPr>
        <p:sp>
          <p:nvSpPr>
            <p:cNvPr id="66" name="Document 65"/>
            <p:cNvSpPr>
              <a:spLocks noChangeArrowheads="1"/>
            </p:cNvSpPr>
            <p:nvPr/>
          </p:nvSpPr>
          <p:spPr bwMode="auto">
            <a:xfrm>
              <a:off x="3111113" y="2815185"/>
              <a:ext cx="1008062" cy="645098"/>
            </a:xfrm>
            <a:prstGeom prst="flowChartDocument">
              <a:avLst/>
            </a:prstGeom>
            <a:solidFill>
              <a:srgbClr val="E8A26C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rotWithShape="0">
                <a:srgbClr val="68686D">
                  <a:alpha val="34998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TextBox 66"/>
            <p:cNvSpPr txBox="1"/>
            <p:nvPr/>
          </p:nvSpPr>
          <p:spPr bwMode="auto">
            <a:xfrm>
              <a:off x="3111113" y="2896220"/>
              <a:ext cx="1008062" cy="3384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rgbClr val="343437"/>
                  </a:solidFill>
                  <a:latin typeface="+mn-lt"/>
                  <a:ea typeface="+mn-ea"/>
                  <a:cs typeface="Arial"/>
                </a:rPr>
                <a:t>Produce Documents</a:t>
              </a:r>
            </a:p>
          </p:txBody>
        </p:sp>
      </p:grpSp>
      <p:cxnSp>
        <p:nvCxnSpPr>
          <p:cNvPr id="71" name="Straight Arrow Connector 70"/>
          <p:cNvCxnSpPr>
            <a:endCxn id="55" idx="1"/>
          </p:cNvCxnSpPr>
          <p:nvPr/>
        </p:nvCxnSpPr>
        <p:spPr>
          <a:xfrm>
            <a:off x="5486400" y="3060700"/>
            <a:ext cx="6350" cy="482600"/>
          </a:xfrm>
          <a:prstGeom prst="straightConnector1">
            <a:avLst/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492750" y="4100513"/>
            <a:ext cx="4763" cy="434975"/>
          </a:xfrm>
          <a:prstGeom prst="straightConnector1">
            <a:avLst/>
          </a:prstGeom>
          <a:ln w="12700" cap="flat" cmpd="sng">
            <a:solidFill>
              <a:srgbClr val="C25552"/>
            </a:solidFill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6127750" y="4146550"/>
            <a:ext cx="966788" cy="633413"/>
          </a:xfrm>
          <a:prstGeom prst="straightConnector1">
            <a:avLst/>
          </a:prstGeom>
          <a:ln w="12700" cap="flat" cmpd="sng">
            <a:solidFill>
              <a:srgbClr val="C25552"/>
            </a:solidFill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045200" y="3870325"/>
            <a:ext cx="769938" cy="0"/>
          </a:xfrm>
          <a:prstGeom prst="straightConnector1">
            <a:avLst/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2" idx="2"/>
            <a:endCxn id="68" idx="0"/>
          </p:cNvCxnSpPr>
          <p:nvPr/>
        </p:nvCxnSpPr>
        <p:spPr>
          <a:xfrm>
            <a:off x="7361238" y="4413250"/>
            <a:ext cx="1587" cy="603250"/>
          </a:xfrm>
          <a:prstGeom prst="straightConnector1">
            <a:avLst/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0" y="357188"/>
            <a:ext cx="91440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1000" spc="50" dirty="0">
                <a:solidFill>
                  <a:schemeClr val="bg2">
                    <a:lumMod val="50000"/>
                  </a:schemeClr>
                </a:solidFill>
                <a:latin typeface="Arial"/>
                <a:ea typeface="+mn-ea"/>
                <a:cs typeface="Arial"/>
              </a:rPr>
              <a:t>Flowchart with Vertical </a:t>
            </a:r>
            <a:r>
              <a:rPr lang="en-US" sz="2400" kern="1000" spc="50" dirty="0" err="1">
                <a:solidFill>
                  <a:schemeClr val="bg2">
                    <a:lumMod val="50000"/>
                  </a:schemeClr>
                </a:solidFill>
                <a:latin typeface="Arial"/>
                <a:ea typeface="+mn-ea"/>
                <a:cs typeface="Arial"/>
              </a:rPr>
              <a:t>Swimlanes</a:t>
            </a:r>
            <a:endParaRPr lang="en-US" sz="2400" kern="1000" spc="50" dirty="0">
              <a:solidFill>
                <a:schemeClr val="bg2">
                  <a:lumMod val="50000"/>
                </a:schemeClr>
              </a:solidFill>
              <a:latin typeface="Arial"/>
              <a:ea typeface="+mn-ea"/>
              <a:cs typeface="Arial"/>
            </a:endParaRPr>
          </a:p>
        </p:txBody>
      </p:sp>
      <p:cxnSp>
        <p:nvCxnSpPr>
          <p:cNvPr id="49" name="Straight Arrow Connector 48"/>
          <p:cNvCxnSpPr>
            <a:endCxn id="60" idx="3"/>
          </p:cNvCxnSpPr>
          <p:nvPr/>
        </p:nvCxnSpPr>
        <p:spPr>
          <a:xfrm flipH="1" flipV="1">
            <a:off x="6134100" y="2805113"/>
            <a:ext cx="977900" cy="795337"/>
          </a:xfrm>
          <a:prstGeom prst="straightConnector1">
            <a:avLst/>
          </a:prstGeom>
          <a:ln w="12700" cap="flat" cmpd="sng">
            <a:solidFill>
              <a:srgbClr val="C25552"/>
            </a:solidFill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 bwMode="auto">
          <a:xfrm>
            <a:off x="2679700" y="1104900"/>
            <a:ext cx="1863725" cy="27622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1000" spc="50" dirty="0">
                <a:solidFill>
                  <a:schemeClr val="bg1"/>
                </a:solidFill>
                <a:latin typeface="+mj-lt"/>
                <a:ea typeface="+mn-ea"/>
                <a:cs typeface="Arial"/>
              </a:rPr>
              <a:t>System Two</a:t>
            </a:r>
          </a:p>
        </p:txBody>
      </p:sp>
      <p:sp>
        <p:nvSpPr>
          <p:cNvPr id="64" name="TextBox 63"/>
          <p:cNvSpPr txBox="1"/>
          <p:nvPr/>
        </p:nvSpPr>
        <p:spPr bwMode="auto">
          <a:xfrm>
            <a:off x="4549775" y="1098550"/>
            <a:ext cx="1863725" cy="27622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1000" spc="50" dirty="0">
                <a:solidFill>
                  <a:schemeClr val="bg1"/>
                </a:solidFill>
                <a:latin typeface="+mj-lt"/>
                <a:ea typeface="+mn-ea"/>
                <a:cs typeface="Arial"/>
              </a:rPr>
              <a:t>System Three</a:t>
            </a:r>
          </a:p>
        </p:txBody>
      </p:sp>
      <p:sp>
        <p:nvSpPr>
          <p:cNvPr id="65" name="TextBox 64"/>
          <p:cNvSpPr txBox="1"/>
          <p:nvPr/>
        </p:nvSpPr>
        <p:spPr bwMode="auto">
          <a:xfrm>
            <a:off x="6411913" y="1098550"/>
            <a:ext cx="1863725" cy="27622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1000" spc="50" dirty="0">
                <a:solidFill>
                  <a:schemeClr val="bg1"/>
                </a:solidFill>
                <a:latin typeface="+mj-lt"/>
                <a:ea typeface="+mn-ea"/>
                <a:cs typeface="Arial"/>
              </a:rPr>
              <a:t>System Four</a:t>
            </a:r>
          </a:p>
        </p:txBody>
      </p:sp>
      <p:grpSp>
        <p:nvGrpSpPr>
          <p:cNvPr id="6171" name="Group 7"/>
          <p:cNvGrpSpPr>
            <a:grpSpLocks/>
          </p:cNvGrpSpPr>
          <p:nvPr/>
        </p:nvGrpSpPr>
        <p:grpSpPr bwMode="auto">
          <a:xfrm>
            <a:off x="6694488" y="5016500"/>
            <a:ext cx="1327150" cy="463550"/>
            <a:chOff x="6693930" y="5311491"/>
            <a:chExt cx="1326983" cy="464438"/>
          </a:xfrm>
        </p:grpSpPr>
        <p:sp>
          <p:nvSpPr>
            <p:cNvPr id="68" name="Terminator 67"/>
            <p:cNvSpPr>
              <a:spLocks noChangeArrowheads="1"/>
            </p:cNvSpPr>
            <p:nvPr/>
          </p:nvSpPr>
          <p:spPr bwMode="auto">
            <a:xfrm>
              <a:off x="6705041" y="5311491"/>
              <a:ext cx="1315872" cy="464438"/>
            </a:xfrm>
            <a:prstGeom prst="flowChartTerminator">
              <a:avLst/>
            </a:prstGeom>
            <a:solidFill>
              <a:srgbClr val="99BA8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1000" spc="5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 bwMode="auto">
            <a:xfrm>
              <a:off x="6693930" y="5414877"/>
              <a:ext cx="1315871" cy="2465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/>
                </a:rPr>
                <a:t>Completed</a:t>
              </a:r>
            </a:p>
          </p:txBody>
        </p:sp>
      </p:grpSp>
      <p:sp>
        <p:nvSpPr>
          <p:cNvPr id="70" name="Process 69"/>
          <p:cNvSpPr>
            <a:spLocks noChangeArrowheads="1"/>
          </p:cNvSpPr>
          <p:nvPr/>
        </p:nvSpPr>
        <p:spPr bwMode="auto">
          <a:xfrm>
            <a:off x="4829175" y="2568575"/>
            <a:ext cx="1304925" cy="463550"/>
          </a:xfrm>
          <a:prstGeom prst="flowChartProcess">
            <a:avLst/>
          </a:prstGeom>
          <a:solidFill>
            <a:srgbClr val="759FAB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41275" dist="25400" dir="5400000" algn="tl" rotWithShape="0">
              <a:srgbClr val="68686D">
                <a:alpha val="34998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29175" y="2682875"/>
            <a:ext cx="130492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343437"/>
                </a:solidFill>
                <a:latin typeface="+mn-lt"/>
                <a:ea typeface="+mn-ea"/>
                <a:cs typeface="Arial"/>
              </a:rPr>
              <a:t>Review data</a:t>
            </a:r>
          </a:p>
        </p:txBody>
      </p:sp>
      <p:sp>
        <p:nvSpPr>
          <p:cNvPr id="73" name="Process 72"/>
          <p:cNvSpPr>
            <a:spLocks noChangeArrowheads="1"/>
          </p:cNvSpPr>
          <p:nvPr/>
        </p:nvSpPr>
        <p:spPr bwMode="auto">
          <a:xfrm>
            <a:off x="4845050" y="4529138"/>
            <a:ext cx="1304925" cy="465137"/>
          </a:xfrm>
          <a:prstGeom prst="flowChartProcess">
            <a:avLst/>
          </a:prstGeom>
          <a:solidFill>
            <a:srgbClr val="759FAB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41275" dist="25400" dir="5400000" algn="tl" rotWithShape="0">
              <a:srgbClr val="68686D">
                <a:alpha val="34998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40288" y="4624388"/>
            <a:ext cx="1303337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/>
              </a:rPr>
              <a:t>Change Process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935788" y="3260725"/>
            <a:ext cx="319087" cy="230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ＭＳ Ｐゴシック" charset="0"/>
                <a:cs typeface="Arial"/>
              </a:rPr>
              <a:t>No</a:t>
            </a:r>
            <a:endParaRPr lang="en-US" sz="900" dirty="0">
              <a:solidFill>
                <a:schemeClr val="bg2">
                  <a:lumMod val="25000"/>
                </a:schemeClr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351713" y="4346575"/>
            <a:ext cx="346075" cy="231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ＭＳ Ｐゴシック" charset="0"/>
                <a:cs typeface="Arial"/>
              </a:rPr>
              <a:t>Yes</a:t>
            </a:r>
            <a:endParaRPr lang="en-US" sz="900" dirty="0">
              <a:solidFill>
                <a:schemeClr val="bg2">
                  <a:lumMod val="25000"/>
                </a:schemeClr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cxnSp>
        <p:nvCxnSpPr>
          <p:cNvPr id="82" name="Straight Arrow Connector 81"/>
          <p:cNvCxnSpPr>
            <a:endCxn id="70" idx="1"/>
          </p:cNvCxnSpPr>
          <p:nvPr/>
        </p:nvCxnSpPr>
        <p:spPr>
          <a:xfrm flipV="1">
            <a:off x="4130675" y="2800350"/>
            <a:ext cx="698500" cy="4763"/>
          </a:xfrm>
          <a:prstGeom prst="straightConnector1">
            <a:avLst/>
          </a:prstGeom>
          <a:ln w="12700" cap="flat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D653BC76A9E3746BC39C04970CC01D5" ma:contentTypeVersion="1" ma:contentTypeDescription="Opret et nyt dokument." ma:contentTypeScope="" ma:versionID="f44ced0e83c104706feb0ae685e1caf7">
  <xsd:schema xmlns:xsd="http://www.w3.org/2001/XMLSchema" xmlns:xs="http://www.w3.org/2001/XMLSchema" xmlns:p="http://schemas.microsoft.com/office/2006/metadata/properties" xmlns:ns1="http://schemas.microsoft.com/sharepoint/v3" xmlns:ns2="423cfc3d-9971-4515-8f86-5d12b0fb90fa" targetNamespace="http://schemas.microsoft.com/office/2006/metadata/properties" ma:root="true" ma:fieldsID="bece49afd46a4d19405a7411f3e9528b" ns1:_="" ns2:_="">
    <xsd:import namespace="http://schemas.microsoft.com/sharepoint/v3"/>
    <xsd:import namespace="423cfc3d-9971-4515-8f86-5d12b0fb90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tartdato for planlægning" ma:description="" ma:hidden="true" ma:internalName="PublishingStartDate">
      <xsd:simpleType>
        <xsd:restriction base="dms:Unknown"/>
      </xsd:simpleType>
    </xsd:element>
    <xsd:element name="PublishingExpirationDate" ma:index="12" nillable="true" ma:displayName="Slutdato for planlægning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3cfc3d-9971-4515-8f86-5d12b0fb90f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ærdi for dokument-id" ma:description="Værdien af det dokument-id, der er tildelt dette element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 link til dette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423cfc3d-9971-4515-8f86-5d12b0fb90fa">VPRWZH5273KT-1014842031-13</_dlc_DocId>
    <_dlc_DocIdUrl xmlns="423cfc3d-9971-4515-8f86-5d12b0fb90fa">
      <Url>http://rediger.regionsjaelland.dk/omregionen/Organisation/oevrigeafdelingerogenheder/Produktion</Url>
      <Description>VPRWZH5273KT-1014842031-13</Description>
    </_dlc_DocIdUrl>
  </documentManagement>
</p:properties>
</file>

<file path=customXml/itemProps1.xml><?xml version="1.0" encoding="utf-8"?>
<ds:datastoreItem xmlns:ds="http://schemas.openxmlformats.org/officeDocument/2006/customXml" ds:itemID="{A74D0A6A-DF9B-4283-B938-1B8B750EF4DA}"/>
</file>

<file path=customXml/itemProps2.xml><?xml version="1.0" encoding="utf-8"?>
<ds:datastoreItem xmlns:ds="http://schemas.openxmlformats.org/officeDocument/2006/customXml" ds:itemID="{37508778-9FB9-44CF-90BB-5AA244A31582}"/>
</file>

<file path=customXml/itemProps3.xml><?xml version="1.0" encoding="utf-8"?>
<ds:datastoreItem xmlns:ds="http://schemas.openxmlformats.org/officeDocument/2006/customXml" ds:itemID="{431E94CB-16AE-4536-A025-658785B20BD1}"/>
</file>

<file path=customXml/itemProps4.xml><?xml version="1.0" encoding="utf-8"?>
<ds:datastoreItem xmlns:ds="http://schemas.openxmlformats.org/officeDocument/2006/customXml" ds:itemID="{40421721-43F3-47ED-A12E-E938074EBB4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280</Words>
  <Application>Microsoft Office PowerPoint</Application>
  <PresentationFormat>Skærmshow (4:3)</PresentationFormat>
  <Paragraphs>91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Calibri</vt:lpstr>
      <vt:lpstr>MS PGothic</vt:lpstr>
      <vt:lpstr>Arial</vt:lpstr>
      <vt:lpstr>Office Theme</vt:lpstr>
      <vt:lpstr>Flowcharts</vt:lpstr>
      <vt:lpstr>PowerPoint-præsentation</vt:lpstr>
      <vt:lpstr>PowerPoint-præsentation</vt:lpstr>
      <vt:lpstr>PowerPoint-præsentation</vt:lpstr>
      <vt:lpstr>PowerPoint-præsentation</vt:lpstr>
    </vt:vector>
  </TitlesOfParts>
  <Company>Xerox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Rose, Melissa</dc:creator>
  <cp:lastModifiedBy>Flemming Lund Clausen</cp:lastModifiedBy>
  <cp:revision>78</cp:revision>
  <cp:lastPrinted>2014-02-17T17:04:58Z</cp:lastPrinted>
  <dcterms:created xsi:type="dcterms:W3CDTF">2014-02-11T22:47:46Z</dcterms:created>
  <dcterms:modified xsi:type="dcterms:W3CDTF">2017-05-24T09:10:32Z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0x0101002D653BC76A9E3746BC39C04970CC01D5</vt:lpwstr>
  </property>
  <property fmtid="{D5CDD505-2E9C-101B-9397-08002B2CF9AE}" pid="3" name="_dlc_DocIdItemGuid">
    <vt:lpwstr>bf2bf955-18c5-4273-8390-afc498ebd2d4</vt:lpwstr>
  </property>
</Properties>
</file>