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Constantine Davantzi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55D3325B-9734-4B31-8759-F5B5A6CF3DFF}">
  <a:tblStyle styleId="{55D3325B-9734-4B31-8759-F5B5A6CF3DFF}"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Any one want to be an Agile Coach or Scrummaster?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rIns="91425" tIns="91425">
            <a:noAutofit/>
          </a:bodyPr>
          <a:lstStyle/>
          <a:p>
            <a:pPr lvl="0" rtl="0">
              <a:spcBef>
                <a:spcPts val="0"/>
              </a:spcBef>
              <a:buNone/>
            </a:pPr>
            <a:r>
              <a:rPr lang="en" sz="3600"/>
              <a:t>Simply Scheduled</a:t>
            </a:r>
          </a:p>
          <a:p>
            <a:pPr lvl="0" rtl="0">
              <a:spcBef>
                <a:spcPts val="0"/>
              </a:spcBef>
              <a:buNone/>
            </a:pPr>
            <a:r>
              <a:t/>
            </a:r>
            <a:endParaRPr sz="3600"/>
          </a:p>
        </p:txBody>
      </p:sp>
      <p:sp>
        <p:nvSpPr>
          <p:cNvPr id="68" name="Shape 68"/>
          <p:cNvSpPr txBox="1"/>
          <p:nvPr>
            <p:ph idx="1" type="subTitle"/>
          </p:nvPr>
        </p:nvSpPr>
        <p:spPr>
          <a:xfrm>
            <a:off x="390525" y="2789130"/>
            <a:ext cx="8222100" cy="432900"/>
          </a:xfrm>
          <a:prstGeom prst="rect">
            <a:avLst/>
          </a:prstGeom>
        </p:spPr>
        <p:txBody>
          <a:bodyPr anchorCtr="0" anchor="t" bIns="91425" lIns="91425" rIns="91425" tIns="91425">
            <a:noAutofit/>
          </a:bodyPr>
          <a:lstStyle/>
          <a:p>
            <a:pPr lvl="0">
              <a:spcBef>
                <a:spcPts val="0"/>
              </a:spcBef>
              <a:buNone/>
            </a:pPr>
            <a:r>
              <a:rPr lang="en"/>
              <a:t>A Better Course Scheduler</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Team Members</a:t>
            </a:r>
          </a:p>
        </p:txBody>
      </p:sp>
      <p:sp>
        <p:nvSpPr>
          <p:cNvPr id="74" name="Shape 74"/>
          <p:cNvSpPr txBox="1"/>
          <p:nvPr>
            <p:ph idx="1" type="body"/>
          </p:nvPr>
        </p:nvSpPr>
        <p:spPr>
          <a:xfrm>
            <a:off x="471900" y="1919075"/>
            <a:ext cx="3999900" cy="2710199"/>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b="1" lang="en" sz="1400"/>
              <a:t>Phil Warmuz</a:t>
            </a:r>
          </a:p>
          <a:p>
            <a:pPr lvl="0" rtl="0">
              <a:lnSpc>
                <a:spcPct val="100000"/>
              </a:lnSpc>
              <a:spcBef>
                <a:spcPts val="0"/>
              </a:spcBef>
              <a:spcAft>
                <a:spcPts val="0"/>
              </a:spcAft>
              <a:buNone/>
            </a:pPr>
            <a:r>
              <a:rPr lang="en" sz="1400"/>
              <a:t>Team Lead / Agile Coach</a:t>
            </a:r>
          </a:p>
          <a:p>
            <a:pPr lvl="0" rtl="0">
              <a:lnSpc>
                <a:spcPct val="100000"/>
              </a:lnSpc>
              <a:spcBef>
                <a:spcPts val="0"/>
              </a:spcBef>
              <a:spcAft>
                <a:spcPts val="0"/>
              </a:spcAft>
              <a:buNone/>
            </a:pPr>
            <a:r>
              <a:t/>
            </a:r>
            <a:endParaRPr sz="1400"/>
          </a:p>
          <a:p>
            <a:pPr lvl="0" rtl="0">
              <a:lnSpc>
                <a:spcPct val="100000"/>
              </a:lnSpc>
              <a:spcBef>
                <a:spcPts val="0"/>
              </a:spcBef>
              <a:spcAft>
                <a:spcPts val="0"/>
              </a:spcAft>
              <a:buNone/>
            </a:pPr>
            <a:r>
              <a:rPr b="1" lang="en" sz="1400"/>
              <a:t>Constantine Davantzis</a:t>
            </a:r>
          </a:p>
          <a:p>
            <a:pPr lvl="0" rtl="0">
              <a:lnSpc>
                <a:spcPct val="100000"/>
              </a:lnSpc>
              <a:spcBef>
                <a:spcPts val="0"/>
              </a:spcBef>
              <a:spcAft>
                <a:spcPts val="0"/>
              </a:spcAft>
              <a:buNone/>
            </a:pPr>
            <a:r>
              <a:rPr lang="en" sz="1400"/>
              <a:t>Developer / Security Engineer</a:t>
            </a:r>
          </a:p>
          <a:p>
            <a:pPr lvl="0" rtl="0">
              <a:lnSpc>
                <a:spcPct val="100000"/>
              </a:lnSpc>
              <a:spcBef>
                <a:spcPts val="0"/>
              </a:spcBef>
              <a:spcAft>
                <a:spcPts val="0"/>
              </a:spcAft>
              <a:buNone/>
            </a:pPr>
            <a:r>
              <a:t/>
            </a:r>
            <a:endParaRPr sz="1400"/>
          </a:p>
          <a:p>
            <a:pPr lvl="0" rtl="0">
              <a:lnSpc>
                <a:spcPct val="100000"/>
              </a:lnSpc>
              <a:spcBef>
                <a:spcPts val="0"/>
              </a:spcBef>
              <a:spcAft>
                <a:spcPts val="0"/>
              </a:spcAft>
              <a:buNone/>
            </a:pPr>
            <a:r>
              <a:rPr b="1" lang="en" sz="1400"/>
              <a:t>Vibha Ravi</a:t>
            </a:r>
          </a:p>
          <a:p>
            <a:pPr lvl="0" rtl="0">
              <a:lnSpc>
                <a:spcPct val="100000"/>
              </a:lnSpc>
              <a:spcBef>
                <a:spcPts val="0"/>
              </a:spcBef>
              <a:spcAft>
                <a:spcPts val="0"/>
              </a:spcAft>
              <a:buNone/>
            </a:pPr>
            <a:r>
              <a:rPr lang="en" sz="1400"/>
              <a:t>Developer / Testing</a:t>
            </a:r>
          </a:p>
          <a:p>
            <a:pPr lvl="0" rtl="0">
              <a:lnSpc>
                <a:spcPct val="100000"/>
              </a:lnSpc>
              <a:spcBef>
                <a:spcPts val="0"/>
              </a:spcBef>
              <a:spcAft>
                <a:spcPts val="0"/>
              </a:spcAft>
              <a:buNone/>
            </a:pPr>
            <a:r>
              <a:t/>
            </a:r>
            <a:endParaRPr sz="1400"/>
          </a:p>
          <a:p>
            <a:pPr lvl="0">
              <a:lnSpc>
                <a:spcPct val="100000"/>
              </a:lnSpc>
              <a:spcBef>
                <a:spcPts val="0"/>
              </a:spcBef>
              <a:spcAft>
                <a:spcPts val="0"/>
              </a:spcAft>
              <a:buNone/>
            </a:pPr>
            <a:r>
              <a:t/>
            </a:r>
            <a:endParaRPr sz="1400"/>
          </a:p>
        </p:txBody>
      </p:sp>
      <p:sp>
        <p:nvSpPr>
          <p:cNvPr id="75" name="Shape 75"/>
          <p:cNvSpPr txBox="1"/>
          <p:nvPr>
            <p:ph idx="1" type="body"/>
          </p:nvPr>
        </p:nvSpPr>
        <p:spPr>
          <a:xfrm>
            <a:off x="4529100" y="1854575"/>
            <a:ext cx="4239900" cy="3416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t/>
            </a:r>
            <a:endParaRPr sz="1400"/>
          </a:p>
          <a:p>
            <a:pPr lvl="0" rtl="0">
              <a:lnSpc>
                <a:spcPct val="100000"/>
              </a:lnSpc>
              <a:spcBef>
                <a:spcPts val="0"/>
              </a:spcBef>
              <a:spcAft>
                <a:spcPts val="0"/>
              </a:spcAft>
              <a:buNone/>
            </a:pPr>
            <a:r>
              <a:t/>
            </a:r>
            <a:endParaRPr sz="1400"/>
          </a:p>
        </p:txBody>
      </p:sp>
      <p:sp>
        <p:nvSpPr>
          <p:cNvPr id="76" name="Shape 76"/>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lnSpc>
                <a:spcPct val="100000"/>
              </a:lnSpc>
              <a:spcBef>
                <a:spcPts val="0"/>
              </a:spcBef>
              <a:spcAft>
                <a:spcPts val="0"/>
              </a:spcAft>
              <a:buNone/>
            </a:pPr>
            <a:r>
              <a:rPr b="1" lang="en"/>
              <a:t>Varun Kumar</a:t>
            </a:r>
          </a:p>
          <a:p>
            <a:pPr lvl="0">
              <a:lnSpc>
                <a:spcPct val="100000"/>
              </a:lnSpc>
              <a:spcBef>
                <a:spcPts val="0"/>
              </a:spcBef>
              <a:spcAft>
                <a:spcPts val="0"/>
              </a:spcAft>
              <a:buNone/>
            </a:pPr>
            <a:r>
              <a:rPr lang="en"/>
              <a:t>Developer / Testing</a:t>
            </a:r>
          </a:p>
          <a:p>
            <a:pPr lvl="0">
              <a:lnSpc>
                <a:spcPct val="100000"/>
              </a:lnSpc>
              <a:spcBef>
                <a:spcPts val="0"/>
              </a:spcBef>
              <a:spcAft>
                <a:spcPts val="0"/>
              </a:spcAft>
              <a:buNone/>
            </a:pPr>
            <a:r>
              <a:t/>
            </a:r>
            <a:endParaRPr/>
          </a:p>
          <a:p>
            <a:pPr lvl="0">
              <a:lnSpc>
                <a:spcPct val="100000"/>
              </a:lnSpc>
              <a:spcBef>
                <a:spcPts val="0"/>
              </a:spcBef>
              <a:spcAft>
                <a:spcPts val="0"/>
              </a:spcAft>
              <a:buNone/>
            </a:pPr>
            <a:r>
              <a:rPr b="1" lang="en"/>
              <a:t>Prabhjot Singh</a:t>
            </a:r>
          </a:p>
          <a:p>
            <a:pPr lvl="0">
              <a:lnSpc>
                <a:spcPct val="100000"/>
              </a:lnSpc>
              <a:spcBef>
                <a:spcPts val="0"/>
              </a:spcBef>
              <a:spcAft>
                <a:spcPts val="0"/>
              </a:spcAft>
              <a:buNone/>
            </a:pPr>
            <a:r>
              <a:rPr lang="en"/>
              <a:t>Developer / Testing</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Project Overview</a:t>
            </a:r>
          </a:p>
        </p:txBody>
      </p:sp>
      <p:sp>
        <p:nvSpPr>
          <p:cNvPr id="82" name="Shape 82"/>
          <p:cNvSpPr txBox="1"/>
          <p:nvPr>
            <p:ph idx="1" type="body"/>
          </p:nvPr>
        </p:nvSpPr>
        <p:spPr>
          <a:xfrm>
            <a:off x="471900" y="1919075"/>
            <a:ext cx="8222100" cy="29130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b="1" lang="en" sz="1400"/>
              <a:t>Mission Statement:</a:t>
            </a:r>
          </a:p>
          <a:p>
            <a:pPr lvl="0" rtl="0">
              <a:lnSpc>
                <a:spcPct val="100000"/>
              </a:lnSpc>
              <a:spcBef>
                <a:spcPts val="0"/>
              </a:spcBef>
              <a:spcAft>
                <a:spcPts val="0"/>
              </a:spcAft>
              <a:buNone/>
            </a:pPr>
            <a:r>
              <a:rPr lang="en" sz="1200"/>
              <a:t>Create a more efficient way for students and the registrar at Stevens Institute of Technology to manage courses and classrooms.</a:t>
            </a:r>
          </a:p>
          <a:p>
            <a:pPr lvl="0" rtl="0">
              <a:lnSpc>
                <a:spcPct val="100000"/>
              </a:lnSpc>
              <a:spcBef>
                <a:spcPts val="0"/>
              </a:spcBef>
              <a:spcAft>
                <a:spcPts val="0"/>
              </a:spcAft>
              <a:buNone/>
            </a:pPr>
            <a:r>
              <a:t/>
            </a:r>
            <a:endParaRPr sz="1200"/>
          </a:p>
          <a:p>
            <a:pPr lvl="0" rtl="0">
              <a:lnSpc>
                <a:spcPct val="100000"/>
              </a:lnSpc>
              <a:spcBef>
                <a:spcPts val="0"/>
              </a:spcBef>
              <a:spcAft>
                <a:spcPts val="0"/>
              </a:spcAft>
              <a:buNone/>
            </a:pPr>
            <a:r>
              <a:rPr b="1" lang="en" sz="1400"/>
              <a:t>Customers: </a:t>
            </a:r>
            <a:r>
              <a:rPr lang="en" sz="1200"/>
              <a:t>Students and Registrar</a:t>
            </a:r>
          </a:p>
          <a:p>
            <a:pPr lvl="0" rtl="0">
              <a:lnSpc>
                <a:spcPct val="100000"/>
              </a:lnSpc>
              <a:spcBef>
                <a:spcPts val="0"/>
              </a:spcBef>
              <a:spcAft>
                <a:spcPts val="0"/>
              </a:spcAft>
              <a:buNone/>
            </a:pPr>
            <a:r>
              <a:t/>
            </a:r>
            <a:endParaRPr sz="1400"/>
          </a:p>
          <a:p>
            <a:pPr lvl="0" rtl="0">
              <a:lnSpc>
                <a:spcPct val="100000"/>
              </a:lnSpc>
              <a:spcBef>
                <a:spcPts val="0"/>
              </a:spcBef>
              <a:spcAft>
                <a:spcPts val="0"/>
              </a:spcAft>
              <a:buNone/>
            </a:pPr>
            <a:r>
              <a:rPr b="1" lang="en" sz="1400"/>
              <a:t>User Stories:</a:t>
            </a:r>
          </a:p>
          <a:p>
            <a:pPr indent="-304800" lvl="0" marL="457200" rtl="0">
              <a:lnSpc>
                <a:spcPct val="100000"/>
              </a:lnSpc>
              <a:spcBef>
                <a:spcPts val="0"/>
              </a:spcBef>
              <a:spcAft>
                <a:spcPts val="0"/>
              </a:spcAft>
              <a:buSzPct val="100000"/>
            </a:pPr>
            <a:r>
              <a:rPr lang="en" sz="1200"/>
              <a:t>As a student I want to check graduation requirements so that I know which classes I need to register for.</a:t>
            </a:r>
          </a:p>
          <a:p>
            <a:pPr indent="-304800" lvl="0" marL="457200" rtl="0">
              <a:lnSpc>
                <a:spcPct val="100000"/>
              </a:lnSpc>
              <a:spcBef>
                <a:spcPts val="0"/>
              </a:spcBef>
              <a:spcAft>
                <a:spcPts val="0"/>
              </a:spcAft>
              <a:buSzPct val="100000"/>
            </a:pPr>
            <a:r>
              <a:rPr lang="en" sz="1200"/>
              <a:t>As a student I want to view the classes I have already taken so that I know how far I am into my degree.</a:t>
            </a:r>
          </a:p>
          <a:p>
            <a:pPr indent="-304800" lvl="0" marL="457200" rtl="0">
              <a:lnSpc>
                <a:spcPct val="100000"/>
              </a:lnSpc>
              <a:spcBef>
                <a:spcPts val="0"/>
              </a:spcBef>
              <a:spcAft>
                <a:spcPts val="0"/>
              </a:spcAft>
              <a:buSzPct val="100000"/>
            </a:pPr>
            <a:r>
              <a:rPr lang="en" sz="1200"/>
              <a:t>As a student I want to view all class combinations so I can easily select the option I would like best</a:t>
            </a:r>
          </a:p>
          <a:p>
            <a:pPr indent="-304800" lvl="0" marL="457200" rtl="0">
              <a:lnSpc>
                <a:spcPct val="100000"/>
              </a:lnSpc>
              <a:spcBef>
                <a:spcPts val="0"/>
              </a:spcBef>
              <a:spcAft>
                <a:spcPts val="0"/>
              </a:spcAft>
              <a:buSzPct val="100000"/>
            </a:pPr>
            <a:r>
              <a:rPr lang="en" sz="1200"/>
              <a:t>As a student I want to submit my Study Plan &amp; Application for Candidacy so that the approval process is easier.</a:t>
            </a:r>
          </a:p>
          <a:p>
            <a:pPr indent="-304800" lvl="0" marL="457200" rtl="0">
              <a:lnSpc>
                <a:spcPct val="100000"/>
              </a:lnSpc>
              <a:spcBef>
                <a:spcPts val="0"/>
              </a:spcBef>
              <a:spcAft>
                <a:spcPts val="0"/>
              </a:spcAft>
              <a:buSzPct val="100000"/>
            </a:pPr>
            <a:r>
              <a:rPr lang="en" sz="1200"/>
              <a:t>As a student I want to know what class restrictions, prerequisites, and conflicts may occur at class selection. </a:t>
            </a:r>
          </a:p>
          <a:p>
            <a:pPr indent="-304800" lvl="0" marL="457200" rtl="0">
              <a:lnSpc>
                <a:spcPct val="100000"/>
              </a:lnSpc>
              <a:spcBef>
                <a:spcPts val="0"/>
              </a:spcBef>
              <a:spcAft>
                <a:spcPts val="0"/>
              </a:spcAft>
              <a:buSzPct val="100000"/>
            </a:pPr>
            <a:r>
              <a:rPr lang="en" sz="1200"/>
              <a:t>As the registrar I want to automatically assign rooms to class so scheduling conflicts are avoided.</a:t>
            </a:r>
          </a:p>
          <a:p>
            <a:pPr indent="-304800" lvl="0" marL="457200" rtl="0">
              <a:lnSpc>
                <a:spcPct val="100000"/>
              </a:lnSpc>
              <a:spcBef>
                <a:spcPts val="0"/>
              </a:spcBef>
              <a:spcAft>
                <a:spcPts val="0"/>
              </a:spcAft>
              <a:buSzPct val="100000"/>
            </a:pPr>
            <a:r>
              <a:rPr lang="en" sz="1200"/>
              <a:t>As the registrar I want to check which courses are often taken together so that scheduling conflicts are avoided. </a:t>
            </a:r>
          </a:p>
          <a:p>
            <a:pPr lvl="0" rtl="0">
              <a:lnSpc>
                <a:spcPct val="100000"/>
              </a:lnSpc>
              <a:spcBef>
                <a:spcPts val="0"/>
              </a:spcBef>
              <a:spcAft>
                <a:spcPts val="0"/>
              </a:spcAft>
              <a:buNone/>
            </a:pPr>
            <a:r>
              <a:t/>
            </a:r>
            <a:endParaRPr sz="1400"/>
          </a:p>
          <a:p>
            <a:pPr lvl="0">
              <a:lnSpc>
                <a:spcPct val="100000"/>
              </a:lnSpc>
              <a:spcBef>
                <a:spcPts val="0"/>
              </a:spcBef>
              <a:spcAft>
                <a:spcPts val="0"/>
              </a:spcAft>
              <a:buClr>
                <a:schemeClr val="dk1"/>
              </a:buClr>
              <a:buSzPct val="61111"/>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Clr>
                <a:srgbClr val="000000"/>
              </a:buClr>
              <a:buSzPct val="34375"/>
              <a:buFont typeface="Arial"/>
              <a:buNone/>
            </a:pPr>
            <a:r>
              <a:rPr lang="en"/>
              <a:t>Design &amp; Architecture</a:t>
            </a:r>
          </a:p>
        </p:txBody>
      </p:sp>
      <p:sp>
        <p:nvSpPr>
          <p:cNvPr id="88" name="Shape 88"/>
          <p:cNvSpPr txBox="1"/>
          <p:nvPr>
            <p:ph idx="1" type="body"/>
          </p:nvPr>
        </p:nvSpPr>
        <p:spPr>
          <a:xfrm>
            <a:off x="471900" y="1919075"/>
            <a:ext cx="3999900" cy="2710199"/>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b="1" lang="en" sz="1400"/>
              <a:t>User Interface</a:t>
            </a:r>
          </a:p>
          <a:p>
            <a:pPr indent="-317500" lvl="0" marL="457200" rtl="0">
              <a:lnSpc>
                <a:spcPct val="100000"/>
              </a:lnSpc>
              <a:spcBef>
                <a:spcPts val="0"/>
              </a:spcBef>
              <a:spcAft>
                <a:spcPts val="0"/>
              </a:spcAft>
              <a:buSzPct val="100000"/>
            </a:pPr>
            <a:r>
              <a:rPr lang="en" sz="1400"/>
              <a:t>Web Based</a:t>
            </a:r>
          </a:p>
          <a:p>
            <a:pPr indent="-317500" lvl="0" marL="457200" rtl="0">
              <a:lnSpc>
                <a:spcPct val="100000"/>
              </a:lnSpc>
              <a:spcBef>
                <a:spcPts val="0"/>
              </a:spcBef>
              <a:spcAft>
                <a:spcPts val="0"/>
              </a:spcAft>
              <a:buSzPct val="100000"/>
            </a:pPr>
            <a:r>
              <a:rPr lang="en" sz="1400"/>
              <a:t>Weekly Course Calendar</a:t>
            </a:r>
          </a:p>
          <a:p>
            <a:pPr indent="-317500" lvl="0" marL="457200" rtl="0">
              <a:lnSpc>
                <a:spcPct val="100000"/>
              </a:lnSpc>
              <a:spcBef>
                <a:spcPts val="0"/>
              </a:spcBef>
              <a:spcAft>
                <a:spcPts val="0"/>
              </a:spcAft>
              <a:buSzPct val="100000"/>
            </a:pPr>
            <a:r>
              <a:rPr lang="en" sz="1400"/>
              <a:t>Course Details</a:t>
            </a:r>
          </a:p>
          <a:p>
            <a:pPr indent="-317500" lvl="0" marL="457200" rtl="0">
              <a:lnSpc>
                <a:spcPct val="100000"/>
              </a:lnSpc>
              <a:spcBef>
                <a:spcPts val="0"/>
              </a:spcBef>
              <a:spcAft>
                <a:spcPts val="0"/>
              </a:spcAft>
              <a:buSzPct val="100000"/>
            </a:pPr>
            <a:r>
              <a:rPr lang="en" sz="1400"/>
              <a:t>Registration Restrictions</a:t>
            </a:r>
          </a:p>
          <a:p>
            <a:pPr lvl="0" rtl="0">
              <a:lnSpc>
                <a:spcPct val="100000"/>
              </a:lnSpc>
              <a:spcBef>
                <a:spcPts val="0"/>
              </a:spcBef>
              <a:spcAft>
                <a:spcPts val="0"/>
              </a:spcAft>
              <a:buNone/>
            </a:pPr>
            <a:r>
              <a:t/>
            </a:r>
            <a:endParaRPr sz="1400"/>
          </a:p>
          <a:p>
            <a:pPr lvl="0" rtl="0">
              <a:lnSpc>
                <a:spcPct val="100000"/>
              </a:lnSpc>
              <a:spcBef>
                <a:spcPts val="0"/>
              </a:spcBef>
              <a:spcAft>
                <a:spcPts val="0"/>
              </a:spcAft>
              <a:buNone/>
            </a:pPr>
            <a:r>
              <a:rPr b="1" lang="en" sz="1400"/>
              <a:t>Software Component &amp; Technologies</a:t>
            </a:r>
          </a:p>
          <a:p>
            <a:pPr indent="-317500" lvl="0" marL="457200" rtl="0">
              <a:lnSpc>
                <a:spcPct val="100000"/>
              </a:lnSpc>
              <a:spcBef>
                <a:spcPts val="0"/>
              </a:spcBef>
              <a:spcAft>
                <a:spcPts val="0"/>
              </a:spcAft>
              <a:buSzPct val="100000"/>
            </a:pPr>
            <a:r>
              <a:rPr lang="en" sz="1400"/>
              <a:t>Back-End: Python</a:t>
            </a:r>
          </a:p>
          <a:p>
            <a:pPr indent="-317500" lvl="0" marL="457200" rtl="0">
              <a:lnSpc>
                <a:spcPct val="100000"/>
              </a:lnSpc>
              <a:spcBef>
                <a:spcPts val="0"/>
              </a:spcBef>
              <a:spcAft>
                <a:spcPts val="0"/>
              </a:spcAft>
              <a:buSzPct val="100000"/>
            </a:pPr>
            <a:r>
              <a:rPr lang="en" sz="1400"/>
              <a:t>Front-End: HTML, Javascript, CSS</a:t>
            </a:r>
          </a:p>
          <a:p>
            <a:pPr indent="-317500" lvl="0" marL="457200" rtl="0">
              <a:lnSpc>
                <a:spcPct val="100000"/>
              </a:lnSpc>
              <a:spcBef>
                <a:spcPts val="0"/>
              </a:spcBef>
              <a:spcAft>
                <a:spcPts val="0"/>
              </a:spcAft>
              <a:buSzPct val="100000"/>
            </a:pPr>
            <a:r>
              <a:rPr lang="en" sz="1400"/>
              <a:t>Database: MongoDB</a:t>
            </a:r>
          </a:p>
          <a:p>
            <a:pPr lvl="0">
              <a:spcBef>
                <a:spcPts val="0"/>
              </a:spcBef>
              <a:buNone/>
            </a:pPr>
            <a:r>
              <a:t/>
            </a:r>
            <a:endParaRPr/>
          </a:p>
        </p:txBody>
      </p:sp>
      <p:sp>
        <p:nvSpPr>
          <p:cNvPr id="89" name="Shape 89"/>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b="1" lang="en"/>
              <a:t>System Deployment</a:t>
            </a:r>
          </a:p>
          <a:p>
            <a:pPr indent="-228600" lvl="0" marL="457200" rtl="0">
              <a:lnSpc>
                <a:spcPct val="100000"/>
              </a:lnSpc>
              <a:spcBef>
                <a:spcPts val="0"/>
              </a:spcBef>
              <a:spcAft>
                <a:spcPts val="0"/>
              </a:spcAft>
            </a:pPr>
            <a:r>
              <a:rPr lang="en"/>
              <a:t>Web App: Google App Engine</a:t>
            </a:r>
          </a:p>
          <a:p>
            <a:pPr indent="-228600" lvl="0" marL="457200">
              <a:lnSpc>
                <a:spcPct val="100000"/>
              </a:lnSpc>
              <a:spcBef>
                <a:spcPts val="0"/>
              </a:spcBef>
              <a:spcAft>
                <a:spcPts val="0"/>
              </a:spcAft>
            </a:pPr>
            <a:r>
              <a:rPr lang="en"/>
              <a:t>Database: Google Computer Engine</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Cost</a:t>
            </a:r>
          </a:p>
        </p:txBody>
      </p:sp>
      <p:sp>
        <p:nvSpPr>
          <p:cNvPr id="95" name="Shape 95"/>
          <p:cNvSpPr txBox="1"/>
          <p:nvPr>
            <p:ph idx="4294967295" type="body"/>
          </p:nvPr>
        </p:nvSpPr>
        <p:spPr>
          <a:xfrm>
            <a:off x="460950" y="801900"/>
            <a:ext cx="8222100" cy="602700"/>
          </a:xfrm>
          <a:prstGeom prst="rect">
            <a:avLst/>
          </a:prstGeom>
        </p:spPr>
        <p:txBody>
          <a:bodyPr anchorCtr="0" anchor="t" bIns="91425" lIns="91425" rIns="91425" tIns="91425">
            <a:noAutofit/>
          </a:bodyPr>
          <a:lstStyle/>
          <a:p>
            <a:pPr lvl="0" rtl="0">
              <a:lnSpc>
                <a:spcPct val="100000"/>
              </a:lnSpc>
              <a:spcBef>
                <a:spcPts val="0"/>
              </a:spcBef>
              <a:buNone/>
            </a:pPr>
            <a:r>
              <a:rPr lang="en" sz="1400"/>
              <a:t>Using Cocomo II about $7000, but Cocomo II uses flexible staffing and we have a mandatory staff of 5 so the cost would be higher but the time would decrease or features would increase.</a:t>
            </a:r>
          </a:p>
          <a:p>
            <a:pPr lvl="0" rtl="0">
              <a:lnSpc>
                <a:spcPct val="100000"/>
              </a:lnSpc>
              <a:spcBef>
                <a:spcPts val="0"/>
              </a:spcBef>
              <a:buNone/>
            </a:pPr>
            <a:r>
              <a:t/>
            </a:r>
            <a:endParaRPr sz="1400"/>
          </a:p>
          <a:p>
            <a:pPr lvl="0" rtl="0">
              <a:lnSpc>
                <a:spcPct val="100000"/>
              </a:lnSpc>
              <a:spcBef>
                <a:spcPts val="0"/>
              </a:spcBef>
              <a:spcAft>
                <a:spcPts val="0"/>
              </a:spcAft>
              <a:buNone/>
            </a:pPr>
            <a:r>
              <a:t/>
            </a:r>
            <a:endParaRPr sz="1400"/>
          </a:p>
          <a:p>
            <a:pPr lvl="0" rtl="0">
              <a:lnSpc>
                <a:spcPct val="100000"/>
              </a:lnSpc>
              <a:spcBef>
                <a:spcPts val="0"/>
              </a:spcBef>
              <a:spcAft>
                <a:spcPts val="0"/>
              </a:spcAft>
              <a:buNone/>
            </a:pPr>
            <a:r>
              <a:t/>
            </a:r>
            <a:endParaRPr sz="1400"/>
          </a:p>
          <a:p>
            <a:pPr lvl="0">
              <a:lnSpc>
                <a:spcPct val="100000"/>
              </a:lnSpc>
              <a:spcBef>
                <a:spcPts val="0"/>
              </a:spcBef>
              <a:spcAft>
                <a:spcPts val="0"/>
              </a:spcAft>
              <a:buNone/>
            </a:pPr>
            <a:r>
              <a:t/>
            </a:r>
            <a:endParaRPr sz="1400"/>
          </a:p>
        </p:txBody>
      </p:sp>
      <p:graphicFrame>
        <p:nvGraphicFramePr>
          <p:cNvPr id="96" name="Shape 96"/>
          <p:cNvGraphicFramePr/>
          <p:nvPr/>
        </p:nvGraphicFramePr>
        <p:xfrm>
          <a:off x="547600" y="2261250"/>
          <a:ext cx="3000000" cy="3000000"/>
        </p:xfrm>
        <a:graphic>
          <a:graphicData uri="http://schemas.openxmlformats.org/drawingml/2006/table">
            <a:tbl>
              <a:tblPr>
                <a:noFill/>
                <a:tableStyleId>{55D3325B-9734-4B31-8759-F5B5A6CF3DFF}</a:tableStyleId>
              </a:tblPr>
              <a:tblGrid>
                <a:gridCol w="2652900"/>
                <a:gridCol w="2102325"/>
              </a:tblGrid>
              <a:tr h="384925">
                <a:tc gridSpan="2">
                  <a:txBody>
                    <a:bodyPr>
                      <a:noAutofit/>
                    </a:bodyPr>
                    <a:lstStyle/>
                    <a:p>
                      <a:pPr lvl="0" rtl="0">
                        <a:spcBef>
                          <a:spcPts val="0"/>
                        </a:spcBef>
                        <a:buNone/>
                      </a:pPr>
                      <a:r>
                        <a:rPr lang="en">
                          <a:solidFill>
                            <a:schemeClr val="lt2"/>
                          </a:solidFill>
                          <a:latin typeface="Roboto"/>
                          <a:ea typeface="Roboto"/>
                          <a:cs typeface="Roboto"/>
                          <a:sym typeface="Roboto"/>
                        </a:rPr>
                        <a:t>Google Compute Engine - Price Estimate</a:t>
                      </a:r>
                    </a:p>
                  </a:txBody>
                  <a:tcPr marT="91425" marB="91425" marR="91425" marL="91425"/>
                </a:tc>
                <a:tc hMerge="1"/>
              </a:tr>
              <a:tr h="381000">
                <a:tc>
                  <a:txBody>
                    <a:bodyPr>
                      <a:noAutofit/>
                    </a:bodyPr>
                    <a:lstStyle/>
                    <a:p>
                      <a:pPr lvl="0" rtl="0">
                        <a:spcBef>
                          <a:spcPts val="0"/>
                        </a:spcBef>
                        <a:buNone/>
                      </a:pPr>
                      <a:r>
                        <a:rPr lang="en">
                          <a:solidFill>
                            <a:schemeClr val="lt2"/>
                          </a:solidFill>
                          <a:latin typeface="Roboto"/>
                          <a:ea typeface="Roboto"/>
                          <a:cs typeface="Roboto"/>
                          <a:sym typeface="Roboto"/>
                        </a:rPr>
                        <a:t>VM Instance: f1-micro</a:t>
                      </a:r>
                    </a:p>
                  </a:txBody>
                  <a:tcPr marT="91425" marB="91425" marR="91425" marL="91425"/>
                </a:tc>
                <a:tc>
                  <a:txBody>
                    <a:bodyPr>
                      <a:noAutofit/>
                    </a:bodyPr>
                    <a:lstStyle/>
                    <a:p>
                      <a:pPr lvl="0">
                        <a:spcBef>
                          <a:spcPts val="0"/>
                        </a:spcBef>
                        <a:buNone/>
                      </a:pPr>
                      <a:r>
                        <a:rPr lang="en">
                          <a:solidFill>
                            <a:schemeClr val="lt2"/>
                          </a:solidFill>
                        </a:rPr>
                        <a:t>$5.84/month</a:t>
                      </a:r>
                    </a:p>
                  </a:txBody>
                  <a:tcPr marT="91425" marB="91425" marR="91425" marL="91425"/>
                </a:tc>
              </a:tr>
              <a:tr h="381000">
                <a:tc>
                  <a:txBody>
                    <a:bodyPr>
                      <a:noAutofit/>
                    </a:bodyPr>
                    <a:lstStyle/>
                    <a:p>
                      <a:pPr lvl="0" rtl="0">
                        <a:spcBef>
                          <a:spcPts val="0"/>
                        </a:spcBef>
                        <a:buNone/>
                      </a:pPr>
                      <a:r>
                        <a:rPr lang="en">
                          <a:solidFill>
                            <a:schemeClr val="lt2"/>
                          </a:solidFill>
                          <a:latin typeface="Roboto"/>
                          <a:ea typeface="Roboto"/>
                          <a:cs typeface="Roboto"/>
                          <a:sym typeface="Roboto"/>
                        </a:rPr>
                        <a:t>Standard Persistent Disk: 10GB</a:t>
                      </a:r>
                    </a:p>
                  </a:txBody>
                  <a:tcPr marT="91425" marB="91425" marR="91425" marL="91425"/>
                </a:tc>
                <a:tc>
                  <a:txBody>
                    <a:bodyPr>
                      <a:noAutofit/>
                    </a:bodyPr>
                    <a:lstStyle/>
                    <a:p>
                      <a:pPr lvl="0" rtl="0">
                        <a:spcBef>
                          <a:spcPts val="0"/>
                        </a:spcBef>
                        <a:buNone/>
                      </a:pPr>
                      <a:r>
                        <a:rPr lang="en">
                          <a:solidFill>
                            <a:schemeClr val="lt2"/>
                          </a:solidFill>
                        </a:rPr>
                        <a:t>$0.40/month</a:t>
                      </a:r>
                    </a:p>
                  </a:txBody>
                  <a:tcPr marT="91425" marB="91425" marR="91425" marL="91425"/>
                </a:tc>
              </a:tr>
              <a:tr h="381000">
                <a:tc>
                  <a:txBody>
                    <a:bodyPr>
                      <a:noAutofit/>
                    </a:bodyPr>
                    <a:lstStyle/>
                    <a:p>
                      <a:pPr lvl="0" rtl="0">
                        <a:spcBef>
                          <a:spcPts val="0"/>
                        </a:spcBef>
                        <a:buNone/>
                      </a:pPr>
                      <a:r>
                        <a:rPr lang="en">
                          <a:solidFill>
                            <a:schemeClr val="lt2"/>
                          </a:solidFill>
                          <a:latin typeface="Roboto"/>
                          <a:ea typeface="Roboto"/>
                          <a:cs typeface="Roboto"/>
                          <a:sym typeface="Roboto"/>
                        </a:rPr>
                        <a:t>Sustained use discount</a:t>
                      </a:r>
                    </a:p>
                  </a:txBody>
                  <a:tcPr marT="91425" marB="91425" marR="91425" marL="91425"/>
                </a:tc>
                <a:tc>
                  <a:txBody>
                    <a:bodyPr>
                      <a:noAutofit/>
                    </a:bodyPr>
                    <a:lstStyle/>
                    <a:p>
                      <a:pPr lvl="0" rtl="0">
                        <a:spcBef>
                          <a:spcPts val="0"/>
                        </a:spcBef>
                        <a:buNone/>
                      </a:pPr>
                      <a:r>
                        <a:rPr lang="en">
                          <a:solidFill>
                            <a:schemeClr val="lt2"/>
                          </a:solidFill>
                        </a:rPr>
                        <a:t>− $1.75/month</a:t>
                      </a:r>
                    </a:p>
                  </a:txBody>
                  <a:tcPr marT="91425" marB="91425" marR="91425" marL="91425"/>
                </a:tc>
              </a:tr>
              <a:tr h="381000">
                <a:tc>
                  <a:txBody>
                    <a:bodyPr>
                      <a:noAutofit/>
                    </a:bodyPr>
                    <a:lstStyle/>
                    <a:p>
                      <a:pPr lvl="0" rtl="0">
                        <a:spcBef>
                          <a:spcPts val="0"/>
                        </a:spcBef>
                        <a:buNone/>
                      </a:pPr>
                      <a:r>
                        <a:rPr lang="en">
                          <a:solidFill>
                            <a:schemeClr val="lt2"/>
                          </a:solidFill>
                          <a:latin typeface="Roboto"/>
                          <a:ea typeface="Roboto"/>
                          <a:cs typeface="Roboto"/>
                          <a:sym typeface="Roboto"/>
                        </a:rPr>
                        <a:t>Total</a:t>
                      </a:r>
                    </a:p>
                  </a:txBody>
                  <a:tcPr marT="91425" marB="91425" marR="91425" marL="91425"/>
                </a:tc>
                <a:tc>
                  <a:txBody>
                    <a:bodyPr>
                      <a:noAutofit/>
                    </a:bodyPr>
                    <a:lstStyle/>
                    <a:p>
                      <a:pPr lvl="0" rtl="0">
                        <a:spcBef>
                          <a:spcPts val="0"/>
                        </a:spcBef>
                        <a:buNone/>
                      </a:pPr>
                      <a:r>
                        <a:rPr lang="en">
                          <a:solidFill>
                            <a:schemeClr val="lt2"/>
                          </a:solidFill>
                        </a:rPr>
                        <a:t>$4.49/month</a:t>
                      </a:r>
                    </a:p>
                  </a:txBody>
                  <a:tcPr marT="91425" marB="91425" marR="91425" marL="91425"/>
                </a:tc>
              </a:tr>
            </a:tbl>
          </a:graphicData>
        </a:graphic>
      </p:graphicFrame>
      <p:sp>
        <p:nvSpPr>
          <p:cNvPr id="97" name="Shape 97"/>
          <p:cNvSpPr txBox="1"/>
          <p:nvPr/>
        </p:nvSpPr>
        <p:spPr>
          <a:xfrm>
            <a:off x="479950" y="1484700"/>
            <a:ext cx="8203200" cy="685500"/>
          </a:xfrm>
          <a:prstGeom prst="rect">
            <a:avLst/>
          </a:prstGeom>
          <a:noFill/>
          <a:ln>
            <a:noFill/>
          </a:ln>
        </p:spPr>
        <p:txBody>
          <a:bodyPr anchorCtr="0" anchor="t" bIns="91425" lIns="91425" rIns="91425" tIns="91425">
            <a:noAutofit/>
          </a:bodyPr>
          <a:lstStyle/>
          <a:p>
            <a:pPr lvl="0">
              <a:spcBef>
                <a:spcPts val="0"/>
              </a:spcBef>
              <a:buNone/>
            </a:pPr>
            <a:r>
              <a:rPr lang="en">
                <a:solidFill>
                  <a:schemeClr val="lt2"/>
                </a:solidFill>
              </a:rPr>
              <a:t>The team doesn't anticipate exceeding the free quota for </a:t>
            </a:r>
            <a:r>
              <a:rPr lang="en">
                <a:solidFill>
                  <a:schemeClr val="lt2"/>
                </a:solidFill>
                <a:latin typeface="Roboto"/>
                <a:ea typeface="Roboto"/>
                <a:cs typeface="Roboto"/>
                <a:sym typeface="Roboto"/>
              </a:rPr>
              <a:t>Google App Engine during development and testing.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Feasibility</a:t>
            </a:r>
          </a:p>
        </p:txBody>
      </p:sp>
      <p:sp>
        <p:nvSpPr>
          <p:cNvPr id="103" name="Shape 10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lnSpc>
                <a:spcPct val="100000"/>
              </a:lnSpc>
              <a:spcBef>
                <a:spcPts val="0"/>
              </a:spcBef>
              <a:buNone/>
            </a:pPr>
            <a:r>
              <a:rPr lang="en" sz="1400"/>
              <a:t>The project has a good chance of being successful because the data is available within Stevens, the design is relatively simple with sound engineering concepts that have accomplished this previously. We will be using Agile Scrum to coordinate the group effort.</a:t>
            </a:r>
          </a:p>
          <a:p>
            <a:pPr lvl="0" rtl="0">
              <a:lnSpc>
                <a:spcPct val="100000"/>
              </a:lnSpc>
              <a:spcBef>
                <a:spcPts val="0"/>
              </a:spcBef>
              <a:buClr>
                <a:schemeClr val="dk1"/>
              </a:buClr>
              <a:buSzPct val="78571"/>
              <a:buFont typeface="Arial"/>
              <a:buNone/>
            </a:pPr>
            <a:r>
              <a:rPr lang="en" sz="1400"/>
              <a:t>There is a chance the team may run into integration problems when creating a convenient one-sign on portal using Stevens access. Additionally validating the course data obtained from stevens has a potential to be time consuming if there are inconsistencies and errors present in the data. </a:t>
            </a:r>
          </a:p>
          <a:p>
            <a:pPr lvl="0" rtl="0">
              <a:lnSpc>
                <a:spcPct val="100000"/>
              </a:lnSpc>
              <a:spcBef>
                <a:spcPts val="0"/>
              </a:spcBef>
              <a:buClr>
                <a:schemeClr val="dk1"/>
              </a:buClr>
              <a:buSzPct val="78571"/>
              <a:buFont typeface="Arial"/>
              <a:buNone/>
            </a:pPr>
            <a:r>
              <a:t/>
            </a:r>
            <a:endParaRPr sz="1400"/>
          </a:p>
          <a:p>
            <a:pPr lvl="0">
              <a:lnSpc>
                <a:spcPct val="100000"/>
              </a:lnSpc>
              <a:spcBef>
                <a:spcPts val="0"/>
              </a:spcBef>
              <a:buClr>
                <a:schemeClr val="dk1"/>
              </a:buClr>
              <a:buSzPct val="78571"/>
              <a:buFont typeface="Arial"/>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Impact and Features</a:t>
            </a:r>
          </a:p>
        </p:txBody>
      </p:sp>
      <p:sp>
        <p:nvSpPr>
          <p:cNvPr id="109" name="Shape 10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lgn="just">
              <a:lnSpc>
                <a:spcPct val="100000"/>
              </a:lnSpc>
              <a:spcBef>
                <a:spcPts val="0"/>
              </a:spcBef>
              <a:buNone/>
            </a:pPr>
            <a:r>
              <a:rPr lang="en" sz="1400"/>
              <a:t>Students will enjoy a simple, resourceful, and quick way to set up their semester schedule without the hassle of jumping around resources and being rejected due to unknown conflicts. Students can view the complete list of courses offered in the term and enroll or drop the class and see the updated view in the visible weekly format. The listing of academic registration policies are listed when registered as well as deadlines and relevant information. Students will be able to save sessions and return to it later for convenience. </a:t>
            </a:r>
          </a:p>
          <a:p>
            <a:pPr lvl="0" algn="just">
              <a:lnSpc>
                <a:spcPct val="100000"/>
              </a:lnSpc>
              <a:spcBef>
                <a:spcPts val="0"/>
              </a:spcBef>
              <a:buNone/>
            </a:pPr>
            <a:r>
              <a:rPr lang="en" sz="1400"/>
              <a:t>The registrar will be able to create the schedules for the semester and optimize the classroom usage. The registrar will be able to reject and approve enrollment based on policies. They can update the information the students see based on changing policies.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