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by at least one hour on sunday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Easyjet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Graphics!$D$25:$D$28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B-4ADB-8133-482964743060}"/>
            </c:ext>
          </c:extLst>
        </c:ser>
        <c:ser>
          <c:idx val="1"/>
          <c:order val="1"/>
          <c:tx>
            <c:v>Swiss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Graphics!$D$29:$D$32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0.15384615384615299</c:v>
                </c:pt>
                <c:pt idx="2">
                  <c:v>0.17647058823529399</c:v>
                </c:pt>
                <c:pt idx="3">
                  <c:v>7.1428571428571397E-2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B-4ADB-8133-48296474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with Easyjet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Graphics!$B$2:$B$5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Graphics!$D$2:$D$5</c:f>
              <c:numCache>
                <c:formatCode>General</c:formatCode>
                <c:ptCount val="4"/>
                <c:pt idx="0">
                  <c:v>1.51515151515151E-2</c:v>
                </c:pt>
                <c:pt idx="1">
                  <c:v>7.3170731707316999E-2</c:v>
                </c:pt>
                <c:pt idx="2">
                  <c:v>0.133333333333333</c:v>
                </c:pt>
                <c:pt idx="3">
                  <c:v>0.214285714285714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1-4122-8F2A-8890911B72F4}"/>
            </c:ext>
          </c:extLst>
        </c:ser>
        <c:ser>
          <c:idx val="1"/>
          <c:order val="1"/>
          <c:tx>
            <c:v>Sunday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Graphics!$D$6:$D$9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1-4122-8F2A-8890911B7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probability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Graphics!$D$46:$D$55</c:f>
              <c:numCache>
                <c:formatCode>General</c:formatCode>
                <c:ptCount val="10"/>
                <c:pt idx="0">
                  <c:v>0</c:v>
                </c:pt>
                <c:pt idx="1">
                  <c:v>117</c:v>
                </c:pt>
                <c:pt idx="2">
                  <c:v>39</c:v>
                </c:pt>
                <c:pt idx="3">
                  <c:v>302</c:v>
                </c:pt>
                <c:pt idx="4">
                  <c:v>173</c:v>
                </c:pt>
                <c:pt idx="5">
                  <c:v>0</c:v>
                </c:pt>
                <c:pt idx="6">
                  <c:v>18</c:v>
                </c:pt>
                <c:pt idx="7">
                  <c:v>6</c:v>
                </c:pt>
                <c:pt idx="8">
                  <c:v>0</c:v>
                </c:pt>
                <c:pt idx="9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826-845E-27F3486C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Number of occurences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number of flights with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Graphics!$E$46:$E$55</c:f>
              <c:numCache>
                <c:formatCode>General</c:formatCode>
                <c:ptCount val="10"/>
                <c:pt idx="0">
                  <c:v>0.77451539338654507</c:v>
                </c:pt>
                <c:pt idx="1">
                  <c:v>0.80786773090079822</c:v>
                </c:pt>
                <c:pt idx="2">
                  <c:v>0.8189851767388826</c:v>
                </c:pt>
                <c:pt idx="3">
                  <c:v>0.90507411630558732</c:v>
                </c:pt>
                <c:pt idx="4">
                  <c:v>0.95438996579247448</c:v>
                </c:pt>
                <c:pt idx="5">
                  <c:v>0.95438996579247448</c:v>
                </c:pt>
                <c:pt idx="6">
                  <c:v>0.95952109464082114</c:v>
                </c:pt>
                <c:pt idx="7">
                  <c:v>0.96123147092360339</c:v>
                </c:pt>
                <c:pt idx="8">
                  <c:v>0.96123147092360339</c:v>
                </c:pt>
                <c:pt idx="9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2-4695-AD15-7BE8EE4C0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Flights</a:t>
                </a:r>
                <a:r>
                  <a:rPr lang="fr-CH" baseline="0"/>
                  <a:t> with delay</a:t>
                </a:r>
                <a:endParaRPr lang="fr-CH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Coverage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Graphics!$F$44</c:f>
              <c:strCache>
                <c:ptCount val="1"/>
                <c:pt idx="0">
                  <c:v>Ultimate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Graphics!$F$45:$F$53</c:f>
              <c:numCache>
                <c:formatCode>General</c:formatCode>
                <c:ptCount val="9"/>
                <c:pt idx="0">
                  <c:v>805</c:v>
                </c:pt>
                <c:pt idx="1">
                  <c:v>1685.0000000000002</c:v>
                </c:pt>
                <c:pt idx="2">
                  <c:v>2565.0000000000005</c:v>
                </c:pt>
                <c:pt idx="3">
                  <c:v>3445.0000000000005</c:v>
                </c:pt>
                <c:pt idx="4">
                  <c:v>4325</c:v>
                </c:pt>
                <c:pt idx="5">
                  <c:v>5205</c:v>
                </c:pt>
                <c:pt idx="6">
                  <c:v>6085</c:v>
                </c:pt>
                <c:pt idx="7">
                  <c:v>6965</c:v>
                </c:pt>
                <c:pt idx="8">
                  <c:v>7845.0000000000009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C-4D72-96DA-3215B3BE9898}"/>
            </c:ext>
          </c:extLst>
        </c:ser>
        <c:ser>
          <c:idx val="1"/>
          <c:order val="1"/>
          <c:tx>
            <c:strRef>
              <c:f>Graphics!$G$44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Graphics!$G$45:$G$53</c:f>
              <c:numCache>
                <c:formatCode>General</c:formatCode>
                <c:ptCount val="9"/>
                <c:pt idx="0">
                  <c:v>205</c:v>
                </c:pt>
                <c:pt idx="1">
                  <c:v>425.00000000000006</c:v>
                </c:pt>
                <c:pt idx="2">
                  <c:v>645.00000000000011</c:v>
                </c:pt>
                <c:pt idx="3">
                  <c:v>865.00000000000011</c:v>
                </c:pt>
                <c:pt idx="4">
                  <c:v>1085</c:v>
                </c:pt>
                <c:pt idx="5">
                  <c:v>1305</c:v>
                </c:pt>
                <c:pt idx="6">
                  <c:v>1525</c:v>
                </c:pt>
                <c:pt idx="7">
                  <c:v>1745</c:v>
                </c:pt>
                <c:pt idx="8">
                  <c:v>1965.0000000000002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C-4D72-96DA-3215B3BE9898}"/>
            </c:ext>
          </c:extLst>
        </c:ser>
        <c:ser>
          <c:idx val="2"/>
          <c:order val="2"/>
          <c:tx>
            <c:strRef>
              <c:f>Graphics!$H$44</c:f>
              <c:strCache>
                <c:ptCount val="1"/>
                <c:pt idx="0">
                  <c:v>Basic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Graphics!$H$45:$H$53</c:f>
              <c:numCache>
                <c:formatCode>General</c:formatCode>
                <c:ptCount val="9"/>
                <c:pt idx="0">
                  <c:v>55</c:v>
                </c:pt>
                <c:pt idx="1">
                  <c:v>110.00000000000001</c:v>
                </c:pt>
                <c:pt idx="2">
                  <c:v>165.00000000000003</c:v>
                </c:pt>
                <c:pt idx="3">
                  <c:v>220.00000000000003</c:v>
                </c:pt>
                <c:pt idx="4">
                  <c:v>275</c:v>
                </c:pt>
                <c:pt idx="5">
                  <c:v>330</c:v>
                </c:pt>
                <c:pt idx="6">
                  <c:v>385</c:v>
                </c:pt>
                <c:pt idx="7">
                  <c:v>440</c:v>
                </c:pt>
                <c:pt idx="8">
                  <c:v>495.00000000000006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AC-4D72-96DA-3215B3BE9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4016"/>
        <c:axId val="866921584"/>
      </c:lineChart>
      <c:catAx>
        <c:axId val="24820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6921584"/>
        <c:crosses val="autoZero"/>
        <c:auto val="1"/>
        <c:lblAlgn val="ctr"/>
        <c:lblOffset val="100"/>
        <c:noMultiLvlLbl val="0"/>
      </c:catAx>
      <c:valAx>
        <c:axId val="866921584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Premium amount [CHF]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82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8ED57-44E3-4220-92DA-4718DB5205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217DF84-4E26-489D-9D63-F74CB36DAC2E}">
      <dgm:prSet phldrT="[Text]"/>
      <dgm:spPr/>
      <dgm:t>
        <a:bodyPr/>
        <a:lstStyle/>
        <a:p>
          <a:r>
            <a:rPr lang="fr-CH" dirty="0" err="1"/>
            <a:t>Fizzy.axa</a:t>
          </a:r>
          <a:endParaRPr lang="fr-CH" dirty="0"/>
        </a:p>
      </dgm:t>
    </dgm:pt>
    <dgm:pt modelId="{532017E8-BB73-475B-8DA1-7B4DC4EEF54B}" type="parTrans" cxnId="{44784D40-957B-4B53-8493-B20B62C8BED5}">
      <dgm:prSet/>
      <dgm:spPr/>
      <dgm:t>
        <a:bodyPr/>
        <a:lstStyle/>
        <a:p>
          <a:endParaRPr lang="fr-CH"/>
        </a:p>
      </dgm:t>
    </dgm:pt>
    <dgm:pt modelId="{8DBE7CA3-E0EA-4C91-A89E-585277FBD91D}" type="sibTrans" cxnId="{44784D40-957B-4B53-8493-B20B62C8BED5}">
      <dgm:prSet/>
      <dgm:spPr/>
      <dgm:t>
        <a:bodyPr/>
        <a:lstStyle/>
        <a:p>
          <a:endParaRPr lang="fr-CH"/>
        </a:p>
      </dgm:t>
    </dgm:pt>
    <dgm:pt modelId="{1E7DD2C4-91D8-4B00-B1F1-62C09BC4E1EA}">
      <dgm:prSet phldrT="[Text]"/>
      <dgm:spPr/>
      <dgm:t>
        <a:bodyPr/>
        <a:lstStyle/>
        <a:p>
          <a:r>
            <a:rPr lang="fr-CH" dirty="0"/>
            <a:t>Blockchain-</a:t>
          </a:r>
          <a:r>
            <a:rPr lang="fr-CH" dirty="0" err="1"/>
            <a:t>based</a:t>
          </a:r>
          <a:endParaRPr lang="fr-CH" dirty="0"/>
        </a:p>
      </dgm:t>
    </dgm:pt>
    <dgm:pt modelId="{B6DB7AD7-57FD-4C00-B0DA-00B4D2BDC905}" type="parTrans" cxnId="{9759F7BA-2F04-459D-9E25-B4F61A1FAF06}">
      <dgm:prSet/>
      <dgm:spPr/>
      <dgm:t>
        <a:bodyPr/>
        <a:lstStyle/>
        <a:p>
          <a:endParaRPr lang="fr-CH"/>
        </a:p>
      </dgm:t>
    </dgm:pt>
    <dgm:pt modelId="{5631CC17-F638-4BE0-AFF7-C0BA9B3E2FCC}" type="sibTrans" cxnId="{9759F7BA-2F04-459D-9E25-B4F61A1FAF06}">
      <dgm:prSet/>
      <dgm:spPr/>
      <dgm:t>
        <a:bodyPr/>
        <a:lstStyle/>
        <a:p>
          <a:endParaRPr lang="fr-CH"/>
        </a:p>
      </dgm:t>
    </dgm:pt>
    <dgm:pt modelId="{EDF16CB2-0CDD-4CD6-95BA-3D2D6F669874}">
      <dgm:prSet phldrT="[Text]"/>
      <dgm:spPr/>
      <dgm:t>
        <a:bodyPr/>
        <a:lstStyle/>
        <a:p>
          <a:r>
            <a:rPr lang="fr-CH" dirty="0"/>
            <a:t>Pays @ 2h </a:t>
          </a:r>
          <a:r>
            <a:rPr lang="fr-CH" dirty="0" err="1"/>
            <a:t>late</a:t>
          </a:r>
          <a:endParaRPr lang="fr-CH" dirty="0"/>
        </a:p>
      </dgm:t>
    </dgm:pt>
    <dgm:pt modelId="{75130EE7-9598-4A91-B17A-8A24502B5484}" type="parTrans" cxnId="{A099D3E8-FA4C-4D40-8F5B-3B4C7C3FC432}">
      <dgm:prSet/>
      <dgm:spPr/>
      <dgm:t>
        <a:bodyPr/>
        <a:lstStyle/>
        <a:p>
          <a:endParaRPr lang="fr-CH"/>
        </a:p>
      </dgm:t>
    </dgm:pt>
    <dgm:pt modelId="{C661A784-301F-4406-B4F2-FCDF26BF2360}" type="sibTrans" cxnId="{A099D3E8-FA4C-4D40-8F5B-3B4C7C3FC432}">
      <dgm:prSet/>
      <dgm:spPr/>
      <dgm:t>
        <a:bodyPr/>
        <a:lstStyle/>
        <a:p>
          <a:endParaRPr lang="fr-CH"/>
        </a:p>
      </dgm:t>
    </dgm:pt>
    <dgm:pt modelId="{91DEB64B-D975-4038-9FA9-2CBC54B92AA7}">
      <dgm:prSet phldrT="[Text]"/>
      <dgm:spPr/>
      <dgm:t>
        <a:bodyPr/>
        <a:lstStyle/>
        <a:p>
          <a:r>
            <a:rPr lang="fr-CH" dirty="0" err="1"/>
            <a:t>Mobi</a:t>
          </a:r>
          <a:r>
            <a:rPr lang="fr-CH" dirty="0"/>
            <a:t> UFI</a:t>
          </a:r>
        </a:p>
      </dgm:t>
    </dgm:pt>
    <dgm:pt modelId="{16A088DB-4CCE-4DC2-92E7-F559963E91D0}" type="parTrans" cxnId="{924404D0-8C48-40FF-B194-515CF9A403C2}">
      <dgm:prSet/>
      <dgm:spPr/>
      <dgm:t>
        <a:bodyPr/>
        <a:lstStyle/>
        <a:p>
          <a:endParaRPr lang="fr-CH"/>
        </a:p>
      </dgm:t>
    </dgm:pt>
    <dgm:pt modelId="{D4553075-16FE-446B-9922-AF75DFCCB2C7}" type="sibTrans" cxnId="{924404D0-8C48-40FF-B194-515CF9A403C2}">
      <dgm:prSet/>
      <dgm:spPr/>
      <dgm:t>
        <a:bodyPr/>
        <a:lstStyle/>
        <a:p>
          <a:endParaRPr lang="fr-CH"/>
        </a:p>
      </dgm:t>
    </dgm:pt>
    <dgm:pt modelId="{08075B61-F6AD-4030-940B-BCE2A02A9244}">
      <dgm:prSet phldrT="[Text]"/>
      <dgm:spPr/>
      <dgm:t>
        <a:bodyPr/>
        <a:lstStyle/>
        <a:p>
          <a:r>
            <a:rPr lang="fr-CH" dirty="0"/>
            <a:t>No blockchain</a:t>
          </a:r>
        </a:p>
      </dgm:t>
    </dgm:pt>
    <dgm:pt modelId="{AF5CC230-42F9-4FA5-8038-C2F939F1C6F4}" type="parTrans" cxnId="{DCB53793-C7DB-4D82-BDD6-D6F30699A92B}">
      <dgm:prSet/>
      <dgm:spPr/>
      <dgm:t>
        <a:bodyPr/>
        <a:lstStyle/>
        <a:p>
          <a:endParaRPr lang="fr-CH"/>
        </a:p>
      </dgm:t>
    </dgm:pt>
    <dgm:pt modelId="{0F0F30FE-AB60-4FDF-AA62-AC999FF5BB8D}" type="sibTrans" cxnId="{DCB53793-C7DB-4D82-BDD6-D6F30699A92B}">
      <dgm:prSet/>
      <dgm:spPr/>
      <dgm:t>
        <a:bodyPr/>
        <a:lstStyle/>
        <a:p>
          <a:endParaRPr lang="fr-CH"/>
        </a:p>
      </dgm:t>
    </dgm:pt>
    <dgm:pt modelId="{6653B846-5C0E-4270-A427-DF0179A6068B}">
      <dgm:prSet phldrT="[Text]"/>
      <dgm:spPr/>
      <dgm:t>
        <a:bodyPr/>
        <a:lstStyle/>
        <a:p>
          <a:r>
            <a:rPr lang="fr-CH" dirty="0"/>
            <a:t>Pays @ 1h </a:t>
          </a:r>
          <a:r>
            <a:rPr lang="fr-CH" dirty="0" err="1"/>
            <a:t>late</a:t>
          </a:r>
          <a:endParaRPr lang="fr-CH" dirty="0"/>
        </a:p>
      </dgm:t>
    </dgm:pt>
    <dgm:pt modelId="{F49AF4F8-CDE0-434E-93F6-38C8009D7240}" type="parTrans" cxnId="{0C35F144-902A-43D1-A961-B0B1460FE736}">
      <dgm:prSet/>
      <dgm:spPr/>
      <dgm:t>
        <a:bodyPr/>
        <a:lstStyle/>
        <a:p>
          <a:endParaRPr lang="fr-CH"/>
        </a:p>
      </dgm:t>
    </dgm:pt>
    <dgm:pt modelId="{E6DBDAED-5E22-499D-B6E0-8AF716B7B48D}" type="sibTrans" cxnId="{0C35F144-902A-43D1-A961-B0B1460FE736}">
      <dgm:prSet/>
      <dgm:spPr/>
      <dgm:t>
        <a:bodyPr/>
        <a:lstStyle/>
        <a:p>
          <a:endParaRPr lang="fr-CH"/>
        </a:p>
      </dgm:t>
    </dgm:pt>
    <dgm:pt modelId="{0F187E31-7991-411A-A923-C9D40FF938C4}">
      <dgm:prSet phldrT="[Text]"/>
      <dgm:spPr/>
      <dgm:t>
        <a:bodyPr/>
        <a:lstStyle/>
        <a:p>
          <a:r>
            <a:rPr lang="fr-CH" dirty="0" err="1"/>
            <a:t>Signin</a:t>
          </a:r>
          <a:r>
            <a:rPr lang="fr-CH" dirty="0"/>
            <a:t> @ -15 </a:t>
          </a:r>
          <a:r>
            <a:rPr lang="fr-CH" dirty="0" err="1"/>
            <a:t>days</a:t>
          </a:r>
          <a:endParaRPr lang="fr-CH" dirty="0"/>
        </a:p>
      </dgm:t>
    </dgm:pt>
    <dgm:pt modelId="{27AF4FCA-1F96-4A52-A650-5950BDCE1169}" type="parTrans" cxnId="{B3CB918A-D74F-495C-A8B0-BF0BBCCC303B}">
      <dgm:prSet/>
      <dgm:spPr/>
      <dgm:t>
        <a:bodyPr/>
        <a:lstStyle/>
        <a:p>
          <a:endParaRPr lang="fr-CH"/>
        </a:p>
      </dgm:t>
    </dgm:pt>
    <dgm:pt modelId="{55BAC1CD-E95C-4807-9963-52D0B2024757}" type="sibTrans" cxnId="{B3CB918A-D74F-495C-A8B0-BF0BBCCC303B}">
      <dgm:prSet/>
      <dgm:spPr/>
      <dgm:t>
        <a:bodyPr/>
        <a:lstStyle/>
        <a:p>
          <a:endParaRPr lang="fr-CH"/>
        </a:p>
      </dgm:t>
    </dgm:pt>
    <dgm:pt modelId="{35AF79C6-5868-4234-8D8B-1F750F5FEDF9}">
      <dgm:prSet phldrT="[Text]"/>
      <dgm:spPr/>
      <dgm:t>
        <a:bodyPr/>
        <a:lstStyle/>
        <a:p>
          <a:r>
            <a:rPr lang="fr-CH" dirty="0" err="1"/>
            <a:t>Signin</a:t>
          </a:r>
          <a:r>
            <a:rPr lang="fr-CH" dirty="0"/>
            <a:t> @ -1 </a:t>
          </a:r>
          <a:r>
            <a:rPr lang="fr-CH" dirty="0" err="1"/>
            <a:t>hour</a:t>
          </a:r>
          <a:endParaRPr lang="fr-CH" dirty="0"/>
        </a:p>
      </dgm:t>
    </dgm:pt>
    <dgm:pt modelId="{21A073EF-8FE7-489F-A98D-600072ABFE95}" type="parTrans" cxnId="{065DC095-AB4F-4C40-93B1-05AFFCD6A0C2}">
      <dgm:prSet/>
      <dgm:spPr/>
      <dgm:t>
        <a:bodyPr/>
        <a:lstStyle/>
        <a:p>
          <a:endParaRPr lang="fr-CH"/>
        </a:p>
      </dgm:t>
    </dgm:pt>
    <dgm:pt modelId="{53CB126F-7C81-4857-825C-BD1BDD8E79CE}" type="sibTrans" cxnId="{065DC095-AB4F-4C40-93B1-05AFFCD6A0C2}">
      <dgm:prSet/>
      <dgm:spPr/>
      <dgm:t>
        <a:bodyPr/>
        <a:lstStyle/>
        <a:p>
          <a:endParaRPr lang="fr-CH"/>
        </a:p>
      </dgm:t>
    </dgm:pt>
    <dgm:pt modelId="{3B7BEF06-A4B1-4E06-8A39-5F3915690A2C}" type="pres">
      <dgm:prSet presAssocID="{AFA8ED57-44E3-4220-92DA-4718DB52050A}" presName="Name0" presStyleCnt="0">
        <dgm:presLayoutVars>
          <dgm:dir/>
          <dgm:animLvl val="lvl"/>
          <dgm:resizeHandles val="exact"/>
        </dgm:presLayoutVars>
      </dgm:prSet>
      <dgm:spPr/>
    </dgm:pt>
    <dgm:pt modelId="{702393B7-285C-4A4B-A141-B462AE551A9C}" type="pres">
      <dgm:prSet presAssocID="{F217DF84-4E26-489D-9D63-F74CB36DAC2E}" presName="composite" presStyleCnt="0"/>
      <dgm:spPr/>
    </dgm:pt>
    <dgm:pt modelId="{90F612D9-D681-4720-8A7B-4DFA71792833}" type="pres">
      <dgm:prSet presAssocID="{F217DF84-4E26-489D-9D63-F74CB36DAC2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69E56DE-AD53-4FFB-8864-E814A1199109}" type="pres">
      <dgm:prSet presAssocID="{F217DF84-4E26-489D-9D63-F74CB36DAC2E}" presName="desTx" presStyleLbl="alignAccFollowNode1" presStyleIdx="0" presStyleCnt="2">
        <dgm:presLayoutVars>
          <dgm:bulletEnabled val="1"/>
        </dgm:presLayoutVars>
      </dgm:prSet>
      <dgm:spPr/>
    </dgm:pt>
    <dgm:pt modelId="{BF050F1E-FAE3-427F-92B4-3CB2DCA676A8}" type="pres">
      <dgm:prSet presAssocID="{8DBE7CA3-E0EA-4C91-A89E-585277FBD91D}" presName="space" presStyleCnt="0"/>
      <dgm:spPr/>
    </dgm:pt>
    <dgm:pt modelId="{927E8AA3-6B2B-46D0-A0BD-85BC2360F4FA}" type="pres">
      <dgm:prSet presAssocID="{91DEB64B-D975-4038-9FA9-2CBC54B92AA7}" presName="composite" presStyleCnt="0"/>
      <dgm:spPr/>
    </dgm:pt>
    <dgm:pt modelId="{4AF5F9C8-0910-4DD3-8480-F0E45D59F3AF}" type="pres">
      <dgm:prSet presAssocID="{91DEB64B-D975-4038-9FA9-2CBC54B92A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33463F4-D0D8-45C0-B548-FED0F621A212}" type="pres">
      <dgm:prSet presAssocID="{91DEB64B-D975-4038-9FA9-2CBC54B92A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4784D40-957B-4B53-8493-B20B62C8BED5}" srcId="{AFA8ED57-44E3-4220-92DA-4718DB52050A}" destId="{F217DF84-4E26-489D-9D63-F74CB36DAC2E}" srcOrd="0" destOrd="0" parTransId="{532017E8-BB73-475B-8DA1-7B4DC4EEF54B}" sibTransId="{8DBE7CA3-E0EA-4C91-A89E-585277FBD91D}"/>
    <dgm:cxn modelId="{0C35F144-902A-43D1-A961-B0B1460FE736}" srcId="{91DEB64B-D975-4038-9FA9-2CBC54B92AA7}" destId="{6653B846-5C0E-4270-A427-DF0179A6068B}" srcOrd="1" destOrd="0" parTransId="{F49AF4F8-CDE0-434E-93F6-38C8009D7240}" sibTransId="{E6DBDAED-5E22-499D-B6E0-8AF716B7B48D}"/>
    <dgm:cxn modelId="{67AA8950-D378-424E-9DEF-D6E4D2AD50CC}" type="presOf" srcId="{08075B61-F6AD-4030-940B-BCE2A02A9244}" destId="{C33463F4-D0D8-45C0-B548-FED0F621A212}" srcOrd="0" destOrd="0" presId="urn:microsoft.com/office/officeart/2005/8/layout/hList1"/>
    <dgm:cxn modelId="{BD620F7B-816C-4E31-A417-A2B250F74AED}" type="presOf" srcId="{0F187E31-7991-411A-A923-C9D40FF938C4}" destId="{569E56DE-AD53-4FFB-8864-E814A1199109}" srcOrd="0" destOrd="2" presId="urn:microsoft.com/office/officeart/2005/8/layout/hList1"/>
    <dgm:cxn modelId="{B3CB918A-D74F-495C-A8B0-BF0BBCCC303B}" srcId="{F217DF84-4E26-489D-9D63-F74CB36DAC2E}" destId="{0F187E31-7991-411A-A923-C9D40FF938C4}" srcOrd="2" destOrd="0" parTransId="{27AF4FCA-1F96-4A52-A650-5950BDCE1169}" sibTransId="{55BAC1CD-E95C-4807-9963-52D0B2024757}"/>
    <dgm:cxn modelId="{DCB53793-C7DB-4D82-BDD6-D6F30699A92B}" srcId="{91DEB64B-D975-4038-9FA9-2CBC54B92AA7}" destId="{08075B61-F6AD-4030-940B-BCE2A02A9244}" srcOrd="0" destOrd="0" parTransId="{AF5CC230-42F9-4FA5-8038-C2F939F1C6F4}" sibTransId="{0F0F30FE-AB60-4FDF-AA62-AC999FF5BB8D}"/>
    <dgm:cxn modelId="{065DC095-AB4F-4C40-93B1-05AFFCD6A0C2}" srcId="{91DEB64B-D975-4038-9FA9-2CBC54B92AA7}" destId="{35AF79C6-5868-4234-8D8B-1F750F5FEDF9}" srcOrd="2" destOrd="0" parTransId="{21A073EF-8FE7-489F-A98D-600072ABFE95}" sibTransId="{53CB126F-7C81-4857-825C-BD1BDD8E79CE}"/>
    <dgm:cxn modelId="{BC59B497-56EA-46AA-9593-E5BAFB948DBD}" type="presOf" srcId="{1E7DD2C4-91D8-4B00-B1F1-62C09BC4E1EA}" destId="{569E56DE-AD53-4FFB-8864-E814A1199109}" srcOrd="0" destOrd="0" presId="urn:microsoft.com/office/officeart/2005/8/layout/hList1"/>
    <dgm:cxn modelId="{2F45399B-D377-43AE-ADB7-A27A2518C1C5}" type="presOf" srcId="{AFA8ED57-44E3-4220-92DA-4718DB52050A}" destId="{3B7BEF06-A4B1-4E06-8A39-5F3915690A2C}" srcOrd="0" destOrd="0" presId="urn:microsoft.com/office/officeart/2005/8/layout/hList1"/>
    <dgm:cxn modelId="{0ECDE9B8-E520-4A3E-81A7-996869F7341A}" type="presOf" srcId="{35AF79C6-5868-4234-8D8B-1F750F5FEDF9}" destId="{C33463F4-D0D8-45C0-B548-FED0F621A212}" srcOrd="0" destOrd="2" presId="urn:microsoft.com/office/officeart/2005/8/layout/hList1"/>
    <dgm:cxn modelId="{9759F7BA-2F04-459D-9E25-B4F61A1FAF06}" srcId="{F217DF84-4E26-489D-9D63-F74CB36DAC2E}" destId="{1E7DD2C4-91D8-4B00-B1F1-62C09BC4E1EA}" srcOrd="0" destOrd="0" parTransId="{B6DB7AD7-57FD-4C00-B0DA-00B4D2BDC905}" sibTransId="{5631CC17-F638-4BE0-AFF7-C0BA9B3E2FCC}"/>
    <dgm:cxn modelId="{2349F8C1-D035-4555-BD04-95A9BF56A937}" type="presOf" srcId="{91DEB64B-D975-4038-9FA9-2CBC54B92AA7}" destId="{4AF5F9C8-0910-4DD3-8480-F0E45D59F3AF}" srcOrd="0" destOrd="0" presId="urn:microsoft.com/office/officeart/2005/8/layout/hList1"/>
    <dgm:cxn modelId="{B5B870CB-3B86-439C-9AB2-2E3A1C6B1F5F}" type="presOf" srcId="{EDF16CB2-0CDD-4CD6-95BA-3D2D6F669874}" destId="{569E56DE-AD53-4FFB-8864-E814A1199109}" srcOrd="0" destOrd="1" presId="urn:microsoft.com/office/officeart/2005/8/layout/hList1"/>
    <dgm:cxn modelId="{924404D0-8C48-40FF-B194-515CF9A403C2}" srcId="{AFA8ED57-44E3-4220-92DA-4718DB52050A}" destId="{91DEB64B-D975-4038-9FA9-2CBC54B92AA7}" srcOrd="1" destOrd="0" parTransId="{16A088DB-4CCE-4DC2-92E7-F559963E91D0}" sibTransId="{D4553075-16FE-446B-9922-AF75DFCCB2C7}"/>
    <dgm:cxn modelId="{7CB50AD3-2B5E-47D5-9210-3E6BC6D791CE}" type="presOf" srcId="{6653B846-5C0E-4270-A427-DF0179A6068B}" destId="{C33463F4-D0D8-45C0-B548-FED0F621A212}" srcOrd="0" destOrd="1" presId="urn:microsoft.com/office/officeart/2005/8/layout/hList1"/>
    <dgm:cxn modelId="{BAFB54E1-07D3-4207-8ADC-BD88FA0BE0E8}" type="presOf" srcId="{F217DF84-4E26-489D-9D63-F74CB36DAC2E}" destId="{90F612D9-D681-4720-8A7B-4DFA71792833}" srcOrd="0" destOrd="0" presId="urn:microsoft.com/office/officeart/2005/8/layout/hList1"/>
    <dgm:cxn modelId="{A099D3E8-FA4C-4D40-8F5B-3B4C7C3FC432}" srcId="{F217DF84-4E26-489D-9D63-F74CB36DAC2E}" destId="{EDF16CB2-0CDD-4CD6-95BA-3D2D6F669874}" srcOrd="1" destOrd="0" parTransId="{75130EE7-9598-4A91-B17A-8A24502B5484}" sibTransId="{C661A784-301F-4406-B4F2-FCDF26BF2360}"/>
    <dgm:cxn modelId="{747F5D15-2606-4196-A704-CC634A4DDA7C}" type="presParOf" srcId="{3B7BEF06-A4B1-4E06-8A39-5F3915690A2C}" destId="{702393B7-285C-4A4B-A141-B462AE551A9C}" srcOrd="0" destOrd="0" presId="urn:microsoft.com/office/officeart/2005/8/layout/hList1"/>
    <dgm:cxn modelId="{D48578A5-D415-48D7-AFC0-D278E0290087}" type="presParOf" srcId="{702393B7-285C-4A4B-A141-B462AE551A9C}" destId="{90F612D9-D681-4720-8A7B-4DFA71792833}" srcOrd="0" destOrd="0" presId="urn:microsoft.com/office/officeart/2005/8/layout/hList1"/>
    <dgm:cxn modelId="{502DB70D-87BE-4EBE-83B6-C804DBDCBC22}" type="presParOf" srcId="{702393B7-285C-4A4B-A141-B462AE551A9C}" destId="{569E56DE-AD53-4FFB-8864-E814A1199109}" srcOrd="1" destOrd="0" presId="urn:microsoft.com/office/officeart/2005/8/layout/hList1"/>
    <dgm:cxn modelId="{3901303D-FDED-4437-8916-28558E5E815C}" type="presParOf" srcId="{3B7BEF06-A4B1-4E06-8A39-5F3915690A2C}" destId="{BF050F1E-FAE3-427F-92B4-3CB2DCA676A8}" srcOrd="1" destOrd="0" presId="urn:microsoft.com/office/officeart/2005/8/layout/hList1"/>
    <dgm:cxn modelId="{D405F3F8-CD4E-4396-A2E9-B218C7FD0BC0}" type="presParOf" srcId="{3B7BEF06-A4B1-4E06-8A39-5F3915690A2C}" destId="{927E8AA3-6B2B-46D0-A0BD-85BC2360F4FA}" srcOrd="2" destOrd="0" presId="urn:microsoft.com/office/officeart/2005/8/layout/hList1"/>
    <dgm:cxn modelId="{20AAE606-26FE-45BD-B6B7-8D0EBFE05254}" type="presParOf" srcId="{927E8AA3-6B2B-46D0-A0BD-85BC2360F4FA}" destId="{4AF5F9C8-0910-4DD3-8480-F0E45D59F3AF}" srcOrd="0" destOrd="0" presId="urn:microsoft.com/office/officeart/2005/8/layout/hList1"/>
    <dgm:cxn modelId="{BC76E107-F1EC-46D4-9EAE-BA6E54E63A35}" type="presParOf" srcId="{927E8AA3-6B2B-46D0-A0BD-85BC2360F4FA}" destId="{C33463F4-D0D8-45C0-B548-FED0F621A2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612D9-D681-4720-8A7B-4DFA71792833}">
      <dsp:nvSpPr>
        <dsp:cNvPr id="0" name=""/>
        <dsp:cNvSpPr/>
      </dsp:nvSpPr>
      <dsp:spPr>
        <a:xfrm>
          <a:off x="51" y="213489"/>
          <a:ext cx="491378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 err="1"/>
            <a:t>Fizzy.axa</a:t>
          </a:r>
          <a:endParaRPr lang="fr-CH" sz="4400" kern="1200" dirty="0"/>
        </a:p>
      </dsp:txBody>
      <dsp:txXfrm>
        <a:off x="51" y="213489"/>
        <a:ext cx="4913783" cy="1267200"/>
      </dsp:txXfrm>
    </dsp:sp>
    <dsp:sp modelId="{569E56DE-AD53-4FFB-8864-E814A1199109}">
      <dsp:nvSpPr>
        <dsp:cNvPr id="0" name=""/>
        <dsp:cNvSpPr/>
      </dsp:nvSpPr>
      <dsp:spPr>
        <a:xfrm>
          <a:off x="51" y="1480689"/>
          <a:ext cx="4913783" cy="2657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Blockchain-</a:t>
          </a:r>
          <a:r>
            <a:rPr lang="fr-CH" sz="4400" kern="1200" dirty="0" err="1"/>
            <a:t>based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Pays @ 2h </a:t>
          </a:r>
          <a:r>
            <a:rPr lang="fr-CH" sz="4400" kern="1200" dirty="0" err="1"/>
            <a:t>late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 err="1"/>
            <a:t>Signin</a:t>
          </a:r>
          <a:r>
            <a:rPr lang="fr-CH" sz="4400" kern="1200" dirty="0"/>
            <a:t> @ -15 </a:t>
          </a:r>
          <a:r>
            <a:rPr lang="fr-CH" sz="4400" kern="1200" dirty="0" err="1"/>
            <a:t>days</a:t>
          </a:r>
          <a:endParaRPr lang="fr-CH" sz="4400" kern="1200" dirty="0"/>
        </a:p>
      </dsp:txBody>
      <dsp:txXfrm>
        <a:off x="51" y="1480689"/>
        <a:ext cx="4913783" cy="2657159"/>
      </dsp:txXfrm>
    </dsp:sp>
    <dsp:sp modelId="{4AF5F9C8-0910-4DD3-8480-F0E45D59F3AF}">
      <dsp:nvSpPr>
        <dsp:cNvPr id="0" name=""/>
        <dsp:cNvSpPr/>
      </dsp:nvSpPr>
      <dsp:spPr>
        <a:xfrm>
          <a:off x="5601764" y="213489"/>
          <a:ext cx="491378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 err="1"/>
            <a:t>Mobi</a:t>
          </a:r>
          <a:r>
            <a:rPr lang="fr-CH" sz="4400" kern="1200" dirty="0"/>
            <a:t> UFI</a:t>
          </a:r>
        </a:p>
      </dsp:txBody>
      <dsp:txXfrm>
        <a:off x="5601764" y="213489"/>
        <a:ext cx="4913783" cy="1267200"/>
      </dsp:txXfrm>
    </dsp:sp>
    <dsp:sp modelId="{C33463F4-D0D8-45C0-B548-FED0F621A212}">
      <dsp:nvSpPr>
        <dsp:cNvPr id="0" name=""/>
        <dsp:cNvSpPr/>
      </dsp:nvSpPr>
      <dsp:spPr>
        <a:xfrm>
          <a:off x="5601764" y="1480689"/>
          <a:ext cx="4913783" cy="2657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No blockchain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Pays @ 1h </a:t>
          </a:r>
          <a:r>
            <a:rPr lang="fr-CH" sz="4400" kern="1200" dirty="0" err="1"/>
            <a:t>late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 err="1"/>
            <a:t>Signin</a:t>
          </a:r>
          <a:r>
            <a:rPr lang="fr-CH" sz="4400" kern="1200" dirty="0"/>
            <a:t> @ -1 </a:t>
          </a:r>
          <a:r>
            <a:rPr lang="fr-CH" sz="4400" kern="1200" dirty="0" err="1"/>
            <a:t>hour</a:t>
          </a:r>
          <a:endParaRPr lang="fr-CH" sz="4400" kern="1200" dirty="0"/>
        </a:p>
      </dsp:txBody>
      <dsp:txXfrm>
        <a:off x="5601764" y="1480689"/>
        <a:ext cx="4913783" cy="2657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0.62593</cdr:x>
      <cdr:y>0.64275</cdr:y>
    </cdr:from>
    <cdr:to>
      <cdr:x>0.95833</cdr:x>
      <cdr:y>0.81559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DD6E110-08A6-4778-B1DA-526115679AA5}"/>
            </a:ext>
          </a:extLst>
        </cdr:cNvPr>
        <cdr:cNvSpPr/>
      </cdr:nvSpPr>
      <cdr:spPr>
        <a:xfrm xmlns:a="http://schemas.openxmlformats.org/drawingml/2006/main">
          <a:off x="2861734" y="1763184"/>
          <a:ext cx="1519767" cy="47413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0.61574</cdr:x>
      <cdr:y>0.55478</cdr:y>
    </cdr:from>
    <cdr:to>
      <cdr:x>0.88796</cdr:x>
      <cdr:y>0.88812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2BBE043-C024-4A59-922A-9A47E0568A1E}"/>
            </a:ext>
          </a:extLst>
        </cdr:cNvPr>
        <cdr:cNvSpPr txBox="1"/>
      </cdr:nvSpPr>
      <cdr:spPr>
        <a:xfrm xmlns:a="http://schemas.openxmlformats.org/drawingml/2006/main">
          <a:off x="2815167" y="1521884"/>
          <a:ext cx="1244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100"/>
            <a:t>outliers (not enough data)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A869-ACFB-403D-A2CF-E59FAB4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E6-FCD5-4A59-9C75-5BDE85A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C(</a:t>
            </a:r>
            <a:r>
              <a:rPr lang="fr-CH" dirty="0" err="1"/>
              <a:t>delay</a:t>
            </a:r>
            <a:r>
              <a:rPr lang="fr-CH" dirty="0"/>
              <a:t>(..), </a:t>
            </a:r>
            <a:r>
              <a:rPr lang="fr-CH" dirty="0" err="1"/>
              <a:t>insuredAmount</a:t>
            </a:r>
            <a:r>
              <a:rPr lang="fr-CH" dirty="0"/>
              <a:t>, K, m1, m2) </a:t>
            </a:r>
            <a:r>
              <a:rPr lang="fr-CH" dirty="0">
                <a:sym typeface="Wingdings" panose="05000000000000000000" pitchFamily="2" charset="2"/>
              </a:rPr>
              <a:t> premium </a:t>
            </a:r>
            <a:r>
              <a:rPr lang="fr-CH" dirty="0" err="1">
                <a:sym typeface="Wingdings" panose="05000000000000000000" pitchFamily="2" charset="2"/>
              </a:rPr>
              <a:t>amount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Pay</a:t>
            </a:r>
            <a:r>
              <a:rPr lang="fr-CH" dirty="0">
                <a:sym typeface="Wingdings" panose="05000000000000000000" pitchFamily="2" charset="2"/>
              </a:rPr>
              <a:t>-as-</a:t>
            </a:r>
            <a:r>
              <a:rPr lang="fr-CH" dirty="0" err="1">
                <a:sym typeface="Wingdings" panose="05000000000000000000" pitchFamily="2" charset="2"/>
              </a:rPr>
              <a:t>you</a:t>
            </a:r>
            <a:r>
              <a:rPr lang="fr-CH" dirty="0">
                <a:sym typeface="Wingdings" panose="05000000000000000000" pitchFamily="2" charset="2"/>
              </a:rPr>
              <a:t>-</a:t>
            </a:r>
            <a:r>
              <a:rPr lang="fr-CH" dirty="0" err="1">
                <a:sym typeface="Wingdings" panose="05000000000000000000" pitchFamily="2" charset="2"/>
              </a:rPr>
              <a:t>fly</a:t>
            </a:r>
            <a:r>
              <a:rPr lang="fr-CH" dirty="0">
                <a:sym typeface="Wingdings" panose="05000000000000000000" pitchFamily="2" charset="2"/>
              </a:rPr>
              <a:t>,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>
                <a:sym typeface="Wingdings" panose="05000000000000000000" pitchFamily="2" charset="2"/>
              </a:rPr>
              <a:t>no </a:t>
            </a:r>
            <a:r>
              <a:rPr lang="fr-CH" dirty="0" err="1">
                <a:sym typeface="Wingdings" panose="05000000000000000000" pitchFamily="2" charset="2"/>
              </a:rPr>
              <a:t>solidarity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subscribers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/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𝑖𝑛𝑠𝑢𝑟𝑒𝑑𝐴𝑚𝑜𝑢𝑛𝑡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𝑑𝑒𝑙𝑎𝑦𝑃𝑟𝑜𝑏𝑎𝑏𝑖𝑙𝑖𝑡𝑦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B39C2-7EE8-4E5A-9A75-48FE08A0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52289"/>
              </p:ext>
            </p:extLst>
          </p:nvPr>
        </p:nvGraphicFramePr>
        <p:xfrm>
          <a:off x="3225910" y="4853298"/>
          <a:ext cx="2224221" cy="557106"/>
        </p:xfrm>
        <a:graphic>
          <a:graphicData uri="http://schemas.openxmlformats.org/drawingml/2006/table">
            <a:tbl>
              <a:tblPr/>
              <a:tblGrid>
                <a:gridCol w="875276">
                  <a:extLst>
                    <a:ext uri="{9D8B030D-6E8A-4147-A177-3AD203B41FA5}">
                      <a16:colId xmlns:a16="http://schemas.microsoft.com/office/drawing/2014/main" val="1361746845"/>
                    </a:ext>
                  </a:extLst>
                </a:gridCol>
                <a:gridCol w="816604">
                  <a:extLst>
                    <a:ext uri="{9D8B030D-6E8A-4147-A177-3AD203B41FA5}">
                      <a16:colId xmlns:a16="http://schemas.microsoft.com/office/drawing/2014/main" val="3055299769"/>
                    </a:ext>
                  </a:extLst>
                </a:gridCol>
                <a:gridCol w="532341">
                  <a:extLst>
                    <a:ext uri="{9D8B030D-6E8A-4147-A177-3AD203B41FA5}">
                      <a16:colId xmlns:a16="http://schemas.microsoft.com/office/drawing/2014/main" val="151821214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591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3D9CC-AD85-4B77-83B1-0CA88851EB0F}"/>
              </a:ext>
            </a:extLst>
          </p:cNvPr>
          <p:cNvSpPr txBox="1"/>
          <p:nvPr/>
        </p:nvSpPr>
        <p:spPr>
          <a:xfrm>
            <a:off x="1491401" y="5016975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43286-85BA-4A53-821F-447CDA934E14}"/>
              </a:ext>
            </a:extLst>
          </p:cNvPr>
          <p:cNvSpPr txBox="1"/>
          <p:nvPr/>
        </p:nvSpPr>
        <p:spPr>
          <a:xfrm>
            <a:off x="1510960" y="5457003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K    = 1.1</a:t>
            </a:r>
          </a:p>
          <a:p>
            <a:r>
              <a:rPr lang="fr-CH" dirty="0"/>
              <a:t>m</a:t>
            </a:r>
            <a:r>
              <a:rPr lang="fr-CH" baseline="-25000" dirty="0"/>
              <a:t>1</a:t>
            </a:r>
            <a:r>
              <a:rPr lang="fr-CH" dirty="0"/>
              <a:t> = 0.1</a:t>
            </a:r>
          </a:p>
          <a:p>
            <a:r>
              <a:rPr lang="fr-CH" dirty="0"/>
              <a:t>m</a:t>
            </a:r>
            <a:r>
              <a:rPr lang="fr-CH" baseline="-25000" dirty="0"/>
              <a:t>2</a:t>
            </a:r>
            <a:r>
              <a:rPr lang="fr-CH" dirty="0"/>
              <a:t>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B8B6F-BD72-4AE3-A6FA-547554234A6A}"/>
              </a:ext>
            </a:extLst>
          </p:cNvPr>
          <p:cNvSpPr txBox="1"/>
          <p:nvPr/>
        </p:nvSpPr>
        <p:spPr>
          <a:xfrm>
            <a:off x="5169010" y="5996182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D56D5-5077-4428-A4D8-D179DF910D2D}"/>
              </a:ext>
            </a:extLst>
          </p:cNvPr>
          <p:cNvSpPr txBox="1"/>
          <p:nvPr/>
        </p:nvSpPr>
        <p:spPr>
          <a:xfrm>
            <a:off x="10601172" y="5994058"/>
            <a:ext cx="159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Risk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too</a:t>
            </a:r>
            <a:r>
              <a:rPr lang="fr-CH" dirty="0"/>
              <a:t> high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insured</a:t>
            </a:r>
            <a:endParaRPr lang="fr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9AA18-7DFB-4439-898D-60247A2F0F87}"/>
              </a:ext>
            </a:extLst>
          </p:cNvPr>
          <p:cNvCxnSpPr>
            <a:cxnSpLocks/>
          </p:cNvCxnSpPr>
          <p:nvPr/>
        </p:nvCxnSpPr>
        <p:spPr>
          <a:xfrm flipH="1" flipV="1">
            <a:off x="10961418" y="5873904"/>
            <a:ext cx="209073" cy="220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0E228-7B9B-497E-B843-85F6F5B003F7}"/>
              </a:ext>
            </a:extLst>
          </p:cNvPr>
          <p:cNvCxnSpPr>
            <a:cxnSpLocks/>
          </p:cNvCxnSpPr>
          <p:nvPr/>
        </p:nvCxnSpPr>
        <p:spPr>
          <a:xfrm flipV="1">
            <a:off x="6844149" y="5996182"/>
            <a:ext cx="206772" cy="217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E9269E1-31B1-4664-B385-065B89E4C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546028"/>
              </p:ext>
            </p:extLst>
          </p:nvPr>
        </p:nvGraphicFramePr>
        <p:xfrm>
          <a:off x="5960714" y="3471786"/>
          <a:ext cx="5209777" cy="3270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99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8674-55E5-4EB1-94E4-0D6183E1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Next </a:t>
            </a:r>
            <a:r>
              <a:rPr lang="fr-CH" dirty="0" err="1"/>
              <a:t>steps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D2AF-C826-4E45-A34B-B0DBAF7B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  <a:r>
              <a:rPr lang="fr-CH" dirty="0" err="1"/>
              <a:t>proportional</a:t>
            </a:r>
            <a:r>
              <a:rPr lang="fr-CH" dirty="0"/>
              <a:t> to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passengers</a:t>
            </a:r>
            <a:r>
              <a:rPr lang="fr-CH" dirty="0"/>
              <a:t> per flight</a:t>
            </a:r>
          </a:p>
          <a:p>
            <a:r>
              <a:rPr lang="fr-CH" dirty="0"/>
              <a:t>Simulation of real </a:t>
            </a:r>
            <a:r>
              <a:rPr lang="fr-CH" dirty="0" err="1"/>
              <a:t>activity</a:t>
            </a:r>
            <a:r>
              <a:rPr lang="fr-CH" dirty="0"/>
              <a:t> to </a:t>
            </a:r>
            <a:r>
              <a:rPr lang="fr-CH" dirty="0" err="1"/>
              <a:t>proove</a:t>
            </a:r>
            <a:r>
              <a:rPr lang="fr-CH" dirty="0"/>
              <a:t> business model </a:t>
            </a:r>
            <a:r>
              <a:rPr lang="fr-CH" dirty="0" err="1"/>
              <a:t>robustness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93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CEF5-5D5C-49C8-8435-8FBC4BE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F2EF-8A76-4456-BEDC-CBB41BDA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Use-case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4ADB5-B52E-464A-8FEA-22CDEE6B318A}"/>
              </a:ext>
            </a:extLst>
          </p:cNvPr>
          <p:cNvSpPr txBox="1"/>
          <p:nvPr/>
        </p:nvSpPr>
        <p:spPr>
          <a:xfrm>
            <a:off x="1623526" y="2304661"/>
            <a:ext cx="7388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As a </a:t>
            </a:r>
            <a:r>
              <a:rPr lang="fr-CH" sz="2800" dirty="0" err="1"/>
              <a:t>customer</a:t>
            </a:r>
            <a:r>
              <a:rPr lang="fr-CH" sz="2800" dirty="0"/>
              <a:t>,</a:t>
            </a:r>
          </a:p>
          <a:p>
            <a:r>
              <a:rPr lang="fr-CH" sz="2800" dirty="0"/>
              <a:t>I </a:t>
            </a:r>
            <a:r>
              <a:rPr lang="fr-CH" sz="2800" dirty="0" err="1"/>
              <a:t>want</a:t>
            </a:r>
            <a:r>
              <a:rPr lang="fr-CH" sz="2800" dirty="0"/>
              <a:t> to </a:t>
            </a:r>
            <a:r>
              <a:rPr lang="fr-CH" sz="2800" dirty="0" err="1"/>
              <a:t>receive</a:t>
            </a:r>
            <a:r>
              <a:rPr lang="fr-CH" sz="2800" dirty="0"/>
              <a:t> money for </a:t>
            </a:r>
            <a:r>
              <a:rPr lang="fr-CH" sz="2800" dirty="0" err="1"/>
              <a:t>my</a:t>
            </a:r>
            <a:r>
              <a:rPr lang="fr-CH" sz="2800" dirty="0"/>
              <a:t> </a:t>
            </a:r>
            <a:r>
              <a:rPr lang="fr-CH" sz="2800" dirty="0" err="1"/>
              <a:t>lost</a:t>
            </a:r>
            <a:r>
              <a:rPr lang="fr-CH" sz="2800" dirty="0"/>
              <a:t> time </a:t>
            </a:r>
          </a:p>
          <a:p>
            <a:r>
              <a:rPr lang="fr-CH" sz="2800" dirty="0" err="1"/>
              <a:t>When</a:t>
            </a:r>
            <a:r>
              <a:rPr lang="fr-CH" sz="2800" dirty="0"/>
              <a:t> </a:t>
            </a:r>
            <a:r>
              <a:rPr lang="fr-CH" sz="2800" dirty="0" err="1"/>
              <a:t>my</a:t>
            </a:r>
            <a:r>
              <a:rPr lang="fr-CH" sz="2800" dirty="0"/>
              <a:t> flight </a:t>
            </a:r>
            <a:r>
              <a:rPr lang="fr-CH" sz="2800" dirty="0" err="1"/>
              <a:t>is</a:t>
            </a:r>
            <a:r>
              <a:rPr lang="fr-CH" sz="2800" dirty="0"/>
              <a:t> </a:t>
            </a:r>
            <a:r>
              <a:rPr lang="fr-CH" sz="2800" dirty="0" err="1"/>
              <a:t>delayed</a:t>
            </a:r>
            <a:r>
              <a:rPr lang="fr-CH" sz="2800" dirty="0"/>
              <a:t> by more </a:t>
            </a:r>
            <a:r>
              <a:rPr lang="fr-CH" sz="2800" dirty="0" err="1"/>
              <a:t>than</a:t>
            </a:r>
            <a:r>
              <a:rPr lang="fr-CH" sz="2800" dirty="0"/>
              <a:t> one </a:t>
            </a:r>
            <a:r>
              <a:rPr lang="fr-CH" sz="2800" dirty="0" err="1"/>
              <a:t>hour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29270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723C-BFCF-4678-85A0-2C96DD40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Concurrence </a:t>
            </a:r>
            <a:r>
              <a:rPr lang="fr-CH" dirty="0" err="1"/>
              <a:t>comparison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CF22C-4029-48E4-BE36-60F35A99C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36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EE0FB8-DC36-4731-BA8F-1D3B30557C1A}"/>
              </a:ext>
            </a:extLst>
          </p:cNvPr>
          <p:cNvSpPr txBox="1"/>
          <p:nvPr/>
        </p:nvSpPr>
        <p:spPr>
          <a:xfrm>
            <a:off x="5768570" y="3769567"/>
            <a:ext cx="65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415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C245-F554-4199-9FDB-CA4630A3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471B-3292-471E-8472-68DBB927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72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671-A7E8-4EF8-9CD0-0280BE2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flight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facts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D0D8-D00D-44D3-A383-DF51870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 : texte de pascal</a:t>
            </a:r>
          </a:p>
        </p:txBody>
      </p:sp>
    </p:spTree>
    <p:extLst>
      <p:ext uri="{BB962C8B-B14F-4D97-AF65-F5344CB8AC3E}">
        <p14:creationId xmlns:p14="http://schemas.microsoft.com/office/powerpoint/2010/main" val="334971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FC9-F9DF-44E3-AE40-C4761EC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Probabilistic</a:t>
            </a:r>
            <a:r>
              <a:rPr lang="fr-CH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5E18-3364-4629-BB2D-A24B71E7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fr-CH" dirty="0" err="1"/>
              <a:t>Parameters</a:t>
            </a:r>
            <a:r>
              <a:rPr lang="fr-CH" dirty="0"/>
              <a:t>: 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C66D6-0A06-43E3-A0FF-379CAE6C93E3}"/>
              </a:ext>
            </a:extLst>
          </p:cNvPr>
          <p:cNvSpPr txBox="1"/>
          <p:nvPr/>
        </p:nvSpPr>
        <p:spPr>
          <a:xfrm>
            <a:off x="3621916" y="641418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Late</a:t>
            </a:r>
            <a:r>
              <a:rPr lang="fr-CH" dirty="0"/>
              <a:t> = at least one </a:t>
            </a:r>
            <a:r>
              <a:rPr lang="fr-CH" dirty="0" err="1"/>
              <a:t>hour</a:t>
            </a:r>
            <a:r>
              <a:rPr lang="fr-CH" dirty="0"/>
              <a:t> </a:t>
            </a:r>
            <a:r>
              <a:rPr lang="fr-CH" dirty="0" err="1"/>
              <a:t>delay</a:t>
            </a:r>
            <a:endParaRPr lang="fr-CH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4095B-3618-4D63-A98A-CEA9BE3A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524144"/>
              </p:ext>
            </p:extLst>
          </p:nvPr>
        </p:nvGraphicFramePr>
        <p:xfrm>
          <a:off x="723696" y="2479149"/>
          <a:ext cx="5372304" cy="33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7DA4A9-6202-4096-90BA-2463C671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892484"/>
              </p:ext>
            </p:extLst>
          </p:nvPr>
        </p:nvGraphicFramePr>
        <p:xfrm>
          <a:off x="6527935" y="2506043"/>
          <a:ext cx="5055687" cy="33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49A-FA07-4F82-AF73-6C314BE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D7F9-FECC-483C-99A7-EA82892A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f(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r>
              <a:rPr lang="fr-CH" dirty="0"/>
              <a:t>)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probability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being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late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>
                <a:sym typeface="Wingdings" panose="05000000000000000000" pitchFamily="2" charset="2"/>
              </a:rPr>
              <a:t>flights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arriving</a:t>
            </a:r>
            <a:r>
              <a:rPr lang="fr-CH" dirty="0">
                <a:sym typeface="Wingdings" panose="05000000000000000000" pitchFamily="2" charset="2"/>
              </a:rPr>
              <a:t> to Geneva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 err="1">
                <a:sym typeface="Wingdings" panose="05000000000000000000" pitchFamily="2" charset="2"/>
              </a:rPr>
              <a:t>airport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from</a:t>
            </a:r>
            <a:r>
              <a:rPr lang="fr-CH" dirty="0">
                <a:sym typeface="Wingdings" panose="05000000000000000000" pitchFamily="2" charset="2"/>
              </a:rPr>
              <a:t> 21.05.2018 to </a:t>
            </a:r>
            <a:r>
              <a:rPr lang="fr-CH" dirty="0" err="1">
                <a:sym typeface="Wingdings" panose="05000000000000000000" pitchFamily="2" charset="2"/>
              </a:rPr>
              <a:t>today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/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𝑐𝑜𝑚𝑝𝑎𝑛𝑦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𝑑𝑎𝑦𝑂𝑓𝑊𝑒𝑒𝑘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h𝑜𝑢𝑟𝑂𝑓𝐷𝑎𝑦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0E45-658D-4EFD-BCE1-DE03AAB9A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941545"/>
              </p:ext>
            </p:extLst>
          </p:nvPr>
        </p:nvGraphicFramePr>
        <p:xfrm>
          <a:off x="7183188" y="3999168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BC8D9B-2327-4D53-82E7-3BF858A3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420001"/>
              </p:ext>
            </p:extLst>
          </p:nvPr>
        </p:nvGraphicFramePr>
        <p:xfrm>
          <a:off x="2009737" y="4205374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227DB-BE87-4A7D-8FAC-4AB85832A1D6}"/>
              </a:ext>
            </a:extLst>
          </p:cNvPr>
          <p:cNvSpPr txBox="1"/>
          <p:nvPr/>
        </p:nvSpPr>
        <p:spPr>
          <a:xfrm>
            <a:off x="125426" y="4249578"/>
            <a:ext cx="224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90% of the </a:t>
            </a:r>
            <a:r>
              <a:rPr lang="fr-CH" dirty="0" err="1"/>
              <a:t>flights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have a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30%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AF6D3-B367-4A06-BFA0-8879595C9B37}"/>
              </a:ext>
            </a:extLst>
          </p:cNvPr>
          <p:cNvCxnSpPr/>
          <p:nvPr/>
        </p:nvCxnSpPr>
        <p:spPr>
          <a:xfrm>
            <a:off x="2366682" y="4376406"/>
            <a:ext cx="1276248" cy="444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16549</TotalTime>
  <Words>503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What we do</vt:lpstr>
      <vt:lpstr>Concurrence comparison</vt:lpstr>
      <vt:lpstr>Architecture</vt:lpstr>
      <vt:lpstr>Logique Bayésienne</vt:lpstr>
      <vt:lpstr>Logique Bayésienne multivariée</vt:lpstr>
      <vt:lpstr>Global flight delay facts</vt:lpstr>
      <vt:lpstr>Our Probabilistic Model</vt:lpstr>
      <vt:lpstr>Bayesian delay probability function </vt:lpstr>
      <vt:lpstr>Cost function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33</cp:revision>
  <dcterms:created xsi:type="dcterms:W3CDTF">2018-05-26T21:21:19Z</dcterms:created>
  <dcterms:modified xsi:type="dcterms:W3CDTF">2018-06-07T09:11:36Z</dcterms:modified>
</cp:coreProperties>
</file>