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2.xml" ContentType="application/vnd.openxmlformats-officedocument.drawingml.chartshape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3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4" r:id="rId4"/>
    <p:sldId id="266" r:id="rId5"/>
    <p:sldId id="257" r:id="rId6"/>
    <p:sldId id="258" r:id="rId7"/>
    <p:sldId id="260" r:id="rId8"/>
    <p:sldId id="259" r:id="rId9"/>
    <p:sldId id="261" r:id="rId10"/>
    <p:sldId id="262" r:id="rId11"/>
    <p:sldId id="268" r:id="rId12"/>
    <p:sldId id="267" r:id="rId13"/>
    <p:sldId id="263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3" y="4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ulien\git\unchained-flight-insurance\unchained-flight-insurance-web\bayesValidat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ulien\git\unchained-flight-insurance\unchained-flight-insurance-web\bayesValidati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ulien\git\unchained-flight-insurance\unchained-flight-insurance-web\bayesValidation.xlsx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ulien\git\unchained-flight-insurance\unchained-flight-insurance-web\bayesValidation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ulien\git\unchained-flight-insurance\unchained-flight-insurance-web\bayesValidation.xlsx" TargetMode="Externa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2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ulien\git\unchained-flight-insurance\unchained-flight-insurance-web\bayesValidation.xlsx" TargetMode="Externa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CH"/>
              <a:t>Probability of being late by at least one hour on sunday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Easyjet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Graphics!$B$25:$B$28</c:f>
              <c:strCache>
                <c:ptCount val="4"/>
                <c:pt idx="0">
                  <c:v>0-11</c:v>
                </c:pt>
                <c:pt idx="1">
                  <c:v>12-15</c:v>
                </c:pt>
                <c:pt idx="2">
                  <c:v>16-19</c:v>
                </c:pt>
                <c:pt idx="3">
                  <c:v>20-23</c:v>
                </c:pt>
              </c:strCache>
            </c:strRef>
          </c:cat>
          <c:val>
            <c:numRef>
              <c:f>Graphics!$D$25:$D$28</c:f>
              <c:numCache>
                <c:formatCode>General</c:formatCode>
                <c:ptCount val="4"/>
                <c:pt idx="0">
                  <c:v>6.9767441860465101E-2</c:v>
                </c:pt>
                <c:pt idx="1">
                  <c:v>0.32</c:v>
                </c:pt>
                <c:pt idx="2">
                  <c:v>0.314285714285714</c:v>
                </c:pt>
                <c:pt idx="3">
                  <c:v>0.32258064516128998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0B-4ADB-8133-482964743060}"/>
            </c:ext>
          </c:extLst>
        </c:ser>
        <c:ser>
          <c:idx val="1"/>
          <c:order val="1"/>
          <c:tx>
            <c:v>Swiss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Graphics!$B$25:$B$28</c:f>
              <c:strCache>
                <c:ptCount val="4"/>
                <c:pt idx="0">
                  <c:v>0-11</c:v>
                </c:pt>
                <c:pt idx="1">
                  <c:v>12-15</c:v>
                </c:pt>
                <c:pt idx="2">
                  <c:v>16-19</c:v>
                </c:pt>
                <c:pt idx="3">
                  <c:v>20-23</c:v>
                </c:pt>
              </c:strCache>
            </c:strRef>
          </c:cat>
          <c:val>
            <c:numRef>
              <c:f>Graphics!$D$29:$D$32</c:f>
              <c:numCache>
                <c:formatCode>General</c:formatCode>
                <c:ptCount val="4"/>
                <c:pt idx="0">
                  <c:v>8.3333333333333301E-2</c:v>
                </c:pt>
                <c:pt idx="1">
                  <c:v>0.15384615384615299</c:v>
                </c:pt>
                <c:pt idx="2">
                  <c:v>0.17647058823529399</c:v>
                </c:pt>
                <c:pt idx="3">
                  <c:v>7.1428571428571397E-2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70B-4ADB-8133-4829647430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24197760"/>
        <c:axId val="257345136"/>
      </c:barChart>
      <c:catAx>
        <c:axId val="17241977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CH"/>
                  <a:t>Hour of the day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57345136"/>
        <c:crosses val="autoZero"/>
        <c:auto val="1"/>
        <c:lblAlgn val="ctr"/>
        <c:lblOffset val="100"/>
        <c:noMultiLvlLbl val="0"/>
      </c:catAx>
      <c:valAx>
        <c:axId val="257345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CH"/>
                  <a:t>Probability of being late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24197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CH"/>
              <a:t>Probability of being late with Easyjet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Monday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Graphics!$B$2:$B$5</c:f>
              <c:strCache>
                <c:ptCount val="4"/>
                <c:pt idx="0">
                  <c:v>0-11</c:v>
                </c:pt>
                <c:pt idx="1">
                  <c:v>12-15</c:v>
                </c:pt>
                <c:pt idx="2">
                  <c:v>16-19</c:v>
                </c:pt>
                <c:pt idx="3">
                  <c:v>20-23</c:v>
                </c:pt>
              </c:strCache>
            </c:strRef>
          </c:cat>
          <c:val>
            <c:numRef>
              <c:f>Graphics!$D$2:$D$5</c:f>
              <c:numCache>
                <c:formatCode>General</c:formatCode>
                <c:ptCount val="4"/>
                <c:pt idx="0">
                  <c:v>1.51515151515151E-2</c:v>
                </c:pt>
                <c:pt idx="1">
                  <c:v>7.3170731707316999E-2</c:v>
                </c:pt>
                <c:pt idx="2">
                  <c:v>0.133333333333333</c:v>
                </c:pt>
                <c:pt idx="3">
                  <c:v>0.214285714285714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F1-4122-8F2A-8890911B72F4}"/>
            </c:ext>
          </c:extLst>
        </c:ser>
        <c:ser>
          <c:idx val="1"/>
          <c:order val="1"/>
          <c:tx>
            <c:v>Sunday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Graphics!$D$6:$D$9</c:f>
              <c:numCache>
                <c:formatCode>General</c:formatCode>
                <c:ptCount val="4"/>
                <c:pt idx="0">
                  <c:v>6.9767441860465101E-2</c:v>
                </c:pt>
                <c:pt idx="1">
                  <c:v>0.32</c:v>
                </c:pt>
                <c:pt idx="2">
                  <c:v>0.314285714285714</c:v>
                </c:pt>
                <c:pt idx="3">
                  <c:v>0.32258064516128998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BF1-4122-8F2A-8890911B72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24197760"/>
        <c:axId val="257345136"/>
      </c:barChart>
      <c:catAx>
        <c:axId val="17241977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CH"/>
                  <a:t>Hour of the day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57345136"/>
        <c:crosses val="autoZero"/>
        <c:auto val="1"/>
        <c:lblAlgn val="ctr"/>
        <c:lblOffset val="100"/>
        <c:noMultiLvlLbl val="0"/>
      </c:catAx>
      <c:valAx>
        <c:axId val="257345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CH"/>
                  <a:t>Probability of being late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24197760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Delay probability histogram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Graphics!$D$44</c:f>
              <c:strCache>
                <c:ptCount val="1"/>
                <c:pt idx="0">
                  <c:v>Number of occurrences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Graphics!$C$46:$C$55</c:f>
              <c:numCache>
                <c:formatCode>0%</c:formatCode>
                <c:ptCount val="10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</c:numCache>
            </c:numRef>
          </c:cat>
          <c:val>
            <c:numRef>
              <c:f>Graphics!$D$46:$D$55</c:f>
              <c:numCache>
                <c:formatCode>General</c:formatCode>
                <c:ptCount val="10"/>
                <c:pt idx="0">
                  <c:v>0</c:v>
                </c:pt>
                <c:pt idx="1">
                  <c:v>117</c:v>
                </c:pt>
                <c:pt idx="2">
                  <c:v>39</c:v>
                </c:pt>
                <c:pt idx="3">
                  <c:v>302</c:v>
                </c:pt>
                <c:pt idx="4">
                  <c:v>173</c:v>
                </c:pt>
                <c:pt idx="5">
                  <c:v>0</c:v>
                </c:pt>
                <c:pt idx="6">
                  <c:v>18</c:v>
                </c:pt>
                <c:pt idx="7">
                  <c:v>6</c:v>
                </c:pt>
                <c:pt idx="8">
                  <c:v>0</c:v>
                </c:pt>
                <c:pt idx="9">
                  <c:v>136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39-4826-845E-27F3486CF3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24191520"/>
        <c:axId val="257347296"/>
      </c:barChart>
      <c:catAx>
        <c:axId val="17241915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CH"/>
                  <a:t>Delay probability</a:t>
                </a:r>
              </a:p>
            </c:rich>
          </c:tx>
          <c:layout>
            <c:manualLayout>
              <c:xMode val="edge"/>
              <c:yMode val="edge"/>
              <c:x val="0.44320013123359586"/>
              <c:y val="0.8833100029163021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57347296"/>
        <c:crosses val="autoZero"/>
        <c:auto val="1"/>
        <c:lblAlgn val="ctr"/>
        <c:lblOffset val="100"/>
        <c:noMultiLvlLbl val="0"/>
      </c:catAx>
      <c:valAx>
        <c:axId val="257347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CH"/>
                  <a:t>Number of occurences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241915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Cumulative number of flights with delay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Graphics!$D$44</c:f>
              <c:strCache>
                <c:ptCount val="1"/>
                <c:pt idx="0">
                  <c:v>Number of occurrences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Graphics!$C$46:$C$55</c:f>
              <c:numCache>
                <c:formatCode>0%</c:formatCode>
                <c:ptCount val="10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</c:numCache>
            </c:numRef>
          </c:cat>
          <c:val>
            <c:numRef>
              <c:f>Graphics!$E$46:$E$55</c:f>
              <c:numCache>
                <c:formatCode>General</c:formatCode>
                <c:ptCount val="10"/>
                <c:pt idx="0">
                  <c:v>0.77451539338654507</c:v>
                </c:pt>
                <c:pt idx="1">
                  <c:v>0.80786773090079822</c:v>
                </c:pt>
                <c:pt idx="2">
                  <c:v>0.8189851767388826</c:v>
                </c:pt>
                <c:pt idx="3">
                  <c:v>0.90507411630558732</c:v>
                </c:pt>
                <c:pt idx="4">
                  <c:v>0.95438996579247448</c:v>
                </c:pt>
                <c:pt idx="5">
                  <c:v>0.95438996579247448</c:v>
                </c:pt>
                <c:pt idx="6">
                  <c:v>0.95952109464082114</c:v>
                </c:pt>
                <c:pt idx="7">
                  <c:v>0.96123147092360339</c:v>
                </c:pt>
                <c:pt idx="8">
                  <c:v>0.96123147092360339</c:v>
                </c:pt>
                <c:pt idx="9">
                  <c:v>1.0000000000000002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72-4695-AD15-7BE8EE4C08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24191520"/>
        <c:axId val="257347296"/>
      </c:barChart>
      <c:catAx>
        <c:axId val="17241915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CH"/>
                  <a:t>Delay probability</a:t>
                </a:r>
              </a:p>
            </c:rich>
          </c:tx>
          <c:layout>
            <c:manualLayout>
              <c:xMode val="edge"/>
              <c:yMode val="edge"/>
              <c:x val="0.44320013123359586"/>
              <c:y val="0.8833100029163021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57347296"/>
        <c:crosses val="autoZero"/>
        <c:auto val="1"/>
        <c:lblAlgn val="ctr"/>
        <c:lblOffset val="100"/>
        <c:noMultiLvlLbl val="0"/>
      </c:catAx>
      <c:valAx>
        <c:axId val="25734729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CH"/>
                  <a:t>Flights</a:t>
                </a:r>
                <a:r>
                  <a:rPr lang="fr-CH" baseline="0"/>
                  <a:t> with delay</a:t>
                </a:r>
                <a:endParaRPr lang="fr-CH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241915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CH"/>
              <a:t>Coverage variants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Graphics!$F$44</c:f>
              <c:strCache>
                <c:ptCount val="1"/>
                <c:pt idx="0">
                  <c:v>Ultimate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Graphics!$C$45:$C$55</c:f>
              <c:numCache>
                <c:formatCode>0%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cat>
          <c:val>
            <c:numRef>
              <c:f>Graphics!$F$45:$F$53</c:f>
              <c:numCache>
                <c:formatCode>General</c:formatCode>
                <c:ptCount val="9"/>
                <c:pt idx="0">
                  <c:v>805</c:v>
                </c:pt>
                <c:pt idx="1">
                  <c:v>1685.0000000000002</c:v>
                </c:pt>
                <c:pt idx="2">
                  <c:v>2565.0000000000005</c:v>
                </c:pt>
                <c:pt idx="3">
                  <c:v>3445.0000000000005</c:v>
                </c:pt>
                <c:pt idx="4">
                  <c:v>4325</c:v>
                </c:pt>
                <c:pt idx="5">
                  <c:v>5205</c:v>
                </c:pt>
                <c:pt idx="6">
                  <c:v>6085</c:v>
                </c:pt>
                <c:pt idx="7">
                  <c:v>6965</c:v>
                </c:pt>
                <c:pt idx="8">
                  <c:v>7845.0000000000009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7AC-4D72-96DA-3215B3BE9898}"/>
            </c:ext>
          </c:extLst>
        </c:ser>
        <c:ser>
          <c:idx val="1"/>
          <c:order val="1"/>
          <c:tx>
            <c:strRef>
              <c:f>Graphics!$G$44</c:f>
              <c:strCache>
                <c:ptCount val="1"/>
                <c:pt idx="0">
                  <c:v>Medium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Graphics!$C$45:$C$55</c:f>
              <c:numCache>
                <c:formatCode>0%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cat>
          <c:val>
            <c:numRef>
              <c:f>Graphics!$G$45:$G$53</c:f>
              <c:numCache>
                <c:formatCode>General</c:formatCode>
                <c:ptCount val="9"/>
                <c:pt idx="0">
                  <c:v>205</c:v>
                </c:pt>
                <c:pt idx="1">
                  <c:v>425.00000000000006</c:v>
                </c:pt>
                <c:pt idx="2">
                  <c:v>645.00000000000011</c:v>
                </c:pt>
                <c:pt idx="3">
                  <c:v>865.00000000000011</c:v>
                </c:pt>
                <c:pt idx="4">
                  <c:v>1085</c:v>
                </c:pt>
                <c:pt idx="5">
                  <c:v>1305</c:v>
                </c:pt>
                <c:pt idx="6">
                  <c:v>1525</c:v>
                </c:pt>
                <c:pt idx="7">
                  <c:v>1745</c:v>
                </c:pt>
                <c:pt idx="8">
                  <c:v>1965.0000000000002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7AC-4D72-96DA-3215B3BE9898}"/>
            </c:ext>
          </c:extLst>
        </c:ser>
        <c:ser>
          <c:idx val="2"/>
          <c:order val="2"/>
          <c:tx>
            <c:strRef>
              <c:f>Graphics!$H$44</c:f>
              <c:strCache>
                <c:ptCount val="1"/>
                <c:pt idx="0">
                  <c:v>Basic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Graphics!$C$45:$C$55</c:f>
              <c:numCache>
                <c:formatCode>0%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cat>
          <c:val>
            <c:numRef>
              <c:f>Graphics!$H$45:$H$53</c:f>
              <c:numCache>
                <c:formatCode>General</c:formatCode>
                <c:ptCount val="9"/>
                <c:pt idx="0">
                  <c:v>55</c:v>
                </c:pt>
                <c:pt idx="1">
                  <c:v>110.00000000000001</c:v>
                </c:pt>
                <c:pt idx="2">
                  <c:v>165.00000000000003</c:v>
                </c:pt>
                <c:pt idx="3">
                  <c:v>220.00000000000003</c:v>
                </c:pt>
                <c:pt idx="4">
                  <c:v>275</c:v>
                </c:pt>
                <c:pt idx="5">
                  <c:v>330</c:v>
                </c:pt>
                <c:pt idx="6">
                  <c:v>385</c:v>
                </c:pt>
                <c:pt idx="7">
                  <c:v>440</c:v>
                </c:pt>
                <c:pt idx="8">
                  <c:v>495.00000000000006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7AC-4D72-96DA-3215B3BE98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48204016"/>
        <c:axId val="866921584"/>
      </c:lineChart>
      <c:catAx>
        <c:axId val="2482040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CH"/>
                  <a:t>Probability of being late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866921584"/>
        <c:crosses val="autoZero"/>
        <c:auto val="1"/>
        <c:lblAlgn val="ctr"/>
        <c:lblOffset val="100"/>
        <c:noMultiLvlLbl val="0"/>
      </c:catAx>
      <c:valAx>
        <c:axId val="866921584"/>
        <c:scaling>
          <c:orientation val="minMax"/>
          <c:max val="8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CH"/>
                  <a:t>Premium amount [CHF]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48204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fr-FR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CH"/>
              <a:t>Coverage variants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Graphics!$F$44</c:f>
              <c:strCache>
                <c:ptCount val="1"/>
                <c:pt idx="0">
                  <c:v>Gold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Graphics!$C$45:$C$55</c:f>
              <c:numCache>
                <c:formatCode>0%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cat>
          <c:val>
            <c:numRef>
              <c:f>Graphics!$F$45:$F$53</c:f>
              <c:numCache>
                <c:formatCode>General</c:formatCode>
                <c:ptCount val="9"/>
                <c:pt idx="0">
                  <c:v>805</c:v>
                </c:pt>
                <c:pt idx="1">
                  <c:v>1685.0000000000002</c:v>
                </c:pt>
                <c:pt idx="2">
                  <c:v>2565.0000000000005</c:v>
                </c:pt>
                <c:pt idx="3">
                  <c:v>3445.0000000000005</c:v>
                </c:pt>
                <c:pt idx="4">
                  <c:v>4325</c:v>
                </c:pt>
                <c:pt idx="5">
                  <c:v>5205</c:v>
                </c:pt>
                <c:pt idx="6">
                  <c:v>6085</c:v>
                </c:pt>
                <c:pt idx="7">
                  <c:v>6965</c:v>
                </c:pt>
                <c:pt idx="8">
                  <c:v>7845.0000000000009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73D-4088-B457-23F6D1A5A7BC}"/>
            </c:ext>
          </c:extLst>
        </c:ser>
        <c:ser>
          <c:idx val="1"/>
          <c:order val="1"/>
          <c:tx>
            <c:strRef>
              <c:f>Graphics!$G$44</c:f>
              <c:strCache>
                <c:ptCount val="1"/>
                <c:pt idx="0">
                  <c:v>Silver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Graphics!$C$45:$C$55</c:f>
              <c:numCache>
                <c:formatCode>0%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cat>
          <c:val>
            <c:numRef>
              <c:f>Graphics!$G$45:$G$53</c:f>
              <c:numCache>
                <c:formatCode>General</c:formatCode>
                <c:ptCount val="9"/>
                <c:pt idx="0">
                  <c:v>205</c:v>
                </c:pt>
                <c:pt idx="1">
                  <c:v>425.00000000000006</c:v>
                </c:pt>
                <c:pt idx="2">
                  <c:v>645.00000000000011</c:v>
                </c:pt>
                <c:pt idx="3">
                  <c:v>865.00000000000011</c:v>
                </c:pt>
                <c:pt idx="4">
                  <c:v>1085</c:v>
                </c:pt>
                <c:pt idx="5">
                  <c:v>1305</c:v>
                </c:pt>
                <c:pt idx="6">
                  <c:v>1525</c:v>
                </c:pt>
                <c:pt idx="7">
                  <c:v>1745</c:v>
                </c:pt>
                <c:pt idx="8">
                  <c:v>1965.0000000000002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73D-4088-B457-23F6D1A5A7BC}"/>
            </c:ext>
          </c:extLst>
        </c:ser>
        <c:ser>
          <c:idx val="2"/>
          <c:order val="2"/>
          <c:tx>
            <c:strRef>
              <c:f>Graphics!$H$44</c:f>
              <c:strCache>
                <c:ptCount val="1"/>
                <c:pt idx="0">
                  <c:v>Bronze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Graphics!$C$45:$C$55</c:f>
              <c:numCache>
                <c:formatCode>0%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cat>
          <c:val>
            <c:numRef>
              <c:f>Graphics!$H$45:$H$53</c:f>
              <c:numCache>
                <c:formatCode>General</c:formatCode>
                <c:ptCount val="9"/>
                <c:pt idx="0">
                  <c:v>55</c:v>
                </c:pt>
                <c:pt idx="1">
                  <c:v>110.00000000000001</c:v>
                </c:pt>
                <c:pt idx="2">
                  <c:v>165.00000000000003</c:v>
                </c:pt>
                <c:pt idx="3">
                  <c:v>220.00000000000003</c:v>
                </c:pt>
                <c:pt idx="4">
                  <c:v>275</c:v>
                </c:pt>
                <c:pt idx="5">
                  <c:v>330</c:v>
                </c:pt>
                <c:pt idx="6">
                  <c:v>385</c:v>
                </c:pt>
                <c:pt idx="7">
                  <c:v>440</c:v>
                </c:pt>
                <c:pt idx="8">
                  <c:v>495.00000000000006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73D-4088-B457-23F6D1A5A7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48204016"/>
        <c:axId val="866921584"/>
      </c:lineChart>
      <c:catAx>
        <c:axId val="2482040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CH"/>
                  <a:t>Probability of being late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866921584"/>
        <c:crosses val="autoZero"/>
        <c:auto val="1"/>
        <c:lblAlgn val="ctr"/>
        <c:lblOffset val="100"/>
        <c:tickLblSkip val="2"/>
        <c:tickMarkSkip val="1"/>
        <c:noMultiLvlLbl val="0"/>
      </c:catAx>
      <c:valAx>
        <c:axId val="866921584"/>
        <c:scaling>
          <c:orientation val="minMax"/>
          <c:max val="8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CH"/>
                  <a:t>Premium amount [CHF]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48204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fr-FR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A8ED57-44E3-4220-92DA-4718DB52050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CH"/>
        </a:p>
      </dgm:t>
    </dgm:pt>
    <dgm:pt modelId="{F217DF84-4E26-489D-9D63-F74CB36DAC2E}">
      <dgm:prSet phldrT="[Text]"/>
      <dgm:spPr/>
      <dgm:t>
        <a:bodyPr/>
        <a:lstStyle/>
        <a:p>
          <a:r>
            <a:rPr lang="fr-CH" dirty="0" err="1"/>
            <a:t>Fizzy.axa</a:t>
          </a:r>
          <a:endParaRPr lang="fr-CH" dirty="0"/>
        </a:p>
      </dgm:t>
    </dgm:pt>
    <dgm:pt modelId="{532017E8-BB73-475B-8DA1-7B4DC4EEF54B}" type="parTrans" cxnId="{44784D40-957B-4B53-8493-B20B62C8BED5}">
      <dgm:prSet/>
      <dgm:spPr/>
      <dgm:t>
        <a:bodyPr/>
        <a:lstStyle/>
        <a:p>
          <a:endParaRPr lang="fr-CH"/>
        </a:p>
      </dgm:t>
    </dgm:pt>
    <dgm:pt modelId="{8DBE7CA3-E0EA-4C91-A89E-585277FBD91D}" type="sibTrans" cxnId="{44784D40-957B-4B53-8493-B20B62C8BED5}">
      <dgm:prSet/>
      <dgm:spPr/>
      <dgm:t>
        <a:bodyPr/>
        <a:lstStyle/>
        <a:p>
          <a:endParaRPr lang="fr-CH"/>
        </a:p>
      </dgm:t>
    </dgm:pt>
    <dgm:pt modelId="{1E7DD2C4-91D8-4B00-B1F1-62C09BC4E1EA}">
      <dgm:prSet phldrT="[Text]"/>
      <dgm:spPr/>
      <dgm:t>
        <a:bodyPr/>
        <a:lstStyle/>
        <a:p>
          <a:r>
            <a:rPr lang="fr-CH" dirty="0"/>
            <a:t>Blockchain-</a:t>
          </a:r>
          <a:r>
            <a:rPr lang="fr-CH" dirty="0" err="1"/>
            <a:t>based</a:t>
          </a:r>
          <a:endParaRPr lang="fr-CH" dirty="0"/>
        </a:p>
      </dgm:t>
    </dgm:pt>
    <dgm:pt modelId="{B6DB7AD7-57FD-4C00-B0DA-00B4D2BDC905}" type="parTrans" cxnId="{9759F7BA-2F04-459D-9E25-B4F61A1FAF06}">
      <dgm:prSet/>
      <dgm:spPr/>
      <dgm:t>
        <a:bodyPr/>
        <a:lstStyle/>
        <a:p>
          <a:endParaRPr lang="fr-CH"/>
        </a:p>
      </dgm:t>
    </dgm:pt>
    <dgm:pt modelId="{5631CC17-F638-4BE0-AFF7-C0BA9B3E2FCC}" type="sibTrans" cxnId="{9759F7BA-2F04-459D-9E25-B4F61A1FAF06}">
      <dgm:prSet/>
      <dgm:spPr/>
      <dgm:t>
        <a:bodyPr/>
        <a:lstStyle/>
        <a:p>
          <a:endParaRPr lang="fr-CH"/>
        </a:p>
      </dgm:t>
    </dgm:pt>
    <dgm:pt modelId="{EDF16CB2-0CDD-4CD6-95BA-3D2D6F669874}">
      <dgm:prSet phldrT="[Text]"/>
      <dgm:spPr/>
      <dgm:t>
        <a:bodyPr/>
        <a:lstStyle/>
        <a:p>
          <a:r>
            <a:rPr lang="fr-CH" dirty="0"/>
            <a:t>Pays @ 2h </a:t>
          </a:r>
          <a:r>
            <a:rPr lang="fr-CH" dirty="0" err="1"/>
            <a:t>late</a:t>
          </a:r>
          <a:endParaRPr lang="fr-CH" dirty="0"/>
        </a:p>
      </dgm:t>
    </dgm:pt>
    <dgm:pt modelId="{75130EE7-9598-4A91-B17A-8A24502B5484}" type="parTrans" cxnId="{A099D3E8-FA4C-4D40-8F5B-3B4C7C3FC432}">
      <dgm:prSet/>
      <dgm:spPr/>
      <dgm:t>
        <a:bodyPr/>
        <a:lstStyle/>
        <a:p>
          <a:endParaRPr lang="fr-CH"/>
        </a:p>
      </dgm:t>
    </dgm:pt>
    <dgm:pt modelId="{C661A784-301F-4406-B4F2-FCDF26BF2360}" type="sibTrans" cxnId="{A099D3E8-FA4C-4D40-8F5B-3B4C7C3FC432}">
      <dgm:prSet/>
      <dgm:spPr/>
      <dgm:t>
        <a:bodyPr/>
        <a:lstStyle/>
        <a:p>
          <a:endParaRPr lang="fr-CH"/>
        </a:p>
      </dgm:t>
    </dgm:pt>
    <dgm:pt modelId="{91DEB64B-D975-4038-9FA9-2CBC54B92AA7}">
      <dgm:prSet phldrT="[Text]"/>
      <dgm:spPr/>
      <dgm:t>
        <a:bodyPr/>
        <a:lstStyle/>
        <a:p>
          <a:r>
            <a:rPr lang="fr-CH" dirty="0" err="1"/>
            <a:t>Mobi</a:t>
          </a:r>
          <a:r>
            <a:rPr lang="fr-CH" dirty="0"/>
            <a:t> UFI</a:t>
          </a:r>
        </a:p>
      </dgm:t>
    </dgm:pt>
    <dgm:pt modelId="{16A088DB-4CCE-4DC2-92E7-F559963E91D0}" type="parTrans" cxnId="{924404D0-8C48-40FF-B194-515CF9A403C2}">
      <dgm:prSet/>
      <dgm:spPr/>
      <dgm:t>
        <a:bodyPr/>
        <a:lstStyle/>
        <a:p>
          <a:endParaRPr lang="fr-CH"/>
        </a:p>
      </dgm:t>
    </dgm:pt>
    <dgm:pt modelId="{D4553075-16FE-446B-9922-AF75DFCCB2C7}" type="sibTrans" cxnId="{924404D0-8C48-40FF-B194-515CF9A403C2}">
      <dgm:prSet/>
      <dgm:spPr/>
      <dgm:t>
        <a:bodyPr/>
        <a:lstStyle/>
        <a:p>
          <a:endParaRPr lang="fr-CH"/>
        </a:p>
      </dgm:t>
    </dgm:pt>
    <dgm:pt modelId="{08075B61-F6AD-4030-940B-BCE2A02A9244}">
      <dgm:prSet phldrT="[Text]"/>
      <dgm:spPr/>
      <dgm:t>
        <a:bodyPr/>
        <a:lstStyle/>
        <a:p>
          <a:r>
            <a:rPr lang="fr-CH" dirty="0"/>
            <a:t>No blockchain</a:t>
          </a:r>
        </a:p>
      </dgm:t>
    </dgm:pt>
    <dgm:pt modelId="{AF5CC230-42F9-4FA5-8038-C2F939F1C6F4}" type="parTrans" cxnId="{DCB53793-C7DB-4D82-BDD6-D6F30699A92B}">
      <dgm:prSet/>
      <dgm:spPr/>
      <dgm:t>
        <a:bodyPr/>
        <a:lstStyle/>
        <a:p>
          <a:endParaRPr lang="fr-CH"/>
        </a:p>
      </dgm:t>
    </dgm:pt>
    <dgm:pt modelId="{0F0F30FE-AB60-4FDF-AA62-AC999FF5BB8D}" type="sibTrans" cxnId="{DCB53793-C7DB-4D82-BDD6-D6F30699A92B}">
      <dgm:prSet/>
      <dgm:spPr/>
      <dgm:t>
        <a:bodyPr/>
        <a:lstStyle/>
        <a:p>
          <a:endParaRPr lang="fr-CH"/>
        </a:p>
      </dgm:t>
    </dgm:pt>
    <dgm:pt modelId="{6653B846-5C0E-4270-A427-DF0179A6068B}">
      <dgm:prSet phldrT="[Text]"/>
      <dgm:spPr/>
      <dgm:t>
        <a:bodyPr/>
        <a:lstStyle/>
        <a:p>
          <a:r>
            <a:rPr lang="fr-CH" dirty="0"/>
            <a:t>Pays @ 1h </a:t>
          </a:r>
          <a:r>
            <a:rPr lang="fr-CH" dirty="0" err="1"/>
            <a:t>late</a:t>
          </a:r>
          <a:endParaRPr lang="fr-CH" dirty="0"/>
        </a:p>
      </dgm:t>
    </dgm:pt>
    <dgm:pt modelId="{F49AF4F8-CDE0-434E-93F6-38C8009D7240}" type="parTrans" cxnId="{0C35F144-902A-43D1-A961-B0B1460FE736}">
      <dgm:prSet/>
      <dgm:spPr/>
      <dgm:t>
        <a:bodyPr/>
        <a:lstStyle/>
        <a:p>
          <a:endParaRPr lang="fr-CH"/>
        </a:p>
      </dgm:t>
    </dgm:pt>
    <dgm:pt modelId="{E6DBDAED-5E22-499D-B6E0-8AF716B7B48D}" type="sibTrans" cxnId="{0C35F144-902A-43D1-A961-B0B1460FE736}">
      <dgm:prSet/>
      <dgm:spPr/>
      <dgm:t>
        <a:bodyPr/>
        <a:lstStyle/>
        <a:p>
          <a:endParaRPr lang="fr-CH"/>
        </a:p>
      </dgm:t>
    </dgm:pt>
    <dgm:pt modelId="{0F187E31-7991-411A-A923-C9D40FF938C4}">
      <dgm:prSet phldrT="[Text]"/>
      <dgm:spPr/>
      <dgm:t>
        <a:bodyPr/>
        <a:lstStyle/>
        <a:p>
          <a:r>
            <a:rPr lang="fr-CH" dirty="0" err="1"/>
            <a:t>Signin</a:t>
          </a:r>
          <a:r>
            <a:rPr lang="fr-CH" dirty="0"/>
            <a:t> @ -15 </a:t>
          </a:r>
          <a:r>
            <a:rPr lang="fr-CH" dirty="0" err="1"/>
            <a:t>days</a:t>
          </a:r>
          <a:endParaRPr lang="fr-CH" dirty="0"/>
        </a:p>
      </dgm:t>
    </dgm:pt>
    <dgm:pt modelId="{27AF4FCA-1F96-4A52-A650-5950BDCE1169}" type="parTrans" cxnId="{B3CB918A-D74F-495C-A8B0-BF0BBCCC303B}">
      <dgm:prSet/>
      <dgm:spPr/>
      <dgm:t>
        <a:bodyPr/>
        <a:lstStyle/>
        <a:p>
          <a:endParaRPr lang="fr-CH"/>
        </a:p>
      </dgm:t>
    </dgm:pt>
    <dgm:pt modelId="{55BAC1CD-E95C-4807-9963-52D0B2024757}" type="sibTrans" cxnId="{B3CB918A-D74F-495C-A8B0-BF0BBCCC303B}">
      <dgm:prSet/>
      <dgm:spPr/>
      <dgm:t>
        <a:bodyPr/>
        <a:lstStyle/>
        <a:p>
          <a:endParaRPr lang="fr-CH"/>
        </a:p>
      </dgm:t>
    </dgm:pt>
    <dgm:pt modelId="{35AF79C6-5868-4234-8D8B-1F750F5FEDF9}">
      <dgm:prSet phldrT="[Text]"/>
      <dgm:spPr/>
      <dgm:t>
        <a:bodyPr/>
        <a:lstStyle/>
        <a:p>
          <a:r>
            <a:rPr lang="fr-CH" dirty="0" err="1"/>
            <a:t>Signin</a:t>
          </a:r>
          <a:r>
            <a:rPr lang="fr-CH" dirty="0"/>
            <a:t> @ -1 </a:t>
          </a:r>
          <a:r>
            <a:rPr lang="fr-CH" dirty="0" err="1"/>
            <a:t>hour</a:t>
          </a:r>
          <a:endParaRPr lang="fr-CH" dirty="0"/>
        </a:p>
      </dgm:t>
    </dgm:pt>
    <dgm:pt modelId="{21A073EF-8FE7-489F-A98D-600072ABFE95}" type="parTrans" cxnId="{065DC095-AB4F-4C40-93B1-05AFFCD6A0C2}">
      <dgm:prSet/>
      <dgm:spPr/>
      <dgm:t>
        <a:bodyPr/>
        <a:lstStyle/>
        <a:p>
          <a:endParaRPr lang="fr-CH"/>
        </a:p>
      </dgm:t>
    </dgm:pt>
    <dgm:pt modelId="{53CB126F-7C81-4857-825C-BD1BDD8E79CE}" type="sibTrans" cxnId="{065DC095-AB4F-4C40-93B1-05AFFCD6A0C2}">
      <dgm:prSet/>
      <dgm:spPr/>
      <dgm:t>
        <a:bodyPr/>
        <a:lstStyle/>
        <a:p>
          <a:endParaRPr lang="fr-CH"/>
        </a:p>
      </dgm:t>
    </dgm:pt>
    <dgm:pt modelId="{3B7BEF06-A4B1-4E06-8A39-5F3915690A2C}" type="pres">
      <dgm:prSet presAssocID="{AFA8ED57-44E3-4220-92DA-4718DB52050A}" presName="Name0" presStyleCnt="0">
        <dgm:presLayoutVars>
          <dgm:dir/>
          <dgm:animLvl val="lvl"/>
          <dgm:resizeHandles val="exact"/>
        </dgm:presLayoutVars>
      </dgm:prSet>
      <dgm:spPr/>
    </dgm:pt>
    <dgm:pt modelId="{702393B7-285C-4A4B-A141-B462AE551A9C}" type="pres">
      <dgm:prSet presAssocID="{F217DF84-4E26-489D-9D63-F74CB36DAC2E}" presName="composite" presStyleCnt="0"/>
      <dgm:spPr/>
    </dgm:pt>
    <dgm:pt modelId="{90F612D9-D681-4720-8A7B-4DFA71792833}" type="pres">
      <dgm:prSet presAssocID="{F217DF84-4E26-489D-9D63-F74CB36DAC2E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569E56DE-AD53-4FFB-8864-E814A1199109}" type="pres">
      <dgm:prSet presAssocID="{F217DF84-4E26-489D-9D63-F74CB36DAC2E}" presName="desTx" presStyleLbl="alignAccFollowNode1" presStyleIdx="0" presStyleCnt="2">
        <dgm:presLayoutVars>
          <dgm:bulletEnabled val="1"/>
        </dgm:presLayoutVars>
      </dgm:prSet>
      <dgm:spPr/>
    </dgm:pt>
    <dgm:pt modelId="{BF050F1E-FAE3-427F-92B4-3CB2DCA676A8}" type="pres">
      <dgm:prSet presAssocID="{8DBE7CA3-E0EA-4C91-A89E-585277FBD91D}" presName="space" presStyleCnt="0"/>
      <dgm:spPr/>
    </dgm:pt>
    <dgm:pt modelId="{927E8AA3-6B2B-46D0-A0BD-85BC2360F4FA}" type="pres">
      <dgm:prSet presAssocID="{91DEB64B-D975-4038-9FA9-2CBC54B92AA7}" presName="composite" presStyleCnt="0"/>
      <dgm:spPr/>
    </dgm:pt>
    <dgm:pt modelId="{4AF5F9C8-0910-4DD3-8480-F0E45D59F3AF}" type="pres">
      <dgm:prSet presAssocID="{91DEB64B-D975-4038-9FA9-2CBC54B92AA7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C33463F4-D0D8-45C0-B548-FED0F621A212}" type="pres">
      <dgm:prSet presAssocID="{91DEB64B-D975-4038-9FA9-2CBC54B92AA7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44784D40-957B-4B53-8493-B20B62C8BED5}" srcId="{AFA8ED57-44E3-4220-92DA-4718DB52050A}" destId="{F217DF84-4E26-489D-9D63-F74CB36DAC2E}" srcOrd="0" destOrd="0" parTransId="{532017E8-BB73-475B-8DA1-7B4DC4EEF54B}" sibTransId="{8DBE7CA3-E0EA-4C91-A89E-585277FBD91D}"/>
    <dgm:cxn modelId="{0C35F144-902A-43D1-A961-B0B1460FE736}" srcId="{91DEB64B-D975-4038-9FA9-2CBC54B92AA7}" destId="{6653B846-5C0E-4270-A427-DF0179A6068B}" srcOrd="1" destOrd="0" parTransId="{F49AF4F8-CDE0-434E-93F6-38C8009D7240}" sibTransId="{E6DBDAED-5E22-499D-B6E0-8AF716B7B48D}"/>
    <dgm:cxn modelId="{67AA8950-D378-424E-9DEF-D6E4D2AD50CC}" type="presOf" srcId="{08075B61-F6AD-4030-940B-BCE2A02A9244}" destId="{C33463F4-D0D8-45C0-B548-FED0F621A212}" srcOrd="0" destOrd="0" presId="urn:microsoft.com/office/officeart/2005/8/layout/hList1"/>
    <dgm:cxn modelId="{BD620F7B-816C-4E31-A417-A2B250F74AED}" type="presOf" srcId="{0F187E31-7991-411A-A923-C9D40FF938C4}" destId="{569E56DE-AD53-4FFB-8864-E814A1199109}" srcOrd="0" destOrd="2" presId="urn:microsoft.com/office/officeart/2005/8/layout/hList1"/>
    <dgm:cxn modelId="{B3CB918A-D74F-495C-A8B0-BF0BBCCC303B}" srcId="{F217DF84-4E26-489D-9D63-F74CB36DAC2E}" destId="{0F187E31-7991-411A-A923-C9D40FF938C4}" srcOrd="2" destOrd="0" parTransId="{27AF4FCA-1F96-4A52-A650-5950BDCE1169}" sibTransId="{55BAC1CD-E95C-4807-9963-52D0B2024757}"/>
    <dgm:cxn modelId="{DCB53793-C7DB-4D82-BDD6-D6F30699A92B}" srcId="{91DEB64B-D975-4038-9FA9-2CBC54B92AA7}" destId="{08075B61-F6AD-4030-940B-BCE2A02A9244}" srcOrd="0" destOrd="0" parTransId="{AF5CC230-42F9-4FA5-8038-C2F939F1C6F4}" sibTransId="{0F0F30FE-AB60-4FDF-AA62-AC999FF5BB8D}"/>
    <dgm:cxn modelId="{065DC095-AB4F-4C40-93B1-05AFFCD6A0C2}" srcId="{91DEB64B-D975-4038-9FA9-2CBC54B92AA7}" destId="{35AF79C6-5868-4234-8D8B-1F750F5FEDF9}" srcOrd="2" destOrd="0" parTransId="{21A073EF-8FE7-489F-A98D-600072ABFE95}" sibTransId="{53CB126F-7C81-4857-825C-BD1BDD8E79CE}"/>
    <dgm:cxn modelId="{BC59B497-56EA-46AA-9593-E5BAFB948DBD}" type="presOf" srcId="{1E7DD2C4-91D8-4B00-B1F1-62C09BC4E1EA}" destId="{569E56DE-AD53-4FFB-8864-E814A1199109}" srcOrd="0" destOrd="0" presId="urn:microsoft.com/office/officeart/2005/8/layout/hList1"/>
    <dgm:cxn modelId="{2F45399B-D377-43AE-ADB7-A27A2518C1C5}" type="presOf" srcId="{AFA8ED57-44E3-4220-92DA-4718DB52050A}" destId="{3B7BEF06-A4B1-4E06-8A39-5F3915690A2C}" srcOrd="0" destOrd="0" presId="urn:microsoft.com/office/officeart/2005/8/layout/hList1"/>
    <dgm:cxn modelId="{0ECDE9B8-E520-4A3E-81A7-996869F7341A}" type="presOf" srcId="{35AF79C6-5868-4234-8D8B-1F750F5FEDF9}" destId="{C33463F4-D0D8-45C0-B548-FED0F621A212}" srcOrd="0" destOrd="2" presId="urn:microsoft.com/office/officeart/2005/8/layout/hList1"/>
    <dgm:cxn modelId="{9759F7BA-2F04-459D-9E25-B4F61A1FAF06}" srcId="{F217DF84-4E26-489D-9D63-F74CB36DAC2E}" destId="{1E7DD2C4-91D8-4B00-B1F1-62C09BC4E1EA}" srcOrd="0" destOrd="0" parTransId="{B6DB7AD7-57FD-4C00-B0DA-00B4D2BDC905}" sibTransId="{5631CC17-F638-4BE0-AFF7-C0BA9B3E2FCC}"/>
    <dgm:cxn modelId="{2349F8C1-D035-4555-BD04-95A9BF56A937}" type="presOf" srcId="{91DEB64B-D975-4038-9FA9-2CBC54B92AA7}" destId="{4AF5F9C8-0910-4DD3-8480-F0E45D59F3AF}" srcOrd="0" destOrd="0" presId="urn:microsoft.com/office/officeart/2005/8/layout/hList1"/>
    <dgm:cxn modelId="{B5B870CB-3B86-439C-9AB2-2E3A1C6B1F5F}" type="presOf" srcId="{EDF16CB2-0CDD-4CD6-95BA-3D2D6F669874}" destId="{569E56DE-AD53-4FFB-8864-E814A1199109}" srcOrd="0" destOrd="1" presId="urn:microsoft.com/office/officeart/2005/8/layout/hList1"/>
    <dgm:cxn modelId="{924404D0-8C48-40FF-B194-515CF9A403C2}" srcId="{AFA8ED57-44E3-4220-92DA-4718DB52050A}" destId="{91DEB64B-D975-4038-9FA9-2CBC54B92AA7}" srcOrd="1" destOrd="0" parTransId="{16A088DB-4CCE-4DC2-92E7-F559963E91D0}" sibTransId="{D4553075-16FE-446B-9922-AF75DFCCB2C7}"/>
    <dgm:cxn modelId="{7CB50AD3-2B5E-47D5-9210-3E6BC6D791CE}" type="presOf" srcId="{6653B846-5C0E-4270-A427-DF0179A6068B}" destId="{C33463F4-D0D8-45C0-B548-FED0F621A212}" srcOrd="0" destOrd="1" presId="urn:microsoft.com/office/officeart/2005/8/layout/hList1"/>
    <dgm:cxn modelId="{BAFB54E1-07D3-4207-8ADC-BD88FA0BE0E8}" type="presOf" srcId="{F217DF84-4E26-489D-9D63-F74CB36DAC2E}" destId="{90F612D9-D681-4720-8A7B-4DFA71792833}" srcOrd="0" destOrd="0" presId="urn:microsoft.com/office/officeart/2005/8/layout/hList1"/>
    <dgm:cxn modelId="{A099D3E8-FA4C-4D40-8F5B-3B4C7C3FC432}" srcId="{F217DF84-4E26-489D-9D63-F74CB36DAC2E}" destId="{EDF16CB2-0CDD-4CD6-95BA-3D2D6F669874}" srcOrd="1" destOrd="0" parTransId="{75130EE7-9598-4A91-B17A-8A24502B5484}" sibTransId="{C661A784-301F-4406-B4F2-FCDF26BF2360}"/>
    <dgm:cxn modelId="{747F5D15-2606-4196-A704-CC634A4DDA7C}" type="presParOf" srcId="{3B7BEF06-A4B1-4E06-8A39-5F3915690A2C}" destId="{702393B7-285C-4A4B-A141-B462AE551A9C}" srcOrd="0" destOrd="0" presId="urn:microsoft.com/office/officeart/2005/8/layout/hList1"/>
    <dgm:cxn modelId="{D48578A5-D415-48D7-AFC0-D278E0290087}" type="presParOf" srcId="{702393B7-285C-4A4B-A141-B462AE551A9C}" destId="{90F612D9-D681-4720-8A7B-4DFA71792833}" srcOrd="0" destOrd="0" presId="urn:microsoft.com/office/officeart/2005/8/layout/hList1"/>
    <dgm:cxn modelId="{502DB70D-87BE-4EBE-83B6-C804DBDCBC22}" type="presParOf" srcId="{702393B7-285C-4A4B-A141-B462AE551A9C}" destId="{569E56DE-AD53-4FFB-8864-E814A1199109}" srcOrd="1" destOrd="0" presId="urn:microsoft.com/office/officeart/2005/8/layout/hList1"/>
    <dgm:cxn modelId="{3901303D-FDED-4437-8916-28558E5E815C}" type="presParOf" srcId="{3B7BEF06-A4B1-4E06-8A39-5F3915690A2C}" destId="{BF050F1E-FAE3-427F-92B4-3CB2DCA676A8}" srcOrd="1" destOrd="0" presId="urn:microsoft.com/office/officeart/2005/8/layout/hList1"/>
    <dgm:cxn modelId="{D405F3F8-CD4E-4396-A2E9-B218C7FD0BC0}" type="presParOf" srcId="{3B7BEF06-A4B1-4E06-8A39-5F3915690A2C}" destId="{927E8AA3-6B2B-46D0-A0BD-85BC2360F4FA}" srcOrd="2" destOrd="0" presId="urn:microsoft.com/office/officeart/2005/8/layout/hList1"/>
    <dgm:cxn modelId="{20AAE606-26FE-45BD-B6B7-8D0EBFE05254}" type="presParOf" srcId="{927E8AA3-6B2B-46D0-A0BD-85BC2360F4FA}" destId="{4AF5F9C8-0910-4DD3-8480-F0E45D59F3AF}" srcOrd="0" destOrd="0" presId="urn:microsoft.com/office/officeart/2005/8/layout/hList1"/>
    <dgm:cxn modelId="{BC76E107-F1EC-46D4-9EAE-BA6E54E63A35}" type="presParOf" srcId="{927E8AA3-6B2B-46D0-A0BD-85BC2360F4FA}" destId="{C33463F4-D0D8-45C0-B548-FED0F621A21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A9E502-3EB5-47AF-BDF7-E129D9F61D0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C413BF53-4C1F-4971-89BF-A341C1DC4CF9}">
      <dgm:prSet phldrT="[Text]"/>
      <dgm:spPr/>
      <dgm:t>
        <a:bodyPr/>
        <a:lstStyle/>
        <a:p>
          <a:r>
            <a:rPr lang="fr-CH" dirty="0"/>
            <a:t>Data acquisition</a:t>
          </a:r>
        </a:p>
      </dgm:t>
    </dgm:pt>
    <dgm:pt modelId="{B873B02C-5FCD-4D0C-BD00-813F8964D92A}" type="parTrans" cxnId="{1C0694A5-BAA7-434A-AB70-EBCB57BDBCEB}">
      <dgm:prSet/>
      <dgm:spPr/>
      <dgm:t>
        <a:bodyPr/>
        <a:lstStyle/>
        <a:p>
          <a:endParaRPr lang="fr-CH"/>
        </a:p>
      </dgm:t>
    </dgm:pt>
    <dgm:pt modelId="{43B501F6-28D7-412F-95CD-AE31CAD1F96F}" type="sibTrans" cxnId="{1C0694A5-BAA7-434A-AB70-EBCB57BDBCEB}">
      <dgm:prSet/>
      <dgm:spPr/>
      <dgm:t>
        <a:bodyPr/>
        <a:lstStyle/>
        <a:p>
          <a:endParaRPr lang="fr-CH"/>
        </a:p>
      </dgm:t>
    </dgm:pt>
    <dgm:pt modelId="{56DB23A0-20FB-4FD0-81D0-DD7CC8B317FE}">
      <dgm:prSet phldrT="[Text]"/>
      <dgm:spPr/>
      <dgm:t>
        <a:bodyPr/>
        <a:lstStyle/>
        <a:p>
          <a:r>
            <a:rPr lang="fr-CH" dirty="0"/>
            <a:t>Data-</a:t>
          </a:r>
          <a:r>
            <a:rPr lang="fr-CH" dirty="0" err="1"/>
            <a:t>driven</a:t>
          </a:r>
          <a:r>
            <a:rPr lang="fr-CH" dirty="0"/>
            <a:t> </a:t>
          </a:r>
          <a:r>
            <a:rPr lang="fr-CH" dirty="0" err="1"/>
            <a:t>Predictive</a:t>
          </a:r>
          <a:r>
            <a:rPr lang="fr-CH" dirty="0"/>
            <a:t> </a:t>
          </a:r>
          <a:r>
            <a:rPr lang="fr-CH" dirty="0" err="1"/>
            <a:t>Underwriting</a:t>
          </a:r>
          <a:endParaRPr lang="fr-CH" dirty="0"/>
        </a:p>
      </dgm:t>
    </dgm:pt>
    <dgm:pt modelId="{C82FD31B-F249-4C96-9DCB-C20442EB4BC7}" type="parTrans" cxnId="{3683D7AA-5F75-45B7-A52C-FE5A52980FA5}">
      <dgm:prSet/>
      <dgm:spPr/>
      <dgm:t>
        <a:bodyPr/>
        <a:lstStyle/>
        <a:p>
          <a:endParaRPr lang="fr-CH"/>
        </a:p>
      </dgm:t>
    </dgm:pt>
    <dgm:pt modelId="{D3805C8E-A6BB-4392-85DA-C2D19DD25226}" type="sibTrans" cxnId="{3683D7AA-5F75-45B7-A52C-FE5A52980FA5}">
      <dgm:prSet/>
      <dgm:spPr/>
      <dgm:t>
        <a:bodyPr/>
        <a:lstStyle/>
        <a:p>
          <a:endParaRPr lang="fr-CH"/>
        </a:p>
      </dgm:t>
    </dgm:pt>
    <dgm:pt modelId="{F2FA0973-7002-408A-A784-E9C608C1AFDC}">
      <dgm:prSet phldrT="[Text]"/>
      <dgm:spPr/>
      <dgm:t>
        <a:bodyPr/>
        <a:lstStyle/>
        <a:p>
          <a:r>
            <a:rPr lang="fr-CH" dirty="0"/>
            <a:t>Adaptive Pricing</a:t>
          </a:r>
        </a:p>
      </dgm:t>
    </dgm:pt>
    <dgm:pt modelId="{EBC62360-E772-43A6-9055-90BDC920F32A}" type="parTrans" cxnId="{98EEEFC0-B7A7-4A55-A763-0A6AB6F2CC2C}">
      <dgm:prSet/>
      <dgm:spPr/>
      <dgm:t>
        <a:bodyPr/>
        <a:lstStyle/>
        <a:p>
          <a:endParaRPr lang="fr-CH"/>
        </a:p>
      </dgm:t>
    </dgm:pt>
    <dgm:pt modelId="{E55A8E8B-1405-414F-9828-E12CEDDEEB3B}" type="sibTrans" cxnId="{98EEEFC0-B7A7-4A55-A763-0A6AB6F2CC2C}">
      <dgm:prSet/>
      <dgm:spPr/>
      <dgm:t>
        <a:bodyPr/>
        <a:lstStyle/>
        <a:p>
          <a:endParaRPr lang="fr-CH"/>
        </a:p>
      </dgm:t>
    </dgm:pt>
    <dgm:pt modelId="{4424D7E3-6B96-4782-99A4-076E7C30CFE2}">
      <dgm:prSet phldrT="[Text]"/>
      <dgm:spPr/>
      <dgm:t>
        <a:bodyPr/>
        <a:lstStyle/>
        <a:p>
          <a:r>
            <a:rPr lang="fr-CH" dirty="0"/>
            <a:t>Data </a:t>
          </a:r>
          <a:r>
            <a:rPr lang="fr-CH" dirty="0" err="1"/>
            <a:t>analysis</a:t>
          </a:r>
          <a:endParaRPr lang="fr-CH" dirty="0"/>
        </a:p>
      </dgm:t>
    </dgm:pt>
    <dgm:pt modelId="{AA45FB34-E39C-40D4-966C-FC30FF18406C}" type="parTrans" cxnId="{2AF20421-CB62-4DD0-918E-1408018EF7A3}">
      <dgm:prSet/>
      <dgm:spPr/>
      <dgm:t>
        <a:bodyPr/>
        <a:lstStyle/>
        <a:p>
          <a:endParaRPr lang="fr-CH"/>
        </a:p>
      </dgm:t>
    </dgm:pt>
    <dgm:pt modelId="{801F6B37-E276-4E26-8F8E-AB1CAF8B3D77}" type="sibTrans" cxnId="{2AF20421-CB62-4DD0-918E-1408018EF7A3}">
      <dgm:prSet/>
      <dgm:spPr/>
      <dgm:t>
        <a:bodyPr/>
        <a:lstStyle/>
        <a:p>
          <a:endParaRPr lang="fr-CH"/>
        </a:p>
      </dgm:t>
    </dgm:pt>
    <dgm:pt modelId="{A1EDD150-9D41-4FEB-925D-21EABAB63CB1}" type="pres">
      <dgm:prSet presAssocID="{EFA9E502-3EB5-47AF-BDF7-E129D9F61D07}" presName="Name0" presStyleCnt="0">
        <dgm:presLayoutVars>
          <dgm:dir/>
          <dgm:resizeHandles val="exact"/>
        </dgm:presLayoutVars>
      </dgm:prSet>
      <dgm:spPr/>
    </dgm:pt>
    <dgm:pt modelId="{2D2F7E94-810D-4C37-9CD5-418761C0F095}" type="pres">
      <dgm:prSet presAssocID="{C413BF53-4C1F-4971-89BF-A341C1DC4CF9}" presName="node" presStyleLbl="node1" presStyleIdx="0" presStyleCnt="4">
        <dgm:presLayoutVars>
          <dgm:bulletEnabled val="1"/>
        </dgm:presLayoutVars>
      </dgm:prSet>
      <dgm:spPr/>
    </dgm:pt>
    <dgm:pt modelId="{23DA2131-76A6-49A4-828A-C956B784DA1C}" type="pres">
      <dgm:prSet presAssocID="{43B501F6-28D7-412F-95CD-AE31CAD1F96F}" presName="sibTrans" presStyleLbl="sibTrans2D1" presStyleIdx="0" presStyleCnt="3"/>
      <dgm:spPr/>
    </dgm:pt>
    <dgm:pt modelId="{71F3BDD4-CF99-4484-89E3-23A9EFC8D2D3}" type="pres">
      <dgm:prSet presAssocID="{43B501F6-28D7-412F-95CD-AE31CAD1F96F}" presName="connectorText" presStyleLbl="sibTrans2D1" presStyleIdx="0" presStyleCnt="3"/>
      <dgm:spPr/>
    </dgm:pt>
    <dgm:pt modelId="{E348D592-1B4C-400E-BFC1-0C70275A1410}" type="pres">
      <dgm:prSet presAssocID="{4424D7E3-6B96-4782-99A4-076E7C30CFE2}" presName="node" presStyleLbl="node1" presStyleIdx="1" presStyleCnt="4">
        <dgm:presLayoutVars>
          <dgm:bulletEnabled val="1"/>
        </dgm:presLayoutVars>
      </dgm:prSet>
      <dgm:spPr/>
    </dgm:pt>
    <dgm:pt modelId="{056D0B3D-7CDD-470B-AC60-AEDC54CAF770}" type="pres">
      <dgm:prSet presAssocID="{801F6B37-E276-4E26-8F8E-AB1CAF8B3D77}" presName="sibTrans" presStyleLbl="sibTrans2D1" presStyleIdx="1" presStyleCnt="3"/>
      <dgm:spPr/>
    </dgm:pt>
    <dgm:pt modelId="{3A445D90-A903-497D-9E23-7040AEF9E058}" type="pres">
      <dgm:prSet presAssocID="{801F6B37-E276-4E26-8F8E-AB1CAF8B3D77}" presName="connectorText" presStyleLbl="sibTrans2D1" presStyleIdx="1" presStyleCnt="3"/>
      <dgm:spPr/>
    </dgm:pt>
    <dgm:pt modelId="{C1A70009-317D-4040-804D-7D32C5B7CE89}" type="pres">
      <dgm:prSet presAssocID="{56DB23A0-20FB-4FD0-81D0-DD7CC8B317FE}" presName="node" presStyleLbl="node1" presStyleIdx="2" presStyleCnt="4">
        <dgm:presLayoutVars>
          <dgm:bulletEnabled val="1"/>
        </dgm:presLayoutVars>
      </dgm:prSet>
      <dgm:spPr/>
    </dgm:pt>
    <dgm:pt modelId="{095731D6-57DA-4184-9ABF-FEBD2D2FF3D8}" type="pres">
      <dgm:prSet presAssocID="{D3805C8E-A6BB-4392-85DA-C2D19DD25226}" presName="sibTrans" presStyleLbl="sibTrans2D1" presStyleIdx="2" presStyleCnt="3"/>
      <dgm:spPr/>
    </dgm:pt>
    <dgm:pt modelId="{E23F5E6E-C811-48E9-BE09-7EC96A69768A}" type="pres">
      <dgm:prSet presAssocID="{D3805C8E-A6BB-4392-85DA-C2D19DD25226}" presName="connectorText" presStyleLbl="sibTrans2D1" presStyleIdx="2" presStyleCnt="3"/>
      <dgm:spPr/>
    </dgm:pt>
    <dgm:pt modelId="{0CA63D8F-2360-4C5C-9452-C2F1223EF56B}" type="pres">
      <dgm:prSet presAssocID="{F2FA0973-7002-408A-A784-E9C608C1AFDC}" presName="node" presStyleLbl="node1" presStyleIdx="3" presStyleCnt="4">
        <dgm:presLayoutVars>
          <dgm:bulletEnabled val="1"/>
        </dgm:presLayoutVars>
      </dgm:prSet>
      <dgm:spPr/>
    </dgm:pt>
  </dgm:ptLst>
  <dgm:cxnLst>
    <dgm:cxn modelId="{2AF20421-CB62-4DD0-918E-1408018EF7A3}" srcId="{EFA9E502-3EB5-47AF-BDF7-E129D9F61D07}" destId="{4424D7E3-6B96-4782-99A4-076E7C30CFE2}" srcOrd="1" destOrd="0" parTransId="{AA45FB34-E39C-40D4-966C-FC30FF18406C}" sibTransId="{801F6B37-E276-4E26-8F8E-AB1CAF8B3D77}"/>
    <dgm:cxn modelId="{948D8B37-C243-4120-A552-961A4A99FF27}" type="presOf" srcId="{F2FA0973-7002-408A-A784-E9C608C1AFDC}" destId="{0CA63D8F-2360-4C5C-9452-C2F1223EF56B}" srcOrd="0" destOrd="0" presId="urn:microsoft.com/office/officeart/2005/8/layout/process1"/>
    <dgm:cxn modelId="{4A7B0A65-8535-444B-B1E5-11FD7E51A168}" type="presOf" srcId="{43B501F6-28D7-412F-95CD-AE31CAD1F96F}" destId="{23DA2131-76A6-49A4-828A-C956B784DA1C}" srcOrd="0" destOrd="0" presId="urn:microsoft.com/office/officeart/2005/8/layout/process1"/>
    <dgm:cxn modelId="{3C9D7066-E35C-46CC-B003-B05BC25433BA}" type="presOf" srcId="{801F6B37-E276-4E26-8F8E-AB1CAF8B3D77}" destId="{056D0B3D-7CDD-470B-AC60-AEDC54CAF770}" srcOrd="0" destOrd="0" presId="urn:microsoft.com/office/officeart/2005/8/layout/process1"/>
    <dgm:cxn modelId="{86B47179-6206-4522-B041-0CE45202D3E1}" type="presOf" srcId="{4424D7E3-6B96-4782-99A4-076E7C30CFE2}" destId="{E348D592-1B4C-400E-BFC1-0C70275A1410}" srcOrd="0" destOrd="0" presId="urn:microsoft.com/office/officeart/2005/8/layout/process1"/>
    <dgm:cxn modelId="{31B14F7D-3C85-4356-A4D7-5F59045537F9}" type="presOf" srcId="{43B501F6-28D7-412F-95CD-AE31CAD1F96F}" destId="{71F3BDD4-CF99-4484-89E3-23A9EFC8D2D3}" srcOrd="1" destOrd="0" presId="urn:microsoft.com/office/officeart/2005/8/layout/process1"/>
    <dgm:cxn modelId="{F1E8CE9C-32CF-448D-B338-0C77EEA7E1C3}" type="presOf" srcId="{D3805C8E-A6BB-4392-85DA-C2D19DD25226}" destId="{095731D6-57DA-4184-9ABF-FEBD2D2FF3D8}" srcOrd="0" destOrd="0" presId="urn:microsoft.com/office/officeart/2005/8/layout/process1"/>
    <dgm:cxn modelId="{1C0694A5-BAA7-434A-AB70-EBCB57BDBCEB}" srcId="{EFA9E502-3EB5-47AF-BDF7-E129D9F61D07}" destId="{C413BF53-4C1F-4971-89BF-A341C1DC4CF9}" srcOrd="0" destOrd="0" parTransId="{B873B02C-5FCD-4D0C-BD00-813F8964D92A}" sibTransId="{43B501F6-28D7-412F-95CD-AE31CAD1F96F}"/>
    <dgm:cxn modelId="{483740A9-B0BF-47E6-9234-2A1B50596318}" type="presOf" srcId="{C413BF53-4C1F-4971-89BF-A341C1DC4CF9}" destId="{2D2F7E94-810D-4C37-9CD5-418761C0F095}" srcOrd="0" destOrd="0" presId="urn:microsoft.com/office/officeart/2005/8/layout/process1"/>
    <dgm:cxn modelId="{5E1E0FAA-0663-4C07-95B7-9E30BCE00536}" type="presOf" srcId="{56DB23A0-20FB-4FD0-81D0-DD7CC8B317FE}" destId="{C1A70009-317D-4040-804D-7D32C5B7CE89}" srcOrd="0" destOrd="0" presId="urn:microsoft.com/office/officeart/2005/8/layout/process1"/>
    <dgm:cxn modelId="{3683D7AA-5F75-45B7-A52C-FE5A52980FA5}" srcId="{EFA9E502-3EB5-47AF-BDF7-E129D9F61D07}" destId="{56DB23A0-20FB-4FD0-81D0-DD7CC8B317FE}" srcOrd="2" destOrd="0" parTransId="{C82FD31B-F249-4C96-9DCB-C20442EB4BC7}" sibTransId="{D3805C8E-A6BB-4392-85DA-C2D19DD25226}"/>
    <dgm:cxn modelId="{98EEEFC0-B7A7-4A55-A763-0A6AB6F2CC2C}" srcId="{EFA9E502-3EB5-47AF-BDF7-E129D9F61D07}" destId="{F2FA0973-7002-408A-A784-E9C608C1AFDC}" srcOrd="3" destOrd="0" parTransId="{EBC62360-E772-43A6-9055-90BDC920F32A}" sibTransId="{E55A8E8B-1405-414F-9828-E12CEDDEEB3B}"/>
    <dgm:cxn modelId="{21D46DD7-E8B2-4A4B-BB2F-3634D17B5A25}" type="presOf" srcId="{EFA9E502-3EB5-47AF-BDF7-E129D9F61D07}" destId="{A1EDD150-9D41-4FEB-925D-21EABAB63CB1}" srcOrd="0" destOrd="0" presId="urn:microsoft.com/office/officeart/2005/8/layout/process1"/>
    <dgm:cxn modelId="{31B2E7E4-D614-4D17-A6BA-1BD8E61B6A3C}" type="presOf" srcId="{801F6B37-E276-4E26-8F8E-AB1CAF8B3D77}" destId="{3A445D90-A903-497D-9E23-7040AEF9E058}" srcOrd="1" destOrd="0" presId="urn:microsoft.com/office/officeart/2005/8/layout/process1"/>
    <dgm:cxn modelId="{397A6AF2-7CBE-465B-96A5-875624824016}" type="presOf" srcId="{D3805C8E-A6BB-4392-85DA-C2D19DD25226}" destId="{E23F5E6E-C811-48E9-BE09-7EC96A69768A}" srcOrd="1" destOrd="0" presId="urn:microsoft.com/office/officeart/2005/8/layout/process1"/>
    <dgm:cxn modelId="{AB851A51-D3B7-44B8-AC73-12A7AA633D1B}" type="presParOf" srcId="{A1EDD150-9D41-4FEB-925D-21EABAB63CB1}" destId="{2D2F7E94-810D-4C37-9CD5-418761C0F095}" srcOrd="0" destOrd="0" presId="urn:microsoft.com/office/officeart/2005/8/layout/process1"/>
    <dgm:cxn modelId="{0EDDF0A2-DFDA-4C15-93B9-D848BE8075E3}" type="presParOf" srcId="{A1EDD150-9D41-4FEB-925D-21EABAB63CB1}" destId="{23DA2131-76A6-49A4-828A-C956B784DA1C}" srcOrd="1" destOrd="0" presId="urn:microsoft.com/office/officeart/2005/8/layout/process1"/>
    <dgm:cxn modelId="{CC86AAAF-2E7E-43EC-B119-5C80670423B7}" type="presParOf" srcId="{23DA2131-76A6-49A4-828A-C956B784DA1C}" destId="{71F3BDD4-CF99-4484-89E3-23A9EFC8D2D3}" srcOrd="0" destOrd="0" presId="urn:microsoft.com/office/officeart/2005/8/layout/process1"/>
    <dgm:cxn modelId="{0CCF2724-9B48-4BC6-BC2A-B14F8C613ACF}" type="presParOf" srcId="{A1EDD150-9D41-4FEB-925D-21EABAB63CB1}" destId="{E348D592-1B4C-400E-BFC1-0C70275A1410}" srcOrd="2" destOrd="0" presId="urn:microsoft.com/office/officeart/2005/8/layout/process1"/>
    <dgm:cxn modelId="{DE4E8ADD-60D2-4F88-9B2F-A4EB4AD2E867}" type="presParOf" srcId="{A1EDD150-9D41-4FEB-925D-21EABAB63CB1}" destId="{056D0B3D-7CDD-470B-AC60-AEDC54CAF770}" srcOrd="3" destOrd="0" presId="urn:microsoft.com/office/officeart/2005/8/layout/process1"/>
    <dgm:cxn modelId="{3ADB3828-44C8-44DF-8F6A-EB3A8F46829C}" type="presParOf" srcId="{056D0B3D-7CDD-470B-AC60-AEDC54CAF770}" destId="{3A445D90-A903-497D-9E23-7040AEF9E058}" srcOrd="0" destOrd="0" presId="urn:microsoft.com/office/officeart/2005/8/layout/process1"/>
    <dgm:cxn modelId="{2A22F446-5FBA-4A41-A954-571A326A09F3}" type="presParOf" srcId="{A1EDD150-9D41-4FEB-925D-21EABAB63CB1}" destId="{C1A70009-317D-4040-804D-7D32C5B7CE89}" srcOrd="4" destOrd="0" presId="urn:microsoft.com/office/officeart/2005/8/layout/process1"/>
    <dgm:cxn modelId="{0D2F1913-F4F9-46DA-B19D-8BB2A948124E}" type="presParOf" srcId="{A1EDD150-9D41-4FEB-925D-21EABAB63CB1}" destId="{095731D6-57DA-4184-9ABF-FEBD2D2FF3D8}" srcOrd="5" destOrd="0" presId="urn:microsoft.com/office/officeart/2005/8/layout/process1"/>
    <dgm:cxn modelId="{207EF75B-52B8-4E52-A617-BEE0E25CA77F}" type="presParOf" srcId="{095731D6-57DA-4184-9ABF-FEBD2D2FF3D8}" destId="{E23F5E6E-C811-48E9-BE09-7EC96A69768A}" srcOrd="0" destOrd="0" presId="urn:microsoft.com/office/officeart/2005/8/layout/process1"/>
    <dgm:cxn modelId="{0284D382-2CD0-4CE1-BAD5-5895DE42C88E}" type="presParOf" srcId="{A1EDD150-9D41-4FEB-925D-21EABAB63CB1}" destId="{0CA63D8F-2360-4C5C-9452-C2F1223EF56B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F612D9-D681-4720-8A7B-4DFA71792833}">
      <dsp:nvSpPr>
        <dsp:cNvPr id="0" name=""/>
        <dsp:cNvSpPr/>
      </dsp:nvSpPr>
      <dsp:spPr>
        <a:xfrm>
          <a:off x="51" y="213489"/>
          <a:ext cx="4913783" cy="126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928" tIns="178816" rIns="312928" bIns="178816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4400" kern="1200" dirty="0" err="1"/>
            <a:t>Fizzy.axa</a:t>
          </a:r>
          <a:endParaRPr lang="fr-CH" sz="4400" kern="1200" dirty="0"/>
        </a:p>
      </dsp:txBody>
      <dsp:txXfrm>
        <a:off x="51" y="213489"/>
        <a:ext cx="4913783" cy="1267200"/>
      </dsp:txXfrm>
    </dsp:sp>
    <dsp:sp modelId="{569E56DE-AD53-4FFB-8864-E814A1199109}">
      <dsp:nvSpPr>
        <dsp:cNvPr id="0" name=""/>
        <dsp:cNvSpPr/>
      </dsp:nvSpPr>
      <dsp:spPr>
        <a:xfrm>
          <a:off x="51" y="1480689"/>
          <a:ext cx="4913783" cy="26571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34696" rIns="312928" bIns="352044" numCol="1" spcCol="1270" anchor="t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4400" kern="1200" dirty="0"/>
            <a:t>Blockchain-</a:t>
          </a:r>
          <a:r>
            <a:rPr lang="fr-CH" sz="4400" kern="1200" dirty="0" err="1"/>
            <a:t>based</a:t>
          </a:r>
          <a:endParaRPr lang="fr-CH" sz="4400" kern="1200" dirty="0"/>
        </a:p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4400" kern="1200" dirty="0"/>
            <a:t>Pays @ 2h </a:t>
          </a:r>
          <a:r>
            <a:rPr lang="fr-CH" sz="4400" kern="1200" dirty="0" err="1"/>
            <a:t>late</a:t>
          </a:r>
          <a:endParaRPr lang="fr-CH" sz="4400" kern="1200" dirty="0"/>
        </a:p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4400" kern="1200" dirty="0" err="1"/>
            <a:t>Signin</a:t>
          </a:r>
          <a:r>
            <a:rPr lang="fr-CH" sz="4400" kern="1200" dirty="0"/>
            <a:t> @ -15 </a:t>
          </a:r>
          <a:r>
            <a:rPr lang="fr-CH" sz="4400" kern="1200" dirty="0" err="1"/>
            <a:t>days</a:t>
          </a:r>
          <a:endParaRPr lang="fr-CH" sz="4400" kern="1200" dirty="0"/>
        </a:p>
      </dsp:txBody>
      <dsp:txXfrm>
        <a:off x="51" y="1480689"/>
        <a:ext cx="4913783" cy="2657159"/>
      </dsp:txXfrm>
    </dsp:sp>
    <dsp:sp modelId="{4AF5F9C8-0910-4DD3-8480-F0E45D59F3AF}">
      <dsp:nvSpPr>
        <dsp:cNvPr id="0" name=""/>
        <dsp:cNvSpPr/>
      </dsp:nvSpPr>
      <dsp:spPr>
        <a:xfrm>
          <a:off x="5601764" y="213489"/>
          <a:ext cx="4913783" cy="126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928" tIns="178816" rIns="312928" bIns="178816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4400" kern="1200" dirty="0" err="1"/>
            <a:t>Mobi</a:t>
          </a:r>
          <a:r>
            <a:rPr lang="fr-CH" sz="4400" kern="1200" dirty="0"/>
            <a:t> UFI</a:t>
          </a:r>
        </a:p>
      </dsp:txBody>
      <dsp:txXfrm>
        <a:off x="5601764" y="213489"/>
        <a:ext cx="4913783" cy="1267200"/>
      </dsp:txXfrm>
    </dsp:sp>
    <dsp:sp modelId="{C33463F4-D0D8-45C0-B548-FED0F621A212}">
      <dsp:nvSpPr>
        <dsp:cNvPr id="0" name=""/>
        <dsp:cNvSpPr/>
      </dsp:nvSpPr>
      <dsp:spPr>
        <a:xfrm>
          <a:off x="5601764" y="1480689"/>
          <a:ext cx="4913783" cy="26571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34696" rIns="312928" bIns="352044" numCol="1" spcCol="1270" anchor="t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4400" kern="1200" dirty="0"/>
            <a:t>No blockchain</a:t>
          </a:r>
        </a:p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4400" kern="1200" dirty="0"/>
            <a:t>Pays @ 1h </a:t>
          </a:r>
          <a:r>
            <a:rPr lang="fr-CH" sz="4400" kern="1200" dirty="0" err="1"/>
            <a:t>late</a:t>
          </a:r>
          <a:endParaRPr lang="fr-CH" sz="4400" kern="1200" dirty="0"/>
        </a:p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4400" kern="1200" dirty="0" err="1"/>
            <a:t>Signin</a:t>
          </a:r>
          <a:r>
            <a:rPr lang="fr-CH" sz="4400" kern="1200" dirty="0"/>
            <a:t> @ -1 </a:t>
          </a:r>
          <a:r>
            <a:rPr lang="fr-CH" sz="4400" kern="1200" dirty="0" err="1"/>
            <a:t>hour</a:t>
          </a:r>
          <a:endParaRPr lang="fr-CH" sz="4400" kern="1200" dirty="0"/>
        </a:p>
      </dsp:txBody>
      <dsp:txXfrm>
        <a:off x="5601764" y="1480689"/>
        <a:ext cx="4913783" cy="26571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2F7E94-810D-4C37-9CD5-418761C0F095}">
      <dsp:nvSpPr>
        <dsp:cNvPr id="0" name=""/>
        <dsp:cNvSpPr/>
      </dsp:nvSpPr>
      <dsp:spPr>
        <a:xfrm>
          <a:off x="4621" y="308263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300" kern="1200" dirty="0"/>
            <a:t>Data acquisition</a:t>
          </a:r>
        </a:p>
      </dsp:txBody>
      <dsp:txXfrm>
        <a:off x="40127" y="343769"/>
        <a:ext cx="1949441" cy="1141260"/>
      </dsp:txXfrm>
    </dsp:sp>
    <dsp:sp modelId="{23DA2131-76A6-49A4-828A-C956B784DA1C}">
      <dsp:nvSpPr>
        <dsp:cNvPr id="0" name=""/>
        <dsp:cNvSpPr/>
      </dsp:nvSpPr>
      <dsp:spPr>
        <a:xfrm>
          <a:off x="2227119" y="663863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1900" kern="1200"/>
        </a:p>
      </dsp:txBody>
      <dsp:txXfrm>
        <a:off x="2227119" y="764077"/>
        <a:ext cx="299835" cy="300644"/>
      </dsp:txXfrm>
    </dsp:sp>
    <dsp:sp modelId="{E348D592-1B4C-400E-BFC1-0C70275A1410}">
      <dsp:nvSpPr>
        <dsp:cNvPr id="0" name=""/>
        <dsp:cNvSpPr/>
      </dsp:nvSpPr>
      <dsp:spPr>
        <a:xfrm>
          <a:off x="2833255" y="308263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300" kern="1200" dirty="0"/>
            <a:t>Data </a:t>
          </a:r>
          <a:r>
            <a:rPr lang="fr-CH" sz="2300" kern="1200" dirty="0" err="1"/>
            <a:t>analysis</a:t>
          </a:r>
          <a:endParaRPr lang="fr-CH" sz="2300" kern="1200" dirty="0"/>
        </a:p>
      </dsp:txBody>
      <dsp:txXfrm>
        <a:off x="2868761" y="343769"/>
        <a:ext cx="1949441" cy="1141260"/>
      </dsp:txXfrm>
    </dsp:sp>
    <dsp:sp modelId="{056D0B3D-7CDD-470B-AC60-AEDC54CAF770}">
      <dsp:nvSpPr>
        <dsp:cNvPr id="0" name=""/>
        <dsp:cNvSpPr/>
      </dsp:nvSpPr>
      <dsp:spPr>
        <a:xfrm>
          <a:off x="5055754" y="663863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1900" kern="1200"/>
        </a:p>
      </dsp:txBody>
      <dsp:txXfrm>
        <a:off x="5055754" y="764077"/>
        <a:ext cx="299835" cy="300644"/>
      </dsp:txXfrm>
    </dsp:sp>
    <dsp:sp modelId="{C1A70009-317D-4040-804D-7D32C5B7CE89}">
      <dsp:nvSpPr>
        <dsp:cNvPr id="0" name=""/>
        <dsp:cNvSpPr/>
      </dsp:nvSpPr>
      <dsp:spPr>
        <a:xfrm>
          <a:off x="5661890" y="308263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300" kern="1200" dirty="0"/>
            <a:t>Data-</a:t>
          </a:r>
          <a:r>
            <a:rPr lang="fr-CH" sz="2300" kern="1200" dirty="0" err="1"/>
            <a:t>driven</a:t>
          </a:r>
          <a:r>
            <a:rPr lang="fr-CH" sz="2300" kern="1200" dirty="0"/>
            <a:t> </a:t>
          </a:r>
          <a:r>
            <a:rPr lang="fr-CH" sz="2300" kern="1200" dirty="0" err="1"/>
            <a:t>Predictive</a:t>
          </a:r>
          <a:r>
            <a:rPr lang="fr-CH" sz="2300" kern="1200" dirty="0"/>
            <a:t> </a:t>
          </a:r>
          <a:r>
            <a:rPr lang="fr-CH" sz="2300" kern="1200" dirty="0" err="1"/>
            <a:t>Underwriting</a:t>
          </a:r>
          <a:endParaRPr lang="fr-CH" sz="2300" kern="1200" dirty="0"/>
        </a:p>
      </dsp:txBody>
      <dsp:txXfrm>
        <a:off x="5697396" y="343769"/>
        <a:ext cx="1949441" cy="1141260"/>
      </dsp:txXfrm>
    </dsp:sp>
    <dsp:sp modelId="{095731D6-57DA-4184-9ABF-FEBD2D2FF3D8}">
      <dsp:nvSpPr>
        <dsp:cNvPr id="0" name=""/>
        <dsp:cNvSpPr/>
      </dsp:nvSpPr>
      <dsp:spPr>
        <a:xfrm>
          <a:off x="7884389" y="663863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1900" kern="1200"/>
        </a:p>
      </dsp:txBody>
      <dsp:txXfrm>
        <a:off x="7884389" y="764077"/>
        <a:ext cx="299835" cy="300644"/>
      </dsp:txXfrm>
    </dsp:sp>
    <dsp:sp modelId="{0CA63D8F-2360-4C5C-9452-C2F1223EF56B}">
      <dsp:nvSpPr>
        <dsp:cNvPr id="0" name=""/>
        <dsp:cNvSpPr/>
      </dsp:nvSpPr>
      <dsp:spPr>
        <a:xfrm>
          <a:off x="8490525" y="308263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300" kern="1200" dirty="0"/>
            <a:t>Adaptive Pricing</a:t>
          </a:r>
        </a:p>
      </dsp:txBody>
      <dsp:txXfrm>
        <a:off x="8526031" y="343769"/>
        <a:ext cx="1949441" cy="11412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0.62593</cdr:x>
      <cdr:y>0.64275</cdr:y>
    </cdr:from>
    <cdr:to>
      <cdr:x>0.95833</cdr:x>
      <cdr:y>0.81559</cdr:y>
    </cdr:to>
    <cdr:sp macro="" textlink="">
      <cdr:nvSpPr>
        <cdr:cNvPr id="2" name="Rectangle: Rounded Corners 1">
          <a:extLst xmlns:a="http://schemas.openxmlformats.org/drawingml/2006/main">
            <a:ext uri="{FF2B5EF4-FFF2-40B4-BE49-F238E27FC236}">
              <a16:creationId xmlns:a16="http://schemas.microsoft.com/office/drawing/2014/main" id="{8DD6E110-08A6-4778-B1DA-526115679AA5}"/>
            </a:ext>
          </a:extLst>
        </cdr:cNvPr>
        <cdr:cNvSpPr/>
      </cdr:nvSpPr>
      <cdr:spPr>
        <a:xfrm xmlns:a="http://schemas.openxmlformats.org/drawingml/2006/main">
          <a:off x="2861734" y="1763184"/>
          <a:ext cx="1519767" cy="474133"/>
        </a:xfrm>
        <a:prstGeom xmlns:a="http://schemas.openxmlformats.org/drawingml/2006/main" prst="roundRect">
          <a:avLst/>
        </a:prstGeom>
        <a:noFill xmlns:a="http://schemas.openxmlformats.org/drawingml/2006/main"/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fr-FR"/>
        </a:p>
      </cdr:txBody>
    </cdr:sp>
  </cdr:relSizeAnchor>
  <cdr:relSizeAnchor xmlns:cdr="http://schemas.openxmlformats.org/drawingml/2006/chartDrawing">
    <cdr:from>
      <cdr:x>0.61574</cdr:x>
      <cdr:y>0.55478</cdr:y>
    </cdr:from>
    <cdr:to>
      <cdr:x>0.88796</cdr:x>
      <cdr:y>0.88812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92BBE043-C024-4A59-922A-9A47E0568A1E}"/>
            </a:ext>
          </a:extLst>
        </cdr:cNvPr>
        <cdr:cNvSpPr txBox="1"/>
      </cdr:nvSpPr>
      <cdr:spPr>
        <a:xfrm xmlns:a="http://schemas.openxmlformats.org/drawingml/2006/main">
          <a:off x="2815167" y="1521884"/>
          <a:ext cx="12446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fr-CH" sz="1100"/>
            <a:t>outliers (not enough data)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0.20926</cdr:x>
      <cdr:y>0.11958</cdr:y>
    </cdr:from>
    <cdr:to>
      <cdr:x>0.91459</cdr:x>
      <cdr:y>0.56178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F966B4AA-C855-4F0F-B733-7A713B97EE29}"/>
            </a:ext>
          </a:extLst>
        </cdr:cNvPr>
        <cdr:cNvCxnSpPr/>
      </cdr:nvCxnSpPr>
      <cdr:spPr>
        <a:xfrm xmlns:a="http://schemas.openxmlformats.org/drawingml/2006/main" flipV="1">
          <a:off x="1090207" y="391087"/>
          <a:ext cx="3674618" cy="1446245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chemeClr val="accent4"/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0.5564</cdr:x>
      <cdr:y>0.34924</cdr:y>
    </cdr:from>
    <cdr:to>
      <cdr:x>0.5761</cdr:x>
      <cdr:y>0.39345</cdr:y>
    </cdr:to>
    <cdr:cxnSp macro="">
      <cdr:nvCxnSpPr>
        <cdr:cNvPr id="5" name="Straight Arrow Connector 4">
          <a:extLst xmlns:a="http://schemas.openxmlformats.org/drawingml/2006/main">
            <a:ext uri="{FF2B5EF4-FFF2-40B4-BE49-F238E27FC236}">
              <a16:creationId xmlns:a16="http://schemas.microsoft.com/office/drawing/2014/main" id="{0D6A7466-2602-4F68-A0E7-FCE2A89F56E7}"/>
            </a:ext>
          </a:extLst>
        </cdr:cNvPr>
        <cdr:cNvCxnSpPr/>
      </cdr:nvCxnSpPr>
      <cdr:spPr>
        <a:xfrm xmlns:a="http://schemas.openxmlformats.org/drawingml/2006/main" flipH="1" flipV="1">
          <a:off x="2898702" y="1142202"/>
          <a:ext cx="102637" cy="144624"/>
        </a:xfrm>
        <a:prstGeom xmlns:a="http://schemas.openxmlformats.org/drawingml/2006/main" prst="straightConnector1">
          <a:avLst/>
        </a:prstGeom>
        <a:ln xmlns:a="http://schemas.openxmlformats.org/drawingml/2006/main" w="38100">
          <a:solidFill>
            <a:srgbClr val="FF0000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0.40237</cdr:x>
      <cdr:y>0.27635</cdr:y>
    </cdr:from>
    <cdr:to>
      <cdr:x>0.61729</cdr:x>
      <cdr:y>0.36051</cdr:y>
    </cdr:to>
    <cdr:sp macro="" textlink="">
      <cdr:nvSpPr>
        <cdr:cNvPr id="6" name="TextBox 5">
          <a:extLst xmlns:a="http://schemas.openxmlformats.org/drawingml/2006/main">
            <a:ext uri="{FF2B5EF4-FFF2-40B4-BE49-F238E27FC236}">
              <a16:creationId xmlns:a16="http://schemas.microsoft.com/office/drawing/2014/main" id="{50297A6F-5904-4FA3-BB92-9434AFACC8B1}"/>
            </a:ext>
          </a:extLst>
        </cdr:cNvPr>
        <cdr:cNvSpPr txBox="1"/>
      </cdr:nvSpPr>
      <cdr:spPr>
        <a:xfrm xmlns:a="http://schemas.openxmlformats.org/drawingml/2006/main" rot="20259938">
          <a:off x="2096270" y="903838"/>
          <a:ext cx="1119674" cy="27525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fr-CH" sz="1600" dirty="0"/>
            <a:t>Adaptive </a:t>
          </a:r>
          <a:r>
            <a:rPr lang="fr-CH" sz="1600" dirty="0" err="1"/>
            <a:t>pricing</a:t>
          </a:r>
          <a:endParaRPr lang="fr-CH" sz="1600" dirty="0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0.20926</cdr:x>
      <cdr:y>0.15054</cdr:y>
    </cdr:from>
    <cdr:to>
      <cdr:x>0.71275</cdr:x>
      <cdr:y>0.56178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F966B4AA-C855-4F0F-B733-7A713B97EE29}"/>
            </a:ext>
          </a:extLst>
        </cdr:cNvPr>
        <cdr:cNvCxnSpPr/>
      </cdr:nvCxnSpPr>
      <cdr:spPr>
        <a:xfrm xmlns:a="http://schemas.openxmlformats.org/drawingml/2006/main" flipV="1">
          <a:off x="1090198" y="377938"/>
          <a:ext cx="2623091" cy="1032392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chemeClr val="accent4"/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0.47016</cdr:x>
      <cdr:y>0.34774</cdr:y>
    </cdr:from>
    <cdr:to>
      <cdr:x>0.5</cdr:x>
      <cdr:y>0.42662</cdr:y>
    </cdr:to>
    <cdr:cxnSp macro="">
      <cdr:nvCxnSpPr>
        <cdr:cNvPr id="5" name="Straight Arrow Connector 4">
          <a:extLst xmlns:a="http://schemas.openxmlformats.org/drawingml/2006/main">
            <a:ext uri="{FF2B5EF4-FFF2-40B4-BE49-F238E27FC236}">
              <a16:creationId xmlns:a16="http://schemas.microsoft.com/office/drawing/2014/main" id="{0D6A7466-2602-4F68-A0E7-FCE2A89F56E7}"/>
            </a:ext>
          </a:extLst>
        </cdr:cNvPr>
        <cdr:cNvCxnSpPr/>
      </cdr:nvCxnSpPr>
      <cdr:spPr>
        <a:xfrm xmlns:a="http://schemas.openxmlformats.org/drawingml/2006/main" flipH="1" flipV="1">
          <a:off x="2449437" y="872995"/>
          <a:ext cx="155451" cy="198023"/>
        </a:xfrm>
        <a:prstGeom xmlns:a="http://schemas.openxmlformats.org/drawingml/2006/main" prst="straightConnector1">
          <a:avLst/>
        </a:prstGeom>
        <a:ln xmlns:a="http://schemas.openxmlformats.org/drawingml/2006/main" w="38100">
          <a:solidFill>
            <a:srgbClr val="FF0000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98A19-12C8-40B0-AFEE-9803D0092A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B2DFBD-174E-417F-9626-0ECBB6A222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34C27-F1F3-4862-90BA-C25A780F7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B14F-DD63-4D69-B4A0-7EFAFE1980FC}" type="datetimeFigureOut">
              <a:rPr lang="fr-CH" smtClean="0"/>
              <a:t>08.06.2018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68F2C-7E8F-447F-AFC6-2F7133612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94FDA-4210-4DCA-AC27-1BE9FED77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0A9F-D861-4E67-A170-F84C17D6C30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86504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B1480-246B-4754-9EDE-0ED052C90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8E1EBA-CD5F-478C-85DC-A0A5DFB27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A6031-7C12-4C2C-8267-E512F713A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B14F-DD63-4D69-B4A0-7EFAFE1980FC}" type="datetimeFigureOut">
              <a:rPr lang="fr-CH" smtClean="0"/>
              <a:t>08.06.2018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3794F-8490-4690-B169-79DDD8D03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CD80B-474F-4845-BF9B-3D8828CF1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0A9F-D861-4E67-A170-F84C17D6C30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39996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6DB09B-6AB2-4E9C-ACBA-E41C02F16F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EA4D2B-F8F4-4F26-89BB-910C508C4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3FE18-790E-4C8F-9D00-864B5C1FB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B14F-DD63-4D69-B4A0-7EFAFE1980FC}" type="datetimeFigureOut">
              <a:rPr lang="fr-CH" smtClean="0"/>
              <a:t>08.06.2018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82400-549B-4CFA-84E2-A8D6E9A3C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9C698-1E2A-43D5-8BB5-2500229C9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0A9F-D861-4E67-A170-F84C17D6C30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65804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3BDE9-E2AC-4C78-9D08-B73EFAE37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43283-381B-40D5-AA73-6574BEEE1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3CB39-83A6-46B6-8521-76E802B95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B14F-DD63-4D69-B4A0-7EFAFE1980FC}" type="datetimeFigureOut">
              <a:rPr lang="fr-CH" smtClean="0"/>
              <a:t>08.06.2018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DE972-7078-4667-BBE7-D7AD4B8EF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E23C7-7DFB-4CC2-9725-B0B610EE9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0A9F-D861-4E67-A170-F84C17D6C30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04493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D3F5B-E0E9-48EF-AD9D-7B0812250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C6B92-0CC9-4E2F-85A2-23E876BDC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B0786-4BA2-4EF3-B6DE-740EAF2F0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B14F-DD63-4D69-B4A0-7EFAFE1980FC}" type="datetimeFigureOut">
              <a:rPr lang="fr-CH" smtClean="0"/>
              <a:t>08.06.2018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623FC-38C3-4E57-B20C-6993DC965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2B7E8-F6BD-4CE5-B074-8DD728FE2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0A9F-D861-4E67-A170-F84C17D6C30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41033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6B77D-383A-40EC-90A5-71389DF8A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DF0D9-F65B-4AD7-8DD6-3974E2A8D2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5A4A3A-33C5-4D5A-8582-1493F15F2C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4ED368-4577-4DA6-BA4F-70B618553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B14F-DD63-4D69-B4A0-7EFAFE1980FC}" type="datetimeFigureOut">
              <a:rPr lang="fr-CH" smtClean="0"/>
              <a:t>08.06.2018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7B6C0-6293-40AD-891C-FD504A199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8EA5C-014D-488B-97BF-DCC30CF2E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0A9F-D861-4E67-A170-F84C17D6C30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75477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D9974-559D-4360-9447-9B6BF330D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4CE48-ECF9-4CDA-9085-987AE4AF6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302BF3-5841-4F4E-B8FB-0C528A9BD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203BD4-E448-4912-BA16-13AC62FBB0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89DA77-E9D4-4848-A3D8-EB69401116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0A9847-5F9E-45B6-9E3C-078838F60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B14F-DD63-4D69-B4A0-7EFAFE1980FC}" type="datetimeFigureOut">
              <a:rPr lang="fr-CH" smtClean="0"/>
              <a:t>08.06.2018</a:t>
            </a:fld>
            <a:endParaRPr lang="fr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FE0DFD-3736-4E4C-9409-47C4E6E83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67A4A6-2236-4D17-A99B-9655AE48F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0A9F-D861-4E67-A170-F84C17D6C30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23733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4F81D-125A-4A97-A112-E3796EF6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B44EF5-1B53-4CDC-AA2B-D90A28C2E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B14F-DD63-4D69-B4A0-7EFAFE1980FC}" type="datetimeFigureOut">
              <a:rPr lang="fr-CH" smtClean="0"/>
              <a:t>08.06.2018</a:t>
            </a:fld>
            <a:endParaRPr lang="fr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3DEE78-8199-443E-8F46-795AE4DCF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F62A64-4E76-4F1D-94CF-182BC2564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0A9F-D861-4E67-A170-F84C17D6C30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40553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211F36-F2AB-4587-BCFA-D33A1B20F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B14F-DD63-4D69-B4A0-7EFAFE1980FC}" type="datetimeFigureOut">
              <a:rPr lang="fr-CH" smtClean="0"/>
              <a:t>08.06.2018</a:t>
            </a:fld>
            <a:endParaRPr lang="fr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44A924-4394-4A79-B056-F9CE3B88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5D4E48-8132-4857-A72F-7238C9C14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0A9F-D861-4E67-A170-F84C17D6C30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13282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AC6EF-C33E-4613-AB8D-582D594EC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56968-808C-4979-8D86-4B6025981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6222E-4809-4551-BE2B-C52C207E72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1C792D-8F95-446F-82F3-21C2D4A77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B14F-DD63-4D69-B4A0-7EFAFE1980FC}" type="datetimeFigureOut">
              <a:rPr lang="fr-CH" smtClean="0"/>
              <a:t>08.06.2018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3E39D7-6D6C-4B3E-8957-D658F74E4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7DB90-FD3F-4400-9BD8-2877CD38C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0A9F-D861-4E67-A170-F84C17D6C30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77574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0EE4E-03BC-45E1-8B0A-6A0856622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C7D69A-5CB4-4674-9CE0-F97A3D21FC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1996CF-325F-4195-A173-CD2A5A3DAA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48D34-ACB8-498B-A1FA-D77C4266A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B14F-DD63-4D69-B4A0-7EFAFE1980FC}" type="datetimeFigureOut">
              <a:rPr lang="fr-CH" smtClean="0"/>
              <a:t>08.06.2018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251696-ECC0-410D-BA57-A67A36DDB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90BF8-4373-4D45-A2E1-459667442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0A9F-D861-4E67-A170-F84C17D6C30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10375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CC6E2F-3228-430D-B6F0-4723A589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9F506C-2FD2-477B-ADA2-5F7A868B5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04914-549A-4D22-92C5-AE2CD9F092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1B14F-DD63-4D69-B4A0-7EFAFE1980FC}" type="datetimeFigureOut">
              <a:rPr lang="fr-CH" smtClean="0"/>
              <a:t>08.06.2018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925BE-9EE7-4167-AD15-70D6E0BFD1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7BECB-6587-4CB8-93FE-54EFC39B71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10A9F-D861-4E67-A170-F84C17D6C30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75531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chart" Target="../charts/chart6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CC887-E216-4F5D-BF04-9CAD17C88F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CF0DCE-9195-4BFD-B11F-C6EF0C1DBB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53047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DA869-ACFB-403D-A2CF-E59FAB42B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Cost</a:t>
            </a:r>
            <a:r>
              <a:rPr lang="fr-CH" dirty="0"/>
              <a:t> </a:t>
            </a:r>
            <a:r>
              <a:rPr lang="fr-CH" dirty="0" err="1"/>
              <a:t>function</a:t>
            </a:r>
            <a:endParaRPr lang="fr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EF4E6-FCD5-4A59-9C75-5BDE85A9D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C(</a:t>
            </a:r>
            <a:r>
              <a:rPr lang="fr-CH" dirty="0" err="1"/>
              <a:t>delay</a:t>
            </a:r>
            <a:r>
              <a:rPr lang="fr-CH" dirty="0"/>
              <a:t>(..), </a:t>
            </a:r>
            <a:r>
              <a:rPr lang="fr-CH" dirty="0" err="1"/>
              <a:t>insuredAmount</a:t>
            </a:r>
            <a:r>
              <a:rPr lang="fr-CH" dirty="0"/>
              <a:t>, K, m1, m2) </a:t>
            </a:r>
            <a:r>
              <a:rPr lang="fr-CH" dirty="0">
                <a:sym typeface="Wingdings" panose="05000000000000000000" pitchFamily="2" charset="2"/>
              </a:rPr>
              <a:t> premium </a:t>
            </a:r>
            <a:r>
              <a:rPr lang="fr-CH" dirty="0" err="1">
                <a:sym typeface="Wingdings" panose="05000000000000000000" pitchFamily="2" charset="2"/>
              </a:rPr>
              <a:t>amount</a:t>
            </a:r>
            <a:endParaRPr lang="fr-CH" dirty="0">
              <a:sym typeface="Wingdings" panose="05000000000000000000" pitchFamily="2" charset="2"/>
            </a:endParaRPr>
          </a:p>
          <a:p>
            <a:endParaRPr lang="fr-CH" dirty="0">
              <a:sym typeface="Wingdings" panose="05000000000000000000" pitchFamily="2" charset="2"/>
            </a:endParaRPr>
          </a:p>
          <a:p>
            <a:endParaRPr lang="fr-CH" dirty="0">
              <a:sym typeface="Wingdings" panose="05000000000000000000" pitchFamily="2" charset="2"/>
            </a:endParaRPr>
          </a:p>
          <a:p>
            <a:r>
              <a:rPr lang="fr-CH" dirty="0" err="1">
                <a:sym typeface="Wingdings" panose="05000000000000000000" pitchFamily="2" charset="2"/>
              </a:rPr>
              <a:t>Pay</a:t>
            </a:r>
            <a:r>
              <a:rPr lang="fr-CH" dirty="0">
                <a:sym typeface="Wingdings" panose="05000000000000000000" pitchFamily="2" charset="2"/>
              </a:rPr>
              <a:t>-as-</a:t>
            </a:r>
            <a:r>
              <a:rPr lang="fr-CH" dirty="0" err="1">
                <a:sym typeface="Wingdings" panose="05000000000000000000" pitchFamily="2" charset="2"/>
              </a:rPr>
              <a:t>you</a:t>
            </a:r>
            <a:r>
              <a:rPr lang="fr-CH" dirty="0">
                <a:sym typeface="Wingdings" panose="05000000000000000000" pitchFamily="2" charset="2"/>
              </a:rPr>
              <a:t>-</a:t>
            </a:r>
            <a:r>
              <a:rPr lang="fr-CH" dirty="0" err="1">
                <a:sym typeface="Wingdings" panose="05000000000000000000" pitchFamily="2" charset="2"/>
              </a:rPr>
              <a:t>fly</a:t>
            </a:r>
            <a:r>
              <a:rPr lang="fr-CH" dirty="0">
                <a:sym typeface="Wingdings" panose="05000000000000000000" pitchFamily="2" charset="2"/>
              </a:rPr>
              <a:t>, </a:t>
            </a:r>
            <a:br>
              <a:rPr lang="fr-CH" dirty="0">
                <a:sym typeface="Wingdings" panose="05000000000000000000" pitchFamily="2" charset="2"/>
              </a:rPr>
            </a:br>
            <a:r>
              <a:rPr lang="fr-CH" dirty="0">
                <a:sym typeface="Wingdings" panose="05000000000000000000" pitchFamily="2" charset="2"/>
              </a:rPr>
              <a:t>no </a:t>
            </a:r>
            <a:r>
              <a:rPr lang="fr-CH" dirty="0" err="1">
                <a:sym typeface="Wingdings" panose="05000000000000000000" pitchFamily="2" charset="2"/>
              </a:rPr>
              <a:t>solidarity</a:t>
            </a:r>
            <a:r>
              <a:rPr lang="fr-CH" dirty="0">
                <a:sym typeface="Wingdings" panose="05000000000000000000" pitchFamily="2" charset="2"/>
              </a:rPr>
              <a:t> </a:t>
            </a:r>
            <a:r>
              <a:rPr lang="fr-CH" dirty="0" err="1">
                <a:sym typeface="Wingdings" panose="05000000000000000000" pitchFamily="2" charset="2"/>
              </a:rPr>
              <a:t>between</a:t>
            </a:r>
            <a:r>
              <a:rPr lang="fr-CH" dirty="0">
                <a:sym typeface="Wingdings" panose="05000000000000000000" pitchFamily="2" charset="2"/>
              </a:rPr>
              <a:t> </a:t>
            </a:r>
            <a:r>
              <a:rPr lang="fr-CH" dirty="0" err="1">
                <a:sym typeface="Wingdings" panose="05000000000000000000" pitchFamily="2" charset="2"/>
              </a:rPr>
              <a:t>subscribers</a:t>
            </a:r>
            <a:endParaRPr lang="fr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9262FE6-FF56-4CC8-9C6F-A93C8CEC6A14}"/>
                  </a:ext>
                </a:extLst>
              </p:cNvPr>
              <p:cNvSpPr txBox="1"/>
              <p:nvPr/>
            </p:nvSpPr>
            <p:spPr>
              <a:xfrm>
                <a:off x="1882588" y="2581834"/>
                <a:ext cx="60385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𝑐𝑜𝑠𝑡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𝑖𝑛𝑠𝑢𝑟𝑒𝑑𝐴𝑚𝑜𝑢𝑛𝑡</m:t>
                      </m:r>
                      <m:r>
                        <a:rPr lang="fr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fr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𝑑𝑒𝑙𝑎𝑦𝑃𝑟𝑜𝑏𝑎𝑏𝑖𝑙𝑖𝑡𝑦</m:t>
                          </m:r>
                          <m:r>
                            <a:rPr lang="fr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fr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fr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fr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fr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fr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CH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9262FE6-FF56-4CC8-9C6F-A93C8CEC6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2588" y="2581834"/>
                <a:ext cx="6038513" cy="276999"/>
              </a:xfrm>
              <a:prstGeom prst="rect">
                <a:avLst/>
              </a:prstGeom>
              <a:blipFill>
                <a:blip r:embed="rId2"/>
                <a:stretch>
                  <a:fillRect l="-404" t="-4444" b="-35556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B5B39C2-7EE8-4E5A-9A75-48FE08A08F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752289"/>
              </p:ext>
            </p:extLst>
          </p:nvPr>
        </p:nvGraphicFramePr>
        <p:xfrm>
          <a:off x="3225910" y="4853298"/>
          <a:ext cx="2224221" cy="557106"/>
        </p:xfrm>
        <a:graphic>
          <a:graphicData uri="http://schemas.openxmlformats.org/drawingml/2006/table">
            <a:tbl>
              <a:tblPr/>
              <a:tblGrid>
                <a:gridCol w="875276">
                  <a:extLst>
                    <a:ext uri="{9D8B030D-6E8A-4147-A177-3AD203B41FA5}">
                      <a16:colId xmlns:a16="http://schemas.microsoft.com/office/drawing/2014/main" val="1361746845"/>
                    </a:ext>
                  </a:extLst>
                </a:gridCol>
                <a:gridCol w="816604">
                  <a:extLst>
                    <a:ext uri="{9D8B030D-6E8A-4147-A177-3AD203B41FA5}">
                      <a16:colId xmlns:a16="http://schemas.microsoft.com/office/drawing/2014/main" val="3055299769"/>
                    </a:ext>
                  </a:extLst>
                </a:gridCol>
                <a:gridCol w="532341">
                  <a:extLst>
                    <a:ext uri="{9D8B030D-6E8A-4147-A177-3AD203B41FA5}">
                      <a16:colId xmlns:a16="http://schemas.microsoft.com/office/drawing/2014/main" val="1518212147"/>
                    </a:ext>
                  </a:extLst>
                </a:gridCol>
              </a:tblGrid>
              <a:tr h="182245">
                <a:tc>
                  <a:txBody>
                    <a:bodyPr/>
                    <a:lstStyle/>
                    <a:p>
                      <a:pPr algn="l" fontAlgn="b"/>
                      <a:r>
                        <a:rPr lang="fr-C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Ultimate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Basic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2591000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algn="r" fontAlgn="b"/>
                      <a:r>
                        <a:rPr lang="fr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8’000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2’000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665958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033D9CC-AD85-4B77-83B1-0CA88851EB0F}"/>
              </a:ext>
            </a:extLst>
          </p:cNvPr>
          <p:cNvSpPr txBox="1"/>
          <p:nvPr/>
        </p:nvSpPr>
        <p:spPr>
          <a:xfrm>
            <a:off x="1491401" y="5016975"/>
            <a:ext cx="16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err="1"/>
              <a:t>Insured</a:t>
            </a:r>
            <a:r>
              <a:rPr lang="fr-CH" dirty="0"/>
              <a:t> </a:t>
            </a:r>
            <a:r>
              <a:rPr lang="fr-CH" dirty="0" err="1"/>
              <a:t>amount</a:t>
            </a:r>
            <a:endParaRPr lang="fr-CH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A43286-85BA-4A53-821F-447CDA934E14}"/>
              </a:ext>
            </a:extLst>
          </p:cNvPr>
          <p:cNvSpPr txBox="1"/>
          <p:nvPr/>
        </p:nvSpPr>
        <p:spPr>
          <a:xfrm>
            <a:off x="1510960" y="5457003"/>
            <a:ext cx="9765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K    = 1.1</a:t>
            </a:r>
          </a:p>
          <a:p>
            <a:r>
              <a:rPr lang="fr-CH" dirty="0"/>
              <a:t>m</a:t>
            </a:r>
            <a:r>
              <a:rPr lang="fr-CH" baseline="-25000" dirty="0"/>
              <a:t>1</a:t>
            </a:r>
            <a:r>
              <a:rPr lang="fr-CH" dirty="0"/>
              <a:t> = 0.1</a:t>
            </a:r>
          </a:p>
          <a:p>
            <a:r>
              <a:rPr lang="fr-CH" dirty="0"/>
              <a:t>m</a:t>
            </a:r>
            <a:r>
              <a:rPr lang="fr-CH" baseline="-25000" dirty="0"/>
              <a:t>2</a:t>
            </a:r>
            <a:r>
              <a:rPr lang="fr-CH" dirty="0"/>
              <a:t> = 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8B8B6F-BD72-4AE3-A6FA-547554234A6A}"/>
              </a:ext>
            </a:extLst>
          </p:cNvPr>
          <p:cNvSpPr txBox="1"/>
          <p:nvPr/>
        </p:nvSpPr>
        <p:spPr>
          <a:xfrm>
            <a:off x="5169010" y="5996182"/>
            <a:ext cx="167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Flight </a:t>
            </a:r>
            <a:r>
              <a:rPr lang="fr-CH" dirty="0" err="1"/>
              <a:t>is</a:t>
            </a:r>
            <a:r>
              <a:rPr lang="fr-CH" dirty="0"/>
              <a:t> not </a:t>
            </a:r>
            <a:r>
              <a:rPr lang="fr-CH" dirty="0" err="1"/>
              <a:t>late</a:t>
            </a:r>
            <a:endParaRPr lang="fr-CH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3D56D5-5077-4428-A4D8-D179DF910D2D}"/>
              </a:ext>
            </a:extLst>
          </p:cNvPr>
          <p:cNvSpPr txBox="1"/>
          <p:nvPr/>
        </p:nvSpPr>
        <p:spPr>
          <a:xfrm>
            <a:off x="10601172" y="5994058"/>
            <a:ext cx="1590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Risk </a:t>
            </a:r>
            <a:r>
              <a:rPr lang="fr-CH" dirty="0" err="1"/>
              <a:t>is</a:t>
            </a:r>
            <a:r>
              <a:rPr lang="fr-CH" dirty="0"/>
              <a:t> </a:t>
            </a:r>
            <a:r>
              <a:rPr lang="fr-CH" dirty="0" err="1"/>
              <a:t>too</a:t>
            </a:r>
            <a:r>
              <a:rPr lang="fr-CH" dirty="0"/>
              <a:t> high </a:t>
            </a:r>
            <a:r>
              <a:rPr lang="fr-CH" dirty="0" err="1"/>
              <a:t>so</a:t>
            </a:r>
            <a:r>
              <a:rPr lang="fr-CH" dirty="0"/>
              <a:t> </a:t>
            </a:r>
            <a:r>
              <a:rPr lang="fr-CH" dirty="0" err="1"/>
              <a:t>cannot</a:t>
            </a:r>
            <a:r>
              <a:rPr lang="fr-CH" dirty="0"/>
              <a:t> </a:t>
            </a:r>
            <a:r>
              <a:rPr lang="fr-CH" dirty="0" err="1"/>
              <a:t>be</a:t>
            </a:r>
            <a:r>
              <a:rPr lang="fr-CH" dirty="0"/>
              <a:t> </a:t>
            </a:r>
            <a:r>
              <a:rPr lang="fr-CH" dirty="0" err="1"/>
              <a:t>insured</a:t>
            </a:r>
            <a:endParaRPr lang="fr-CH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8E9AA18-7DFB-4439-898D-60247A2F0F87}"/>
              </a:ext>
            </a:extLst>
          </p:cNvPr>
          <p:cNvCxnSpPr>
            <a:cxnSpLocks/>
          </p:cNvCxnSpPr>
          <p:nvPr/>
        </p:nvCxnSpPr>
        <p:spPr>
          <a:xfrm flipH="1" flipV="1">
            <a:off x="10961418" y="5873904"/>
            <a:ext cx="209073" cy="2200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B00E228-7B9B-497E-B843-85F6F5B003F7}"/>
              </a:ext>
            </a:extLst>
          </p:cNvPr>
          <p:cNvCxnSpPr>
            <a:cxnSpLocks/>
          </p:cNvCxnSpPr>
          <p:nvPr/>
        </p:nvCxnSpPr>
        <p:spPr>
          <a:xfrm flipV="1">
            <a:off x="6844149" y="5996182"/>
            <a:ext cx="206772" cy="2179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7E9269E1-31B1-4664-B385-065B89E4C8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5261845"/>
              </p:ext>
            </p:extLst>
          </p:nvPr>
        </p:nvGraphicFramePr>
        <p:xfrm>
          <a:off x="5960714" y="3471786"/>
          <a:ext cx="5209777" cy="32705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79980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36477-2530-4474-A90A-9E3F65DA8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Price </a:t>
            </a:r>
            <a:r>
              <a:rPr lang="fr-CH" dirty="0" err="1"/>
              <a:t>calculation</a:t>
            </a:r>
            <a:endParaRPr lang="fr-CH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A644315-EF59-45E7-9696-B316F426CA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7938147"/>
              </p:ext>
            </p:extLst>
          </p:nvPr>
        </p:nvGraphicFramePr>
        <p:xfrm>
          <a:off x="1043475" y="1268963"/>
          <a:ext cx="10515600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F57D69D-9515-4C3C-881D-852170B5DA05}"/>
              </a:ext>
            </a:extLst>
          </p:cNvPr>
          <p:cNvSpPr txBox="1"/>
          <p:nvPr/>
        </p:nvSpPr>
        <p:spPr>
          <a:xfrm>
            <a:off x="6592077" y="2963325"/>
            <a:ext cx="26413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err="1"/>
              <a:t>Bayesian</a:t>
            </a:r>
            <a:r>
              <a:rPr lang="fr-CH" dirty="0"/>
              <a:t> Model </a:t>
            </a:r>
            <a:r>
              <a:rPr lang="fr-CH" dirty="0" err="1"/>
              <a:t>based</a:t>
            </a:r>
            <a:r>
              <a:rPr lang="fr-CH" dirty="0"/>
              <a:t> 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Day of week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Hour of day</a:t>
            </a:r>
          </a:p>
          <a:p>
            <a:r>
              <a:rPr lang="en-US" dirty="0">
                <a:sym typeface="Wingdings" panose="05000000000000000000" pitchFamily="2" charset="2"/>
              </a:rPr>
              <a:t> Delay Probability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D4E923-1AA3-4C5E-BFB4-3C0C376D5EC5}"/>
              </a:ext>
            </a:extLst>
          </p:cNvPr>
          <p:cNvSpPr txBox="1"/>
          <p:nvPr/>
        </p:nvSpPr>
        <p:spPr>
          <a:xfrm>
            <a:off x="1043475" y="2963325"/>
            <a:ext cx="2211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Official flight </a:t>
            </a:r>
            <a:r>
              <a:rPr lang="fr-CH" dirty="0" err="1"/>
              <a:t>arrival</a:t>
            </a:r>
            <a:r>
              <a:rPr lang="fr-CH" dirty="0"/>
              <a:t> </a:t>
            </a:r>
            <a:r>
              <a:rPr lang="fr-CH" dirty="0" err="1"/>
              <a:t>from</a:t>
            </a:r>
            <a:r>
              <a:rPr lang="fr-CH" dirty="0"/>
              <a:t> the Geneva </a:t>
            </a:r>
            <a:r>
              <a:rPr lang="fr-CH" dirty="0" err="1"/>
              <a:t>airport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F78711-7033-4AD3-8C8D-73C42D960CD4}"/>
              </a:ext>
            </a:extLst>
          </p:cNvPr>
          <p:cNvSpPr txBox="1"/>
          <p:nvPr/>
        </p:nvSpPr>
        <p:spPr>
          <a:xfrm>
            <a:off x="9548325" y="2824826"/>
            <a:ext cx="23901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/>
              <a:t>Linear</a:t>
            </a:r>
            <a:r>
              <a:rPr lang="fr-CH" dirty="0"/>
              <a:t> model </a:t>
            </a:r>
            <a:r>
              <a:rPr lang="fr-CH" dirty="0" err="1"/>
              <a:t>based</a:t>
            </a:r>
            <a:r>
              <a:rPr lang="fr-CH" dirty="0"/>
              <a:t> 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 err="1"/>
              <a:t>Insured</a:t>
            </a:r>
            <a:r>
              <a:rPr lang="fr-CH" dirty="0"/>
              <a:t> </a:t>
            </a:r>
            <a:r>
              <a:rPr lang="fr-CH" dirty="0" err="1"/>
              <a:t>amount</a:t>
            </a:r>
            <a:endParaRPr lang="fr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Delay </a:t>
            </a:r>
            <a:r>
              <a:rPr lang="fr-CH" dirty="0" err="1"/>
              <a:t>probability</a:t>
            </a:r>
            <a:endParaRPr lang="fr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Adaptive </a:t>
            </a:r>
            <a:r>
              <a:rPr lang="fr-CH" dirty="0" err="1"/>
              <a:t>parameters</a:t>
            </a:r>
            <a:r>
              <a:rPr lang="fr-CH" dirty="0"/>
              <a:t> 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A2A58D-28F0-44A8-87D0-C86DB8832003}"/>
              </a:ext>
            </a:extLst>
          </p:cNvPr>
          <p:cNvSpPr txBox="1"/>
          <p:nvPr/>
        </p:nvSpPr>
        <p:spPr>
          <a:xfrm>
            <a:off x="3771124" y="2936170"/>
            <a:ext cx="22113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/>
              <a:t>Meaningful</a:t>
            </a:r>
            <a:r>
              <a:rPr lang="fr-CH" dirty="0"/>
              <a:t> </a:t>
            </a:r>
            <a:r>
              <a:rPr lang="fr-CH" dirty="0" err="1"/>
              <a:t>feature</a:t>
            </a:r>
            <a:r>
              <a:rPr lang="fr-CH" dirty="0"/>
              <a:t> identification</a:t>
            </a:r>
          </a:p>
          <a:p>
            <a:r>
              <a:rPr lang="fr-CH" dirty="0"/>
              <a:t>6 </a:t>
            </a:r>
            <a:r>
              <a:rPr lang="fr-CH" dirty="0" err="1"/>
              <a:t>factors</a:t>
            </a:r>
            <a:endParaRPr lang="fr-CH" dirty="0"/>
          </a:p>
          <a:p>
            <a:r>
              <a:rPr lang="fr-CH" dirty="0"/>
              <a:t>2-3 </a:t>
            </a:r>
            <a:r>
              <a:rPr lang="fr-CH" dirty="0" err="1"/>
              <a:t>independent</a:t>
            </a:r>
            <a:r>
              <a:rPr lang="fr-CH" dirty="0"/>
              <a:t> variables</a:t>
            </a:r>
            <a:endParaRPr lang="en-US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D88E5B7B-A015-4865-8067-8FDFCC2388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4437516"/>
              </p:ext>
            </p:extLst>
          </p:nvPr>
        </p:nvGraphicFramePr>
        <p:xfrm>
          <a:off x="6943436" y="4440653"/>
          <a:ext cx="5209777" cy="25104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341764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D0700C-B407-4341-8DB1-BD88E75A38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58"/>
          <a:stretch/>
        </p:blipFill>
        <p:spPr>
          <a:xfrm>
            <a:off x="1" y="1"/>
            <a:ext cx="12191999" cy="685800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B0BFB6-D428-49D0-B9D4-88F1284835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007" y="280599"/>
            <a:ext cx="3846452" cy="27425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E96BD76-2997-43E9-BB29-30CBB900AA0F}"/>
              </a:ext>
            </a:extLst>
          </p:cNvPr>
          <p:cNvSpPr txBox="1"/>
          <p:nvPr/>
        </p:nvSpPr>
        <p:spPr>
          <a:xfrm>
            <a:off x="2377407" y="5476265"/>
            <a:ext cx="69651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3200" b="1" dirty="0" err="1"/>
              <a:t>We</a:t>
            </a:r>
            <a:r>
              <a:rPr lang="fr-CH" sz="3200" b="1" dirty="0"/>
              <a:t> help Die </a:t>
            </a:r>
            <a:r>
              <a:rPr lang="fr-CH" sz="3200" b="1" dirty="0" err="1"/>
              <a:t>Mobiliar</a:t>
            </a:r>
            <a:r>
              <a:rPr lang="fr-CH" sz="3200" b="1" dirty="0"/>
              <a:t> to </a:t>
            </a:r>
            <a:r>
              <a:rPr lang="fr-CH" sz="3200" b="1" dirty="0" err="1"/>
              <a:t>fly</a:t>
            </a:r>
            <a:r>
              <a:rPr lang="fr-CH" sz="3200" b="1" dirty="0"/>
              <a:t> to the </a:t>
            </a:r>
            <a:r>
              <a:rPr lang="fr-CH" sz="3200" b="1" dirty="0" err="1"/>
              <a:t>moon</a:t>
            </a:r>
            <a:endParaRPr lang="fr-CH" sz="3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3B1353-D733-4D3C-AC2A-17E1F0124C90}"/>
              </a:ext>
            </a:extLst>
          </p:cNvPr>
          <p:cNvSpPr txBox="1"/>
          <p:nvPr/>
        </p:nvSpPr>
        <p:spPr>
          <a:xfrm>
            <a:off x="993710" y="5291599"/>
            <a:ext cx="2486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End-to-end </a:t>
            </a:r>
            <a:r>
              <a:rPr lang="fr-CH" dirty="0" err="1"/>
              <a:t>digitalization</a:t>
            </a:r>
            <a:endParaRPr lang="fr-CH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86AD71-BCE6-4CD0-936A-60772B63A334}"/>
              </a:ext>
            </a:extLst>
          </p:cNvPr>
          <p:cNvSpPr txBox="1"/>
          <p:nvPr/>
        </p:nvSpPr>
        <p:spPr>
          <a:xfrm>
            <a:off x="6797352" y="6169484"/>
            <a:ext cx="218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Data-</a:t>
            </a:r>
            <a:r>
              <a:rPr lang="fr-CH" dirty="0" err="1"/>
              <a:t>driven</a:t>
            </a:r>
            <a:r>
              <a:rPr lang="fr-CH" dirty="0"/>
              <a:t> solutions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37E728-9264-4EB6-8E2C-E4A07BFBD7AB}"/>
              </a:ext>
            </a:extLst>
          </p:cNvPr>
          <p:cNvSpPr txBox="1"/>
          <p:nvPr/>
        </p:nvSpPr>
        <p:spPr>
          <a:xfrm>
            <a:off x="5706008" y="5183155"/>
            <a:ext cx="2415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err="1"/>
              <a:t>Predictive</a:t>
            </a:r>
            <a:r>
              <a:rPr lang="fr-CH" dirty="0"/>
              <a:t> </a:t>
            </a:r>
            <a:r>
              <a:rPr lang="fr-CH" dirty="0" err="1"/>
              <a:t>Underwriting</a:t>
            </a:r>
            <a:endParaRPr lang="fr-C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BB9F3D-C260-47FA-8230-A1F40213CC88}"/>
              </a:ext>
            </a:extLst>
          </p:cNvPr>
          <p:cNvSpPr txBox="1"/>
          <p:nvPr/>
        </p:nvSpPr>
        <p:spPr>
          <a:xfrm>
            <a:off x="4694295" y="5930008"/>
            <a:ext cx="1707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Adaptive </a:t>
            </a:r>
            <a:r>
              <a:rPr lang="fr-CH" dirty="0" err="1"/>
              <a:t>pricing</a:t>
            </a:r>
            <a:endParaRPr lang="fr-CH" dirty="0"/>
          </a:p>
        </p:txBody>
      </p:sp>
      <p:sp>
        <p:nvSpPr>
          <p:cNvPr id="15" name="AutoShape 2" descr="Résultat de recherche d'images pour &quot;die mobiliar&quot;">
            <a:extLst>
              <a:ext uri="{FF2B5EF4-FFF2-40B4-BE49-F238E27FC236}">
                <a16:creationId xmlns:a16="http://schemas.microsoft.com/office/drawing/2014/main" id="{6D654341-6A58-49B2-B90C-C1E14281C7C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H"/>
          </a:p>
        </p:txBody>
      </p:sp>
      <p:pic>
        <p:nvPicPr>
          <p:cNvPr id="23" name="Fly Me To The Moon - Frank Sinatra - LyricsUIF">
            <a:hlinkClick r:id="" action="ppaction://media"/>
            <a:extLst>
              <a:ext uri="{FF2B5EF4-FFF2-40B4-BE49-F238E27FC236}">
                <a16:creationId xmlns:a16="http://schemas.microsoft.com/office/drawing/2014/main" id="{BE5BF5FB-83E4-48C4-B59E-6CDB26879FA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791108" y="6538816"/>
            <a:ext cx="271463" cy="27146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CAA514D-71CF-4CEA-8826-8E098AEAFA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395" y="2883159"/>
            <a:ext cx="723765" cy="72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49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807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3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28674-55E5-4EB1-94E4-0D6183E17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Next </a:t>
            </a:r>
            <a:r>
              <a:rPr lang="fr-CH" dirty="0" err="1"/>
              <a:t>steps</a:t>
            </a:r>
            <a:endParaRPr lang="fr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3D2AF-C826-4E45-A34B-B0DBAF7B4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/>
              <a:t>Cost</a:t>
            </a:r>
            <a:r>
              <a:rPr lang="fr-CH" dirty="0"/>
              <a:t> </a:t>
            </a:r>
            <a:r>
              <a:rPr lang="fr-CH" dirty="0" err="1"/>
              <a:t>function</a:t>
            </a:r>
            <a:r>
              <a:rPr lang="fr-CH" dirty="0"/>
              <a:t> </a:t>
            </a:r>
            <a:r>
              <a:rPr lang="fr-CH" dirty="0" err="1"/>
              <a:t>proportional</a:t>
            </a:r>
            <a:r>
              <a:rPr lang="fr-CH" dirty="0"/>
              <a:t> to </a:t>
            </a:r>
            <a:r>
              <a:rPr lang="fr-CH" dirty="0" err="1"/>
              <a:t>number</a:t>
            </a:r>
            <a:r>
              <a:rPr lang="fr-CH" dirty="0"/>
              <a:t> of </a:t>
            </a:r>
            <a:r>
              <a:rPr lang="fr-CH" dirty="0" err="1"/>
              <a:t>insured</a:t>
            </a:r>
            <a:r>
              <a:rPr lang="fr-CH" dirty="0"/>
              <a:t> </a:t>
            </a:r>
            <a:r>
              <a:rPr lang="fr-CH" dirty="0" err="1"/>
              <a:t>passengers</a:t>
            </a:r>
            <a:r>
              <a:rPr lang="fr-CH" dirty="0"/>
              <a:t> per flight</a:t>
            </a:r>
          </a:p>
          <a:p>
            <a:r>
              <a:rPr lang="fr-CH" dirty="0"/>
              <a:t>Simulation of real </a:t>
            </a:r>
            <a:r>
              <a:rPr lang="fr-CH" dirty="0" err="1"/>
              <a:t>activity</a:t>
            </a:r>
            <a:r>
              <a:rPr lang="fr-CH" dirty="0"/>
              <a:t> to </a:t>
            </a:r>
            <a:r>
              <a:rPr lang="fr-CH" dirty="0" err="1"/>
              <a:t>proove</a:t>
            </a:r>
            <a:r>
              <a:rPr lang="fr-CH" dirty="0"/>
              <a:t> business model </a:t>
            </a:r>
            <a:r>
              <a:rPr lang="fr-CH" dirty="0" err="1"/>
              <a:t>robustness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839337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5CEF5-5D5C-49C8-8435-8FBC4BED0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What</a:t>
            </a:r>
            <a:r>
              <a:rPr lang="fr-CH" dirty="0"/>
              <a:t> </a:t>
            </a:r>
            <a:r>
              <a:rPr lang="fr-CH" dirty="0" err="1"/>
              <a:t>we</a:t>
            </a:r>
            <a:r>
              <a:rPr lang="fr-CH" dirty="0"/>
              <a:t>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AF2EF-8A76-4456-BEDC-CBB41BDAF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Use-case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4ADB5-B52E-464A-8FEA-22CDEE6B318A}"/>
              </a:ext>
            </a:extLst>
          </p:cNvPr>
          <p:cNvSpPr txBox="1"/>
          <p:nvPr/>
        </p:nvSpPr>
        <p:spPr>
          <a:xfrm>
            <a:off x="1623526" y="2304661"/>
            <a:ext cx="738830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800" dirty="0"/>
              <a:t>As a </a:t>
            </a:r>
            <a:r>
              <a:rPr lang="fr-CH" sz="2800" dirty="0" err="1"/>
              <a:t>customer</a:t>
            </a:r>
            <a:r>
              <a:rPr lang="fr-CH" sz="2800" dirty="0"/>
              <a:t>,</a:t>
            </a:r>
          </a:p>
          <a:p>
            <a:r>
              <a:rPr lang="fr-CH" sz="2800" dirty="0"/>
              <a:t>I </a:t>
            </a:r>
            <a:r>
              <a:rPr lang="fr-CH" sz="2800" dirty="0" err="1"/>
              <a:t>want</a:t>
            </a:r>
            <a:r>
              <a:rPr lang="fr-CH" sz="2800" dirty="0"/>
              <a:t> to </a:t>
            </a:r>
            <a:r>
              <a:rPr lang="fr-CH" sz="2800" dirty="0" err="1"/>
              <a:t>receive</a:t>
            </a:r>
            <a:r>
              <a:rPr lang="fr-CH" sz="2800" dirty="0"/>
              <a:t> money for </a:t>
            </a:r>
            <a:r>
              <a:rPr lang="fr-CH" sz="2800" dirty="0" err="1"/>
              <a:t>my</a:t>
            </a:r>
            <a:r>
              <a:rPr lang="fr-CH" sz="2800" dirty="0"/>
              <a:t> </a:t>
            </a:r>
            <a:r>
              <a:rPr lang="fr-CH" sz="2800" dirty="0" err="1"/>
              <a:t>lost</a:t>
            </a:r>
            <a:r>
              <a:rPr lang="fr-CH" sz="2800" dirty="0"/>
              <a:t> time </a:t>
            </a:r>
          </a:p>
          <a:p>
            <a:r>
              <a:rPr lang="fr-CH" sz="2800" dirty="0" err="1"/>
              <a:t>When</a:t>
            </a:r>
            <a:r>
              <a:rPr lang="fr-CH" sz="2800" dirty="0"/>
              <a:t> </a:t>
            </a:r>
            <a:r>
              <a:rPr lang="fr-CH" sz="2800" dirty="0" err="1"/>
              <a:t>my</a:t>
            </a:r>
            <a:r>
              <a:rPr lang="fr-CH" sz="2800" dirty="0"/>
              <a:t> flight </a:t>
            </a:r>
            <a:r>
              <a:rPr lang="fr-CH" sz="2800" dirty="0" err="1"/>
              <a:t>is</a:t>
            </a:r>
            <a:r>
              <a:rPr lang="fr-CH" sz="2800" dirty="0"/>
              <a:t> </a:t>
            </a:r>
            <a:r>
              <a:rPr lang="fr-CH" sz="2800" dirty="0" err="1"/>
              <a:t>delayed</a:t>
            </a:r>
            <a:r>
              <a:rPr lang="fr-CH" sz="2800" dirty="0"/>
              <a:t> by more </a:t>
            </a:r>
            <a:r>
              <a:rPr lang="fr-CH" sz="2800" dirty="0" err="1"/>
              <a:t>than</a:t>
            </a:r>
            <a:r>
              <a:rPr lang="fr-CH" sz="2800" dirty="0"/>
              <a:t> one </a:t>
            </a:r>
            <a:r>
              <a:rPr lang="fr-CH" sz="2800" dirty="0" err="1"/>
              <a:t>hour</a:t>
            </a:r>
            <a:endParaRPr lang="fr-CH" sz="2800" dirty="0"/>
          </a:p>
        </p:txBody>
      </p:sp>
    </p:spTree>
    <p:extLst>
      <p:ext uri="{BB962C8B-B14F-4D97-AF65-F5344CB8AC3E}">
        <p14:creationId xmlns:p14="http://schemas.microsoft.com/office/powerpoint/2010/main" val="3292708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3723C-BFCF-4678-85A0-2C96DD40E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Concurrence </a:t>
            </a:r>
            <a:r>
              <a:rPr lang="fr-CH" dirty="0" err="1"/>
              <a:t>comparison</a:t>
            </a:r>
            <a:endParaRPr lang="fr-CH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4BCF22C-4029-48E4-BE36-60F35A99C0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273669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FEE0FB8-DC36-4731-BA8F-1D3B30557C1A}"/>
              </a:ext>
            </a:extLst>
          </p:cNvPr>
          <p:cNvSpPr txBox="1"/>
          <p:nvPr/>
        </p:nvSpPr>
        <p:spPr>
          <a:xfrm>
            <a:off x="5768570" y="3769567"/>
            <a:ext cx="654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3600" dirty="0"/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1841533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EC245-F554-4199-9FDB-CA4630A39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F471B-3292-471E-8472-68DBB9277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07201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1906C-84FB-4159-9C11-125EFB5DF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Logique Bayésienne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72744-0D85-46E3-93E3-7B478E73C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871FB2-C4E3-4780-8878-F2D0EAA7E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129" y="2538516"/>
            <a:ext cx="2900153" cy="29255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89B529-62FB-443C-9D10-6523A08AF6CA}"/>
              </a:ext>
            </a:extLst>
          </p:cNvPr>
          <p:cNvSpPr txBox="1"/>
          <p:nvPr/>
        </p:nvSpPr>
        <p:spPr>
          <a:xfrm>
            <a:off x="5392729" y="2859173"/>
            <a:ext cx="61777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Rouge=retard&gt;1h     P(r&lt;1h)=55%</a:t>
            </a:r>
          </a:p>
          <a:p>
            <a:r>
              <a:rPr lang="fr-CH" dirty="0"/>
              <a:t>Bleu = retard &lt;1h     P(r&gt;1h)=45%</a:t>
            </a:r>
          </a:p>
          <a:p>
            <a:endParaRPr lang="fr-CH" dirty="0"/>
          </a:p>
          <a:p>
            <a:r>
              <a:rPr lang="fr-CH" dirty="0"/>
              <a:t>Carré=</a:t>
            </a:r>
            <a:r>
              <a:rPr lang="fr-CH" dirty="0" err="1"/>
              <a:t>Swiss</a:t>
            </a:r>
            <a:r>
              <a:rPr lang="fr-CH" dirty="0"/>
              <a:t> P(</a:t>
            </a:r>
            <a:r>
              <a:rPr lang="fr-CH" dirty="0" err="1"/>
              <a:t>Swiss</a:t>
            </a:r>
            <a:r>
              <a:rPr lang="fr-CH" dirty="0"/>
              <a:t>)=60%</a:t>
            </a:r>
          </a:p>
          <a:p>
            <a:r>
              <a:rPr lang="fr-CH" dirty="0"/>
              <a:t>Triangle=</a:t>
            </a:r>
            <a:r>
              <a:rPr lang="fr-CH" dirty="0" err="1"/>
              <a:t>Easyjet</a:t>
            </a:r>
            <a:r>
              <a:rPr lang="fr-CH" dirty="0"/>
              <a:t>   P(</a:t>
            </a:r>
            <a:r>
              <a:rPr lang="fr-CH" dirty="0" err="1"/>
              <a:t>Easyjet</a:t>
            </a:r>
            <a:r>
              <a:rPr lang="fr-CH" dirty="0"/>
              <a:t>)=40%</a:t>
            </a:r>
          </a:p>
          <a:p>
            <a:endParaRPr lang="fr-CH" dirty="0"/>
          </a:p>
          <a:p>
            <a:r>
              <a:rPr lang="fr-CH" dirty="0"/>
              <a:t>Intuitivement: P(r&gt;1h|Easyjet)=36/40=90%</a:t>
            </a:r>
          </a:p>
          <a:p>
            <a:r>
              <a:rPr lang="fr-CH" dirty="0"/>
              <a:t>Bayes: P(r&gt;1h|Easyjet)=P(</a:t>
            </a:r>
            <a:r>
              <a:rPr lang="fr-CH" dirty="0" err="1"/>
              <a:t>Easyjet|r</a:t>
            </a:r>
            <a:r>
              <a:rPr lang="fr-CH" dirty="0"/>
              <a:t>&gt;1h)*P(r&gt;1h)/P(</a:t>
            </a:r>
            <a:r>
              <a:rPr lang="fr-CH" dirty="0" err="1"/>
              <a:t>Easyjet</a:t>
            </a:r>
            <a:r>
              <a:rPr lang="fr-CH" dirty="0"/>
              <a:t>)) =36/45 * 45 / 40 = 36/40 = 90%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97345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1906C-84FB-4159-9C11-125EFB5DF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Logique Bayésienne multivariée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72744-0D85-46E3-93E3-7B478E73C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871FB2-C4E3-4780-8878-F2D0EAA7E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129" y="2538516"/>
            <a:ext cx="2900153" cy="29255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89B529-62FB-443C-9D10-6523A08AF6CA}"/>
              </a:ext>
            </a:extLst>
          </p:cNvPr>
          <p:cNvSpPr txBox="1"/>
          <p:nvPr/>
        </p:nvSpPr>
        <p:spPr>
          <a:xfrm>
            <a:off x="5392730" y="2859173"/>
            <a:ext cx="545517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Rouge=retard&gt;1h     P(r&lt;1h)=55%</a:t>
            </a:r>
          </a:p>
          <a:p>
            <a:r>
              <a:rPr lang="fr-CH" dirty="0"/>
              <a:t>Bleu = retard &lt;1h     P(r&gt;1h)=45%</a:t>
            </a:r>
          </a:p>
          <a:p>
            <a:endParaRPr lang="fr-CH" dirty="0"/>
          </a:p>
          <a:p>
            <a:r>
              <a:rPr lang="fr-CH" dirty="0"/>
              <a:t>Carré=</a:t>
            </a:r>
            <a:r>
              <a:rPr lang="fr-CH" dirty="0" err="1"/>
              <a:t>Swiss</a:t>
            </a:r>
            <a:r>
              <a:rPr lang="fr-CH" dirty="0"/>
              <a:t> P(</a:t>
            </a:r>
            <a:r>
              <a:rPr lang="fr-CH" dirty="0" err="1"/>
              <a:t>Swiss</a:t>
            </a:r>
            <a:r>
              <a:rPr lang="fr-CH" dirty="0"/>
              <a:t>)=60%</a:t>
            </a:r>
          </a:p>
          <a:p>
            <a:r>
              <a:rPr lang="fr-CH" dirty="0"/>
              <a:t>Triangle=</a:t>
            </a:r>
            <a:r>
              <a:rPr lang="fr-CH" dirty="0" err="1"/>
              <a:t>Easyjet</a:t>
            </a:r>
            <a:r>
              <a:rPr lang="fr-CH" dirty="0"/>
              <a:t>   P(</a:t>
            </a:r>
            <a:r>
              <a:rPr lang="fr-CH" dirty="0" err="1"/>
              <a:t>Easyjet</a:t>
            </a:r>
            <a:r>
              <a:rPr lang="fr-CH" dirty="0"/>
              <a:t>)=40%</a:t>
            </a:r>
          </a:p>
          <a:p>
            <a:endParaRPr lang="fr-CH" dirty="0"/>
          </a:p>
          <a:p>
            <a:r>
              <a:rPr lang="fr-CH" dirty="0"/>
              <a:t>Fond blanc = départ le matin   P(matin)=70%</a:t>
            </a:r>
          </a:p>
          <a:p>
            <a:r>
              <a:rPr lang="fr-CH" dirty="0"/>
              <a:t>Fond bleu = départ l’après-midi   P(après-midi)=30%</a:t>
            </a:r>
          </a:p>
          <a:p>
            <a:endParaRPr lang="fr-CH" dirty="0"/>
          </a:p>
          <a:p>
            <a:r>
              <a:rPr lang="fr-CH" dirty="0"/>
              <a:t>Intuitivement: P(r&gt;1h|Easyjet, matin)=24/28=86%</a:t>
            </a:r>
          </a:p>
          <a:p>
            <a:r>
              <a:rPr lang="fr-CH" dirty="0"/>
              <a:t>Bayes: P(r&gt;1h|Easyjet, matin) = </a:t>
            </a:r>
          </a:p>
          <a:p>
            <a:r>
              <a:rPr lang="fr-CH" dirty="0"/>
              <a:t>P(</a:t>
            </a:r>
            <a:r>
              <a:rPr lang="fr-CH" dirty="0" err="1"/>
              <a:t>Easyjet</a:t>
            </a:r>
            <a:r>
              <a:rPr lang="fr-CH" dirty="0"/>
              <a:t>, </a:t>
            </a:r>
            <a:r>
              <a:rPr lang="fr-CH" dirty="0" err="1"/>
              <a:t>matin|r</a:t>
            </a:r>
            <a:r>
              <a:rPr lang="fr-CH" dirty="0"/>
              <a:t>&gt;1h)*P(r&gt;1h)/P(</a:t>
            </a:r>
            <a:r>
              <a:rPr lang="fr-CH" dirty="0" err="1"/>
              <a:t>Easyjet</a:t>
            </a:r>
            <a:r>
              <a:rPr lang="fr-CH" dirty="0"/>
              <a:t>, matin)=24/45 * 45/28=24/28=86%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CBAC9A-2774-4BAF-83F8-0B88053470B9}"/>
              </a:ext>
            </a:extLst>
          </p:cNvPr>
          <p:cNvSpPr/>
          <p:nvPr/>
        </p:nvSpPr>
        <p:spPr>
          <a:xfrm>
            <a:off x="4130412" y="2618306"/>
            <a:ext cx="829650" cy="2765503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65372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89671-A7E8-4EF8-9CD0-0280BE2E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Global flight </a:t>
            </a:r>
            <a:r>
              <a:rPr lang="fr-CH" dirty="0" err="1"/>
              <a:t>delay</a:t>
            </a:r>
            <a:r>
              <a:rPr lang="fr-CH" dirty="0"/>
              <a:t> </a:t>
            </a:r>
            <a:r>
              <a:rPr lang="fr-CH" dirty="0" err="1"/>
              <a:t>facts</a:t>
            </a:r>
            <a:endParaRPr lang="fr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1D0D8-D00D-44D3-A383-DF518705D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TODO : texte de pascal</a:t>
            </a:r>
          </a:p>
        </p:txBody>
      </p:sp>
    </p:spTree>
    <p:extLst>
      <p:ext uri="{BB962C8B-B14F-4D97-AF65-F5344CB8AC3E}">
        <p14:creationId xmlns:p14="http://schemas.microsoft.com/office/powerpoint/2010/main" val="3349716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06FC9-F9DF-44E3-AE40-C4761ECDE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Our </a:t>
            </a:r>
            <a:r>
              <a:rPr lang="fr-CH" dirty="0" err="1"/>
              <a:t>Probabilistic</a:t>
            </a:r>
            <a:r>
              <a:rPr lang="fr-CH" dirty="0"/>
              <a:t>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95E18-3364-4629-BB2D-A24B71E7D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928"/>
            <a:ext cx="10515600" cy="4351338"/>
          </a:xfrm>
        </p:spPr>
        <p:txBody>
          <a:bodyPr/>
          <a:lstStyle/>
          <a:p>
            <a:r>
              <a:rPr lang="fr-CH" dirty="0" err="1"/>
              <a:t>Parameters</a:t>
            </a:r>
            <a:r>
              <a:rPr lang="fr-CH" dirty="0"/>
              <a:t>: </a:t>
            </a:r>
            <a:r>
              <a:rPr lang="fr-CH" dirty="0" err="1"/>
              <a:t>company</a:t>
            </a:r>
            <a:r>
              <a:rPr lang="fr-CH" dirty="0"/>
              <a:t>, </a:t>
            </a:r>
            <a:r>
              <a:rPr lang="fr-CH" dirty="0" err="1"/>
              <a:t>day</a:t>
            </a:r>
            <a:r>
              <a:rPr lang="fr-CH" dirty="0"/>
              <a:t> of </a:t>
            </a:r>
            <a:r>
              <a:rPr lang="fr-CH" dirty="0" err="1"/>
              <a:t>week</a:t>
            </a:r>
            <a:r>
              <a:rPr lang="fr-CH" dirty="0"/>
              <a:t>, </a:t>
            </a:r>
            <a:r>
              <a:rPr lang="fr-CH" dirty="0" err="1"/>
              <a:t>hour</a:t>
            </a:r>
            <a:r>
              <a:rPr lang="fr-CH" dirty="0"/>
              <a:t> of </a:t>
            </a:r>
            <a:r>
              <a:rPr lang="fr-CH" dirty="0" err="1"/>
              <a:t>day</a:t>
            </a:r>
            <a:endParaRPr lang="fr-C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5C66D6-0A06-43E3-A0FF-379CAE6C93E3}"/>
              </a:ext>
            </a:extLst>
          </p:cNvPr>
          <p:cNvSpPr txBox="1"/>
          <p:nvPr/>
        </p:nvSpPr>
        <p:spPr>
          <a:xfrm>
            <a:off x="3621916" y="6414181"/>
            <a:ext cx="2947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err="1"/>
              <a:t>Late</a:t>
            </a:r>
            <a:r>
              <a:rPr lang="fr-CH" dirty="0"/>
              <a:t> = at least one </a:t>
            </a:r>
            <a:r>
              <a:rPr lang="fr-CH" dirty="0" err="1"/>
              <a:t>hour</a:t>
            </a:r>
            <a:r>
              <a:rPr lang="fr-CH" dirty="0"/>
              <a:t> </a:t>
            </a:r>
            <a:r>
              <a:rPr lang="fr-CH" dirty="0" err="1"/>
              <a:t>delay</a:t>
            </a:r>
            <a:endParaRPr lang="fr-CH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81B4095B-3618-4D63-A98A-CEA9BE3AA7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9524144"/>
              </p:ext>
            </p:extLst>
          </p:nvPr>
        </p:nvGraphicFramePr>
        <p:xfrm>
          <a:off x="723696" y="2479149"/>
          <a:ext cx="5372304" cy="33776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F7DA4A9-6202-4096-90BA-2463C671E1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7892484"/>
              </p:ext>
            </p:extLst>
          </p:nvPr>
        </p:nvGraphicFramePr>
        <p:xfrm>
          <a:off x="6527935" y="2506043"/>
          <a:ext cx="5055687" cy="33238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946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D449A-FA07-4F82-AF73-6C314BEBE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Bayesian</a:t>
            </a:r>
            <a:r>
              <a:rPr lang="fr-CH" dirty="0"/>
              <a:t> </a:t>
            </a:r>
            <a:r>
              <a:rPr lang="fr-CH" dirty="0" err="1"/>
              <a:t>delay</a:t>
            </a:r>
            <a:r>
              <a:rPr lang="fr-CH" dirty="0"/>
              <a:t> </a:t>
            </a:r>
            <a:r>
              <a:rPr lang="fr-CH" dirty="0" err="1"/>
              <a:t>probability</a:t>
            </a:r>
            <a:r>
              <a:rPr lang="fr-CH" dirty="0"/>
              <a:t> </a:t>
            </a:r>
            <a:r>
              <a:rPr lang="fr-CH" dirty="0" err="1"/>
              <a:t>function</a:t>
            </a:r>
            <a:r>
              <a:rPr lang="fr-CH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ED7F9-FECC-483C-99A7-EA82892A2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f(</a:t>
            </a:r>
            <a:r>
              <a:rPr lang="fr-CH" dirty="0" err="1"/>
              <a:t>company</a:t>
            </a:r>
            <a:r>
              <a:rPr lang="fr-CH" dirty="0"/>
              <a:t>, </a:t>
            </a:r>
            <a:r>
              <a:rPr lang="fr-CH" dirty="0" err="1"/>
              <a:t>day</a:t>
            </a:r>
            <a:r>
              <a:rPr lang="fr-CH" dirty="0"/>
              <a:t> of </a:t>
            </a:r>
            <a:r>
              <a:rPr lang="fr-CH" dirty="0" err="1"/>
              <a:t>week</a:t>
            </a:r>
            <a:r>
              <a:rPr lang="fr-CH" dirty="0"/>
              <a:t>, </a:t>
            </a:r>
            <a:r>
              <a:rPr lang="fr-CH" dirty="0" err="1"/>
              <a:t>hour</a:t>
            </a:r>
            <a:r>
              <a:rPr lang="fr-CH" dirty="0"/>
              <a:t> of </a:t>
            </a:r>
            <a:r>
              <a:rPr lang="fr-CH" dirty="0" err="1"/>
              <a:t>day</a:t>
            </a:r>
            <a:r>
              <a:rPr lang="fr-CH" dirty="0"/>
              <a:t>) </a:t>
            </a:r>
            <a:r>
              <a:rPr lang="fr-CH" dirty="0">
                <a:sym typeface="Wingdings" panose="05000000000000000000" pitchFamily="2" charset="2"/>
              </a:rPr>
              <a:t> </a:t>
            </a:r>
            <a:r>
              <a:rPr lang="fr-CH" dirty="0" err="1">
                <a:sym typeface="Wingdings" panose="05000000000000000000" pitchFamily="2" charset="2"/>
              </a:rPr>
              <a:t>probability</a:t>
            </a:r>
            <a:r>
              <a:rPr lang="fr-CH" dirty="0">
                <a:sym typeface="Wingdings" panose="05000000000000000000" pitchFamily="2" charset="2"/>
              </a:rPr>
              <a:t> of </a:t>
            </a:r>
            <a:r>
              <a:rPr lang="fr-CH" dirty="0" err="1">
                <a:sym typeface="Wingdings" panose="05000000000000000000" pitchFamily="2" charset="2"/>
              </a:rPr>
              <a:t>being</a:t>
            </a:r>
            <a:r>
              <a:rPr lang="fr-CH" dirty="0">
                <a:sym typeface="Wingdings" panose="05000000000000000000" pitchFamily="2" charset="2"/>
              </a:rPr>
              <a:t> </a:t>
            </a:r>
            <a:r>
              <a:rPr lang="fr-CH" dirty="0" err="1">
                <a:sym typeface="Wingdings" panose="05000000000000000000" pitchFamily="2" charset="2"/>
              </a:rPr>
              <a:t>late</a:t>
            </a:r>
            <a:endParaRPr lang="fr-CH" dirty="0">
              <a:sym typeface="Wingdings" panose="05000000000000000000" pitchFamily="2" charset="2"/>
            </a:endParaRPr>
          </a:p>
          <a:p>
            <a:endParaRPr lang="fr-CH" dirty="0">
              <a:sym typeface="Wingdings" panose="05000000000000000000" pitchFamily="2" charset="2"/>
            </a:endParaRPr>
          </a:p>
          <a:p>
            <a:endParaRPr lang="fr-CH" dirty="0">
              <a:sym typeface="Wingdings" panose="05000000000000000000" pitchFamily="2" charset="2"/>
            </a:endParaRPr>
          </a:p>
          <a:p>
            <a:r>
              <a:rPr lang="fr-CH" dirty="0" err="1">
                <a:sym typeface="Wingdings" panose="05000000000000000000" pitchFamily="2" charset="2"/>
              </a:rPr>
              <a:t>Dataset</a:t>
            </a:r>
            <a:r>
              <a:rPr lang="fr-CH" dirty="0">
                <a:sym typeface="Wingdings" panose="05000000000000000000" pitchFamily="2" charset="2"/>
              </a:rPr>
              <a:t>: </a:t>
            </a:r>
            <a:r>
              <a:rPr lang="fr-CH" dirty="0" err="1">
                <a:sym typeface="Wingdings" panose="05000000000000000000" pitchFamily="2" charset="2"/>
              </a:rPr>
              <a:t>flights</a:t>
            </a:r>
            <a:r>
              <a:rPr lang="fr-CH" dirty="0">
                <a:sym typeface="Wingdings" panose="05000000000000000000" pitchFamily="2" charset="2"/>
              </a:rPr>
              <a:t> </a:t>
            </a:r>
            <a:r>
              <a:rPr lang="fr-CH" dirty="0" err="1">
                <a:sym typeface="Wingdings" panose="05000000000000000000" pitchFamily="2" charset="2"/>
              </a:rPr>
              <a:t>arriving</a:t>
            </a:r>
            <a:r>
              <a:rPr lang="fr-CH" dirty="0">
                <a:sym typeface="Wingdings" panose="05000000000000000000" pitchFamily="2" charset="2"/>
              </a:rPr>
              <a:t> to Geneva </a:t>
            </a:r>
            <a:br>
              <a:rPr lang="fr-CH" dirty="0">
                <a:sym typeface="Wingdings" panose="05000000000000000000" pitchFamily="2" charset="2"/>
              </a:rPr>
            </a:br>
            <a:r>
              <a:rPr lang="fr-CH" dirty="0" err="1">
                <a:sym typeface="Wingdings" panose="05000000000000000000" pitchFamily="2" charset="2"/>
              </a:rPr>
              <a:t>airport</a:t>
            </a:r>
            <a:r>
              <a:rPr lang="fr-CH" dirty="0">
                <a:sym typeface="Wingdings" panose="05000000000000000000" pitchFamily="2" charset="2"/>
              </a:rPr>
              <a:t> </a:t>
            </a:r>
            <a:r>
              <a:rPr lang="fr-CH" dirty="0" err="1">
                <a:sym typeface="Wingdings" panose="05000000000000000000" pitchFamily="2" charset="2"/>
              </a:rPr>
              <a:t>from</a:t>
            </a:r>
            <a:r>
              <a:rPr lang="fr-CH" dirty="0">
                <a:sym typeface="Wingdings" panose="05000000000000000000" pitchFamily="2" charset="2"/>
              </a:rPr>
              <a:t> 21.05.2018 to </a:t>
            </a:r>
            <a:r>
              <a:rPr lang="fr-CH" dirty="0" err="1">
                <a:sym typeface="Wingdings" panose="05000000000000000000" pitchFamily="2" charset="2"/>
              </a:rPr>
              <a:t>today</a:t>
            </a:r>
            <a:endParaRPr lang="fr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A7ED32-7EB5-4D4C-9E06-0186C5C61859}"/>
                  </a:ext>
                </a:extLst>
              </p:cNvPr>
              <p:cNvSpPr txBox="1"/>
              <p:nvPr/>
            </p:nvSpPr>
            <p:spPr>
              <a:xfrm>
                <a:off x="572112" y="2446972"/>
                <a:ext cx="11147502" cy="521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fr-CH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𝑑𝑒𝑙𝑎𝑦</m:t>
                          </m:r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&gt;1</m:t>
                          </m:r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fr-CH" sz="1600" b="0" i="1" smtClean="0">
                          <a:latin typeface="Cambria Math" panose="02040503050406030204" pitchFamily="18" charset="0"/>
                        </a:rPr>
                        <m:t>𝑐𝑜𝑚𝑝𝑎𝑛𝑦</m:t>
                      </m:r>
                      <m:r>
                        <a:rPr lang="fr-CH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CH" sz="1600" b="0" i="1" smtClean="0">
                          <a:latin typeface="Cambria Math" panose="02040503050406030204" pitchFamily="18" charset="0"/>
                        </a:rPr>
                        <m:t>𝑑𝑎𝑦𝑂𝑓𝑊𝑒𝑒𝑘</m:t>
                      </m:r>
                      <m:r>
                        <a:rPr lang="fr-CH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CH" sz="1600" b="0" i="1" smtClean="0">
                          <a:latin typeface="Cambria Math" panose="02040503050406030204" pitchFamily="18" charset="0"/>
                        </a:rPr>
                        <m:t>h𝑜𝑢𝑟𝑂𝑓𝐷𝑎𝑦</m:t>
                      </m:r>
                      <m:r>
                        <a:rPr lang="fr-CH" sz="16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fr-CH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fr-CH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H" sz="1600" b="0" i="1" smtClean="0">
                                  <a:latin typeface="Cambria Math" panose="02040503050406030204" pitchFamily="18" charset="0"/>
                                </a:rPr>
                                <m:t>𝑑𝑒𝑙𝑎𝑦</m:t>
                              </m:r>
                              <m:r>
                                <a:rPr lang="fr-CH" sz="1600" b="0" i="1" smtClean="0">
                                  <a:latin typeface="Cambria Math" panose="02040503050406030204" pitchFamily="18" charset="0"/>
                                </a:rPr>
                                <m:t>&gt;1</m:t>
                              </m:r>
                              <m:r>
                                <a:rPr lang="fr-CH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fr-CH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𝑐𝑜𝑚𝑝𝑎𝑛𝑦</m:t>
                          </m:r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𝑑𝑎𝑦𝑂𝑓𝑊𝑒𝑒𝑘</m:t>
                          </m:r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h𝑜𝑢𝑟𝑂𝑓𝐷𝑎𝑦</m:t>
                          </m:r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)∙</m:t>
                          </m:r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𝑑𝑒𝑙𝑎𝑦</m:t>
                          </m:r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&gt;1</m:t>
                          </m:r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𝑐𝑜𝑚𝑝𝑎𝑛𝑦</m:t>
                          </m:r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𝑑𝑎𝑦𝑂𝑓𝑊𝑒𝑒𝑘</m:t>
                          </m:r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h𝑜𝑢𝑟𝑂𝑓𝐷𝑎𝑦</m:t>
                          </m:r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fr-CH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CH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A7ED32-7EB5-4D4C-9E06-0186C5C61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112" y="2446972"/>
                <a:ext cx="11147502" cy="521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4B60E45-658D-4EFD-BCE1-DE03AAB9AB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6941545"/>
              </p:ext>
            </p:extLst>
          </p:nvPr>
        </p:nvGraphicFramePr>
        <p:xfrm>
          <a:off x="7183188" y="3999168"/>
          <a:ext cx="4563824" cy="27278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5BC8D9B-2327-4D53-82E7-3BF858A397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1420001"/>
              </p:ext>
            </p:extLst>
          </p:nvPr>
        </p:nvGraphicFramePr>
        <p:xfrm>
          <a:off x="2009737" y="4205374"/>
          <a:ext cx="4563824" cy="27278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9A227DB-BE87-4A7D-8FAC-4AB85832A1D6}"/>
              </a:ext>
            </a:extLst>
          </p:cNvPr>
          <p:cNvSpPr txBox="1"/>
          <p:nvPr/>
        </p:nvSpPr>
        <p:spPr>
          <a:xfrm>
            <a:off x="125426" y="4249578"/>
            <a:ext cx="2241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90% of the </a:t>
            </a:r>
            <a:r>
              <a:rPr lang="fr-CH" dirty="0" err="1"/>
              <a:t>flights</a:t>
            </a:r>
            <a:r>
              <a:rPr lang="fr-CH" dirty="0"/>
              <a:t> </a:t>
            </a:r>
            <a:r>
              <a:rPr lang="fr-CH" dirty="0" err="1"/>
              <a:t>will</a:t>
            </a:r>
            <a:r>
              <a:rPr lang="fr-CH" dirty="0"/>
              <a:t> have a </a:t>
            </a:r>
            <a:r>
              <a:rPr lang="fr-CH" dirty="0" err="1"/>
              <a:t>delay</a:t>
            </a:r>
            <a:r>
              <a:rPr lang="fr-CH" dirty="0"/>
              <a:t> </a:t>
            </a:r>
            <a:r>
              <a:rPr lang="fr-CH" dirty="0" err="1"/>
              <a:t>probability</a:t>
            </a:r>
            <a:r>
              <a:rPr lang="fr-CH" dirty="0"/>
              <a:t> </a:t>
            </a:r>
            <a:r>
              <a:rPr lang="fr-CH" dirty="0" err="1"/>
              <a:t>lower</a:t>
            </a:r>
            <a:r>
              <a:rPr lang="fr-CH" dirty="0"/>
              <a:t> </a:t>
            </a:r>
            <a:r>
              <a:rPr lang="fr-CH" dirty="0" err="1"/>
              <a:t>than</a:t>
            </a:r>
            <a:r>
              <a:rPr lang="fr-CH" dirty="0"/>
              <a:t> 30%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5BAF6D3-B367-4A06-BFA0-8879595C9B37}"/>
              </a:ext>
            </a:extLst>
          </p:cNvPr>
          <p:cNvCxnSpPr/>
          <p:nvPr/>
        </p:nvCxnSpPr>
        <p:spPr>
          <a:xfrm>
            <a:off x="2366682" y="4376406"/>
            <a:ext cx="1276248" cy="4449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198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17474</TotalTime>
  <Words>585</Words>
  <Application>Microsoft Office PowerPoint</Application>
  <PresentationFormat>Widescreen</PresentationFormat>
  <Paragraphs>114</Paragraphs>
  <Slides>13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What we do</vt:lpstr>
      <vt:lpstr>Concurrence comparison</vt:lpstr>
      <vt:lpstr>Architecture</vt:lpstr>
      <vt:lpstr>Logique Bayésienne</vt:lpstr>
      <vt:lpstr>Logique Bayésienne multivariée</vt:lpstr>
      <vt:lpstr>Global flight delay facts</vt:lpstr>
      <vt:lpstr>Our Probabilistic Model</vt:lpstr>
      <vt:lpstr>Bayesian delay probability function </vt:lpstr>
      <vt:lpstr>Cost function</vt:lpstr>
      <vt:lpstr>Price calculation</vt:lpstr>
      <vt:lpstr>PowerPoint Presentation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Julien</dc:creator>
  <cp:lastModifiedBy>Julien</cp:lastModifiedBy>
  <cp:revision>41</cp:revision>
  <dcterms:created xsi:type="dcterms:W3CDTF">2018-05-26T21:21:19Z</dcterms:created>
  <dcterms:modified xsi:type="dcterms:W3CDTF">2018-06-08T06:46:41Z</dcterms:modified>
</cp:coreProperties>
</file>