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by at least one hour on sunday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Easyjet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Graphics!$D$25:$D$28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B-4ADB-8133-482964743060}"/>
            </c:ext>
          </c:extLst>
        </c:ser>
        <c:ser>
          <c:idx val="1"/>
          <c:order val="1"/>
          <c:tx>
            <c:v>Swiss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Graphics!$D$29:$D$32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0.15384615384615299</c:v>
                </c:pt>
                <c:pt idx="2">
                  <c:v>0.17647058823529399</c:v>
                </c:pt>
                <c:pt idx="3">
                  <c:v>7.1428571428571397E-2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B-4ADB-8133-48296474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with Easyjet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Graphics!$B$2:$B$5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Graphics!$D$2:$D$5</c:f>
              <c:numCache>
                <c:formatCode>General</c:formatCode>
                <c:ptCount val="4"/>
                <c:pt idx="0">
                  <c:v>1.51515151515151E-2</c:v>
                </c:pt>
                <c:pt idx="1">
                  <c:v>7.3170731707316999E-2</c:v>
                </c:pt>
                <c:pt idx="2">
                  <c:v>0.133333333333333</c:v>
                </c:pt>
                <c:pt idx="3">
                  <c:v>0.214285714285714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1-4122-8F2A-8890911B72F4}"/>
            </c:ext>
          </c:extLst>
        </c:ser>
        <c:ser>
          <c:idx val="1"/>
          <c:order val="1"/>
          <c:tx>
            <c:v>Sunday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Graphics!$D$6:$D$9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1-4122-8F2A-8890911B7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probability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Graphics!$D$46:$D$55</c:f>
              <c:numCache>
                <c:formatCode>General</c:formatCode>
                <c:ptCount val="10"/>
                <c:pt idx="0">
                  <c:v>659</c:v>
                </c:pt>
                <c:pt idx="1">
                  <c:v>560</c:v>
                </c:pt>
                <c:pt idx="2">
                  <c:v>365</c:v>
                </c:pt>
                <c:pt idx="3">
                  <c:v>243</c:v>
                </c:pt>
                <c:pt idx="4">
                  <c:v>70</c:v>
                </c:pt>
                <c:pt idx="5">
                  <c:v>0</c:v>
                </c:pt>
                <c:pt idx="6">
                  <c:v>27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826-845E-27F3486C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Number of occurences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number of flights with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Graphics!$E$46:$E$55</c:f>
              <c:numCache>
                <c:formatCode>General</c:formatCode>
                <c:ptCount val="10"/>
                <c:pt idx="0">
                  <c:v>0.63528077141236527</c:v>
                </c:pt>
                <c:pt idx="1">
                  <c:v>0.79410096426545662</c:v>
                </c:pt>
                <c:pt idx="2">
                  <c:v>0.89761769710720363</c:v>
                </c:pt>
                <c:pt idx="3">
                  <c:v>0.96653431650595578</c:v>
                </c:pt>
                <c:pt idx="4">
                  <c:v>0.98638684061259219</c:v>
                </c:pt>
                <c:pt idx="5">
                  <c:v>0.98638684061259219</c:v>
                </c:pt>
                <c:pt idx="6">
                  <c:v>0.99404424276800907</c:v>
                </c:pt>
                <c:pt idx="7">
                  <c:v>0.99404424276800907</c:v>
                </c:pt>
                <c:pt idx="8">
                  <c:v>0.99404424276800907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2-4695-AD15-7BE8EE4C0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Flights</a:t>
                </a:r>
                <a:r>
                  <a:rPr lang="fr-CH" baseline="0"/>
                  <a:t> with delay</a:t>
                </a:r>
                <a:endParaRPr lang="fr-CH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Coverage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Graphics!$F$44</c:f>
              <c:strCache>
                <c:ptCount val="1"/>
                <c:pt idx="0">
                  <c:v>Ultimate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Graphics!$F$45:$F$53</c:f>
              <c:numCache>
                <c:formatCode>General</c:formatCode>
                <c:ptCount val="9"/>
                <c:pt idx="0">
                  <c:v>805</c:v>
                </c:pt>
                <c:pt idx="1">
                  <c:v>1685.0000000000002</c:v>
                </c:pt>
                <c:pt idx="2">
                  <c:v>2565.0000000000005</c:v>
                </c:pt>
                <c:pt idx="3">
                  <c:v>3445.0000000000005</c:v>
                </c:pt>
                <c:pt idx="4">
                  <c:v>4325</c:v>
                </c:pt>
                <c:pt idx="5">
                  <c:v>5205</c:v>
                </c:pt>
                <c:pt idx="6">
                  <c:v>6085</c:v>
                </c:pt>
                <c:pt idx="7">
                  <c:v>6965</c:v>
                </c:pt>
                <c:pt idx="8">
                  <c:v>7845.0000000000009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C-4D72-96DA-3215B3BE9898}"/>
            </c:ext>
          </c:extLst>
        </c:ser>
        <c:ser>
          <c:idx val="1"/>
          <c:order val="1"/>
          <c:tx>
            <c:strRef>
              <c:f>Graphics!$G$44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Graphics!$G$45:$G$53</c:f>
              <c:numCache>
                <c:formatCode>General</c:formatCode>
                <c:ptCount val="9"/>
                <c:pt idx="0">
                  <c:v>205</c:v>
                </c:pt>
                <c:pt idx="1">
                  <c:v>425.00000000000006</c:v>
                </c:pt>
                <c:pt idx="2">
                  <c:v>645.00000000000011</c:v>
                </c:pt>
                <c:pt idx="3">
                  <c:v>865.00000000000011</c:v>
                </c:pt>
                <c:pt idx="4">
                  <c:v>1085</c:v>
                </c:pt>
                <c:pt idx="5">
                  <c:v>1305</c:v>
                </c:pt>
                <c:pt idx="6">
                  <c:v>1525</c:v>
                </c:pt>
                <c:pt idx="7">
                  <c:v>1745</c:v>
                </c:pt>
                <c:pt idx="8">
                  <c:v>1965.0000000000002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C-4D72-96DA-3215B3BE9898}"/>
            </c:ext>
          </c:extLst>
        </c:ser>
        <c:ser>
          <c:idx val="2"/>
          <c:order val="2"/>
          <c:tx>
            <c:strRef>
              <c:f>Graphics!$H$44</c:f>
              <c:strCache>
                <c:ptCount val="1"/>
                <c:pt idx="0">
                  <c:v>Basic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Graphics!$H$45:$H$53</c:f>
              <c:numCache>
                <c:formatCode>General</c:formatCode>
                <c:ptCount val="9"/>
                <c:pt idx="0">
                  <c:v>55</c:v>
                </c:pt>
                <c:pt idx="1">
                  <c:v>110.00000000000001</c:v>
                </c:pt>
                <c:pt idx="2">
                  <c:v>165.00000000000003</c:v>
                </c:pt>
                <c:pt idx="3">
                  <c:v>220.00000000000003</c:v>
                </c:pt>
                <c:pt idx="4">
                  <c:v>275</c:v>
                </c:pt>
                <c:pt idx="5">
                  <c:v>330</c:v>
                </c:pt>
                <c:pt idx="6">
                  <c:v>385</c:v>
                </c:pt>
                <c:pt idx="7">
                  <c:v>440</c:v>
                </c:pt>
                <c:pt idx="8">
                  <c:v>495.00000000000006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AC-4D72-96DA-3215B3BE9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4016"/>
        <c:axId val="866921584"/>
      </c:lineChart>
      <c:catAx>
        <c:axId val="24820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6921584"/>
        <c:crosses val="autoZero"/>
        <c:auto val="1"/>
        <c:lblAlgn val="ctr"/>
        <c:lblOffset val="100"/>
        <c:noMultiLvlLbl val="0"/>
      </c:catAx>
      <c:valAx>
        <c:axId val="866921584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Premium amount [CHF]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82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0.62593</cdr:x>
      <cdr:y>0.64275</cdr:y>
    </cdr:from>
    <cdr:to>
      <cdr:x>0.95833</cdr:x>
      <cdr:y>0.81559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DD6E110-08A6-4778-B1DA-526115679AA5}"/>
            </a:ext>
          </a:extLst>
        </cdr:cNvPr>
        <cdr:cNvSpPr/>
      </cdr:nvSpPr>
      <cdr:spPr>
        <a:xfrm xmlns:a="http://schemas.openxmlformats.org/drawingml/2006/main">
          <a:off x="2861734" y="1763184"/>
          <a:ext cx="1519767" cy="47413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0.61574</cdr:x>
      <cdr:y>0.55478</cdr:y>
    </cdr:from>
    <cdr:to>
      <cdr:x>0.88796</cdr:x>
      <cdr:y>0.88812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2BBE043-C024-4A59-922A-9A47E0568A1E}"/>
            </a:ext>
          </a:extLst>
        </cdr:cNvPr>
        <cdr:cNvSpPr txBox="1"/>
      </cdr:nvSpPr>
      <cdr:spPr>
        <a:xfrm xmlns:a="http://schemas.openxmlformats.org/drawingml/2006/main">
          <a:off x="2815167" y="1521884"/>
          <a:ext cx="1244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100"/>
            <a:t>outliers (not enough data)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671-A7E8-4EF8-9CD0-0280BE2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flight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facts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D0D8-D00D-44D3-A383-DF51870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 : texte de pascal</a:t>
            </a:r>
          </a:p>
        </p:txBody>
      </p:sp>
    </p:spTree>
    <p:extLst>
      <p:ext uri="{BB962C8B-B14F-4D97-AF65-F5344CB8AC3E}">
        <p14:creationId xmlns:p14="http://schemas.microsoft.com/office/powerpoint/2010/main" val="33497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FC9-F9DF-44E3-AE40-C4761EC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Probabilistic</a:t>
            </a:r>
            <a:r>
              <a:rPr lang="fr-CH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5E18-3364-4629-BB2D-A24B71E7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fr-CH" dirty="0" err="1"/>
              <a:t>Parameters</a:t>
            </a:r>
            <a:r>
              <a:rPr lang="fr-CH" dirty="0"/>
              <a:t>: 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C66D6-0A06-43E3-A0FF-379CAE6C93E3}"/>
              </a:ext>
            </a:extLst>
          </p:cNvPr>
          <p:cNvSpPr txBox="1"/>
          <p:nvPr/>
        </p:nvSpPr>
        <p:spPr>
          <a:xfrm>
            <a:off x="3621916" y="641418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Late</a:t>
            </a:r>
            <a:r>
              <a:rPr lang="fr-CH" dirty="0"/>
              <a:t> = at least one </a:t>
            </a:r>
            <a:r>
              <a:rPr lang="fr-CH" dirty="0" err="1"/>
              <a:t>hour</a:t>
            </a:r>
            <a:r>
              <a:rPr lang="fr-CH" dirty="0"/>
              <a:t> </a:t>
            </a:r>
            <a:r>
              <a:rPr lang="fr-CH" dirty="0" err="1"/>
              <a:t>delay</a:t>
            </a:r>
            <a:endParaRPr lang="fr-CH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4095B-3618-4D63-A98A-CEA9BE3A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524144"/>
              </p:ext>
            </p:extLst>
          </p:nvPr>
        </p:nvGraphicFramePr>
        <p:xfrm>
          <a:off x="723696" y="2479149"/>
          <a:ext cx="5372304" cy="33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7DA4A9-6202-4096-90BA-2463C671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892484"/>
              </p:ext>
            </p:extLst>
          </p:nvPr>
        </p:nvGraphicFramePr>
        <p:xfrm>
          <a:off x="6527935" y="2506043"/>
          <a:ext cx="5055687" cy="33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49A-FA07-4F82-AF73-6C314BE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D7F9-FECC-483C-99A7-EA82892A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f(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r>
              <a:rPr lang="fr-CH" dirty="0"/>
              <a:t>)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probability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being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late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>
                <a:sym typeface="Wingdings" panose="05000000000000000000" pitchFamily="2" charset="2"/>
              </a:rPr>
              <a:t>flights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arriving</a:t>
            </a:r>
            <a:r>
              <a:rPr lang="fr-CH" dirty="0">
                <a:sym typeface="Wingdings" panose="05000000000000000000" pitchFamily="2" charset="2"/>
              </a:rPr>
              <a:t> to Geneva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 err="1">
                <a:sym typeface="Wingdings" panose="05000000000000000000" pitchFamily="2" charset="2"/>
              </a:rPr>
              <a:t>airport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from</a:t>
            </a:r>
            <a:r>
              <a:rPr lang="fr-CH" dirty="0">
                <a:sym typeface="Wingdings" panose="05000000000000000000" pitchFamily="2" charset="2"/>
              </a:rPr>
              <a:t> 21.05.2018 to </a:t>
            </a:r>
            <a:r>
              <a:rPr lang="fr-CH" dirty="0" err="1">
                <a:sym typeface="Wingdings" panose="05000000000000000000" pitchFamily="2" charset="2"/>
              </a:rPr>
              <a:t>today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/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𝑐𝑜𝑚𝑝𝑎𝑛𝑦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𝑑𝑎𝑦𝑂𝑓𝑊𝑒𝑒𝑘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h𝑜𝑢𝑟𝑂𝑓𝐷𝑎𝑦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0E45-658D-4EFD-BCE1-DE03AAB9A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041763"/>
              </p:ext>
            </p:extLst>
          </p:nvPr>
        </p:nvGraphicFramePr>
        <p:xfrm>
          <a:off x="7183188" y="3999168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BC8D9B-2327-4D53-82E7-3BF858A3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997043"/>
              </p:ext>
            </p:extLst>
          </p:nvPr>
        </p:nvGraphicFramePr>
        <p:xfrm>
          <a:off x="2009737" y="4205374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227DB-BE87-4A7D-8FAC-4AB85832A1D6}"/>
              </a:ext>
            </a:extLst>
          </p:cNvPr>
          <p:cNvSpPr txBox="1"/>
          <p:nvPr/>
        </p:nvSpPr>
        <p:spPr>
          <a:xfrm>
            <a:off x="125426" y="4249578"/>
            <a:ext cx="224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90% of the </a:t>
            </a:r>
            <a:r>
              <a:rPr lang="fr-CH" dirty="0" err="1"/>
              <a:t>flights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have a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30%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AF6D3-B367-4A06-BFA0-8879595C9B37}"/>
              </a:ext>
            </a:extLst>
          </p:cNvPr>
          <p:cNvCxnSpPr/>
          <p:nvPr/>
        </p:nvCxnSpPr>
        <p:spPr>
          <a:xfrm>
            <a:off x="2366682" y="4376406"/>
            <a:ext cx="1276248" cy="444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A869-ACFB-403D-A2CF-E59FAB4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E6-FCD5-4A59-9C75-5BDE85A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C(</a:t>
            </a:r>
            <a:r>
              <a:rPr lang="fr-CH" dirty="0" err="1"/>
              <a:t>delay</a:t>
            </a:r>
            <a:r>
              <a:rPr lang="fr-CH" dirty="0"/>
              <a:t>(..), </a:t>
            </a:r>
            <a:r>
              <a:rPr lang="fr-CH" dirty="0" err="1"/>
              <a:t>insuredAmount</a:t>
            </a:r>
            <a:r>
              <a:rPr lang="fr-CH" dirty="0"/>
              <a:t>, K, m1, m2) </a:t>
            </a:r>
            <a:r>
              <a:rPr lang="fr-CH" dirty="0">
                <a:sym typeface="Wingdings" panose="05000000000000000000" pitchFamily="2" charset="2"/>
              </a:rPr>
              <a:t> premium </a:t>
            </a:r>
            <a:r>
              <a:rPr lang="fr-CH" dirty="0" err="1">
                <a:sym typeface="Wingdings" panose="05000000000000000000" pitchFamily="2" charset="2"/>
              </a:rPr>
              <a:t>amount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Pay</a:t>
            </a:r>
            <a:r>
              <a:rPr lang="fr-CH" dirty="0">
                <a:sym typeface="Wingdings" panose="05000000000000000000" pitchFamily="2" charset="2"/>
              </a:rPr>
              <a:t>-as-</a:t>
            </a:r>
            <a:r>
              <a:rPr lang="fr-CH" dirty="0" err="1">
                <a:sym typeface="Wingdings" panose="05000000000000000000" pitchFamily="2" charset="2"/>
              </a:rPr>
              <a:t>you</a:t>
            </a:r>
            <a:r>
              <a:rPr lang="fr-CH" dirty="0">
                <a:sym typeface="Wingdings" panose="05000000000000000000" pitchFamily="2" charset="2"/>
              </a:rPr>
              <a:t>-</a:t>
            </a:r>
            <a:r>
              <a:rPr lang="fr-CH" dirty="0" err="1">
                <a:sym typeface="Wingdings" panose="05000000000000000000" pitchFamily="2" charset="2"/>
              </a:rPr>
              <a:t>fly</a:t>
            </a:r>
            <a:r>
              <a:rPr lang="fr-CH" dirty="0">
                <a:sym typeface="Wingdings" panose="05000000000000000000" pitchFamily="2" charset="2"/>
              </a:rPr>
              <a:t>,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>
                <a:sym typeface="Wingdings" panose="05000000000000000000" pitchFamily="2" charset="2"/>
              </a:rPr>
              <a:t>no </a:t>
            </a:r>
            <a:r>
              <a:rPr lang="fr-CH" dirty="0" err="1">
                <a:sym typeface="Wingdings" panose="05000000000000000000" pitchFamily="2" charset="2"/>
              </a:rPr>
              <a:t>solidarity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subscribers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/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𝑖𝑛𝑠𝑢𝑟𝑒𝑑𝐴𝑚𝑜𝑢𝑛𝑡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𝑑𝑒𝑙𝑎𝑦𝑃𝑟𝑜𝑏𝑎𝑏𝑖𝑙𝑖𝑡𝑦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B39C2-7EE8-4E5A-9A75-48FE08A0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52289"/>
              </p:ext>
            </p:extLst>
          </p:nvPr>
        </p:nvGraphicFramePr>
        <p:xfrm>
          <a:off x="3225910" y="4853298"/>
          <a:ext cx="2224221" cy="557106"/>
        </p:xfrm>
        <a:graphic>
          <a:graphicData uri="http://schemas.openxmlformats.org/drawingml/2006/table">
            <a:tbl>
              <a:tblPr/>
              <a:tblGrid>
                <a:gridCol w="875276">
                  <a:extLst>
                    <a:ext uri="{9D8B030D-6E8A-4147-A177-3AD203B41FA5}">
                      <a16:colId xmlns:a16="http://schemas.microsoft.com/office/drawing/2014/main" val="1361746845"/>
                    </a:ext>
                  </a:extLst>
                </a:gridCol>
                <a:gridCol w="816604">
                  <a:extLst>
                    <a:ext uri="{9D8B030D-6E8A-4147-A177-3AD203B41FA5}">
                      <a16:colId xmlns:a16="http://schemas.microsoft.com/office/drawing/2014/main" val="3055299769"/>
                    </a:ext>
                  </a:extLst>
                </a:gridCol>
                <a:gridCol w="532341">
                  <a:extLst>
                    <a:ext uri="{9D8B030D-6E8A-4147-A177-3AD203B41FA5}">
                      <a16:colId xmlns:a16="http://schemas.microsoft.com/office/drawing/2014/main" val="151821214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591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3D9CC-AD85-4B77-83B1-0CA88851EB0F}"/>
              </a:ext>
            </a:extLst>
          </p:cNvPr>
          <p:cNvSpPr txBox="1"/>
          <p:nvPr/>
        </p:nvSpPr>
        <p:spPr>
          <a:xfrm>
            <a:off x="1491401" y="5016975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43286-85BA-4A53-821F-447CDA934E14}"/>
              </a:ext>
            </a:extLst>
          </p:cNvPr>
          <p:cNvSpPr txBox="1"/>
          <p:nvPr/>
        </p:nvSpPr>
        <p:spPr>
          <a:xfrm>
            <a:off x="1510960" y="5457003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K    = 1.1</a:t>
            </a:r>
          </a:p>
          <a:p>
            <a:r>
              <a:rPr lang="fr-CH" dirty="0"/>
              <a:t>m</a:t>
            </a:r>
            <a:r>
              <a:rPr lang="fr-CH" baseline="-25000" dirty="0"/>
              <a:t>1</a:t>
            </a:r>
            <a:r>
              <a:rPr lang="fr-CH" dirty="0"/>
              <a:t> = 0.1</a:t>
            </a:r>
          </a:p>
          <a:p>
            <a:r>
              <a:rPr lang="fr-CH" dirty="0"/>
              <a:t>m</a:t>
            </a:r>
            <a:r>
              <a:rPr lang="fr-CH" baseline="-25000" dirty="0"/>
              <a:t>2</a:t>
            </a:r>
            <a:r>
              <a:rPr lang="fr-CH" dirty="0"/>
              <a:t>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B8B6F-BD72-4AE3-A6FA-547554234A6A}"/>
              </a:ext>
            </a:extLst>
          </p:cNvPr>
          <p:cNvSpPr txBox="1"/>
          <p:nvPr/>
        </p:nvSpPr>
        <p:spPr>
          <a:xfrm>
            <a:off x="5169010" y="5996182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D56D5-5077-4428-A4D8-D179DF910D2D}"/>
              </a:ext>
            </a:extLst>
          </p:cNvPr>
          <p:cNvSpPr txBox="1"/>
          <p:nvPr/>
        </p:nvSpPr>
        <p:spPr>
          <a:xfrm>
            <a:off x="10601172" y="5994058"/>
            <a:ext cx="159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Risk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too</a:t>
            </a:r>
            <a:r>
              <a:rPr lang="fr-CH" dirty="0"/>
              <a:t> high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insured</a:t>
            </a:r>
            <a:endParaRPr lang="fr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9AA18-7DFB-4439-898D-60247A2F0F87}"/>
              </a:ext>
            </a:extLst>
          </p:cNvPr>
          <p:cNvCxnSpPr>
            <a:cxnSpLocks/>
          </p:cNvCxnSpPr>
          <p:nvPr/>
        </p:nvCxnSpPr>
        <p:spPr>
          <a:xfrm flipH="1" flipV="1">
            <a:off x="10961418" y="5873904"/>
            <a:ext cx="209073" cy="220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0E228-7B9B-497E-B843-85F6F5B003F7}"/>
              </a:ext>
            </a:extLst>
          </p:cNvPr>
          <p:cNvCxnSpPr>
            <a:cxnSpLocks/>
          </p:cNvCxnSpPr>
          <p:nvPr/>
        </p:nvCxnSpPr>
        <p:spPr>
          <a:xfrm flipV="1">
            <a:off x="6844149" y="5996182"/>
            <a:ext cx="206772" cy="217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E9269E1-31B1-4664-B385-065B89E4C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546028"/>
              </p:ext>
            </p:extLst>
          </p:nvPr>
        </p:nvGraphicFramePr>
        <p:xfrm>
          <a:off x="5960714" y="3471786"/>
          <a:ext cx="5209777" cy="3270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998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8674-55E5-4EB1-94E4-0D6183E1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Next </a:t>
            </a:r>
            <a:r>
              <a:rPr lang="fr-CH" dirty="0" err="1"/>
              <a:t>steps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D2AF-C826-4E45-A34B-B0DBAF7B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  <a:r>
              <a:rPr lang="fr-CH" dirty="0" err="1"/>
              <a:t>proportional</a:t>
            </a:r>
            <a:r>
              <a:rPr lang="fr-CH" dirty="0"/>
              <a:t> to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passengers</a:t>
            </a:r>
            <a:r>
              <a:rPr lang="fr-CH" dirty="0"/>
              <a:t> per flight</a:t>
            </a:r>
          </a:p>
          <a:p>
            <a:r>
              <a:rPr lang="fr-CH" dirty="0"/>
              <a:t>Simulation of real </a:t>
            </a:r>
            <a:r>
              <a:rPr lang="fr-CH" dirty="0" err="1"/>
              <a:t>activity</a:t>
            </a:r>
            <a:r>
              <a:rPr lang="fr-CH" dirty="0"/>
              <a:t> to </a:t>
            </a:r>
            <a:r>
              <a:rPr lang="fr-CH" dirty="0" err="1"/>
              <a:t>proove</a:t>
            </a:r>
            <a:r>
              <a:rPr lang="fr-CH" dirty="0"/>
              <a:t> business model </a:t>
            </a:r>
            <a:r>
              <a:rPr lang="fr-CH"/>
              <a:t>robustness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933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15496</TotalTime>
  <Words>446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Logique Bayésienne</vt:lpstr>
      <vt:lpstr>Logique Bayésienne multivariée</vt:lpstr>
      <vt:lpstr>Global flight delay facts</vt:lpstr>
      <vt:lpstr>Our Probabilistic Model</vt:lpstr>
      <vt:lpstr>Bayesian delay probability function </vt:lpstr>
      <vt:lpstr>Cost function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28</cp:revision>
  <dcterms:created xsi:type="dcterms:W3CDTF">2018-05-26T21:21:19Z</dcterms:created>
  <dcterms:modified xsi:type="dcterms:W3CDTF">2018-06-06T15:37:53Z</dcterms:modified>
</cp:coreProperties>
</file>