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80" y="2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en\git\unchained-flight-insurance\unchained-flight-insurance-web\bayesValid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en\git\unchained-flight-insurance\unchained-flight-insurance-web\bayesValid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en\git\unchained-flight-insurance\unchained-flight-insurance-web\bayesValidation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CH"/>
              <a:t>Probability of being late by at least one hour on sunday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Easyjet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Graphics!$B$25:$B$28</c:f>
              <c:strCache>
                <c:ptCount val="4"/>
                <c:pt idx="0">
                  <c:v>0-11</c:v>
                </c:pt>
                <c:pt idx="1">
                  <c:v>12-15</c:v>
                </c:pt>
                <c:pt idx="2">
                  <c:v>16-19</c:v>
                </c:pt>
                <c:pt idx="3">
                  <c:v>20-23</c:v>
                </c:pt>
              </c:strCache>
            </c:strRef>
          </c:cat>
          <c:val>
            <c:numRef>
              <c:f>Graphics!$D$25:$D$28</c:f>
              <c:numCache>
                <c:formatCode>General</c:formatCode>
                <c:ptCount val="4"/>
                <c:pt idx="0">
                  <c:v>6.9767441860465101E-2</c:v>
                </c:pt>
                <c:pt idx="1">
                  <c:v>0.32</c:v>
                </c:pt>
                <c:pt idx="2">
                  <c:v>0.314285714285714</c:v>
                </c:pt>
                <c:pt idx="3">
                  <c:v>0.32258064516128998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B-4ADB-8133-482964743060}"/>
            </c:ext>
          </c:extLst>
        </c:ser>
        <c:ser>
          <c:idx val="1"/>
          <c:order val="1"/>
          <c:tx>
            <c:v>Swiss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Graphics!$B$25:$B$28</c:f>
              <c:strCache>
                <c:ptCount val="4"/>
                <c:pt idx="0">
                  <c:v>0-11</c:v>
                </c:pt>
                <c:pt idx="1">
                  <c:v>12-15</c:v>
                </c:pt>
                <c:pt idx="2">
                  <c:v>16-19</c:v>
                </c:pt>
                <c:pt idx="3">
                  <c:v>20-23</c:v>
                </c:pt>
              </c:strCache>
            </c:strRef>
          </c:cat>
          <c:val>
            <c:numRef>
              <c:f>Graphics!$D$29:$D$32</c:f>
              <c:numCache>
                <c:formatCode>General</c:formatCode>
                <c:ptCount val="4"/>
                <c:pt idx="0">
                  <c:v>8.3333333333333301E-2</c:v>
                </c:pt>
                <c:pt idx="1">
                  <c:v>0.15384615384615299</c:v>
                </c:pt>
                <c:pt idx="2">
                  <c:v>0.17647058823529399</c:v>
                </c:pt>
                <c:pt idx="3">
                  <c:v>7.1428571428571397E-2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0B-4ADB-8133-4829647430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4197760"/>
        <c:axId val="257345136"/>
      </c:barChart>
      <c:catAx>
        <c:axId val="1724197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Hour of the day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7345136"/>
        <c:crosses val="autoZero"/>
        <c:auto val="1"/>
        <c:lblAlgn val="ctr"/>
        <c:lblOffset val="100"/>
        <c:noMultiLvlLbl val="0"/>
      </c:catAx>
      <c:valAx>
        <c:axId val="25734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Probability of being late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24197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CH"/>
              <a:t>Probability of being late with Easyjet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Monday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Graphics!$B$2:$B$5</c:f>
              <c:strCache>
                <c:ptCount val="4"/>
                <c:pt idx="0">
                  <c:v>0-11</c:v>
                </c:pt>
                <c:pt idx="1">
                  <c:v>12-15</c:v>
                </c:pt>
                <c:pt idx="2">
                  <c:v>16-19</c:v>
                </c:pt>
                <c:pt idx="3">
                  <c:v>20-23</c:v>
                </c:pt>
              </c:strCache>
            </c:strRef>
          </c:cat>
          <c:val>
            <c:numRef>
              <c:f>Graphics!$D$2:$D$5</c:f>
              <c:numCache>
                <c:formatCode>General</c:formatCode>
                <c:ptCount val="4"/>
                <c:pt idx="0">
                  <c:v>1.51515151515151E-2</c:v>
                </c:pt>
                <c:pt idx="1">
                  <c:v>7.3170731707316999E-2</c:v>
                </c:pt>
                <c:pt idx="2">
                  <c:v>0.133333333333333</c:v>
                </c:pt>
                <c:pt idx="3">
                  <c:v>0.214285714285714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F1-4122-8F2A-8890911B72F4}"/>
            </c:ext>
          </c:extLst>
        </c:ser>
        <c:ser>
          <c:idx val="1"/>
          <c:order val="1"/>
          <c:tx>
            <c:v>Sunday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Graphics!$D$6:$D$9</c:f>
              <c:numCache>
                <c:formatCode>General</c:formatCode>
                <c:ptCount val="4"/>
                <c:pt idx="0">
                  <c:v>6.9767441860465101E-2</c:v>
                </c:pt>
                <c:pt idx="1">
                  <c:v>0.32</c:v>
                </c:pt>
                <c:pt idx="2">
                  <c:v>0.314285714285714</c:v>
                </c:pt>
                <c:pt idx="3">
                  <c:v>0.32258064516128998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F1-4122-8F2A-8890911B72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4197760"/>
        <c:axId val="257345136"/>
      </c:barChart>
      <c:catAx>
        <c:axId val="1724197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Hour of the day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7345136"/>
        <c:crosses val="autoZero"/>
        <c:auto val="1"/>
        <c:lblAlgn val="ctr"/>
        <c:lblOffset val="100"/>
        <c:noMultiLvlLbl val="0"/>
      </c:catAx>
      <c:valAx>
        <c:axId val="25734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Probability of being late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2419776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Delay probability histogram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Graphics!$D$44</c:f>
              <c:strCache>
                <c:ptCount val="1"/>
                <c:pt idx="0">
                  <c:v>Number of occurrences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Graphics!$C$46:$C$55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Graphics!$D$46:$D$55</c:f>
              <c:numCache>
                <c:formatCode>General</c:formatCode>
                <c:ptCount val="10"/>
                <c:pt idx="0">
                  <c:v>659</c:v>
                </c:pt>
                <c:pt idx="1">
                  <c:v>560</c:v>
                </c:pt>
                <c:pt idx="2">
                  <c:v>365</c:v>
                </c:pt>
                <c:pt idx="3">
                  <c:v>243</c:v>
                </c:pt>
                <c:pt idx="4">
                  <c:v>70</c:v>
                </c:pt>
                <c:pt idx="5">
                  <c:v>0</c:v>
                </c:pt>
                <c:pt idx="6">
                  <c:v>27</c:v>
                </c:pt>
                <c:pt idx="7">
                  <c:v>0</c:v>
                </c:pt>
                <c:pt idx="8">
                  <c:v>0</c:v>
                </c:pt>
                <c:pt idx="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39-4826-845E-27F3486CF3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4191520"/>
        <c:axId val="257347296"/>
      </c:barChart>
      <c:catAx>
        <c:axId val="1724191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Delay probability</a:t>
                </a:r>
              </a:p>
            </c:rich>
          </c:tx>
          <c:layout>
            <c:manualLayout>
              <c:xMode val="edge"/>
              <c:yMode val="edge"/>
              <c:x val="0.44320013123359586"/>
              <c:y val="0.883310002916302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7347296"/>
        <c:crosses val="autoZero"/>
        <c:auto val="1"/>
        <c:lblAlgn val="ctr"/>
        <c:lblOffset val="100"/>
        <c:noMultiLvlLbl val="0"/>
      </c:catAx>
      <c:valAx>
        <c:axId val="257347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/>
                  <a:t>Number of occurences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24191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0.62593</cdr:x>
      <cdr:y>0.64275</cdr:y>
    </cdr:from>
    <cdr:to>
      <cdr:x>0.95833</cdr:x>
      <cdr:y>0.81559</cdr:y>
    </cdr:to>
    <cdr:sp macro="" textlink="">
      <cdr:nvSpPr>
        <cdr:cNvPr id="2" name="Rectangle: Rounded Corners 1">
          <a:extLst xmlns:a="http://schemas.openxmlformats.org/drawingml/2006/main">
            <a:ext uri="{FF2B5EF4-FFF2-40B4-BE49-F238E27FC236}">
              <a16:creationId xmlns:a16="http://schemas.microsoft.com/office/drawing/2014/main" id="{8DD6E110-08A6-4778-B1DA-526115679AA5}"/>
            </a:ext>
          </a:extLst>
        </cdr:cNvPr>
        <cdr:cNvSpPr/>
      </cdr:nvSpPr>
      <cdr:spPr>
        <a:xfrm xmlns:a="http://schemas.openxmlformats.org/drawingml/2006/main">
          <a:off x="2861734" y="1763184"/>
          <a:ext cx="1519767" cy="474133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fr-FR"/>
        </a:p>
      </cdr:txBody>
    </cdr:sp>
  </cdr:relSizeAnchor>
  <cdr:relSizeAnchor xmlns:cdr="http://schemas.openxmlformats.org/drawingml/2006/chartDrawing">
    <cdr:from>
      <cdr:x>0.61574</cdr:x>
      <cdr:y>0.55478</cdr:y>
    </cdr:from>
    <cdr:to>
      <cdr:x>0.88796</cdr:x>
      <cdr:y>0.88812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92BBE043-C024-4A59-922A-9A47E0568A1E}"/>
            </a:ext>
          </a:extLst>
        </cdr:cNvPr>
        <cdr:cNvSpPr txBox="1"/>
      </cdr:nvSpPr>
      <cdr:spPr>
        <a:xfrm xmlns:a="http://schemas.openxmlformats.org/drawingml/2006/main">
          <a:off x="2815167" y="1521884"/>
          <a:ext cx="12446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fr-CH" sz="1100"/>
            <a:t>outliers (not enough data)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8A19-12C8-40B0-AFEE-9803D0092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2DFBD-174E-417F-9626-0ECBB6A22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34C27-F1F3-4862-90BA-C25A780F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68F2C-7E8F-447F-AFC6-2F713361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94FDA-4210-4DCA-AC27-1BE9FED7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650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1480-246B-4754-9EDE-0ED052C9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E1EBA-CD5F-478C-85DC-A0A5DFB27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A6031-7C12-4C2C-8267-E512F713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3794F-8490-4690-B169-79DDD8D0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CD80B-474F-4845-BF9B-3D8828CF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3999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6DB09B-6AB2-4E9C-ACBA-E41C02F16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A4D2B-F8F4-4F26-89BB-910C508C4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3FE18-790E-4C8F-9D00-864B5C1F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82400-549B-4CFA-84E2-A8D6E9A3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9C698-1E2A-43D5-8BB5-2500229C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580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BDE9-E2AC-4C78-9D08-B73EFAE3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3283-381B-40D5-AA73-6574BEEE1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3CB39-83A6-46B6-8521-76E802B9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E972-7078-4667-BBE7-D7AD4B8E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E23C7-7DFB-4CC2-9725-B0B610EE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0449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D3F5B-E0E9-48EF-AD9D-7B081225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C6B92-0CC9-4E2F-85A2-23E876BDC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B0786-4BA2-4EF3-B6DE-740EAF2F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23FC-38C3-4E57-B20C-6993DC96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2B7E8-F6BD-4CE5-B074-8DD728FE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103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B77D-383A-40EC-90A5-71389DF8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DF0D9-F65B-4AD7-8DD6-3974E2A8D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A4A3A-33C5-4D5A-8582-1493F15F2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ED368-4577-4DA6-BA4F-70B61855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7B6C0-6293-40AD-891C-FD504A19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8EA5C-014D-488B-97BF-DCC30CF2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547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9974-559D-4360-9447-9B6BF330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4CE48-ECF9-4CDA-9085-987AE4AF6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02BF3-5841-4F4E-B8FB-0C528A9BD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03BD4-E448-4912-BA16-13AC62FBB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9DA77-E9D4-4848-A3D8-EB6940111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A9847-5F9E-45B6-9E3C-078838F6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E0DFD-3736-4E4C-9409-47C4E6E8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7A4A6-2236-4D17-A99B-9655AE48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373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F81D-125A-4A97-A112-E3796EF6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44EF5-1B53-4CDC-AA2B-D90A28C2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DEE78-8199-443E-8F46-795AE4DC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62A64-4E76-4F1D-94CF-182BC256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055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11F36-F2AB-4587-BCFA-D33A1B20F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4A924-4394-4A79-B056-F9CE3B88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D4E48-8132-4857-A72F-7238C9C1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328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C6EF-C33E-4613-AB8D-582D594E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56968-808C-4979-8D86-4B602598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6222E-4809-4551-BE2B-C52C207E7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C792D-8F95-446F-82F3-21C2D4A7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E39D7-6D6C-4B3E-8957-D658F74E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7DB90-FD3F-4400-9BD8-2877CD38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757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EE4E-03BC-45E1-8B0A-6A085662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C7D69A-5CB4-4674-9CE0-F97A3D21F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996CF-325F-4195-A173-CD2A5A3DA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48D34-ACB8-498B-A1FA-D77C4266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51696-ECC0-410D-BA57-A67A36DD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90BF8-4373-4D45-A2E1-45966744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037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C6E2F-3228-430D-B6F0-4723A589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F506C-2FD2-477B-ADA2-5F7A868B5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04914-549A-4D22-92C5-AE2CD9F09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925BE-9EE7-4167-AD15-70D6E0BFD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BECB-6587-4CB8-93FE-54EFC39B7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553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C887-E216-4F5D-BF04-9CAD17C88F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F0DCE-9195-4BFD-B11F-C6EF0C1DBB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5304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906C-84FB-4159-9C11-125EFB5D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Logique Bayésienne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2744-0D85-46E3-93E3-7B478E73C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71FB2-C4E3-4780-8878-F2D0EAA7E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129" y="2538516"/>
            <a:ext cx="2900153" cy="29255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89B529-62FB-443C-9D10-6523A08AF6CA}"/>
              </a:ext>
            </a:extLst>
          </p:cNvPr>
          <p:cNvSpPr txBox="1"/>
          <p:nvPr/>
        </p:nvSpPr>
        <p:spPr>
          <a:xfrm>
            <a:off x="5392729" y="2859173"/>
            <a:ext cx="61777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Rouge=retard&gt;1h     P(r&lt;1h)=55%</a:t>
            </a:r>
          </a:p>
          <a:p>
            <a:r>
              <a:rPr lang="fr-CH" dirty="0"/>
              <a:t>Bleu = retard &lt;1h     P(r&gt;1h)=45%</a:t>
            </a:r>
          </a:p>
          <a:p>
            <a:endParaRPr lang="fr-CH" dirty="0"/>
          </a:p>
          <a:p>
            <a:r>
              <a:rPr lang="fr-CH" dirty="0"/>
              <a:t>Carré=</a:t>
            </a:r>
            <a:r>
              <a:rPr lang="fr-CH" dirty="0" err="1"/>
              <a:t>Swiss</a:t>
            </a:r>
            <a:r>
              <a:rPr lang="fr-CH" dirty="0"/>
              <a:t> P(</a:t>
            </a:r>
            <a:r>
              <a:rPr lang="fr-CH" dirty="0" err="1"/>
              <a:t>Swiss</a:t>
            </a:r>
            <a:r>
              <a:rPr lang="fr-CH" dirty="0"/>
              <a:t>)=60%</a:t>
            </a:r>
          </a:p>
          <a:p>
            <a:r>
              <a:rPr lang="fr-CH" dirty="0"/>
              <a:t>Triangle=</a:t>
            </a:r>
            <a:r>
              <a:rPr lang="fr-CH" dirty="0" err="1"/>
              <a:t>Easyjet</a:t>
            </a:r>
            <a:r>
              <a:rPr lang="fr-CH" dirty="0"/>
              <a:t>   P(</a:t>
            </a:r>
            <a:r>
              <a:rPr lang="fr-CH" dirty="0" err="1"/>
              <a:t>Easyjet</a:t>
            </a:r>
            <a:r>
              <a:rPr lang="fr-CH" dirty="0"/>
              <a:t>)=40%</a:t>
            </a:r>
          </a:p>
          <a:p>
            <a:endParaRPr lang="fr-CH" dirty="0"/>
          </a:p>
          <a:p>
            <a:r>
              <a:rPr lang="fr-CH" dirty="0"/>
              <a:t>Intuitivement: P(r&gt;1h|Easyjet)=36/40=90%</a:t>
            </a:r>
          </a:p>
          <a:p>
            <a:r>
              <a:rPr lang="fr-CH" dirty="0"/>
              <a:t>Bayes: P(r&gt;1h|Easyjet)=P(</a:t>
            </a:r>
            <a:r>
              <a:rPr lang="fr-CH" dirty="0" err="1"/>
              <a:t>Easyjet|r</a:t>
            </a:r>
            <a:r>
              <a:rPr lang="fr-CH" dirty="0"/>
              <a:t>&gt;1h)*P(r&gt;1h)/P(</a:t>
            </a:r>
            <a:r>
              <a:rPr lang="fr-CH" dirty="0" err="1"/>
              <a:t>Easyjet</a:t>
            </a:r>
            <a:r>
              <a:rPr lang="fr-CH" dirty="0"/>
              <a:t>)) =36/45 * 45 / 40 = 36/40 = 90%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734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906C-84FB-4159-9C11-125EFB5D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Logique Bayésienne multivariée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2744-0D85-46E3-93E3-7B478E73C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71FB2-C4E3-4780-8878-F2D0EAA7E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129" y="2538516"/>
            <a:ext cx="2900153" cy="29255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89B529-62FB-443C-9D10-6523A08AF6CA}"/>
              </a:ext>
            </a:extLst>
          </p:cNvPr>
          <p:cNvSpPr txBox="1"/>
          <p:nvPr/>
        </p:nvSpPr>
        <p:spPr>
          <a:xfrm>
            <a:off x="5392730" y="2859173"/>
            <a:ext cx="54551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Rouge=retard&gt;1h     P(r&lt;1h)=55%</a:t>
            </a:r>
          </a:p>
          <a:p>
            <a:r>
              <a:rPr lang="fr-CH" dirty="0"/>
              <a:t>Bleu = retard &lt;1h     P(r&gt;1h)=45%</a:t>
            </a:r>
          </a:p>
          <a:p>
            <a:endParaRPr lang="fr-CH" dirty="0"/>
          </a:p>
          <a:p>
            <a:r>
              <a:rPr lang="fr-CH" dirty="0"/>
              <a:t>Carré=</a:t>
            </a:r>
            <a:r>
              <a:rPr lang="fr-CH" dirty="0" err="1"/>
              <a:t>Swiss</a:t>
            </a:r>
            <a:r>
              <a:rPr lang="fr-CH" dirty="0"/>
              <a:t> P(</a:t>
            </a:r>
            <a:r>
              <a:rPr lang="fr-CH" dirty="0" err="1"/>
              <a:t>Swiss</a:t>
            </a:r>
            <a:r>
              <a:rPr lang="fr-CH" dirty="0"/>
              <a:t>)=60%</a:t>
            </a:r>
          </a:p>
          <a:p>
            <a:r>
              <a:rPr lang="fr-CH" dirty="0"/>
              <a:t>Triangle=</a:t>
            </a:r>
            <a:r>
              <a:rPr lang="fr-CH" dirty="0" err="1"/>
              <a:t>Easyjet</a:t>
            </a:r>
            <a:r>
              <a:rPr lang="fr-CH" dirty="0"/>
              <a:t>   P(</a:t>
            </a:r>
            <a:r>
              <a:rPr lang="fr-CH" dirty="0" err="1"/>
              <a:t>Easyjet</a:t>
            </a:r>
            <a:r>
              <a:rPr lang="fr-CH" dirty="0"/>
              <a:t>)=40%</a:t>
            </a:r>
          </a:p>
          <a:p>
            <a:endParaRPr lang="fr-CH" dirty="0"/>
          </a:p>
          <a:p>
            <a:r>
              <a:rPr lang="fr-CH" dirty="0"/>
              <a:t>Fond blanc = départ le matin   P(matin)=70%</a:t>
            </a:r>
          </a:p>
          <a:p>
            <a:r>
              <a:rPr lang="fr-CH" dirty="0"/>
              <a:t>Fond bleu = départ l’après-midi   P(après-midi)=30%</a:t>
            </a:r>
          </a:p>
          <a:p>
            <a:endParaRPr lang="fr-CH" dirty="0"/>
          </a:p>
          <a:p>
            <a:r>
              <a:rPr lang="fr-CH" dirty="0"/>
              <a:t>Intuitivement: P(r&gt;1h|Easyjet, matin)=24/28=86%</a:t>
            </a:r>
          </a:p>
          <a:p>
            <a:r>
              <a:rPr lang="fr-CH" dirty="0"/>
              <a:t>Bayes: P(r&gt;1h|Easyjet, matin) = </a:t>
            </a:r>
          </a:p>
          <a:p>
            <a:r>
              <a:rPr lang="fr-CH" dirty="0"/>
              <a:t>P(</a:t>
            </a:r>
            <a:r>
              <a:rPr lang="fr-CH" dirty="0" err="1"/>
              <a:t>Easyjet</a:t>
            </a:r>
            <a:r>
              <a:rPr lang="fr-CH" dirty="0"/>
              <a:t>, </a:t>
            </a:r>
            <a:r>
              <a:rPr lang="fr-CH" dirty="0" err="1"/>
              <a:t>matin|r</a:t>
            </a:r>
            <a:r>
              <a:rPr lang="fr-CH" dirty="0"/>
              <a:t>&gt;1h)*P(r&gt;1h)/P(</a:t>
            </a:r>
            <a:r>
              <a:rPr lang="fr-CH" dirty="0" err="1"/>
              <a:t>Easyjet</a:t>
            </a:r>
            <a:r>
              <a:rPr lang="fr-CH" dirty="0"/>
              <a:t>, matin)=24/45 * 45/28=24/28=86%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BAC9A-2774-4BAF-83F8-0B88053470B9}"/>
              </a:ext>
            </a:extLst>
          </p:cNvPr>
          <p:cNvSpPr/>
          <p:nvPr/>
        </p:nvSpPr>
        <p:spPr>
          <a:xfrm>
            <a:off x="4130412" y="2618306"/>
            <a:ext cx="829650" cy="2765503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6537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9671-A7E8-4EF8-9CD0-0280BE2E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Global flight </a:t>
            </a:r>
            <a:r>
              <a:rPr lang="fr-CH" dirty="0" err="1"/>
              <a:t>delay</a:t>
            </a:r>
            <a:r>
              <a:rPr lang="fr-CH" dirty="0"/>
              <a:t> </a:t>
            </a:r>
            <a:r>
              <a:rPr lang="fr-CH" dirty="0" err="1"/>
              <a:t>facts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1D0D8-D00D-44D3-A383-DF518705D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TODO : texte de pascal</a:t>
            </a:r>
          </a:p>
        </p:txBody>
      </p:sp>
    </p:spTree>
    <p:extLst>
      <p:ext uri="{BB962C8B-B14F-4D97-AF65-F5344CB8AC3E}">
        <p14:creationId xmlns:p14="http://schemas.microsoft.com/office/powerpoint/2010/main" val="334971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6FC9-F9DF-44E3-AE40-C4761ECD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Our </a:t>
            </a:r>
            <a:r>
              <a:rPr lang="fr-CH" dirty="0" err="1"/>
              <a:t>Probabilistic</a:t>
            </a:r>
            <a:r>
              <a:rPr lang="fr-CH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95E18-3364-4629-BB2D-A24B71E7D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928"/>
            <a:ext cx="10515600" cy="4351338"/>
          </a:xfrm>
        </p:spPr>
        <p:txBody>
          <a:bodyPr/>
          <a:lstStyle/>
          <a:p>
            <a:r>
              <a:rPr lang="fr-CH" dirty="0" err="1"/>
              <a:t>Parameters</a:t>
            </a:r>
            <a:r>
              <a:rPr lang="fr-CH" dirty="0"/>
              <a:t>: </a:t>
            </a:r>
            <a:r>
              <a:rPr lang="fr-CH" dirty="0" err="1"/>
              <a:t>company</a:t>
            </a:r>
            <a:r>
              <a:rPr lang="fr-CH" dirty="0"/>
              <a:t>, </a:t>
            </a:r>
            <a:r>
              <a:rPr lang="fr-CH" dirty="0" err="1"/>
              <a:t>day</a:t>
            </a:r>
            <a:r>
              <a:rPr lang="fr-CH" dirty="0"/>
              <a:t> of </a:t>
            </a:r>
            <a:r>
              <a:rPr lang="fr-CH" dirty="0" err="1"/>
              <a:t>week</a:t>
            </a:r>
            <a:r>
              <a:rPr lang="fr-CH" dirty="0"/>
              <a:t>, </a:t>
            </a:r>
            <a:r>
              <a:rPr lang="fr-CH" dirty="0" err="1"/>
              <a:t>hour</a:t>
            </a:r>
            <a:r>
              <a:rPr lang="fr-CH" dirty="0"/>
              <a:t> of </a:t>
            </a:r>
            <a:r>
              <a:rPr lang="fr-CH" dirty="0" err="1"/>
              <a:t>day</a:t>
            </a:r>
            <a:endParaRPr lang="fr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C66D6-0A06-43E3-A0FF-379CAE6C93E3}"/>
              </a:ext>
            </a:extLst>
          </p:cNvPr>
          <p:cNvSpPr txBox="1"/>
          <p:nvPr/>
        </p:nvSpPr>
        <p:spPr>
          <a:xfrm>
            <a:off x="3621916" y="6414181"/>
            <a:ext cx="294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Late</a:t>
            </a:r>
            <a:r>
              <a:rPr lang="fr-CH" dirty="0"/>
              <a:t> = at least one </a:t>
            </a:r>
            <a:r>
              <a:rPr lang="fr-CH" dirty="0" err="1"/>
              <a:t>hour</a:t>
            </a:r>
            <a:r>
              <a:rPr lang="fr-CH" dirty="0"/>
              <a:t> </a:t>
            </a:r>
            <a:r>
              <a:rPr lang="fr-CH" dirty="0" err="1"/>
              <a:t>delay</a:t>
            </a:r>
            <a:endParaRPr lang="fr-CH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1B4095B-3618-4D63-A98A-CEA9BE3AA7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9744012"/>
              </p:ext>
            </p:extLst>
          </p:nvPr>
        </p:nvGraphicFramePr>
        <p:xfrm>
          <a:off x="723696" y="2479149"/>
          <a:ext cx="5372304" cy="3377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F7DA4A9-6202-4096-90BA-2463C671E1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6427998"/>
              </p:ext>
            </p:extLst>
          </p:nvPr>
        </p:nvGraphicFramePr>
        <p:xfrm>
          <a:off x="6527935" y="2506043"/>
          <a:ext cx="5055687" cy="3323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94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449A-FA07-4F82-AF73-6C314BEB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Bayesian</a:t>
            </a:r>
            <a:r>
              <a:rPr lang="fr-CH" dirty="0"/>
              <a:t> </a:t>
            </a:r>
            <a:r>
              <a:rPr lang="fr-CH" dirty="0" err="1"/>
              <a:t>delay</a:t>
            </a:r>
            <a:r>
              <a:rPr lang="fr-CH" dirty="0"/>
              <a:t> </a:t>
            </a:r>
            <a:r>
              <a:rPr lang="fr-CH" dirty="0" err="1"/>
              <a:t>probability</a:t>
            </a:r>
            <a:r>
              <a:rPr lang="fr-CH" dirty="0"/>
              <a:t> </a:t>
            </a:r>
            <a:r>
              <a:rPr lang="fr-CH" dirty="0" err="1"/>
              <a:t>function</a:t>
            </a:r>
            <a:r>
              <a:rPr lang="fr-CH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ED7F9-FECC-483C-99A7-EA82892A2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f(</a:t>
            </a:r>
            <a:r>
              <a:rPr lang="fr-CH" dirty="0" err="1"/>
              <a:t>company</a:t>
            </a:r>
            <a:r>
              <a:rPr lang="fr-CH" dirty="0"/>
              <a:t>, </a:t>
            </a:r>
            <a:r>
              <a:rPr lang="fr-CH" dirty="0" err="1"/>
              <a:t>day</a:t>
            </a:r>
            <a:r>
              <a:rPr lang="fr-CH" dirty="0"/>
              <a:t> of </a:t>
            </a:r>
            <a:r>
              <a:rPr lang="fr-CH" dirty="0" err="1"/>
              <a:t>week</a:t>
            </a:r>
            <a:r>
              <a:rPr lang="fr-CH" dirty="0"/>
              <a:t>, </a:t>
            </a:r>
            <a:r>
              <a:rPr lang="fr-CH" dirty="0" err="1"/>
              <a:t>hour</a:t>
            </a:r>
            <a:r>
              <a:rPr lang="fr-CH" dirty="0"/>
              <a:t> of </a:t>
            </a:r>
            <a:r>
              <a:rPr lang="fr-CH" dirty="0" err="1"/>
              <a:t>day</a:t>
            </a:r>
            <a:r>
              <a:rPr lang="fr-CH" dirty="0"/>
              <a:t>) </a:t>
            </a:r>
            <a:r>
              <a:rPr lang="fr-CH" dirty="0">
                <a:sym typeface="Wingdings" panose="05000000000000000000" pitchFamily="2" charset="2"/>
              </a:rPr>
              <a:t> </a:t>
            </a:r>
            <a:r>
              <a:rPr lang="fr-CH" dirty="0" err="1">
                <a:sym typeface="Wingdings" panose="05000000000000000000" pitchFamily="2" charset="2"/>
              </a:rPr>
              <a:t>probability</a:t>
            </a:r>
            <a:r>
              <a:rPr lang="fr-CH" dirty="0">
                <a:sym typeface="Wingdings" panose="05000000000000000000" pitchFamily="2" charset="2"/>
              </a:rPr>
              <a:t> of </a:t>
            </a:r>
            <a:r>
              <a:rPr lang="fr-CH" dirty="0" err="1">
                <a:sym typeface="Wingdings" panose="05000000000000000000" pitchFamily="2" charset="2"/>
              </a:rPr>
              <a:t>being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late</a:t>
            </a:r>
            <a:endParaRPr lang="fr-CH" dirty="0">
              <a:sym typeface="Wingdings" panose="05000000000000000000" pitchFamily="2" charset="2"/>
            </a:endParaRPr>
          </a:p>
          <a:p>
            <a:endParaRPr lang="fr-CH" dirty="0">
              <a:sym typeface="Wingdings" panose="05000000000000000000" pitchFamily="2" charset="2"/>
            </a:endParaRPr>
          </a:p>
          <a:p>
            <a:endParaRPr lang="fr-CH" dirty="0">
              <a:sym typeface="Wingdings" panose="05000000000000000000" pitchFamily="2" charset="2"/>
            </a:endParaRPr>
          </a:p>
          <a:p>
            <a:r>
              <a:rPr lang="fr-CH" dirty="0" err="1">
                <a:sym typeface="Wingdings" panose="05000000000000000000" pitchFamily="2" charset="2"/>
              </a:rPr>
              <a:t>Dataset</a:t>
            </a:r>
            <a:r>
              <a:rPr lang="fr-CH" dirty="0">
                <a:sym typeface="Wingdings" panose="05000000000000000000" pitchFamily="2" charset="2"/>
              </a:rPr>
              <a:t>: </a:t>
            </a:r>
            <a:r>
              <a:rPr lang="fr-CH" dirty="0" err="1">
                <a:sym typeface="Wingdings" panose="05000000000000000000" pitchFamily="2" charset="2"/>
              </a:rPr>
              <a:t>flights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arriving</a:t>
            </a:r>
            <a:r>
              <a:rPr lang="fr-CH" dirty="0">
                <a:sym typeface="Wingdings" panose="05000000000000000000" pitchFamily="2" charset="2"/>
              </a:rPr>
              <a:t> to Geneva </a:t>
            </a:r>
            <a:br>
              <a:rPr lang="fr-CH" dirty="0">
                <a:sym typeface="Wingdings" panose="05000000000000000000" pitchFamily="2" charset="2"/>
              </a:rPr>
            </a:br>
            <a:r>
              <a:rPr lang="fr-CH" dirty="0" err="1">
                <a:sym typeface="Wingdings" panose="05000000000000000000" pitchFamily="2" charset="2"/>
              </a:rPr>
              <a:t>airport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from</a:t>
            </a:r>
            <a:r>
              <a:rPr lang="fr-CH" dirty="0">
                <a:sym typeface="Wingdings" panose="05000000000000000000" pitchFamily="2" charset="2"/>
              </a:rPr>
              <a:t> 21.05.2018 to </a:t>
            </a:r>
            <a:r>
              <a:rPr lang="fr-CH" dirty="0" err="1">
                <a:sym typeface="Wingdings" panose="05000000000000000000" pitchFamily="2" charset="2"/>
              </a:rPr>
              <a:t>today</a:t>
            </a:r>
            <a:endParaRPr lang="fr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A7ED32-7EB5-4D4C-9E06-0186C5C61859}"/>
                  </a:ext>
                </a:extLst>
              </p:cNvPr>
              <p:cNvSpPr txBox="1"/>
              <p:nvPr/>
            </p:nvSpPr>
            <p:spPr>
              <a:xfrm>
                <a:off x="572112" y="2446972"/>
                <a:ext cx="11147502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fr-CH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&gt;1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𝑐𝑜𝑚𝑝𝑎𝑛𝑦</m:t>
                      </m:r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𝑑𝑎𝑦𝑂𝑓𝑊𝑒𝑒𝑘</m:t>
                      </m:r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h𝑜𝑢𝑟𝑂𝑓𝐷𝑎𝑦</m:t>
                      </m:r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H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fr-CH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sz="1600" b="0" i="1" smtClean="0">
                                  <a:latin typeface="Cambria Math" panose="02040503050406030204" pitchFamily="18" charset="0"/>
                                </a:rPr>
                                <m:t>𝑑𝑒𝑙𝑎𝑦</m:t>
                              </m:r>
                              <m:r>
                                <a:rPr lang="fr-CH" sz="1600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  <m:r>
                                <a:rPr lang="fr-CH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fr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𝑐𝑜𝑚𝑝𝑎𝑛𝑦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𝑑𝑎𝑦𝑂𝑓𝑊𝑒𝑒𝑘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h𝑜𝑢𝑟𝑂𝑓𝐷𝑎𝑦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&gt;1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𝑐𝑜𝑚𝑝𝑎𝑛𝑦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𝑑𝑎𝑦𝑂𝑓𝑊𝑒𝑒𝑘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h𝑜𝑢𝑟𝑂𝑓𝐷𝑎𝑦</m:t>
                          </m:r>
                          <m:r>
                            <a:rPr lang="fr-CH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fr-CH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CH" sz="1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A7ED32-7EB5-4D4C-9E06-0186C5C61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12" y="2446972"/>
                <a:ext cx="11147502" cy="521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4B60E45-658D-4EFD-BCE1-DE03AAB9AB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340685"/>
              </p:ext>
            </p:extLst>
          </p:nvPr>
        </p:nvGraphicFramePr>
        <p:xfrm>
          <a:off x="7183188" y="3999168"/>
          <a:ext cx="4563824" cy="2727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819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A869-ACFB-403D-A2CF-E59FAB42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Cost</a:t>
            </a:r>
            <a:r>
              <a:rPr lang="fr-CH" dirty="0"/>
              <a:t> </a:t>
            </a:r>
            <a:r>
              <a:rPr lang="fr-CH" dirty="0" err="1"/>
              <a:t>function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EF4E6-FCD5-4A59-9C75-5BDE85A9D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C(</a:t>
            </a:r>
            <a:r>
              <a:rPr lang="fr-CH" dirty="0" err="1"/>
              <a:t>delay</a:t>
            </a:r>
            <a:r>
              <a:rPr lang="fr-CH" dirty="0"/>
              <a:t>(..), </a:t>
            </a:r>
            <a:r>
              <a:rPr lang="fr-CH" dirty="0" err="1"/>
              <a:t>insuredAmount</a:t>
            </a:r>
            <a:r>
              <a:rPr lang="fr-CH" dirty="0"/>
              <a:t>, k, m1, m2) </a:t>
            </a:r>
            <a:r>
              <a:rPr lang="fr-CH" dirty="0">
                <a:sym typeface="Wingdings" panose="05000000000000000000" pitchFamily="2" charset="2"/>
              </a:rPr>
              <a:t> premium </a:t>
            </a:r>
            <a:r>
              <a:rPr lang="fr-CH" dirty="0" err="1">
                <a:sym typeface="Wingdings" panose="05000000000000000000" pitchFamily="2" charset="2"/>
              </a:rPr>
              <a:t>amount</a:t>
            </a:r>
            <a:endParaRPr lang="fr-CH" dirty="0">
              <a:sym typeface="Wingdings" panose="05000000000000000000" pitchFamily="2" charset="2"/>
            </a:endParaRPr>
          </a:p>
          <a:p>
            <a:endParaRPr lang="fr-CH" dirty="0">
              <a:sym typeface="Wingdings" panose="05000000000000000000" pitchFamily="2" charset="2"/>
            </a:endParaRPr>
          </a:p>
          <a:p>
            <a:endParaRPr lang="fr-CH" dirty="0">
              <a:sym typeface="Wingdings" panose="05000000000000000000" pitchFamily="2" charset="2"/>
            </a:endParaRPr>
          </a:p>
          <a:p>
            <a:r>
              <a:rPr lang="fr-CH" dirty="0" err="1">
                <a:sym typeface="Wingdings" panose="05000000000000000000" pitchFamily="2" charset="2"/>
              </a:rPr>
              <a:t>Pay</a:t>
            </a:r>
            <a:r>
              <a:rPr lang="fr-CH" dirty="0">
                <a:sym typeface="Wingdings" panose="05000000000000000000" pitchFamily="2" charset="2"/>
              </a:rPr>
              <a:t>-as-</a:t>
            </a:r>
            <a:r>
              <a:rPr lang="fr-CH" dirty="0" err="1">
                <a:sym typeface="Wingdings" panose="05000000000000000000" pitchFamily="2" charset="2"/>
              </a:rPr>
              <a:t>you</a:t>
            </a:r>
            <a:r>
              <a:rPr lang="fr-CH" dirty="0">
                <a:sym typeface="Wingdings" panose="05000000000000000000" pitchFamily="2" charset="2"/>
              </a:rPr>
              <a:t>-</a:t>
            </a:r>
            <a:r>
              <a:rPr lang="fr-CH" dirty="0" err="1">
                <a:sym typeface="Wingdings" panose="05000000000000000000" pitchFamily="2" charset="2"/>
              </a:rPr>
              <a:t>fly</a:t>
            </a:r>
            <a:r>
              <a:rPr lang="fr-CH" dirty="0">
                <a:sym typeface="Wingdings" panose="05000000000000000000" pitchFamily="2" charset="2"/>
              </a:rPr>
              <a:t>, no </a:t>
            </a:r>
            <a:r>
              <a:rPr lang="fr-CH" dirty="0" err="1">
                <a:sym typeface="Wingdings" panose="05000000000000000000" pitchFamily="2" charset="2"/>
              </a:rPr>
              <a:t>solidarity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between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subscribers</a:t>
            </a:r>
            <a:endParaRPr lang="fr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262FE6-FF56-4CC8-9C6F-A93C8CEC6A14}"/>
                  </a:ext>
                </a:extLst>
              </p:cNvPr>
              <p:cNvSpPr txBox="1"/>
              <p:nvPr/>
            </p:nvSpPr>
            <p:spPr>
              <a:xfrm>
                <a:off x="1882588" y="2581834"/>
                <a:ext cx="6113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𝑖𝑛𝑠𝑢𝑟𝑒𝑑𝐴𝑚𝑜𝑢𝑛𝑡</m:t>
                      </m:r>
                      <m:r>
                        <a:rPr lang="fr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𝑑𝑒𝑙𝑎𝑦𝑃𝑟𝑜𝑏𝑎𝑏𝑖𝑙𝑖𝑡𝑦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fr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CH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262FE6-FF56-4CC8-9C6F-A93C8CEC6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588" y="2581834"/>
                <a:ext cx="6113853" cy="276999"/>
              </a:xfrm>
              <a:prstGeom prst="rect">
                <a:avLst/>
              </a:prstGeom>
              <a:blipFill>
                <a:blip r:embed="rId2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67F99C4-5C03-44C0-A94F-FA9B5FAA5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397945"/>
              </p:ext>
            </p:extLst>
          </p:nvPr>
        </p:nvGraphicFramePr>
        <p:xfrm>
          <a:off x="7415544" y="3910006"/>
          <a:ext cx="3009594" cy="2824476"/>
        </p:xfrm>
        <a:graphic>
          <a:graphicData uri="http://schemas.openxmlformats.org/drawingml/2006/table">
            <a:tbl>
              <a:tblPr/>
              <a:tblGrid>
                <a:gridCol w="941192">
                  <a:extLst>
                    <a:ext uri="{9D8B030D-6E8A-4147-A177-3AD203B41FA5}">
                      <a16:colId xmlns:a16="http://schemas.microsoft.com/office/drawing/2014/main" val="3739961762"/>
                    </a:ext>
                  </a:extLst>
                </a:gridCol>
                <a:gridCol w="767705">
                  <a:extLst>
                    <a:ext uri="{9D8B030D-6E8A-4147-A177-3AD203B41FA5}">
                      <a16:colId xmlns:a16="http://schemas.microsoft.com/office/drawing/2014/main" val="2230693441"/>
                    </a:ext>
                  </a:extLst>
                </a:gridCol>
                <a:gridCol w="738366">
                  <a:extLst>
                    <a:ext uri="{9D8B030D-6E8A-4147-A177-3AD203B41FA5}">
                      <a16:colId xmlns:a16="http://schemas.microsoft.com/office/drawing/2014/main" val="1642179857"/>
                    </a:ext>
                  </a:extLst>
                </a:gridCol>
                <a:gridCol w="562331">
                  <a:extLst>
                    <a:ext uri="{9D8B030D-6E8A-4147-A177-3AD203B41FA5}">
                      <a16:colId xmlns:a16="http://schemas.microsoft.com/office/drawing/2014/main" val="2044087862"/>
                    </a:ext>
                  </a:extLst>
                </a:gridCol>
              </a:tblGrid>
              <a:tr h="165511">
                <a:tc>
                  <a:txBody>
                    <a:bodyPr/>
                    <a:lstStyle/>
                    <a:p>
                      <a:pPr algn="l" fontAlgn="b"/>
                      <a:r>
                        <a:rPr lang="fr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Delay </a:t>
                      </a:r>
                      <a:br>
                        <a:rPr lang="fr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fr-CH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probability</a:t>
                      </a:r>
                      <a:endParaRPr lang="fr-CH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Ultimate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722769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56421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42512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802604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326659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181559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727216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698918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602144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9805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906808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10905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550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385932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12005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605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01418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5B39C2-7EE8-4E5A-9A75-48FE08A0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981146"/>
              </p:ext>
            </p:extLst>
          </p:nvPr>
        </p:nvGraphicFramePr>
        <p:xfrm>
          <a:off x="3349545" y="5021817"/>
          <a:ext cx="1943100" cy="435186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136174684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05529976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518212147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 algn="l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Ultimate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59100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233" marR="4233" marT="42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65958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033D9CC-AD85-4B77-83B1-0CA88851EB0F}"/>
              </a:ext>
            </a:extLst>
          </p:cNvPr>
          <p:cNvSpPr txBox="1"/>
          <p:nvPr/>
        </p:nvSpPr>
        <p:spPr>
          <a:xfrm>
            <a:off x="1491401" y="5016975"/>
            <a:ext cx="16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Insured</a:t>
            </a:r>
            <a:r>
              <a:rPr lang="fr-CH" dirty="0"/>
              <a:t> </a:t>
            </a:r>
            <a:r>
              <a:rPr lang="fr-CH" dirty="0" err="1"/>
              <a:t>amount</a:t>
            </a:r>
            <a:endParaRPr lang="fr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A43286-85BA-4A53-821F-447CDA934E14}"/>
              </a:ext>
            </a:extLst>
          </p:cNvPr>
          <p:cNvSpPr txBox="1"/>
          <p:nvPr/>
        </p:nvSpPr>
        <p:spPr>
          <a:xfrm>
            <a:off x="1510960" y="5457003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K    = 1.1</a:t>
            </a:r>
          </a:p>
          <a:p>
            <a:r>
              <a:rPr lang="fr-CH" dirty="0"/>
              <a:t>m</a:t>
            </a:r>
            <a:r>
              <a:rPr lang="fr-CH" baseline="-25000" dirty="0"/>
              <a:t>1</a:t>
            </a:r>
            <a:r>
              <a:rPr lang="fr-CH" dirty="0"/>
              <a:t> = 0.1</a:t>
            </a:r>
          </a:p>
          <a:p>
            <a:r>
              <a:rPr lang="fr-CH" dirty="0"/>
              <a:t>m</a:t>
            </a:r>
            <a:r>
              <a:rPr lang="fr-CH" baseline="-25000" dirty="0"/>
              <a:t>2</a:t>
            </a:r>
            <a:r>
              <a:rPr lang="fr-CH" dirty="0"/>
              <a:t> =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8B8B6F-BD72-4AE3-A6FA-547554234A6A}"/>
              </a:ext>
            </a:extLst>
          </p:cNvPr>
          <p:cNvSpPr txBox="1"/>
          <p:nvPr/>
        </p:nvSpPr>
        <p:spPr>
          <a:xfrm>
            <a:off x="5858028" y="4278610"/>
            <a:ext cx="167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Flight </a:t>
            </a:r>
            <a:r>
              <a:rPr lang="fr-CH" dirty="0" err="1"/>
              <a:t>is</a:t>
            </a:r>
            <a:r>
              <a:rPr lang="fr-CH" dirty="0"/>
              <a:t> not </a:t>
            </a:r>
            <a:r>
              <a:rPr lang="fr-CH" dirty="0" err="1"/>
              <a:t>late</a:t>
            </a:r>
            <a:endParaRPr lang="fr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EB111-F2A7-4142-9F93-BB9DDD28282F}"/>
              </a:ext>
            </a:extLst>
          </p:cNvPr>
          <p:cNvSpPr txBox="1"/>
          <p:nvPr/>
        </p:nvSpPr>
        <p:spPr>
          <a:xfrm>
            <a:off x="5366144" y="6430139"/>
            <a:ext cx="1978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Flight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always</a:t>
            </a:r>
            <a:r>
              <a:rPr lang="fr-CH" dirty="0"/>
              <a:t> </a:t>
            </a:r>
            <a:r>
              <a:rPr lang="fr-CH" dirty="0" err="1"/>
              <a:t>late</a:t>
            </a:r>
            <a:endParaRPr lang="fr-CH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BFDADDC-6E19-4197-8AE3-021DD5C77160}"/>
              </a:ext>
            </a:extLst>
          </p:cNvPr>
          <p:cNvSpPr/>
          <p:nvPr/>
        </p:nvSpPr>
        <p:spPr>
          <a:xfrm>
            <a:off x="8268719" y="6009613"/>
            <a:ext cx="2332453" cy="848387"/>
          </a:xfrm>
          <a:custGeom>
            <a:avLst/>
            <a:gdLst>
              <a:gd name="connsiteX0" fmla="*/ 0 w 2332453"/>
              <a:gd name="connsiteY0" fmla="*/ 58276 h 848387"/>
              <a:gd name="connsiteX1" fmla="*/ 58276 w 2332453"/>
              <a:gd name="connsiteY1" fmla="*/ 0 h 848387"/>
              <a:gd name="connsiteX2" fmla="*/ 2274177 w 2332453"/>
              <a:gd name="connsiteY2" fmla="*/ 0 h 848387"/>
              <a:gd name="connsiteX3" fmla="*/ 2332453 w 2332453"/>
              <a:gd name="connsiteY3" fmla="*/ 58276 h 848387"/>
              <a:gd name="connsiteX4" fmla="*/ 2332453 w 2332453"/>
              <a:gd name="connsiteY4" fmla="*/ 790111 h 848387"/>
              <a:gd name="connsiteX5" fmla="*/ 2274177 w 2332453"/>
              <a:gd name="connsiteY5" fmla="*/ 848387 h 848387"/>
              <a:gd name="connsiteX6" fmla="*/ 58276 w 2332453"/>
              <a:gd name="connsiteY6" fmla="*/ 848387 h 848387"/>
              <a:gd name="connsiteX7" fmla="*/ 0 w 2332453"/>
              <a:gd name="connsiteY7" fmla="*/ 790111 h 848387"/>
              <a:gd name="connsiteX8" fmla="*/ 0 w 2332453"/>
              <a:gd name="connsiteY8" fmla="*/ 58276 h 848387"/>
              <a:gd name="connsiteX0" fmla="*/ 0 w 2332453"/>
              <a:gd name="connsiteY0" fmla="*/ 58276 h 848387"/>
              <a:gd name="connsiteX1" fmla="*/ 1593685 w 2332453"/>
              <a:gd name="connsiteY1" fmla="*/ 312949 h 848387"/>
              <a:gd name="connsiteX2" fmla="*/ 2274177 w 2332453"/>
              <a:gd name="connsiteY2" fmla="*/ 0 h 848387"/>
              <a:gd name="connsiteX3" fmla="*/ 2332453 w 2332453"/>
              <a:gd name="connsiteY3" fmla="*/ 58276 h 848387"/>
              <a:gd name="connsiteX4" fmla="*/ 2332453 w 2332453"/>
              <a:gd name="connsiteY4" fmla="*/ 790111 h 848387"/>
              <a:gd name="connsiteX5" fmla="*/ 2274177 w 2332453"/>
              <a:gd name="connsiteY5" fmla="*/ 848387 h 848387"/>
              <a:gd name="connsiteX6" fmla="*/ 58276 w 2332453"/>
              <a:gd name="connsiteY6" fmla="*/ 848387 h 848387"/>
              <a:gd name="connsiteX7" fmla="*/ 0 w 2332453"/>
              <a:gd name="connsiteY7" fmla="*/ 790111 h 848387"/>
              <a:gd name="connsiteX8" fmla="*/ 0 w 2332453"/>
              <a:gd name="connsiteY8" fmla="*/ 58276 h 848387"/>
              <a:gd name="connsiteX0" fmla="*/ 83127 w 2332453"/>
              <a:gd name="connsiteY0" fmla="*/ 268539 h 848387"/>
              <a:gd name="connsiteX1" fmla="*/ 1593685 w 2332453"/>
              <a:gd name="connsiteY1" fmla="*/ 312949 h 848387"/>
              <a:gd name="connsiteX2" fmla="*/ 2274177 w 2332453"/>
              <a:gd name="connsiteY2" fmla="*/ 0 h 848387"/>
              <a:gd name="connsiteX3" fmla="*/ 2332453 w 2332453"/>
              <a:gd name="connsiteY3" fmla="*/ 58276 h 848387"/>
              <a:gd name="connsiteX4" fmla="*/ 2332453 w 2332453"/>
              <a:gd name="connsiteY4" fmla="*/ 790111 h 848387"/>
              <a:gd name="connsiteX5" fmla="*/ 2274177 w 2332453"/>
              <a:gd name="connsiteY5" fmla="*/ 848387 h 848387"/>
              <a:gd name="connsiteX6" fmla="*/ 58276 w 2332453"/>
              <a:gd name="connsiteY6" fmla="*/ 848387 h 848387"/>
              <a:gd name="connsiteX7" fmla="*/ 0 w 2332453"/>
              <a:gd name="connsiteY7" fmla="*/ 790111 h 848387"/>
              <a:gd name="connsiteX8" fmla="*/ 83127 w 2332453"/>
              <a:gd name="connsiteY8" fmla="*/ 268539 h 848387"/>
              <a:gd name="connsiteX0" fmla="*/ 83127 w 2332453"/>
              <a:gd name="connsiteY0" fmla="*/ 268539 h 848387"/>
              <a:gd name="connsiteX1" fmla="*/ 1593685 w 2332453"/>
              <a:gd name="connsiteY1" fmla="*/ 283610 h 848387"/>
              <a:gd name="connsiteX2" fmla="*/ 2274177 w 2332453"/>
              <a:gd name="connsiteY2" fmla="*/ 0 h 848387"/>
              <a:gd name="connsiteX3" fmla="*/ 2332453 w 2332453"/>
              <a:gd name="connsiteY3" fmla="*/ 58276 h 848387"/>
              <a:gd name="connsiteX4" fmla="*/ 2332453 w 2332453"/>
              <a:gd name="connsiteY4" fmla="*/ 790111 h 848387"/>
              <a:gd name="connsiteX5" fmla="*/ 2274177 w 2332453"/>
              <a:gd name="connsiteY5" fmla="*/ 848387 h 848387"/>
              <a:gd name="connsiteX6" fmla="*/ 58276 w 2332453"/>
              <a:gd name="connsiteY6" fmla="*/ 848387 h 848387"/>
              <a:gd name="connsiteX7" fmla="*/ 0 w 2332453"/>
              <a:gd name="connsiteY7" fmla="*/ 790111 h 848387"/>
              <a:gd name="connsiteX8" fmla="*/ 83127 w 2332453"/>
              <a:gd name="connsiteY8" fmla="*/ 268539 h 848387"/>
              <a:gd name="connsiteX0" fmla="*/ 83127 w 2332453"/>
              <a:gd name="connsiteY0" fmla="*/ 268539 h 848387"/>
              <a:gd name="connsiteX1" fmla="*/ 1593685 w 2332453"/>
              <a:gd name="connsiteY1" fmla="*/ 283610 h 848387"/>
              <a:gd name="connsiteX2" fmla="*/ 1926597 w 2332453"/>
              <a:gd name="connsiteY2" fmla="*/ 122246 h 848387"/>
              <a:gd name="connsiteX3" fmla="*/ 2274177 w 2332453"/>
              <a:gd name="connsiteY3" fmla="*/ 0 h 848387"/>
              <a:gd name="connsiteX4" fmla="*/ 2332453 w 2332453"/>
              <a:gd name="connsiteY4" fmla="*/ 58276 h 848387"/>
              <a:gd name="connsiteX5" fmla="*/ 2332453 w 2332453"/>
              <a:gd name="connsiteY5" fmla="*/ 790111 h 848387"/>
              <a:gd name="connsiteX6" fmla="*/ 2274177 w 2332453"/>
              <a:gd name="connsiteY6" fmla="*/ 848387 h 848387"/>
              <a:gd name="connsiteX7" fmla="*/ 58276 w 2332453"/>
              <a:gd name="connsiteY7" fmla="*/ 848387 h 848387"/>
              <a:gd name="connsiteX8" fmla="*/ 0 w 2332453"/>
              <a:gd name="connsiteY8" fmla="*/ 790111 h 848387"/>
              <a:gd name="connsiteX9" fmla="*/ 83127 w 2332453"/>
              <a:gd name="connsiteY9" fmla="*/ 268539 h 848387"/>
              <a:gd name="connsiteX0" fmla="*/ 83127 w 2332453"/>
              <a:gd name="connsiteY0" fmla="*/ 268539 h 848387"/>
              <a:gd name="connsiteX1" fmla="*/ 1593685 w 2332453"/>
              <a:gd name="connsiteY1" fmla="*/ 283610 h 848387"/>
              <a:gd name="connsiteX2" fmla="*/ 1628317 w 2332453"/>
              <a:gd name="connsiteY2" fmla="*/ 117356 h 848387"/>
              <a:gd name="connsiteX3" fmla="*/ 2274177 w 2332453"/>
              <a:gd name="connsiteY3" fmla="*/ 0 h 848387"/>
              <a:gd name="connsiteX4" fmla="*/ 2332453 w 2332453"/>
              <a:gd name="connsiteY4" fmla="*/ 58276 h 848387"/>
              <a:gd name="connsiteX5" fmla="*/ 2332453 w 2332453"/>
              <a:gd name="connsiteY5" fmla="*/ 790111 h 848387"/>
              <a:gd name="connsiteX6" fmla="*/ 2274177 w 2332453"/>
              <a:gd name="connsiteY6" fmla="*/ 848387 h 848387"/>
              <a:gd name="connsiteX7" fmla="*/ 58276 w 2332453"/>
              <a:gd name="connsiteY7" fmla="*/ 848387 h 848387"/>
              <a:gd name="connsiteX8" fmla="*/ 0 w 2332453"/>
              <a:gd name="connsiteY8" fmla="*/ 790111 h 848387"/>
              <a:gd name="connsiteX9" fmla="*/ 83127 w 2332453"/>
              <a:gd name="connsiteY9" fmla="*/ 268539 h 848387"/>
              <a:gd name="connsiteX0" fmla="*/ 83127 w 2332453"/>
              <a:gd name="connsiteY0" fmla="*/ 268539 h 848387"/>
              <a:gd name="connsiteX1" fmla="*/ 1593685 w 2332453"/>
              <a:gd name="connsiteY1" fmla="*/ 283610 h 848387"/>
              <a:gd name="connsiteX2" fmla="*/ 1628317 w 2332453"/>
              <a:gd name="connsiteY2" fmla="*/ 117356 h 848387"/>
              <a:gd name="connsiteX3" fmla="*/ 2274177 w 2332453"/>
              <a:gd name="connsiteY3" fmla="*/ 0 h 848387"/>
              <a:gd name="connsiteX4" fmla="*/ 2332453 w 2332453"/>
              <a:gd name="connsiteY4" fmla="*/ 58276 h 848387"/>
              <a:gd name="connsiteX5" fmla="*/ 2332453 w 2332453"/>
              <a:gd name="connsiteY5" fmla="*/ 790111 h 848387"/>
              <a:gd name="connsiteX6" fmla="*/ 2274177 w 2332453"/>
              <a:gd name="connsiteY6" fmla="*/ 848387 h 848387"/>
              <a:gd name="connsiteX7" fmla="*/ 58276 w 2332453"/>
              <a:gd name="connsiteY7" fmla="*/ 848387 h 848387"/>
              <a:gd name="connsiteX8" fmla="*/ 0 w 2332453"/>
              <a:gd name="connsiteY8" fmla="*/ 790111 h 848387"/>
              <a:gd name="connsiteX9" fmla="*/ 83127 w 2332453"/>
              <a:gd name="connsiteY9" fmla="*/ 268539 h 848387"/>
              <a:gd name="connsiteX0" fmla="*/ 83127 w 2332453"/>
              <a:gd name="connsiteY0" fmla="*/ 268539 h 848387"/>
              <a:gd name="connsiteX1" fmla="*/ 1593685 w 2332453"/>
              <a:gd name="connsiteY1" fmla="*/ 283610 h 848387"/>
              <a:gd name="connsiteX2" fmla="*/ 1628317 w 2332453"/>
              <a:gd name="connsiteY2" fmla="*/ 117356 h 848387"/>
              <a:gd name="connsiteX3" fmla="*/ 2274177 w 2332453"/>
              <a:gd name="connsiteY3" fmla="*/ 0 h 848387"/>
              <a:gd name="connsiteX4" fmla="*/ 2332453 w 2332453"/>
              <a:gd name="connsiteY4" fmla="*/ 58276 h 848387"/>
              <a:gd name="connsiteX5" fmla="*/ 2332453 w 2332453"/>
              <a:gd name="connsiteY5" fmla="*/ 790111 h 848387"/>
              <a:gd name="connsiteX6" fmla="*/ 2274177 w 2332453"/>
              <a:gd name="connsiteY6" fmla="*/ 848387 h 848387"/>
              <a:gd name="connsiteX7" fmla="*/ 58276 w 2332453"/>
              <a:gd name="connsiteY7" fmla="*/ 848387 h 848387"/>
              <a:gd name="connsiteX8" fmla="*/ 0 w 2332453"/>
              <a:gd name="connsiteY8" fmla="*/ 790111 h 848387"/>
              <a:gd name="connsiteX9" fmla="*/ 83127 w 2332453"/>
              <a:gd name="connsiteY9" fmla="*/ 268539 h 848387"/>
              <a:gd name="connsiteX0" fmla="*/ 83127 w 2332453"/>
              <a:gd name="connsiteY0" fmla="*/ 268539 h 848387"/>
              <a:gd name="connsiteX1" fmla="*/ 1574125 w 2332453"/>
              <a:gd name="connsiteY1" fmla="*/ 298280 h 848387"/>
              <a:gd name="connsiteX2" fmla="*/ 1628317 w 2332453"/>
              <a:gd name="connsiteY2" fmla="*/ 117356 h 848387"/>
              <a:gd name="connsiteX3" fmla="*/ 2274177 w 2332453"/>
              <a:gd name="connsiteY3" fmla="*/ 0 h 848387"/>
              <a:gd name="connsiteX4" fmla="*/ 2332453 w 2332453"/>
              <a:gd name="connsiteY4" fmla="*/ 58276 h 848387"/>
              <a:gd name="connsiteX5" fmla="*/ 2332453 w 2332453"/>
              <a:gd name="connsiteY5" fmla="*/ 790111 h 848387"/>
              <a:gd name="connsiteX6" fmla="*/ 2274177 w 2332453"/>
              <a:gd name="connsiteY6" fmla="*/ 848387 h 848387"/>
              <a:gd name="connsiteX7" fmla="*/ 58276 w 2332453"/>
              <a:gd name="connsiteY7" fmla="*/ 848387 h 848387"/>
              <a:gd name="connsiteX8" fmla="*/ 0 w 2332453"/>
              <a:gd name="connsiteY8" fmla="*/ 790111 h 848387"/>
              <a:gd name="connsiteX9" fmla="*/ 83127 w 2332453"/>
              <a:gd name="connsiteY9" fmla="*/ 268539 h 848387"/>
              <a:gd name="connsiteX0" fmla="*/ 83127 w 2332453"/>
              <a:gd name="connsiteY0" fmla="*/ 268539 h 848387"/>
              <a:gd name="connsiteX1" fmla="*/ 1574125 w 2332453"/>
              <a:gd name="connsiteY1" fmla="*/ 298280 h 848387"/>
              <a:gd name="connsiteX2" fmla="*/ 1628317 w 2332453"/>
              <a:gd name="connsiteY2" fmla="*/ 117356 h 848387"/>
              <a:gd name="connsiteX3" fmla="*/ 2274177 w 2332453"/>
              <a:gd name="connsiteY3" fmla="*/ 0 h 848387"/>
              <a:gd name="connsiteX4" fmla="*/ 2332453 w 2332453"/>
              <a:gd name="connsiteY4" fmla="*/ 58276 h 848387"/>
              <a:gd name="connsiteX5" fmla="*/ 2332453 w 2332453"/>
              <a:gd name="connsiteY5" fmla="*/ 790111 h 848387"/>
              <a:gd name="connsiteX6" fmla="*/ 2274177 w 2332453"/>
              <a:gd name="connsiteY6" fmla="*/ 848387 h 848387"/>
              <a:gd name="connsiteX7" fmla="*/ 58276 w 2332453"/>
              <a:gd name="connsiteY7" fmla="*/ 848387 h 848387"/>
              <a:gd name="connsiteX8" fmla="*/ 0 w 2332453"/>
              <a:gd name="connsiteY8" fmla="*/ 790111 h 848387"/>
              <a:gd name="connsiteX9" fmla="*/ 83127 w 2332453"/>
              <a:gd name="connsiteY9" fmla="*/ 268539 h 84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32453" h="848387">
                <a:moveTo>
                  <a:pt x="83127" y="268539"/>
                </a:moveTo>
                <a:cubicBezTo>
                  <a:pt x="83127" y="236354"/>
                  <a:pt x="1541940" y="298280"/>
                  <a:pt x="1574125" y="298280"/>
                </a:cubicBezTo>
                <a:cubicBezTo>
                  <a:pt x="1641768" y="229889"/>
                  <a:pt x="1637148" y="247751"/>
                  <a:pt x="1628317" y="117356"/>
                </a:cubicBezTo>
                <a:cubicBezTo>
                  <a:pt x="1580367" y="6520"/>
                  <a:pt x="2206534" y="10662"/>
                  <a:pt x="2274177" y="0"/>
                </a:cubicBezTo>
                <a:cubicBezTo>
                  <a:pt x="2306362" y="0"/>
                  <a:pt x="2332453" y="26091"/>
                  <a:pt x="2332453" y="58276"/>
                </a:cubicBezTo>
                <a:lnTo>
                  <a:pt x="2332453" y="790111"/>
                </a:lnTo>
                <a:cubicBezTo>
                  <a:pt x="2332453" y="822296"/>
                  <a:pt x="2306362" y="848387"/>
                  <a:pt x="2274177" y="848387"/>
                </a:cubicBezTo>
                <a:lnTo>
                  <a:pt x="58276" y="848387"/>
                </a:lnTo>
                <a:cubicBezTo>
                  <a:pt x="26091" y="848387"/>
                  <a:pt x="0" y="822296"/>
                  <a:pt x="0" y="790111"/>
                </a:cubicBezTo>
                <a:lnTo>
                  <a:pt x="83127" y="268539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79980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15301</TotalTime>
  <Words>448</Words>
  <Application>Microsoft Office PowerPoint</Application>
  <PresentationFormat>Widescreen</PresentationFormat>
  <Paragraphs>109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Logique Bayésienne</vt:lpstr>
      <vt:lpstr>Logique Bayésienne multivariée</vt:lpstr>
      <vt:lpstr>Global flight delay facts</vt:lpstr>
      <vt:lpstr>Our Probabilistic Model</vt:lpstr>
      <vt:lpstr>Bayesian delay probability function </vt:lpstr>
      <vt:lpstr>Cost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Julien</dc:creator>
  <cp:lastModifiedBy>Julien</cp:lastModifiedBy>
  <cp:revision>21</cp:revision>
  <dcterms:created xsi:type="dcterms:W3CDTF">2018-05-26T21:21:19Z</dcterms:created>
  <dcterms:modified xsi:type="dcterms:W3CDTF">2018-06-06T12:22:29Z</dcterms:modified>
</cp:coreProperties>
</file>