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72" r:id="rId3"/>
    <p:sldId id="331" r:id="rId4"/>
    <p:sldId id="351" r:id="rId5"/>
    <p:sldId id="358" r:id="rId6"/>
    <p:sldId id="362" r:id="rId7"/>
    <p:sldId id="366" r:id="rId8"/>
    <p:sldId id="360" r:id="rId9"/>
    <p:sldId id="361" r:id="rId10"/>
    <p:sldId id="363" r:id="rId11"/>
    <p:sldId id="334" r:id="rId12"/>
    <p:sldId id="364" r:id="rId13"/>
    <p:sldId id="365" r:id="rId14"/>
    <p:sldId id="354" r:id="rId15"/>
    <p:sldId id="337"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8"/>
    <p:restoredTop sz="94631"/>
  </p:normalViewPr>
  <p:slideViewPr>
    <p:cSldViewPr snapToGrid="0" snapToObjects="1">
      <p:cViewPr varScale="1">
        <p:scale>
          <a:sx n="101" d="100"/>
          <a:sy n="101" d="100"/>
        </p:scale>
        <p:origin x="4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E7EFF-9922-D546-B80E-1DF1A1BBF971}" type="datetimeFigureOut">
              <a:rPr kumimoji="1" lang="zh-CN" altLang="en-US" smtClean="0"/>
              <a:t>2023/5/8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E1ECC0-757C-7946-97DE-019315ED1D95}" type="slidenum">
              <a:rPr kumimoji="1" lang="zh-CN" altLang="en-US" smtClean="0"/>
              <a:t>‹#›</a:t>
            </a:fld>
            <a:endParaRPr kumimoji="1" lang="zh-CN" altLang="en-US"/>
          </a:p>
        </p:txBody>
      </p:sp>
    </p:spTree>
    <p:extLst>
      <p:ext uri="{BB962C8B-B14F-4D97-AF65-F5344CB8AC3E}">
        <p14:creationId xmlns:p14="http://schemas.microsoft.com/office/powerpoint/2010/main" val="762313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9EC03C-DBF8-4FA1-93D4-309E83364A69}" type="slidenum">
              <a:rPr lang="zh-CN" altLang="en-US" smtClean="0"/>
              <a:t>1</a:t>
            </a:fld>
            <a:endParaRPr lang="zh-CN" altLang="en-US"/>
          </a:p>
        </p:txBody>
      </p:sp>
    </p:spTree>
    <p:extLst>
      <p:ext uri="{BB962C8B-B14F-4D97-AF65-F5344CB8AC3E}">
        <p14:creationId xmlns:p14="http://schemas.microsoft.com/office/powerpoint/2010/main" val="3897548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10</a:t>
            </a:fld>
            <a:endParaRPr lang="en-GB"/>
          </a:p>
        </p:txBody>
      </p:sp>
    </p:spTree>
    <p:extLst>
      <p:ext uri="{BB962C8B-B14F-4D97-AF65-F5344CB8AC3E}">
        <p14:creationId xmlns:p14="http://schemas.microsoft.com/office/powerpoint/2010/main" val="1935371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11</a:t>
            </a:fld>
            <a:endParaRPr lang="en-GB"/>
          </a:p>
        </p:txBody>
      </p:sp>
    </p:spTree>
    <p:extLst>
      <p:ext uri="{BB962C8B-B14F-4D97-AF65-F5344CB8AC3E}">
        <p14:creationId xmlns:p14="http://schemas.microsoft.com/office/powerpoint/2010/main" val="1328826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12</a:t>
            </a:fld>
            <a:endParaRPr lang="en-GB"/>
          </a:p>
        </p:txBody>
      </p:sp>
    </p:spTree>
    <p:extLst>
      <p:ext uri="{BB962C8B-B14F-4D97-AF65-F5344CB8AC3E}">
        <p14:creationId xmlns:p14="http://schemas.microsoft.com/office/powerpoint/2010/main" val="3463719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13</a:t>
            </a:fld>
            <a:endParaRPr lang="en-GB"/>
          </a:p>
        </p:txBody>
      </p:sp>
    </p:spTree>
    <p:extLst>
      <p:ext uri="{BB962C8B-B14F-4D97-AF65-F5344CB8AC3E}">
        <p14:creationId xmlns:p14="http://schemas.microsoft.com/office/powerpoint/2010/main" val="21073427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14</a:t>
            </a:fld>
            <a:endParaRPr lang="en-GB"/>
          </a:p>
        </p:txBody>
      </p:sp>
    </p:spTree>
    <p:extLst>
      <p:ext uri="{BB962C8B-B14F-4D97-AF65-F5344CB8AC3E}">
        <p14:creationId xmlns:p14="http://schemas.microsoft.com/office/powerpoint/2010/main" val="35687711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15</a:t>
            </a:fld>
            <a:endParaRPr lang="en-GB"/>
          </a:p>
        </p:txBody>
      </p:sp>
    </p:spTree>
    <p:extLst>
      <p:ext uri="{BB962C8B-B14F-4D97-AF65-F5344CB8AC3E}">
        <p14:creationId xmlns:p14="http://schemas.microsoft.com/office/powerpoint/2010/main" val="559899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C9EC03C-DBF8-4FA1-93D4-309E83364A69}" type="slidenum">
              <a:rPr lang="zh-CN" altLang="en-US" smtClean="0"/>
              <a:t>2</a:t>
            </a:fld>
            <a:endParaRPr lang="zh-CN" altLang="en-US"/>
          </a:p>
        </p:txBody>
      </p:sp>
    </p:spTree>
    <p:extLst>
      <p:ext uri="{BB962C8B-B14F-4D97-AF65-F5344CB8AC3E}">
        <p14:creationId xmlns:p14="http://schemas.microsoft.com/office/powerpoint/2010/main" val="3109683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26B02EC-97C0-4E19-AA45-E904FCC1D11E}" type="slidenum">
              <a:rPr lang="en-GB" smtClean="0"/>
              <a:t>3</a:t>
            </a:fld>
            <a:endParaRPr lang="en-GB"/>
          </a:p>
        </p:txBody>
      </p:sp>
    </p:spTree>
    <p:extLst>
      <p:ext uri="{BB962C8B-B14F-4D97-AF65-F5344CB8AC3E}">
        <p14:creationId xmlns:p14="http://schemas.microsoft.com/office/powerpoint/2010/main" val="27818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4</a:t>
            </a:fld>
            <a:endParaRPr lang="en-GB"/>
          </a:p>
        </p:txBody>
      </p:sp>
    </p:spTree>
    <p:extLst>
      <p:ext uri="{BB962C8B-B14F-4D97-AF65-F5344CB8AC3E}">
        <p14:creationId xmlns:p14="http://schemas.microsoft.com/office/powerpoint/2010/main" val="2353689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5</a:t>
            </a:fld>
            <a:endParaRPr lang="en-GB"/>
          </a:p>
        </p:txBody>
      </p:sp>
    </p:spTree>
    <p:extLst>
      <p:ext uri="{BB962C8B-B14F-4D97-AF65-F5344CB8AC3E}">
        <p14:creationId xmlns:p14="http://schemas.microsoft.com/office/powerpoint/2010/main" val="3955316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6</a:t>
            </a:fld>
            <a:endParaRPr lang="en-GB"/>
          </a:p>
        </p:txBody>
      </p:sp>
    </p:spTree>
    <p:extLst>
      <p:ext uri="{BB962C8B-B14F-4D97-AF65-F5344CB8AC3E}">
        <p14:creationId xmlns:p14="http://schemas.microsoft.com/office/powerpoint/2010/main" val="2996791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7</a:t>
            </a:fld>
            <a:endParaRPr lang="en-GB"/>
          </a:p>
        </p:txBody>
      </p:sp>
    </p:spTree>
    <p:extLst>
      <p:ext uri="{BB962C8B-B14F-4D97-AF65-F5344CB8AC3E}">
        <p14:creationId xmlns:p14="http://schemas.microsoft.com/office/powerpoint/2010/main" val="2717131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8</a:t>
            </a:fld>
            <a:endParaRPr lang="en-GB"/>
          </a:p>
        </p:txBody>
      </p:sp>
    </p:spTree>
    <p:extLst>
      <p:ext uri="{BB962C8B-B14F-4D97-AF65-F5344CB8AC3E}">
        <p14:creationId xmlns:p14="http://schemas.microsoft.com/office/powerpoint/2010/main" val="41863744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26B02EC-97C0-4E19-AA45-E904FCC1D11E}" type="slidenum">
              <a:rPr lang="en-GB" smtClean="0"/>
              <a:t>9</a:t>
            </a:fld>
            <a:endParaRPr lang="en-GB"/>
          </a:p>
        </p:txBody>
      </p:sp>
    </p:spTree>
    <p:extLst>
      <p:ext uri="{BB962C8B-B14F-4D97-AF65-F5344CB8AC3E}">
        <p14:creationId xmlns:p14="http://schemas.microsoft.com/office/powerpoint/2010/main" val="2827081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9A3F4-4F0C-1C4C-8BF1-A71A27EF171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BD1713F5-8CD7-3C44-B470-FC77B7696B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0FDECA2E-2606-DD4A-8DB3-26A7DE892F10}"/>
              </a:ext>
            </a:extLst>
          </p:cNvPr>
          <p:cNvSpPr>
            <a:spLocks noGrp="1"/>
          </p:cNvSpPr>
          <p:nvPr>
            <p:ph type="dt" sz="half" idx="10"/>
          </p:nvPr>
        </p:nvSpPr>
        <p:spPr/>
        <p:txBody>
          <a:bodyPr/>
          <a:lstStyle/>
          <a:p>
            <a:fld id="{FE25DFFA-716F-B742-9DB1-4BBB9A76B5AF}" type="datetimeFigureOut">
              <a:rPr kumimoji="1" lang="zh-CN" altLang="en-US" smtClean="0"/>
              <a:t>2023/5/8</a:t>
            </a:fld>
            <a:endParaRPr kumimoji="1" lang="zh-CN" altLang="en-US"/>
          </a:p>
        </p:txBody>
      </p:sp>
      <p:sp>
        <p:nvSpPr>
          <p:cNvPr id="5" name="页脚占位符 4">
            <a:extLst>
              <a:ext uri="{FF2B5EF4-FFF2-40B4-BE49-F238E27FC236}">
                <a16:creationId xmlns:a16="http://schemas.microsoft.com/office/drawing/2014/main" id="{3AA8A476-5DDB-584A-B087-880D6D6631E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BE50042-3C26-8D46-A04C-A02E6BBE46EF}"/>
              </a:ext>
            </a:extLst>
          </p:cNvPr>
          <p:cNvSpPr>
            <a:spLocks noGrp="1"/>
          </p:cNvSpPr>
          <p:nvPr>
            <p:ph type="sldNum" sz="quarter" idx="12"/>
          </p:nvPr>
        </p:nvSpPr>
        <p:spPr/>
        <p:txBody>
          <a:bodyPr/>
          <a:lstStyle/>
          <a:p>
            <a:fld id="{D658303A-5261-9E4D-BD33-A057E95CE22A}" type="slidenum">
              <a:rPr kumimoji="1" lang="zh-CN" altLang="en-US" smtClean="0"/>
              <a:t>‹#›</a:t>
            </a:fld>
            <a:endParaRPr kumimoji="1" lang="zh-CN" altLang="en-US"/>
          </a:p>
        </p:txBody>
      </p:sp>
    </p:spTree>
    <p:extLst>
      <p:ext uri="{BB962C8B-B14F-4D97-AF65-F5344CB8AC3E}">
        <p14:creationId xmlns:p14="http://schemas.microsoft.com/office/powerpoint/2010/main" val="1324556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E7B99E-6291-8D4B-85D3-0C93CC845E44}"/>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0F7E57E-3FB9-1241-A3E0-6973D3551E9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6B3B6C31-C62D-F447-91A7-E6C08293B7EA}"/>
              </a:ext>
            </a:extLst>
          </p:cNvPr>
          <p:cNvSpPr>
            <a:spLocks noGrp="1"/>
          </p:cNvSpPr>
          <p:nvPr>
            <p:ph type="dt" sz="half" idx="10"/>
          </p:nvPr>
        </p:nvSpPr>
        <p:spPr/>
        <p:txBody>
          <a:bodyPr/>
          <a:lstStyle/>
          <a:p>
            <a:fld id="{FE25DFFA-716F-B742-9DB1-4BBB9A76B5AF}" type="datetimeFigureOut">
              <a:rPr kumimoji="1" lang="zh-CN" altLang="en-US" smtClean="0"/>
              <a:t>2023/5/8</a:t>
            </a:fld>
            <a:endParaRPr kumimoji="1" lang="zh-CN" altLang="en-US"/>
          </a:p>
        </p:txBody>
      </p:sp>
      <p:sp>
        <p:nvSpPr>
          <p:cNvPr id="5" name="页脚占位符 4">
            <a:extLst>
              <a:ext uri="{FF2B5EF4-FFF2-40B4-BE49-F238E27FC236}">
                <a16:creationId xmlns:a16="http://schemas.microsoft.com/office/drawing/2014/main" id="{BE7FFF6D-0416-2D47-8CF4-7BBAF3373CC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791F1E-1E57-0D4F-AA90-45DA2A8BA2F5}"/>
              </a:ext>
            </a:extLst>
          </p:cNvPr>
          <p:cNvSpPr>
            <a:spLocks noGrp="1"/>
          </p:cNvSpPr>
          <p:nvPr>
            <p:ph type="sldNum" sz="quarter" idx="12"/>
          </p:nvPr>
        </p:nvSpPr>
        <p:spPr/>
        <p:txBody>
          <a:bodyPr/>
          <a:lstStyle/>
          <a:p>
            <a:fld id="{D658303A-5261-9E4D-BD33-A057E95CE22A}" type="slidenum">
              <a:rPr kumimoji="1" lang="zh-CN" altLang="en-US" smtClean="0"/>
              <a:t>‹#›</a:t>
            </a:fld>
            <a:endParaRPr kumimoji="1" lang="zh-CN" altLang="en-US"/>
          </a:p>
        </p:txBody>
      </p:sp>
    </p:spTree>
    <p:extLst>
      <p:ext uri="{BB962C8B-B14F-4D97-AF65-F5344CB8AC3E}">
        <p14:creationId xmlns:p14="http://schemas.microsoft.com/office/powerpoint/2010/main" val="426241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1C47DF2-B933-9446-9219-A9588AD739D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2C8ED7E7-0F2B-304F-9E9C-B836FF33E616}"/>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BF00D57-99C7-314C-9320-A9FE16410A4E}"/>
              </a:ext>
            </a:extLst>
          </p:cNvPr>
          <p:cNvSpPr>
            <a:spLocks noGrp="1"/>
          </p:cNvSpPr>
          <p:nvPr>
            <p:ph type="dt" sz="half" idx="10"/>
          </p:nvPr>
        </p:nvSpPr>
        <p:spPr/>
        <p:txBody>
          <a:bodyPr/>
          <a:lstStyle/>
          <a:p>
            <a:fld id="{FE25DFFA-716F-B742-9DB1-4BBB9A76B5AF}" type="datetimeFigureOut">
              <a:rPr kumimoji="1" lang="zh-CN" altLang="en-US" smtClean="0"/>
              <a:t>2023/5/8</a:t>
            </a:fld>
            <a:endParaRPr kumimoji="1" lang="zh-CN" altLang="en-US"/>
          </a:p>
        </p:txBody>
      </p:sp>
      <p:sp>
        <p:nvSpPr>
          <p:cNvPr id="5" name="页脚占位符 4">
            <a:extLst>
              <a:ext uri="{FF2B5EF4-FFF2-40B4-BE49-F238E27FC236}">
                <a16:creationId xmlns:a16="http://schemas.microsoft.com/office/drawing/2014/main" id="{41C1A0DE-C3B2-5B43-9C28-6C572B55D2E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76EB43-C11D-3442-B8F7-1293AA8236C9}"/>
              </a:ext>
            </a:extLst>
          </p:cNvPr>
          <p:cNvSpPr>
            <a:spLocks noGrp="1"/>
          </p:cNvSpPr>
          <p:nvPr>
            <p:ph type="sldNum" sz="quarter" idx="12"/>
          </p:nvPr>
        </p:nvSpPr>
        <p:spPr/>
        <p:txBody>
          <a:bodyPr/>
          <a:lstStyle/>
          <a:p>
            <a:fld id="{D658303A-5261-9E4D-BD33-A057E95CE22A}" type="slidenum">
              <a:rPr kumimoji="1" lang="zh-CN" altLang="en-US" smtClean="0"/>
              <a:t>‹#›</a:t>
            </a:fld>
            <a:endParaRPr kumimoji="1" lang="zh-CN" altLang="en-US"/>
          </a:p>
        </p:txBody>
      </p:sp>
    </p:spTree>
    <p:extLst>
      <p:ext uri="{BB962C8B-B14F-4D97-AF65-F5344CB8AC3E}">
        <p14:creationId xmlns:p14="http://schemas.microsoft.com/office/powerpoint/2010/main" val="3790435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69471-6559-B440-B914-DC004F71997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166DD10-A976-D24D-9B86-F467F905AE6E}"/>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20B3AB1F-98C7-AD4B-B86E-D497B3F37AFA}"/>
              </a:ext>
            </a:extLst>
          </p:cNvPr>
          <p:cNvSpPr>
            <a:spLocks noGrp="1"/>
          </p:cNvSpPr>
          <p:nvPr>
            <p:ph type="dt" sz="half" idx="10"/>
          </p:nvPr>
        </p:nvSpPr>
        <p:spPr/>
        <p:txBody>
          <a:bodyPr/>
          <a:lstStyle/>
          <a:p>
            <a:fld id="{FE25DFFA-716F-B742-9DB1-4BBB9A76B5AF}" type="datetimeFigureOut">
              <a:rPr kumimoji="1" lang="zh-CN" altLang="en-US" smtClean="0"/>
              <a:t>2023/5/8</a:t>
            </a:fld>
            <a:endParaRPr kumimoji="1" lang="zh-CN" altLang="en-US"/>
          </a:p>
        </p:txBody>
      </p:sp>
      <p:sp>
        <p:nvSpPr>
          <p:cNvPr id="5" name="页脚占位符 4">
            <a:extLst>
              <a:ext uri="{FF2B5EF4-FFF2-40B4-BE49-F238E27FC236}">
                <a16:creationId xmlns:a16="http://schemas.microsoft.com/office/drawing/2014/main" id="{F9562124-83B7-604B-9E56-274C8DCC5F8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8A04C69-20B6-A246-B91E-C4F0FC852ECF}"/>
              </a:ext>
            </a:extLst>
          </p:cNvPr>
          <p:cNvSpPr>
            <a:spLocks noGrp="1"/>
          </p:cNvSpPr>
          <p:nvPr>
            <p:ph type="sldNum" sz="quarter" idx="12"/>
          </p:nvPr>
        </p:nvSpPr>
        <p:spPr/>
        <p:txBody>
          <a:bodyPr/>
          <a:lstStyle/>
          <a:p>
            <a:fld id="{D658303A-5261-9E4D-BD33-A057E95CE22A}" type="slidenum">
              <a:rPr kumimoji="1" lang="zh-CN" altLang="en-US" smtClean="0"/>
              <a:t>‹#›</a:t>
            </a:fld>
            <a:endParaRPr kumimoji="1" lang="zh-CN" altLang="en-US"/>
          </a:p>
        </p:txBody>
      </p:sp>
    </p:spTree>
    <p:extLst>
      <p:ext uri="{BB962C8B-B14F-4D97-AF65-F5344CB8AC3E}">
        <p14:creationId xmlns:p14="http://schemas.microsoft.com/office/powerpoint/2010/main" val="1603368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A04FED-BF1C-6743-95DF-1A367F9DBB60}"/>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602BD83-9E0F-3848-9537-A9D873736F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49F2294B-7587-BF47-BB38-80A0E77976F1}"/>
              </a:ext>
            </a:extLst>
          </p:cNvPr>
          <p:cNvSpPr>
            <a:spLocks noGrp="1"/>
          </p:cNvSpPr>
          <p:nvPr>
            <p:ph type="dt" sz="half" idx="10"/>
          </p:nvPr>
        </p:nvSpPr>
        <p:spPr/>
        <p:txBody>
          <a:bodyPr/>
          <a:lstStyle/>
          <a:p>
            <a:fld id="{FE25DFFA-716F-B742-9DB1-4BBB9A76B5AF}" type="datetimeFigureOut">
              <a:rPr kumimoji="1" lang="zh-CN" altLang="en-US" smtClean="0"/>
              <a:t>2023/5/8</a:t>
            </a:fld>
            <a:endParaRPr kumimoji="1" lang="zh-CN" altLang="en-US"/>
          </a:p>
        </p:txBody>
      </p:sp>
      <p:sp>
        <p:nvSpPr>
          <p:cNvPr id="5" name="页脚占位符 4">
            <a:extLst>
              <a:ext uri="{FF2B5EF4-FFF2-40B4-BE49-F238E27FC236}">
                <a16:creationId xmlns:a16="http://schemas.microsoft.com/office/drawing/2014/main" id="{632CD27B-F1A6-2341-B4ED-4BAE8620B1C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BED2B12-6F5E-E24A-AC27-11285B3475AA}"/>
              </a:ext>
            </a:extLst>
          </p:cNvPr>
          <p:cNvSpPr>
            <a:spLocks noGrp="1"/>
          </p:cNvSpPr>
          <p:nvPr>
            <p:ph type="sldNum" sz="quarter" idx="12"/>
          </p:nvPr>
        </p:nvSpPr>
        <p:spPr/>
        <p:txBody>
          <a:bodyPr/>
          <a:lstStyle/>
          <a:p>
            <a:fld id="{D658303A-5261-9E4D-BD33-A057E95CE22A}" type="slidenum">
              <a:rPr kumimoji="1" lang="zh-CN" altLang="en-US" smtClean="0"/>
              <a:t>‹#›</a:t>
            </a:fld>
            <a:endParaRPr kumimoji="1" lang="zh-CN" altLang="en-US"/>
          </a:p>
        </p:txBody>
      </p:sp>
    </p:spTree>
    <p:extLst>
      <p:ext uri="{BB962C8B-B14F-4D97-AF65-F5344CB8AC3E}">
        <p14:creationId xmlns:p14="http://schemas.microsoft.com/office/powerpoint/2010/main" val="15509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C48C3-3784-1440-9362-CF5DB9DF3A1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1546113-86E6-814A-BC39-5E294D09D22D}"/>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1969F3A8-D59E-3A47-A523-EB72F3E80ADB}"/>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B669F71E-EE84-564C-B626-81CB746B61DC}"/>
              </a:ext>
            </a:extLst>
          </p:cNvPr>
          <p:cNvSpPr>
            <a:spLocks noGrp="1"/>
          </p:cNvSpPr>
          <p:nvPr>
            <p:ph type="dt" sz="half" idx="10"/>
          </p:nvPr>
        </p:nvSpPr>
        <p:spPr/>
        <p:txBody>
          <a:bodyPr/>
          <a:lstStyle/>
          <a:p>
            <a:fld id="{FE25DFFA-716F-B742-9DB1-4BBB9A76B5AF}" type="datetimeFigureOut">
              <a:rPr kumimoji="1" lang="zh-CN" altLang="en-US" smtClean="0"/>
              <a:t>2023/5/8</a:t>
            </a:fld>
            <a:endParaRPr kumimoji="1" lang="zh-CN" altLang="en-US"/>
          </a:p>
        </p:txBody>
      </p:sp>
      <p:sp>
        <p:nvSpPr>
          <p:cNvPr id="6" name="页脚占位符 5">
            <a:extLst>
              <a:ext uri="{FF2B5EF4-FFF2-40B4-BE49-F238E27FC236}">
                <a16:creationId xmlns:a16="http://schemas.microsoft.com/office/drawing/2014/main" id="{6ED8B44F-B6B2-2B41-8BC9-6F282F187D1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2CE852F-68AA-F644-94E7-C3ED3D8B1A10}"/>
              </a:ext>
            </a:extLst>
          </p:cNvPr>
          <p:cNvSpPr>
            <a:spLocks noGrp="1"/>
          </p:cNvSpPr>
          <p:nvPr>
            <p:ph type="sldNum" sz="quarter" idx="12"/>
          </p:nvPr>
        </p:nvSpPr>
        <p:spPr/>
        <p:txBody>
          <a:bodyPr/>
          <a:lstStyle/>
          <a:p>
            <a:fld id="{D658303A-5261-9E4D-BD33-A057E95CE22A}" type="slidenum">
              <a:rPr kumimoji="1" lang="zh-CN" altLang="en-US" smtClean="0"/>
              <a:t>‹#›</a:t>
            </a:fld>
            <a:endParaRPr kumimoji="1" lang="zh-CN" altLang="en-US"/>
          </a:p>
        </p:txBody>
      </p:sp>
    </p:spTree>
    <p:extLst>
      <p:ext uri="{BB962C8B-B14F-4D97-AF65-F5344CB8AC3E}">
        <p14:creationId xmlns:p14="http://schemas.microsoft.com/office/powerpoint/2010/main" val="155961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6B8C5-72FE-5646-B9EB-8C47DAEAA2B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6A2E848-87F0-3442-AC69-C7B743BD14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4160E1B-B44E-1B4B-870C-E6D86C7958E5}"/>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6219CA7B-565A-2F49-A1F0-EE84E4087A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9AF328F2-7B2A-8A40-92EE-14C73F91E15A}"/>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29147F64-AA85-A246-BAEC-EF8C3810905C}"/>
              </a:ext>
            </a:extLst>
          </p:cNvPr>
          <p:cNvSpPr>
            <a:spLocks noGrp="1"/>
          </p:cNvSpPr>
          <p:nvPr>
            <p:ph type="dt" sz="half" idx="10"/>
          </p:nvPr>
        </p:nvSpPr>
        <p:spPr/>
        <p:txBody>
          <a:bodyPr/>
          <a:lstStyle/>
          <a:p>
            <a:fld id="{FE25DFFA-716F-B742-9DB1-4BBB9A76B5AF}" type="datetimeFigureOut">
              <a:rPr kumimoji="1" lang="zh-CN" altLang="en-US" smtClean="0"/>
              <a:t>2023/5/8</a:t>
            </a:fld>
            <a:endParaRPr kumimoji="1" lang="zh-CN" altLang="en-US"/>
          </a:p>
        </p:txBody>
      </p:sp>
      <p:sp>
        <p:nvSpPr>
          <p:cNvPr id="8" name="页脚占位符 7">
            <a:extLst>
              <a:ext uri="{FF2B5EF4-FFF2-40B4-BE49-F238E27FC236}">
                <a16:creationId xmlns:a16="http://schemas.microsoft.com/office/drawing/2014/main" id="{B7A5F0B4-277B-2843-915E-AAA4B10787B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2A5B525C-C484-4F47-B6DA-1DB07FBED81E}"/>
              </a:ext>
            </a:extLst>
          </p:cNvPr>
          <p:cNvSpPr>
            <a:spLocks noGrp="1"/>
          </p:cNvSpPr>
          <p:nvPr>
            <p:ph type="sldNum" sz="quarter" idx="12"/>
          </p:nvPr>
        </p:nvSpPr>
        <p:spPr/>
        <p:txBody>
          <a:bodyPr/>
          <a:lstStyle/>
          <a:p>
            <a:fld id="{D658303A-5261-9E4D-BD33-A057E95CE22A}" type="slidenum">
              <a:rPr kumimoji="1" lang="zh-CN" altLang="en-US" smtClean="0"/>
              <a:t>‹#›</a:t>
            </a:fld>
            <a:endParaRPr kumimoji="1" lang="zh-CN" altLang="en-US"/>
          </a:p>
        </p:txBody>
      </p:sp>
    </p:spTree>
    <p:extLst>
      <p:ext uri="{BB962C8B-B14F-4D97-AF65-F5344CB8AC3E}">
        <p14:creationId xmlns:p14="http://schemas.microsoft.com/office/powerpoint/2010/main" val="1466341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5CB2C-E682-344E-ACB0-5E20FC0B2466}"/>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764EA019-76D4-9244-BF4C-57EA97411E9B}"/>
              </a:ext>
            </a:extLst>
          </p:cNvPr>
          <p:cNvSpPr>
            <a:spLocks noGrp="1"/>
          </p:cNvSpPr>
          <p:nvPr>
            <p:ph type="dt" sz="half" idx="10"/>
          </p:nvPr>
        </p:nvSpPr>
        <p:spPr/>
        <p:txBody>
          <a:bodyPr/>
          <a:lstStyle/>
          <a:p>
            <a:fld id="{FE25DFFA-716F-B742-9DB1-4BBB9A76B5AF}" type="datetimeFigureOut">
              <a:rPr kumimoji="1" lang="zh-CN" altLang="en-US" smtClean="0"/>
              <a:t>2023/5/8</a:t>
            </a:fld>
            <a:endParaRPr kumimoji="1" lang="zh-CN" altLang="en-US"/>
          </a:p>
        </p:txBody>
      </p:sp>
      <p:sp>
        <p:nvSpPr>
          <p:cNvPr id="4" name="页脚占位符 3">
            <a:extLst>
              <a:ext uri="{FF2B5EF4-FFF2-40B4-BE49-F238E27FC236}">
                <a16:creationId xmlns:a16="http://schemas.microsoft.com/office/drawing/2014/main" id="{948E1E59-D185-3A4B-A3F9-C0C6F64EF36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0C3466A-760F-9343-8849-94720226E8E4}"/>
              </a:ext>
            </a:extLst>
          </p:cNvPr>
          <p:cNvSpPr>
            <a:spLocks noGrp="1"/>
          </p:cNvSpPr>
          <p:nvPr>
            <p:ph type="sldNum" sz="quarter" idx="12"/>
          </p:nvPr>
        </p:nvSpPr>
        <p:spPr/>
        <p:txBody>
          <a:bodyPr/>
          <a:lstStyle/>
          <a:p>
            <a:fld id="{D658303A-5261-9E4D-BD33-A057E95CE22A}" type="slidenum">
              <a:rPr kumimoji="1" lang="zh-CN" altLang="en-US" smtClean="0"/>
              <a:t>‹#›</a:t>
            </a:fld>
            <a:endParaRPr kumimoji="1" lang="zh-CN" altLang="en-US"/>
          </a:p>
        </p:txBody>
      </p:sp>
    </p:spTree>
    <p:extLst>
      <p:ext uri="{BB962C8B-B14F-4D97-AF65-F5344CB8AC3E}">
        <p14:creationId xmlns:p14="http://schemas.microsoft.com/office/powerpoint/2010/main" val="1537507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A11CE4-1ADD-E040-B1E0-D6B6AF8BCE7A}"/>
              </a:ext>
            </a:extLst>
          </p:cNvPr>
          <p:cNvSpPr>
            <a:spLocks noGrp="1"/>
          </p:cNvSpPr>
          <p:nvPr>
            <p:ph type="dt" sz="half" idx="10"/>
          </p:nvPr>
        </p:nvSpPr>
        <p:spPr/>
        <p:txBody>
          <a:bodyPr/>
          <a:lstStyle/>
          <a:p>
            <a:fld id="{FE25DFFA-716F-B742-9DB1-4BBB9A76B5AF}" type="datetimeFigureOut">
              <a:rPr kumimoji="1" lang="zh-CN" altLang="en-US" smtClean="0"/>
              <a:t>2023/5/8</a:t>
            </a:fld>
            <a:endParaRPr kumimoji="1" lang="zh-CN" altLang="en-US"/>
          </a:p>
        </p:txBody>
      </p:sp>
      <p:sp>
        <p:nvSpPr>
          <p:cNvPr id="3" name="页脚占位符 2">
            <a:extLst>
              <a:ext uri="{FF2B5EF4-FFF2-40B4-BE49-F238E27FC236}">
                <a16:creationId xmlns:a16="http://schemas.microsoft.com/office/drawing/2014/main" id="{63BD8416-1D20-D94D-9925-605774E7791D}"/>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48D7ED0-CC3B-B24A-948B-B93A5E4DBF1A}"/>
              </a:ext>
            </a:extLst>
          </p:cNvPr>
          <p:cNvSpPr>
            <a:spLocks noGrp="1"/>
          </p:cNvSpPr>
          <p:nvPr>
            <p:ph type="sldNum" sz="quarter" idx="12"/>
          </p:nvPr>
        </p:nvSpPr>
        <p:spPr/>
        <p:txBody>
          <a:bodyPr/>
          <a:lstStyle/>
          <a:p>
            <a:fld id="{D658303A-5261-9E4D-BD33-A057E95CE22A}" type="slidenum">
              <a:rPr kumimoji="1" lang="zh-CN" altLang="en-US" smtClean="0"/>
              <a:t>‹#›</a:t>
            </a:fld>
            <a:endParaRPr kumimoji="1" lang="zh-CN" altLang="en-US"/>
          </a:p>
        </p:txBody>
      </p:sp>
    </p:spTree>
    <p:extLst>
      <p:ext uri="{BB962C8B-B14F-4D97-AF65-F5344CB8AC3E}">
        <p14:creationId xmlns:p14="http://schemas.microsoft.com/office/powerpoint/2010/main" val="152801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B2A5F1-C161-2B44-ADE8-1EEC00F47F28}"/>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C406660-3B24-174F-913A-B078FAE2B3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722EF53B-C401-9B47-B67A-9EDC0E66F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9EE369C0-E39D-DD48-BD7D-49A30B4CEFE9}"/>
              </a:ext>
            </a:extLst>
          </p:cNvPr>
          <p:cNvSpPr>
            <a:spLocks noGrp="1"/>
          </p:cNvSpPr>
          <p:nvPr>
            <p:ph type="dt" sz="half" idx="10"/>
          </p:nvPr>
        </p:nvSpPr>
        <p:spPr/>
        <p:txBody>
          <a:bodyPr/>
          <a:lstStyle/>
          <a:p>
            <a:fld id="{FE25DFFA-716F-B742-9DB1-4BBB9A76B5AF}" type="datetimeFigureOut">
              <a:rPr kumimoji="1" lang="zh-CN" altLang="en-US" smtClean="0"/>
              <a:t>2023/5/8</a:t>
            </a:fld>
            <a:endParaRPr kumimoji="1" lang="zh-CN" altLang="en-US"/>
          </a:p>
        </p:txBody>
      </p:sp>
      <p:sp>
        <p:nvSpPr>
          <p:cNvPr id="6" name="页脚占位符 5">
            <a:extLst>
              <a:ext uri="{FF2B5EF4-FFF2-40B4-BE49-F238E27FC236}">
                <a16:creationId xmlns:a16="http://schemas.microsoft.com/office/drawing/2014/main" id="{D93E13A3-4FCA-AB48-96D6-BF5F7D3B40D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87126F1-EE45-5941-B570-2D2B7C30B70D}"/>
              </a:ext>
            </a:extLst>
          </p:cNvPr>
          <p:cNvSpPr>
            <a:spLocks noGrp="1"/>
          </p:cNvSpPr>
          <p:nvPr>
            <p:ph type="sldNum" sz="quarter" idx="12"/>
          </p:nvPr>
        </p:nvSpPr>
        <p:spPr/>
        <p:txBody>
          <a:bodyPr/>
          <a:lstStyle/>
          <a:p>
            <a:fld id="{D658303A-5261-9E4D-BD33-A057E95CE22A}" type="slidenum">
              <a:rPr kumimoji="1" lang="zh-CN" altLang="en-US" smtClean="0"/>
              <a:t>‹#›</a:t>
            </a:fld>
            <a:endParaRPr kumimoji="1" lang="zh-CN" altLang="en-US"/>
          </a:p>
        </p:txBody>
      </p:sp>
    </p:spTree>
    <p:extLst>
      <p:ext uri="{BB962C8B-B14F-4D97-AF65-F5344CB8AC3E}">
        <p14:creationId xmlns:p14="http://schemas.microsoft.com/office/powerpoint/2010/main" val="1743734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83273-C703-DC4F-92F6-A9B1374ECAB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904588F-9B67-FD45-8B38-8B719BD174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F756745-B0D5-054E-94BF-6A9834A5C1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856B4290-C2E2-8546-AFE4-DD99E4311C20}"/>
              </a:ext>
            </a:extLst>
          </p:cNvPr>
          <p:cNvSpPr>
            <a:spLocks noGrp="1"/>
          </p:cNvSpPr>
          <p:nvPr>
            <p:ph type="dt" sz="half" idx="10"/>
          </p:nvPr>
        </p:nvSpPr>
        <p:spPr/>
        <p:txBody>
          <a:bodyPr/>
          <a:lstStyle/>
          <a:p>
            <a:fld id="{FE25DFFA-716F-B742-9DB1-4BBB9A76B5AF}" type="datetimeFigureOut">
              <a:rPr kumimoji="1" lang="zh-CN" altLang="en-US" smtClean="0"/>
              <a:t>2023/5/8</a:t>
            </a:fld>
            <a:endParaRPr kumimoji="1" lang="zh-CN" altLang="en-US"/>
          </a:p>
        </p:txBody>
      </p:sp>
      <p:sp>
        <p:nvSpPr>
          <p:cNvPr id="6" name="页脚占位符 5">
            <a:extLst>
              <a:ext uri="{FF2B5EF4-FFF2-40B4-BE49-F238E27FC236}">
                <a16:creationId xmlns:a16="http://schemas.microsoft.com/office/drawing/2014/main" id="{125A4D9C-4496-ED4A-90B2-BBA5D116073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22A8972-C8DF-B042-8FE3-2E13D0D31C36}"/>
              </a:ext>
            </a:extLst>
          </p:cNvPr>
          <p:cNvSpPr>
            <a:spLocks noGrp="1"/>
          </p:cNvSpPr>
          <p:nvPr>
            <p:ph type="sldNum" sz="quarter" idx="12"/>
          </p:nvPr>
        </p:nvSpPr>
        <p:spPr/>
        <p:txBody>
          <a:bodyPr/>
          <a:lstStyle/>
          <a:p>
            <a:fld id="{D658303A-5261-9E4D-BD33-A057E95CE22A}" type="slidenum">
              <a:rPr kumimoji="1" lang="zh-CN" altLang="en-US" smtClean="0"/>
              <a:t>‹#›</a:t>
            </a:fld>
            <a:endParaRPr kumimoji="1" lang="zh-CN" altLang="en-US"/>
          </a:p>
        </p:txBody>
      </p:sp>
    </p:spTree>
    <p:extLst>
      <p:ext uri="{BB962C8B-B14F-4D97-AF65-F5344CB8AC3E}">
        <p14:creationId xmlns:p14="http://schemas.microsoft.com/office/powerpoint/2010/main" val="2346139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47FEFA7-9871-A04C-BFD2-7B032ABA5E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88BFC8E-C6D1-574A-8ADE-4AB592E1C9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DDA5BC90-49A0-7041-AD0B-57F579E6C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25DFFA-716F-B742-9DB1-4BBB9A76B5AF}" type="datetimeFigureOut">
              <a:rPr kumimoji="1" lang="zh-CN" altLang="en-US" smtClean="0"/>
              <a:t>2023/5/8</a:t>
            </a:fld>
            <a:endParaRPr kumimoji="1" lang="zh-CN" altLang="en-US"/>
          </a:p>
        </p:txBody>
      </p:sp>
      <p:sp>
        <p:nvSpPr>
          <p:cNvPr id="5" name="页脚占位符 4">
            <a:extLst>
              <a:ext uri="{FF2B5EF4-FFF2-40B4-BE49-F238E27FC236}">
                <a16:creationId xmlns:a16="http://schemas.microsoft.com/office/drawing/2014/main" id="{2ADCF91A-FE6A-A247-82A3-68D1E42223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23CAF99-B61A-F049-BE5E-290D3DD894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8303A-5261-9E4D-BD33-A057E95CE22A}" type="slidenum">
              <a:rPr kumimoji="1" lang="zh-CN" altLang="en-US" smtClean="0"/>
              <a:t>‹#›</a:t>
            </a:fld>
            <a:endParaRPr kumimoji="1" lang="zh-CN" altLang="en-US"/>
          </a:p>
        </p:txBody>
      </p:sp>
    </p:spTree>
    <p:extLst>
      <p:ext uri="{BB962C8B-B14F-4D97-AF65-F5344CB8AC3E}">
        <p14:creationId xmlns:p14="http://schemas.microsoft.com/office/powerpoint/2010/main" val="1910338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vjudge.net/contest/556970#problem/M" TargetMode="External"/><Relationship Id="rId4" Type="http://schemas.openxmlformats.org/officeDocument/2006/relationships/hyperlink" Target="https://vjudge.net/contest/556970#proble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1.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link.zhihu.com/?target=https%3A//www.luogu.com.cn/problem/P2602"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04624" y="-242155"/>
            <a:ext cx="2020382" cy="1228870"/>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8209" y="5657322"/>
            <a:ext cx="1564986" cy="394349"/>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6509" y="3596113"/>
            <a:ext cx="1480923" cy="752631"/>
          </a:xfrm>
          <a:prstGeom prst="rect">
            <a:avLst/>
          </a:prstGeom>
        </p:spPr>
      </p:pic>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33925" y="6034794"/>
            <a:ext cx="1029049" cy="1122598"/>
          </a:xfrm>
          <a:prstGeom prst="rect">
            <a:avLst/>
          </a:prstGeom>
        </p:spPr>
      </p:pic>
      <p:pic>
        <p:nvPicPr>
          <p:cNvPr id="6" name="图片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94867" y="1576625"/>
            <a:ext cx="1138680" cy="879407"/>
          </a:xfrm>
          <a:prstGeom prst="rect">
            <a:avLst/>
          </a:prstGeom>
        </p:spPr>
      </p:pic>
      <p:pic>
        <p:nvPicPr>
          <p:cNvPr id="7" name="图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85128" y="729097"/>
            <a:ext cx="421744" cy="782696"/>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22924" y="5717803"/>
            <a:ext cx="1269076" cy="1140197"/>
          </a:xfrm>
          <a:prstGeom prst="rect">
            <a:avLst/>
          </a:prstGeom>
        </p:spPr>
      </p:pic>
      <p:pic>
        <p:nvPicPr>
          <p:cNvPr id="9" name="图片 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49" y="5101"/>
            <a:ext cx="1135405" cy="1362145"/>
          </a:xfrm>
          <a:prstGeom prst="rect">
            <a:avLst/>
          </a:prstGeom>
        </p:spPr>
      </p:pic>
      <p:pic>
        <p:nvPicPr>
          <p:cNvPr id="10" name="图片 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922924" y="2546889"/>
            <a:ext cx="1461636" cy="1049224"/>
          </a:xfrm>
          <a:prstGeom prst="rect">
            <a:avLst/>
          </a:prstGeom>
        </p:spPr>
      </p:pic>
      <p:pic>
        <p:nvPicPr>
          <p:cNvPr id="11" name="图片 10"/>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24199" y="5164183"/>
            <a:ext cx="880425" cy="730980"/>
          </a:xfrm>
          <a:prstGeom prst="rect">
            <a:avLst/>
          </a:prstGeom>
        </p:spPr>
      </p:pic>
      <p:sp>
        <p:nvSpPr>
          <p:cNvPr id="12" name="文本框 11"/>
          <p:cNvSpPr txBox="1"/>
          <p:nvPr/>
        </p:nvSpPr>
        <p:spPr>
          <a:xfrm>
            <a:off x="3163292" y="2375218"/>
            <a:ext cx="5865416" cy="800219"/>
          </a:xfrm>
          <a:prstGeom prst="rect">
            <a:avLst/>
          </a:prstGeom>
          <a:noFill/>
        </p:spPr>
        <p:txBody>
          <a:bodyPr wrap="square" rtlCol="0">
            <a:spAutoFit/>
          </a:bodyPr>
          <a:lstStyle/>
          <a:p>
            <a:pPr algn="ctr"/>
            <a:r>
              <a:rPr lang="zh-CN" altLang="en-US" sz="4600" b="1" dirty="0">
                <a:solidFill>
                  <a:srgbClr val="595959"/>
                </a:solidFill>
                <a:latin typeface="微软雅黑" panose="020B0503020204020204" pitchFamily="34" charset="-122"/>
                <a:ea typeface="微软雅黑" panose="020B0503020204020204" pitchFamily="34" charset="-122"/>
              </a:rPr>
              <a:t>动态规划</a:t>
            </a:r>
          </a:p>
        </p:txBody>
      </p:sp>
      <p:grpSp>
        <p:nvGrpSpPr>
          <p:cNvPr id="13" name="组合 12"/>
          <p:cNvGrpSpPr/>
          <p:nvPr/>
        </p:nvGrpSpPr>
        <p:grpSpPr>
          <a:xfrm>
            <a:off x="3525521" y="3463159"/>
            <a:ext cx="5151120" cy="473501"/>
            <a:chOff x="3923309" y="3717159"/>
            <a:chExt cx="4387111" cy="473501"/>
          </a:xfrm>
        </p:grpSpPr>
        <p:sp>
          <p:nvSpPr>
            <p:cNvPr id="14" name="矩形 13"/>
            <p:cNvSpPr/>
            <p:nvPr/>
          </p:nvSpPr>
          <p:spPr>
            <a:xfrm>
              <a:off x="3923309" y="3717159"/>
              <a:ext cx="4387110" cy="473501"/>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968444" y="3788770"/>
              <a:ext cx="4341976" cy="369332"/>
            </a:xfrm>
            <a:prstGeom prst="rect">
              <a:avLst/>
            </a:prstGeom>
            <a:noFill/>
          </p:spPr>
          <p:txBody>
            <a:bodyPr wrap="square" rtlCol="0">
              <a:spAutoFit/>
            </a:bodyPr>
            <a:lstStyle/>
            <a:p>
              <a:pPr algn="dist"/>
              <a:endParaRPr lang="zh-CN" altLang="en-US"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43724391"/>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xmlns:a16="http://schemas.microsoft.com/office/drawing/2014/main">
      <p:transition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例题</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3877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b="1" u="sng" dirty="0">
                <a:hlinkClick r:id="rId4"/>
              </a:rPr>
              <a:t>cf55D</a:t>
            </a:r>
            <a:r>
              <a:rPr lang="en-US" altLang="zh-CN" u="sng" dirty="0">
                <a:hlinkClick r:id="rId4"/>
              </a:rPr>
              <a:t> Beautiful numbers</a:t>
            </a:r>
            <a:r>
              <a:rPr lang="zh-CN" altLang="en-US" u="sng" dirty="0"/>
              <a:t> </a:t>
            </a:r>
            <a:r>
              <a:rPr lang="en-US" altLang="zh-CN" u="sng" dirty="0"/>
              <a:t>&amp;</a:t>
            </a:r>
            <a:r>
              <a:rPr lang="zh-CN" altLang="en-US" u="sng" dirty="0"/>
              <a:t> </a:t>
            </a:r>
            <a:r>
              <a:rPr lang="en-US" altLang="zh-CN" u="sng" dirty="0" err="1"/>
              <a:t>spoj</a:t>
            </a:r>
            <a:r>
              <a:rPr lang="zh-CN" altLang="en-US" u="sng" dirty="0"/>
              <a:t> </a:t>
            </a:r>
            <a:r>
              <a:rPr lang="en-US" altLang="zh-CN" dirty="0">
                <a:hlinkClick r:id="rId5"/>
              </a:rPr>
              <a:t>Beautiful numbers EXTREME</a:t>
            </a:r>
            <a:endParaRPr lang="en-US" altLang="zh-CN" u="sng" dirty="0"/>
          </a:p>
          <a:p>
            <a:r>
              <a:rPr lang="zh-CN" altLang="en-US" b="1" dirty="0"/>
              <a:t>题目描述</a:t>
            </a:r>
            <a:br>
              <a:rPr lang="zh-CN" altLang="en-US" dirty="0"/>
            </a:br>
            <a:r>
              <a:rPr lang="en-US" altLang="zh-CN" dirty="0"/>
              <a:t> </a:t>
            </a:r>
            <a:r>
              <a:rPr lang="en-US" altLang="zh-CN" dirty="0" err="1"/>
              <a:t>Volodya</a:t>
            </a:r>
            <a:r>
              <a:rPr lang="en-US" altLang="zh-CN" dirty="0"/>
              <a:t> </a:t>
            </a:r>
            <a:r>
              <a:rPr lang="zh-CN" altLang="en-US" dirty="0"/>
              <a:t>认为一个整数 </a:t>
            </a:r>
            <a:r>
              <a:rPr lang="en-US" altLang="zh-CN" dirty="0"/>
              <a:t>x </a:t>
            </a:r>
            <a:r>
              <a:rPr lang="zh-CN" altLang="en-US" dirty="0"/>
              <a:t>是美丽的，当且仅当对于 </a:t>
            </a:r>
            <a:r>
              <a:rPr lang="en-US" altLang="zh-CN" dirty="0"/>
              <a:t>x </a:t>
            </a:r>
            <a:r>
              <a:rPr lang="zh-CN" altLang="en-US" dirty="0"/>
              <a:t>的每一个非零位上的数 </a:t>
            </a:r>
            <a:r>
              <a:rPr lang="en-US" altLang="zh-CN" dirty="0"/>
              <a:t>y</a:t>
            </a:r>
            <a:r>
              <a:rPr lang="zh-CN" altLang="en-US" dirty="0"/>
              <a:t>，都有 </a:t>
            </a:r>
            <a:r>
              <a:rPr lang="en-US" altLang="zh-CN" dirty="0" err="1"/>
              <a:t>y∣</a:t>
            </a:r>
            <a:r>
              <a:rPr lang="en-US" altLang="zh-CN" i="1" dirty="0" err="1"/>
              <a:t>x</a:t>
            </a:r>
            <a:r>
              <a:rPr lang="zh-CN" altLang="en-US" dirty="0"/>
              <a:t>。给定两个正整数 </a:t>
            </a:r>
            <a:r>
              <a:rPr lang="en-US" altLang="zh-CN" dirty="0"/>
              <a:t>l </a:t>
            </a:r>
            <a:r>
              <a:rPr lang="zh-CN" altLang="en-US" dirty="0"/>
              <a:t>和 </a:t>
            </a:r>
            <a:r>
              <a:rPr lang="en-US" altLang="zh-CN" dirty="0"/>
              <a:t>r </a:t>
            </a:r>
            <a:r>
              <a:rPr lang="zh-CN" altLang="en-US" dirty="0"/>
              <a:t>，求在 </a:t>
            </a:r>
            <a:r>
              <a:rPr lang="en-US" altLang="zh-CN" dirty="0"/>
              <a:t>[</a:t>
            </a:r>
            <a:r>
              <a:rPr lang="en-US" altLang="zh-CN" dirty="0" err="1"/>
              <a:t>l,r</a:t>
            </a:r>
            <a:r>
              <a:rPr lang="en-US" altLang="zh-CN" dirty="0"/>
              <a:t>] </a:t>
            </a:r>
            <a:r>
              <a:rPr lang="zh-CN" altLang="en-US" dirty="0"/>
              <a:t>中的所有整数中有多少个美丽数。</a:t>
            </a:r>
            <a:endParaRPr lang="en-US" altLang="zh-CN" dirty="0"/>
          </a:p>
          <a:p>
            <a:endParaRPr lang="en-US" altLang="zh-CN" dirty="0"/>
          </a:p>
          <a:p>
            <a:r>
              <a:rPr lang="en-US" altLang="zh-CN" dirty="0" err="1"/>
              <a:t>l,r</a:t>
            </a:r>
            <a:r>
              <a:rPr lang="zh-CN" altLang="en-US" dirty="0"/>
              <a:t>  </a:t>
            </a:r>
            <a:r>
              <a:rPr lang="en-US" altLang="zh-CN" dirty="0"/>
              <a:t>&lt;= 9 * 1e18</a:t>
            </a:r>
            <a:r>
              <a:rPr lang="zh-CN" altLang="en-US" dirty="0"/>
              <a:t> 内存限制</a:t>
            </a:r>
            <a:r>
              <a:rPr lang="en-US" altLang="zh-CN" dirty="0"/>
              <a:t>250MB</a:t>
            </a:r>
          </a:p>
          <a:p>
            <a:endParaRPr lang="en-US" altLang="zh-CN" dirty="0"/>
          </a:p>
          <a:p>
            <a:r>
              <a:rPr lang="en-US" altLang="zh-CN" b="1" dirty="0"/>
              <a:t>t &lt;= 10  ||  t &lt;= 2.5*1e4</a:t>
            </a:r>
            <a:r>
              <a:rPr lang="zh-CN" altLang="en-US" b="1" dirty="0"/>
              <a:t> 代码长度</a:t>
            </a:r>
            <a:r>
              <a:rPr lang="en-US" altLang="zh-CN" b="1" dirty="0"/>
              <a:t>&lt;1kb</a:t>
            </a:r>
          </a:p>
          <a:p>
            <a:endParaRPr lang="en-US" altLang="zh-CN" dirty="0"/>
          </a:p>
          <a:p>
            <a:r>
              <a:rPr lang="zh-CN" altLang="en-US" b="1" dirty="0"/>
              <a:t>输入格式</a:t>
            </a:r>
            <a:br>
              <a:rPr lang="zh-CN" altLang="en-US" dirty="0"/>
            </a:br>
            <a:r>
              <a:rPr lang="zh-CN" altLang="en-US" dirty="0"/>
              <a:t>一行组数</a:t>
            </a:r>
            <a:r>
              <a:rPr lang="en-US" altLang="zh-CN" dirty="0"/>
              <a:t>t</a:t>
            </a:r>
            <a:r>
              <a:rPr lang="zh-CN" altLang="en-US" dirty="0"/>
              <a:t>，第二行包含两个整数 </a:t>
            </a:r>
            <a:r>
              <a:rPr lang="en-US" altLang="zh-CN" dirty="0" err="1"/>
              <a:t>l,r</a:t>
            </a:r>
            <a:r>
              <a:rPr lang="en-US" altLang="zh-CN" dirty="0"/>
              <a:t> </a:t>
            </a:r>
            <a:r>
              <a:rPr lang="zh-CN" altLang="en-US" dirty="0"/>
              <a:t>，含义如上所述。</a:t>
            </a:r>
            <a:br>
              <a:rPr lang="zh-CN" altLang="en-US" dirty="0"/>
            </a:br>
            <a:r>
              <a:rPr lang="zh-CN" altLang="en-US" b="1" dirty="0"/>
              <a:t>输出格式</a:t>
            </a:r>
            <a:br>
              <a:rPr lang="zh-CN" altLang="en-US" dirty="0"/>
            </a:br>
            <a:r>
              <a:rPr lang="zh-CN" altLang="en-US" dirty="0"/>
              <a:t>在 </a:t>
            </a:r>
            <a:r>
              <a:rPr lang="en-US" altLang="zh-CN" dirty="0"/>
              <a:t>[</a:t>
            </a:r>
            <a:r>
              <a:rPr lang="en-US" altLang="zh-CN" dirty="0" err="1"/>
              <a:t>l,r</a:t>
            </a:r>
            <a:r>
              <a:rPr lang="en-US" altLang="zh-CN" dirty="0"/>
              <a:t>] </a:t>
            </a:r>
            <a:r>
              <a:rPr lang="zh-CN" altLang="en-US" dirty="0"/>
              <a:t>中的美丽数个数</a:t>
            </a:r>
            <a:endParaRPr lang="en-US" altLang="zh-CN" dirty="0"/>
          </a:p>
          <a:p>
            <a:endParaRPr lang="en-US" altLang="zh-CN" dirty="0"/>
          </a:p>
        </p:txBody>
      </p:sp>
    </p:spTree>
    <p:extLst>
      <p:ext uri="{BB962C8B-B14F-4D97-AF65-F5344CB8AC3E}">
        <p14:creationId xmlns:p14="http://schemas.microsoft.com/office/powerpoint/2010/main" val="397955713"/>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思路</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dirty="0"/>
              <a:t>1</a:t>
            </a:r>
            <a:r>
              <a:rPr lang="zh-CN" altLang="en-US" dirty="0"/>
              <a:t>、一个数如果可以被几个数整除，那么这个数也可以被这几个数的最小公倍数整除。</a:t>
            </a:r>
            <a:br>
              <a:rPr lang="zh-CN" altLang="en-US" dirty="0"/>
            </a:br>
            <a:r>
              <a:rPr lang="en-US" altLang="zh-CN" dirty="0"/>
              <a:t>2</a:t>
            </a:r>
            <a:r>
              <a:rPr lang="zh-CN" altLang="en-US" dirty="0"/>
              <a:t>、</a:t>
            </a:r>
            <a:r>
              <a:rPr lang="en-US" altLang="zh-CN" dirty="0"/>
              <a:t>"1,2,3,4,5,6,7,8,9”</a:t>
            </a:r>
            <a:r>
              <a:rPr lang="zh-CN" altLang="en-US" dirty="0"/>
              <a:t>的最小公倍数为</a:t>
            </a:r>
            <a:r>
              <a:rPr lang="en-US" altLang="zh-CN" dirty="0"/>
              <a:t>2520</a:t>
            </a:r>
            <a:r>
              <a:rPr lang="zh-CN" altLang="en-US" dirty="0"/>
              <a:t>。</a:t>
            </a:r>
            <a:endParaRPr lang="en-US" altLang="zh-CN" dirty="0"/>
          </a:p>
          <a:p>
            <a:r>
              <a:rPr lang="en-US" altLang="zh-CN" dirty="0"/>
              <a:t>3</a:t>
            </a:r>
            <a:r>
              <a:rPr lang="zh-CN" altLang="en-US" dirty="0"/>
              <a:t>、</a:t>
            </a:r>
            <a:r>
              <a:rPr lang="en-US" altLang="zh-CN" dirty="0"/>
              <a:t>2520</a:t>
            </a:r>
            <a:r>
              <a:rPr lang="zh-CN" altLang="en-US" dirty="0"/>
              <a:t>有</a:t>
            </a:r>
            <a:r>
              <a:rPr lang="en-US" altLang="zh-CN" dirty="0"/>
              <a:t>48</a:t>
            </a:r>
            <a:r>
              <a:rPr lang="zh-CN" altLang="en-US" dirty="0"/>
              <a:t>个因子。</a:t>
            </a:r>
          </a:p>
          <a:p>
            <a:r>
              <a:rPr lang="zh-CN" altLang="en-US" dirty="0"/>
              <a:t>因此定义状态</a:t>
            </a:r>
            <a:r>
              <a:rPr lang="en-US" altLang="zh-CN" dirty="0" err="1"/>
              <a:t>dp</a:t>
            </a:r>
            <a:r>
              <a:rPr lang="en-US" altLang="zh-CN" dirty="0"/>
              <a:t>[</a:t>
            </a:r>
            <a:r>
              <a:rPr lang="en-US" altLang="zh-CN" dirty="0" err="1"/>
              <a:t>pos</a:t>
            </a:r>
            <a:r>
              <a:rPr lang="en-US" altLang="zh-CN" dirty="0"/>
              <a:t>][</a:t>
            </a:r>
            <a:r>
              <a:rPr lang="en-US" altLang="zh-CN" dirty="0" err="1"/>
              <a:t>num</a:t>
            </a:r>
            <a:r>
              <a:rPr lang="en-US" altLang="zh-CN" dirty="0"/>
              <a:t>][lcm]</a:t>
            </a:r>
            <a:r>
              <a:rPr lang="zh-CN" altLang="en-US" dirty="0"/>
              <a:t>表示枚举到</a:t>
            </a:r>
            <a:r>
              <a:rPr lang="en-US" altLang="zh-CN" dirty="0" err="1"/>
              <a:t>pos</a:t>
            </a:r>
            <a:r>
              <a:rPr lang="zh-CN" altLang="en-US" dirty="0"/>
              <a:t>位，前面数位的形成的数对</a:t>
            </a:r>
            <a:r>
              <a:rPr lang="en-US" altLang="zh-CN" dirty="0"/>
              <a:t>2520</a:t>
            </a:r>
            <a:r>
              <a:rPr lang="zh-CN" altLang="en-US" dirty="0"/>
              <a:t>取余的结果</a:t>
            </a:r>
            <a:r>
              <a:rPr lang="en-US" altLang="zh-CN" dirty="0" err="1"/>
              <a:t>num</a:t>
            </a:r>
            <a:r>
              <a:rPr lang="zh-CN" altLang="en-US" dirty="0"/>
              <a:t>，以及前面数位的数形成最小公倍数</a:t>
            </a:r>
            <a:r>
              <a:rPr lang="en-US" altLang="zh-CN" dirty="0"/>
              <a:t>lcm.</a:t>
            </a:r>
          </a:p>
          <a:p>
            <a:endParaRPr lang="en-US" altLang="zh-CN" dirty="0"/>
          </a:p>
          <a:p>
            <a:r>
              <a:rPr lang="zh-CN" altLang="en-US" dirty="0"/>
              <a:t>最后只需要判断</a:t>
            </a:r>
            <a:r>
              <a:rPr lang="en-US" altLang="zh-CN" dirty="0" err="1"/>
              <a:t>num%lcm</a:t>
            </a:r>
            <a:r>
              <a:rPr lang="en-US" altLang="zh-CN" dirty="0"/>
              <a:t>==0.</a:t>
            </a:r>
          </a:p>
          <a:p>
            <a:endParaRPr lang="en-US" altLang="zh-CN" dirty="0"/>
          </a:p>
          <a:p>
            <a:r>
              <a:rPr lang="zh-CN" altLang="en-US" dirty="0"/>
              <a:t>但是这样的需要的空间是</a:t>
            </a:r>
            <a:r>
              <a:rPr lang="en-US" altLang="zh-CN" dirty="0"/>
              <a:t>20*2520*2520*8/1024/1024=968M</a:t>
            </a:r>
            <a:r>
              <a:rPr lang="zh-CN" altLang="en-US" dirty="0"/>
              <a:t>大于给的</a:t>
            </a:r>
            <a:r>
              <a:rPr lang="en-US" altLang="zh-CN" dirty="0"/>
              <a:t>262M</a:t>
            </a:r>
            <a:r>
              <a:rPr lang="zh-CN" altLang="en-US" dirty="0"/>
              <a:t>内存了。</a:t>
            </a:r>
          </a:p>
          <a:p>
            <a:endParaRPr lang="zh-CN" altLang="en-US" dirty="0"/>
          </a:p>
          <a:p>
            <a:r>
              <a:rPr lang="zh-CN" altLang="en-US" dirty="0"/>
              <a:t>因此我们需要考虑把最后一维形成的最小公倍数离散化一下，因为小于</a:t>
            </a:r>
            <a:r>
              <a:rPr lang="en-US" altLang="zh-CN" dirty="0"/>
              <a:t>2520</a:t>
            </a:r>
            <a:r>
              <a:rPr lang="zh-CN" altLang="en-US" dirty="0"/>
              <a:t>，且能整除</a:t>
            </a:r>
            <a:r>
              <a:rPr lang="en-US" altLang="zh-CN" dirty="0"/>
              <a:t>2520</a:t>
            </a:r>
            <a:r>
              <a:rPr lang="zh-CN" altLang="en-US" dirty="0"/>
              <a:t>的数只有</a:t>
            </a:r>
            <a:r>
              <a:rPr lang="en-US" altLang="zh-CN" dirty="0"/>
              <a:t>48</a:t>
            </a:r>
            <a:r>
              <a:rPr lang="zh-CN" altLang="en-US" dirty="0"/>
              <a:t>个。</a:t>
            </a:r>
          </a:p>
        </p:txBody>
      </p:sp>
    </p:spTree>
    <p:extLst>
      <p:ext uri="{BB962C8B-B14F-4D97-AF65-F5344CB8AC3E}">
        <p14:creationId xmlns:p14="http://schemas.microsoft.com/office/powerpoint/2010/main" val="458674478"/>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en-US" altLang="zh-CN" sz="2400" b="1" dirty="0">
                <a:solidFill>
                  <a:srgbClr val="595959"/>
                </a:solidFill>
                <a:latin typeface="微软雅黑" panose="020B0503020204020204" pitchFamily="34" charset="-122"/>
                <a:sym typeface="Arial" panose="020B0604020202020204" pitchFamily="34" charset="0"/>
              </a:rPr>
              <a:t>ex</a:t>
            </a:r>
            <a:r>
              <a:rPr lang="zh-CN" altLang="en-US" sz="2400" b="1" dirty="0">
                <a:solidFill>
                  <a:srgbClr val="595959"/>
                </a:solidFill>
                <a:latin typeface="微软雅黑" panose="020B0503020204020204" pitchFamily="34" charset="-122"/>
                <a:sym typeface="Arial" panose="020B0604020202020204" pitchFamily="34" charset="0"/>
              </a:rPr>
              <a:t>思路</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考虑</a:t>
            </a:r>
            <a:r>
              <a:rPr lang="en-US" altLang="zh-CN" dirty="0"/>
              <a:t>2</a:t>
            </a:r>
            <a:r>
              <a:rPr lang="zh-CN" altLang="en-US" dirty="0"/>
              <a:t>和</a:t>
            </a:r>
            <a:r>
              <a:rPr lang="en-US" altLang="zh-CN" dirty="0"/>
              <a:t>5</a:t>
            </a:r>
            <a:r>
              <a:rPr lang="zh-CN" altLang="en-US" dirty="0"/>
              <a:t>特殊因子，进一步优化空间和算法。</a:t>
            </a:r>
            <a:endParaRPr lang="en-US" altLang="zh-CN" dirty="0"/>
          </a:p>
          <a:p>
            <a:r>
              <a:rPr lang="zh-CN" altLang="en-US" dirty="0"/>
              <a:t>能不能被</a:t>
            </a:r>
            <a:r>
              <a:rPr lang="en-US" altLang="zh-CN" dirty="0"/>
              <a:t>2</a:t>
            </a:r>
            <a:r>
              <a:rPr lang="zh-CN" altLang="en-US" dirty="0"/>
              <a:t>和</a:t>
            </a:r>
            <a:r>
              <a:rPr lang="en-US" altLang="zh-CN" dirty="0"/>
              <a:t>5</a:t>
            </a:r>
            <a:r>
              <a:rPr lang="zh-CN" altLang="en-US" dirty="0"/>
              <a:t>整除只考虑最后一位，</a:t>
            </a:r>
            <a:r>
              <a:rPr lang="en-US" altLang="zh-CN" dirty="0"/>
              <a:t>2520</a:t>
            </a:r>
            <a:r>
              <a:rPr lang="zh-CN" altLang="en-US" dirty="0"/>
              <a:t>的空间就浪费了。</a:t>
            </a:r>
            <a:endParaRPr lang="en-US" altLang="zh-CN" dirty="0"/>
          </a:p>
          <a:p>
            <a:r>
              <a:rPr lang="zh-CN" altLang="en-US" dirty="0"/>
              <a:t>因此只需要记录</a:t>
            </a:r>
            <a:r>
              <a:rPr lang="en-US" altLang="zh-CN" dirty="0"/>
              <a:t>252</a:t>
            </a:r>
            <a:r>
              <a:rPr lang="zh-CN" altLang="en-US" dirty="0"/>
              <a:t>的模数，然后在最后判断最后一位的情况。</a:t>
            </a:r>
          </a:p>
        </p:txBody>
      </p:sp>
    </p:spTree>
    <p:extLst>
      <p:ext uri="{BB962C8B-B14F-4D97-AF65-F5344CB8AC3E}">
        <p14:creationId xmlns:p14="http://schemas.microsoft.com/office/powerpoint/2010/main" val="2624602921"/>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代码实现</a:t>
            </a:r>
            <a:endParaRPr lang="en-US" altLang="zh-CN" sz="2400" b="1" dirty="0">
              <a:solidFill>
                <a:srgbClr val="595959"/>
              </a:solidFill>
              <a:latin typeface="微软雅黑" panose="020B0503020204020204" pitchFamily="34" charset="-122"/>
              <a:sym typeface="Arial" panose="020B0604020202020204" pitchFamily="34" charset="0"/>
            </a:endParaRPr>
          </a:p>
        </p:txBody>
      </p:sp>
      <p:pic>
        <p:nvPicPr>
          <p:cNvPr id="10" name="图片 9">
            <a:extLst>
              <a:ext uri="{FF2B5EF4-FFF2-40B4-BE49-F238E27FC236}">
                <a16:creationId xmlns:a16="http://schemas.microsoft.com/office/drawing/2014/main" id="{148D0E50-ED94-BD4E-9F2D-793371302F05}"/>
              </a:ext>
            </a:extLst>
          </p:cNvPr>
          <p:cNvPicPr>
            <a:picLocks noChangeAspect="1"/>
          </p:cNvPicPr>
          <p:nvPr/>
        </p:nvPicPr>
        <p:blipFill>
          <a:blip r:embed="rId4"/>
          <a:stretch>
            <a:fillRect/>
          </a:stretch>
        </p:blipFill>
        <p:spPr>
          <a:xfrm>
            <a:off x="3429694" y="1460500"/>
            <a:ext cx="7454900" cy="3937000"/>
          </a:xfrm>
          <a:prstGeom prst="rect">
            <a:avLst/>
          </a:prstGeom>
        </p:spPr>
      </p:pic>
    </p:spTree>
    <p:extLst>
      <p:ext uri="{BB962C8B-B14F-4D97-AF65-F5344CB8AC3E}">
        <p14:creationId xmlns:p14="http://schemas.microsoft.com/office/powerpoint/2010/main" val="3784364078"/>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3278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2747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0524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模版</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448233"/>
            <a:ext cx="1037097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en-US" altLang="zh-CN" dirty="0"/>
          </a:p>
          <a:p>
            <a:endParaRPr lang="en-US" altLang="zh-CN" dirty="0"/>
          </a:p>
          <a:p>
            <a:endParaRPr lang="en-US" altLang="zh-CN" dirty="0"/>
          </a:p>
        </p:txBody>
      </p:sp>
      <p:pic>
        <p:nvPicPr>
          <p:cNvPr id="3" name="图片 2">
            <a:extLst>
              <a:ext uri="{FF2B5EF4-FFF2-40B4-BE49-F238E27FC236}">
                <a16:creationId xmlns:a16="http://schemas.microsoft.com/office/drawing/2014/main" id="{576BB724-5D05-DD4B-A763-8DFF6F7F3A16}"/>
              </a:ext>
            </a:extLst>
          </p:cNvPr>
          <p:cNvPicPr>
            <a:picLocks noChangeAspect="1"/>
          </p:cNvPicPr>
          <p:nvPr/>
        </p:nvPicPr>
        <p:blipFill>
          <a:blip r:embed="rId4"/>
          <a:stretch>
            <a:fillRect/>
          </a:stretch>
        </p:blipFill>
        <p:spPr>
          <a:xfrm>
            <a:off x="2184400" y="862034"/>
            <a:ext cx="9537700" cy="5702300"/>
          </a:xfrm>
          <a:prstGeom prst="rect">
            <a:avLst/>
          </a:prstGeom>
        </p:spPr>
      </p:pic>
    </p:spTree>
    <p:extLst>
      <p:ext uri="{BB962C8B-B14F-4D97-AF65-F5344CB8AC3E}">
        <p14:creationId xmlns:p14="http://schemas.microsoft.com/office/powerpoint/2010/main" val="1675371508"/>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模版</a:t>
            </a:r>
            <a:endParaRPr lang="en-US" altLang="zh-CN" sz="2400" b="1" dirty="0">
              <a:solidFill>
                <a:srgbClr val="595959"/>
              </a:solidFill>
              <a:latin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75B199ED-6776-4C4D-94A0-2742B155F5CC}"/>
              </a:ext>
            </a:extLst>
          </p:cNvPr>
          <p:cNvPicPr>
            <a:picLocks noChangeAspect="1"/>
          </p:cNvPicPr>
          <p:nvPr/>
        </p:nvPicPr>
        <p:blipFill>
          <a:blip r:embed="rId4"/>
          <a:stretch>
            <a:fillRect/>
          </a:stretch>
        </p:blipFill>
        <p:spPr>
          <a:xfrm>
            <a:off x="2325163" y="908251"/>
            <a:ext cx="9262473" cy="5435772"/>
          </a:xfrm>
          <a:prstGeom prst="rect">
            <a:avLst/>
          </a:prstGeom>
        </p:spPr>
      </p:pic>
    </p:spTree>
    <p:extLst>
      <p:ext uri="{BB962C8B-B14F-4D97-AF65-F5344CB8AC3E}">
        <p14:creationId xmlns:p14="http://schemas.microsoft.com/office/powerpoint/2010/main" val="3143553731"/>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996" y="545244"/>
            <a:ext cx="2190406" cy="1332285"/>
          </a:xfrm>
          <a:prstGeom prst="rect">
            <a:avLst/>
          </a:prstGeom>
        </p:spPr>
      </p:pic>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2924" y="5717803"/>
            <a:ext cx="1269076" cy="1140197"/>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922924" y="2546889"/>
            <a:ext cx="1461636" cy="1049224"/>
          </a:xfrm>
          <a:prstGeom prst="rect">
            <a:avLst/>
          </a:prstGeom>
        </p:spPr>
      </p:pic>
      <p:pic>
        <p:nvPicPr>
          <p:cNvPr id="5" name="图片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424199" y="5164183"/>
            <a:ext cx="880425" cy="730980"/>
          </a:xfrm>
          <a:prstGeom prst="rect">
            <a:avLst/>
          </a:prstGeom>
        </p:spPr>
      </p:pic>
      <p:pic>
        <p:nvPicPr>
          <p:cNvPr id="6" name="图片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49" y="5101"/>
            <a:ext cx="1135405" cy="1362145"/>
          </a:xfrm>
          <a:prstGeom prst="rect">
            <a:avLst/>
          </a:prstGeom>
        </p:spPr>
      </p:pic>
      <p:pic>
        <p:nvPicPr>
          <p:cNvPr id="7" name="图片 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254509" y="3596113"/>
            <a:ext cx="1840092" cy="463671"/>
          </a:xfrm>
          <a:prstGeom prst="rect">
            <a:avLst/>
          </a:prstGeom>
        </p:spPr>
      </p:pic>
      <p:pic>
        <p:nvPicPr>
          <p:cNvPr id="8" name="图片 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919206" y="6002747"/>
            <a:ext cx="1409790" cy="1088786"/>
          </a:xfrm>
          <a:prstGeom prst="rect">
            <a:avLst/>
          </a:prstGeom>
        </p:spPr>
      </p:pic>
      <p:sp>
        <p:nvSpPr>
          <p:cNvPr id="9" name="等腰三角形 8"/>
          <p:cNvSpPr/>
          <p:nvPr/>
        </p:nvSpPr>
        <p:spPr>
          <a:xfrm rot="5400000">
            <a:off x="1495087" y="5432021"/>
            <a:ext cx="254489" cy="219387"/>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95959"/>
              </a:solidFill>
            </a:endParaRPr>
          </a:p>
        </p:txBody>
      </p:sp>
      <p:sp>
        <p:nvSpPr>
          <p:cNvPr id="10" name="等腰三角形 9"/>
          <p:cNvSpPr/>
          <p:nvPr/>
        </p:nvSpPr>
        <p:spPr>
          <a:xfrm rot="5400000">
            <a:off x="1821223" y="5432021"/>
            <a:ext cx="254489" cy="219387"/>
          </a:xfrm>
          <a:prstGeom prst="triangle">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95959"/>
              </a:solidFill>
            </a:endParaRPr>
          </a:p>
        </p:txBody>
      </p:sp>
      <p:sp>
        <p:nvSpPr>
          <p:cNvPr id="11" name="文本框 10"/>
          <p:cNvSpPr txBox="1"/>
          <p:nvPr/>
        </p:nvSpPr>
        <p:spPr>
          <a:xfrm>
            <a:off x="1413754" y="2623089"/>
            <a:ext cx="3452886" cy="1323439"/>
          </a:xfrm>
          <a:prstGeom prst="rect">
            <a:avLst/>
          </a:prstGeom>
          <a:noFill/>
        </p:spPr>
        <p:txBody>
          <a:bodyPr wrap="square" rtlCol="0">
            <a:spAutoFit/>
          </a:bodyPr>
          <a:lstStyle/>
          <a:p>
            <a:r>
              <a:rPr lang="en-US" altLang="zh-CN" sz="8000" dirty="0">
                <a:solidFill>
                  <a:srgbClr val="595959"/>
                </a:solidFill>
                <a:latin typeface="Impact" panose="020B0806030902050204" pitchFamily="34" charset="0"/>
                <a:ea typeface="方正兰亭粗黑简体" panose="02000000000000000000" pitchFamily="2" charset="-122"/>
              </a:rPr>
              <a:t>PART  7</a:t>
            </a:r>
            <a:endParaRPr lang="zh-CN" altLang="en-US" sz="8000" dirty="0">
              <a:solidFill>
                <a:srgbClr val="595959"/>
              </a:solidFill>
              <a:latin typeface="Impact" panose="020B0806030902050204" pitchFamily="34" charset="0"/>
              <a:ea typeface="方正兰亭粗黑简体" panose="02000000000000000000" pitchFamily="2" charset="-122"/>
            </a:endParaRPr>
          </a:p>
        </p:txBody>
      </p:sp>
      <p:sp>
        <p:nvSpPr>
          <p:cNvPr id="12" name="文本框 11"/>
          <p:cNvSpPr txBox="1"/>
          <p:nvPr/>
        </p:nvSpPr>
        <p:spPr>
          <a:xfrm>
            <a:off x="1393434" y="3808374"/>
            <a:ext cx="3947540" cy="830997"/>
          </a:xfrm>
          <a:prstGeom prst="rect">
            <a:avLst/>
          </a:prstGeom>
          <a:noFill/>
        </p:spPr>
        <p:txBody>
          <a:bodyPr wrap="square" rtlCol="0">
            <a:spAutoFit/>
          </a:bodyPr>
          <a:lstStyle/>
          <a:p>
            <a:pPr algn="ctr"/>
            <a:r>
              <a:rPr lang="zh-CN" altLang="en-US" sz="4800" b="1" dirty="0">
                <a:solidFill>
                  <a:srgbClr val="595959"/>
                </a:solidFill>
                <a:latin typeface="方正兰亭超细黑简体" panose="02000000000000000000" pitchFamily="2" charset="-122"/>
                <a:ea typeface="方正兰亭超细黑简体" panose="02000000000000000000" pitchFamily="2" charset="-122"/>
              </a:rPr>
              <a:t>数位</a:t>
            </a:r>
            <a:r>
              <a:rPr lang="en-US" altLang="zh-CN" sz="4800" b="1" dirty="0" err="1">
                <a:solidFill>
                  <a:srgbClr val="595959"/>
                </a:solidFill>
                <a:latin typeface="方正兰亭超细黑简体" panose="02000000000000000000" pitchFamily="2" charset="-122"/>
                <a:ea typeface="方正兰亭超细黑简体" panose="02000000000000000000" pitchFamily="2" charset="-122"/>
              </a:rPr>
              <a:t>dp</a:t>
            </a:r>
            <a:endParaRPr lang="zh-CN" altLang="en-US" sz="4800" b="1" dirty="0">
              <a:solidFill>
                <a:srgbClr val="595959"/>
              </a:solidFill>
              <a:latin typeface="方正兰亭超细黑简体" panose="02000000000000000000" pitchFamily="2" charset="-122"/>
              <a:ea typeface="方正兰亭超细黑简体" panose="02000000000000000000" pitchFamily="2" charset="-122"/>
            </a:endParaRPr>
          </a:p>
        </p:txBody>
      </p:sp>
      <p:sp>
        <p:nvSpPr>
          <p:cNvPr id="13" name="文本框 16"/>
          <p:cNvSpPr txBox="1">
            <a:spLocks noChangeArrowheads="1"/>
          </p:cNvSpPr>
          <p:nvPr/>
        </p:nvSpPr>
        <p:spPr bwMode="auto">
          <a:xfrm>
            <a:off x="1413754" y="4639371"/>
            <a:ext cx="4370832"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buNone/>
            </a:pPr>
            <a:r>
              <a:rPr lang="en-US" altLang="zh-CN" sz="1200" dirty="0">
                <a:solidFill>
                  <a:srgbClr val="595959"/>
                </a:solidFill>
                <a:latin typeface="微软雅黑" panose="020B0503020204020204" pitchFamily="34" charset="-122"/>
                <a:ea typeface="微软雅黑" panose="020B0503020204020204" pitchFamily="34" charset="-122"/>
              </a:rPr>
              <a:t>A designer can use default text to simulate what text would look like. A designer can use default text to simulate what text would look like. </a:t>
            </a:r>
          </a:p>
        </p:txBody>
      </p:sp>
    </p:spTree>
    <p:extLst>
      <p:ext uri="{BB962C8B-B14F-4D97-AF65-F5344CB8AC3E}">
        <p14:creationId xmlns:p14="http://schemas.microsoft.com/office/powerpoint/2010/main" val="870539296"/>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513959"/>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460809"/>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238569"/>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问题引入</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634315"/>
            <a:ext cx="1037097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数位是指把一个数字按照个、十、百、千等等一位一位地拆开，关注它每一位上的数字。如果拆的是十进制数，那么每一位数字都是 </a:t>
            </a:r>
            <a:r>
              <a:rPr lang="en-US" altLang="zh-CN" dirty="0"/>
              <a:t>0~9</a:t>
            </a:r>
            <a:r>
              <a:rPr lang="zh-CN" altLang="en-US" dirty="0"/>
              <a:t>，其他进制可类比十进制。</a:t>
            </a:r>
          </a:p>
          <a:p>
            <a:br>
              <a:rPr lang="zh-CN" altLang="en-US" dirty="0"/>
            </a:br>
            <a:endParaRPr lang="zh-CN" altLang="en-US" dirty="0"/>
          </a:p>
        </p:txBody>
      </p:sp>
      <p:sp>
        <p:nvSpPr>
          <p:cNvPr id="20" name="Rectangle 20">
            <a:extLst>
              <a:ext uri="{FF2B5EF4-FFF2-40B4-BE49-F238E27FC236}">
                <a16:creationId xmlns:a16="http://schemas.microsoft.com/office/drawing/2014/main" id="{7220FAFE-2EAB-B143-8C44-CE837B2994AA}"/>
              </a:ext>
            </a:extLst>
          </p:cNvPr>
          <p:cNvSpPr/>
          <p:nvPr/>
        </p:nvSpPr>
        <p:spPr>
          <a:xfrm>
            <a:off x="899778" y="2656959"/>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1" name="Rectangle 21">
            <a:extLst>
              <a:ext uri="{FF2B5EF4-FFF2-40B4-BE49-F238E27FC236}">
                <a16:creationId xmlns:a16="http://schemas.microsoft.com/office/drawing/2014/main" id="{B5FED25A-DEB9-514D-A4DE-840361B05FBE}"/>
              </a:ext>
            </a:extLst>
          </p:cNvPr>
          <p:cNvSpPr/>
          <p:nvPr/>
        </p:nvSpPr>
        <p:spPr>
          <a:xfrm>
            <a:off x="835669" y="2603809"/>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22" name="稻壳儿小白白(http://dwz.cn/Wu2UP)">
            <a:extLst>
              <a:ext uri="{FF2B5EF4-FFF2-40B4-BE49-F238E27FC236}">
                <a16:creationId xmlns:a16="http://schemas.microsoft.com/office/drawing/2014/main" id="{EE7B2D3F-57E5-9A45-B08B-1635BE9AFF13}"/>
              </a:ext>
            </a:extLst>
          </p:cNvPr>
          <p:cNvSpPr txBox="1">
            <a:spLocks noChangeArrowheads="1"/>
          </p:cNvSpPr>
          <p:nvPr/>
        </p:nvSpPr>
        <p:spPr bwMode="auto">
          <a:xfrm>
            <a:off x="1374251" y="2381569"/>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概念</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23" name="稻壳儿小白白(http://dwz.cn/Wu2UP)">
            <a:extLst>
              <a:ext uri="{FF2B5EF4-FFF2-40B4-BE49-F238E27FC236}">
                <a16:creationId xmlns:a16="http://schemas.microsoft.com/office/drawing/2014/main" id="{3181E77C-ACD0-0643-AE09-2C67B86B0AA8}"/>
              </a:ext>
            </a:extLst>
          </p:cNvPr>
          <p:cNvSpPr txBox="1">
            <a:spLocks noChangeArrowheads="1"/>
          </p:cNvSpPr>
          <p:nvPr/>
        </p:nvSpPr>
        <p:spPr bwMode="auto">
          <a:xfrm>
            <a:off x="1376522" y="2777315"/>
            <a:ext cx="10370978"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数位 </a:t>
            </a:r>
            <a:r>
              <a:rPr lang="en-US" altLang="zh-CN" dirty="0"/>
              <a:t>DP</a:t>
            </a:r>
            <a:r>
              <a:rPr lang="zh-CN" altLang="en-US" dirty="0"/>
              <a:t>：用来解决一类特定问题，这种问题比较好辨认，一般具有这几个特征：</a:t>
            </a:r>
          </a:p>
          <a:p>
            <a:endParaRPr lang="zh-CN" altLang="en-US" dirty="0"/>
          </a:p>
          <a:p>
            <a:r>
              <a:rPr lang="en-US" altLang="zh-CN" dirty="0"/>
              <a:t>1</a:t>
            </a:r>
            <a:r>
              <a:rPr lang="zh-CN" altLang="en-US" dirty="0"/>
              <a:t>、要求统计满足一定条件的数的数量（即，最终目的为计数）；</a:t>
            </a:r>
          </a:p>
          <a:p>
            <a:endParaRPr lang="zh-CN" altLang="en-US" dirty="0"/>
          </a:p>
          <a:p>
            <a:r>
              <a:rPr lang="en-US" altLang="zh-CN" dirty="0"/>
              <a:t>2</a:t>
            </a:r>
            <a:r>
              <a:rPr lang="zh-CN" altLang="en-US" dirty="0"/>
              <a:t>、这些条件经过转化后可以使用「数位」的思想去理解和判断；</a:t>
            </a:r>
          </a:p>
          <a:p>
            <a:endParaRPr lang="zh-CN" altLang="en-US" dirty="0"/>
          </a:p>
          <a:p>
            <a:r>
              <a:rPr lang="en-US" altLang="zh-CN" dirty="0"/>
              <a:t>3</a:t>
            </a:r>
            <a:r>
              <a:rPr lang="zh-CN" altLang="en-US" dirty="0"/>
              <a:t>、输入会提供一个数字区间（有时也只提供上界）来作为统计的限制；</a:t>
            </a:r>
          </a:p>
          <a:p>
            <a:endParaRPr lang="zh-CN" altLang="en-US" dirty="0"/>
          </a:p>
          <a:p>
            <a:r>
              <a:rPr lang="en-US" altLang="zh-CN" dirty="0"/>
              <a:t>4</a:t>
            </a:r>
            <a:r>
              <a:rPr lang="zh-CN" altLang="en-US" dirty="0"/>
              <a:t>、上界很大（比如 </a:t>
            </a:r>
            <a:r>
              <a:rPr lang="en-US" altLang="zh-CN" dirty="0"/>
              <a:t>10^18</a:t>
            </a:r>
            <a:r>
              <a:rPr lang="zh-CN" altLang="en-US" dirty="0"/>
              <a:t>），暴力枚举验证会超时。</a:t>
            </a:r>
            <a:br>
              <a:rPr lang="zh-CN" altLang="en-US" dirty="0"/>
            </a:br>
            <a:endParaRPr lang="zh-CN" altLang="en-US" dirty="0"/>
          </a:p>
        </p:txBody>
      </p:sp>
    </p:spTree>
    <p:extLst>
      <p:ext uri="{BB962C8B-B14F-4D97-AF65-F5344CB8AC3E}">
        <p14:creationId xmlns:p14="http://schemas.microsoft.com/office/powerpoint/2010/main" val="3003261569"/>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原理</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考虑人类计数的方式，最朴素的计数就是从小到大开始依次加一。但我们发现对于位数比较多的数，这样的过程中有许多重复的部分。例如，从 </a:t>
            </a:r>
            <a:r>
              <a:rPr lang="en-US" altLang="zh-CN" dirty="0"/>
              <a:t>7000 </a:t>
            </a:r>
            <a:r>
              <a:rPr lang="zh-CN" altLang="en-US" dirty="0"/>
              <a:t>数到 </a:t>
            </a:r>
            <a:r>
              <a:rPr lang="en-US" altLang="zh-CN" dirty="0"/>
              <a:t>7999</a:t>
            </a:r>
            <a:r>
              <a:rPr lang="zh-CN" altLang="en-US" dirty="0"/>
              <a:t>、从 </a:t>
            </a:r>
            <a:r>
              <a:rPr lang="en-US" altLang="zh-CN" dirty="0"/>
              <a:t>8000 </a:t>
            </a:r>
            <a:r>
              <a:rPr lang="zh-CN" altLang="en-US" dirty="0"/>
              <a:t>数到 </a:t>
            </a:r>
            <a:r>
              <a:rPr lang="en-US" altLang="zh-CN" dirty="0"/>
              <a:t>8999</a:t>
            </a:r>
            <a:r>
              <a:rPr lang="zh-CN" altLang="en-US" dirty="0"/>
              <a:t>、和从 </a:t>
            </a:r>
            <a:r>
              <a:rPr lang="en-US" altLang="zh-CN" dirty="0"/>
              <a:t>9000 </a:t>
            </a:r>
            <a:r>
              <a:rPr lang="zh-CN" altLang="en-US" dirty="0"/>
              <a:t>数到 </a:t>
            </a:r>
            <a:r>
              <a:rPr lang="en-US" altLang="zh-CN" dirty="0"/>
              <a:t>9999 </a:t>
            </a:r>
            <a:r>
              <a:rPr lang="zh-CN" altLang="en-US" dirty="0"/>
              <a:t>的过程非常相似，它们都是后三位从 </a:t>
            </a:r>
            <a:r>
              <a:rPr lang="en-US" altLang="zh-CN" dirty="0"/>
              <a:t>000 </a:t>
            </a:r>
            <a:r>
              <a:rPr lang="zh-CN" altLang="en-US" dirty="0"/>
              <a:t>变到 </a:t>
            </a:r>
            <a:r>
              <a:rPr lang="en-US" altLang="zh-CN" dirty="0"/>
              <a:t>999</a:t>
            </a:r>
            <a:r>
              <a:rPr lang="zh-CN" altLang="en-US" dirty="0"/>
              <a:t>，不一样的地方只有千位这一位，所以我们可以把这些过程归并起来，将这些过程中产生的计数答案也都存在一个通用的数组里。此数组根据题目具体要求设置状态，用递推或 </a:t>
            </a:r>
            <a:r>
              <a:rPr lang="en-US" altLang="zh-CN" dirty="0"/>
              <a:t>DP </a:t>
            </a:r>
            <a:r>
              <a:rPr lang="zh-CN" altLang="en-US" dirty="0"/>
              <a:t>的方式进行状态转移。</a:t>
            </a:r>
            <a:endParaRPr lang="en-US" altLang="zh-CN" dirty="0"/>
          </a:p>
          <a:p>
            <a:endParaRPr lang="en-US" altLang="zh-CN" dirty="0"/>
          </a:p>
          <a:p>
            <a:r>
              <a:rPr lang="zh-CN" altLang="en-US" dirty="0"/>
              <a:t>数位 </a:t>
            </a:r>
            <a:r>
              <a:rPr lang="en-US" altLang="zh-CN" dirty="0"/>
              <a:t>DP </a:t>
            </a:r>
            <a:r>
              <a:rPr lang="zh-CN" altLang="en-US" dirty="0"/>
              <a:t>中通常会利用常规计数问题技巧，比如把一个区间内的答案拆成两部分相减</a:t>
            </a:r>
            <a:endParaRPr lang="en-US" altLang="zh-CN" dirty="0"/>
          </a:p>
          <a:p>
            <a:r>
              <a:rPr lang="zh-CN" altLang="en-US" dirty="0"/>
              <a:t>（即 </a:t>
            </a:r>
            <a:r>
              <a:rPr lang="en-US" altLang="zh-CN" dirty="0" err="1"/>
              <a:t>ans</a:t>
            </a:r>
            <a:r>
              <a:rPr lang="en-US" altLang="zh-CN" dirty="0"/>
              <a:t>[l, r] =</a:t>
            </a:r>
            <a:r>
              <a:rPr lang="zh-CN" altLang="en-US" dirty="0"/>
              <a:t> </a:t>
            </a:r>
            <a:r>
              <a:rPr lang="en-US" altLang="zh-CN" dirty="0" err="1"/>
              <a:t>ans</a:t>
            </a:r>
            <a:r>
              <a:rPr lang="en-US" altLang="zh-CN" dirty="0"/>
              <a:t>[0, r]</a:t>
            </a:r>
            <a:r>
              <a:rPr lang="zh-CN" altLang="en-US" dirty="0"/>
              <a:t> </a:t>
            </a:r>
            <a:r>
              <a:rPr lang="en-US" altLang="zh-CN" dirty="0"/>
              <a:t>-</a:t>
            </a:r>
            <a:r>
              <a:rPr lang="zh-CN" altLang="en-US" dirty="0"/>
              <a:t> </a:t>
            </a:r>
            <a:r>
              <a:rPr lang="en-US" altLang="zh-CN" dirty="0" err="1"/>
              <a:t>ans</a:t>
            </a:r>
            <a:r>
              <a:rPr lang="en-US" altLang="zh-CN" dirty="0"/>
              <a:t>[0, l - 1]</a:t>
            </a:r>
            <a:r>
              <a:rPr lang="zh-CN" altLang="en-US" dirty="0"/>
              <a:t>）</a:t>
            </a:r>
            <a:endParaRPr lang="en-US" altLang="zh-CN" dirty="0"/>
          </a:p>
          <a:p>
            <a:endParaRPr lang="en-US" altLang="zh-CN" dirty="0"/>
          </a:p>
          <a:p>
            <a:r>
              <a:rPr lang="zh-CN" altLang="en-US" dirty="0"/>
              <a:t>那么有了通用答案数组，接下来就是统计答案。统计答案可以选择记忆化搜索，也可以选择循环迭代递推。为了不重不漏地统计所有不超过上限的答案，要从高到低枚举每一位，再考虑每一位都可以填哪些数字，最后利用通用答案数组统计答案。</a:t>
            </a:r>
          </a:p>
          <a:p>
            <a:endParaRPr lang="en-US" altLang="zh-CN" dirty="0"/>
          </a:p>
          <a:p>
            <a:endParaRPr lang="en-US" altLang="zh-CN" dirty="0"/>
          </a:p>
          <a:p>
            <a:endParaRPr lang="en-US" altLang="zh-CN" dirty="0"/>
          </a:p>
        </p:txBody>
      </p:sp>
    </p:spTree>
    <p:extLst>
      <p:ext uri="{BB962C8B-B14F-4D97-AF65-F5344CB8AC3E}">
        <p14:creationId xmlns:p14="http://schemas.microsoft.com/office/powerpoint/2010/main" val="557055712"/>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模版</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dirty="0"/>
              <a:t>定义</a:t>
            </a:r>
            <a:r>
              <a:rPr lang="en-US" altLang="zh-CN" dirty="0" err="1"/>
              <a:t>dp</a:t>
            </a:r>
            <a:r>
              <a:rPr lang="en-US" altLang="zh-CN" dirty="0"/>
              <a:t>[ </a:t>
            </a:r>
            <a:r>
              <a:rPr lang="en-US" altLang="zh-CN" dirty="0" err="1"/>
              <a:t>i</a:t>
            </a:r>
            <a:r>
              <a:rPr lang="en-US" altLang="zh-CN" dirty="0"/>
              <a:t> ][ mask ][ </a:t>
            </a:r>
            <a:r>
              <a:rPr lang="en-US" altLang="zh-CN" dirty="0" err="1"/>
              <a:t>isLimit</a:t>
            </a:r>
            <a:r>
              <a:rPr lang="en-US" altLang="zh-CN" dirty="0"/>
              <a:t> ] [ </a:t>
            </a:r>
            <a:r>
              <a:rPr lang="en-US" altLang="zh-CN" dirty="0" err="1"/>
              <a:t>isNum</a:t>
            </a:r>
            <a:r>
              <a:rPr lang="en-US" altLang="zh-CN" dirty="0"/>
              <a:t>]</a:t>
            </a:r>
            <a:r>
              <a:rPr lang="zh-CN" altLang="en-US" dirty="0"/>
              <a:t>，表示构造第 </a:t>
            </a:r>
            <a:r>
              <a:rPr lang="en-US" altLang="zh-CN" dirty="0" err="1"/>
              <a:t>i</a:t>
            </a:r>
            <a:r>
              <a:rPr lang="zh-CN" altLang="en-US" i="1" dirty="0"/>
              <a:t> </a:t>
            </a:r>
            <a:r>
              <a:rPr lang="zh-CN" altLang="en-US" dirty="0"/>
              <a:t>位及其之后数位的合法方案数</a:t>
            </a:r>
            <a:endParaRPr lang="en-US" altLang="zh-CN" dirty="0"/>
          </a:p>
          <a:p>
            <a:r>
              <a:rPr lang="en-US" altLang="zh-CN" dirty="0" err="1"/>
              <a:t>i</a:t>
            </a:r>
            <a:r>
              <a:rPr lang="zh-CN" altLang="en-US" dirty="0"/>
              <a:t> 表示当前枚举到第</a:t>
            </a:r>
            <a:r>
              <a:rPr lang="en-US" altLang="zh-CN" dirty="0" err="1"/>
              <a:t>i</a:t>
            </a:r>
            <a:r>
              <a:rPr lang="zh-CN" altLang="en-US" dirty="0"/>
              <a:t>位</a:t>
            </a:r>
            <a:endParaRPr lang="en-US" altLang="zh-CN" dirty="0"/>
          </a:p>
          <a:p>
            <a:r>
              <a:rPr lang="en-US" altLang="zh-CN" dirty="0"/>
              <a:t>mask </a:t>
            </a:r>
            <a:r>
              <a:rPr lang="zh-CN" altLang="en-US" dirty="0"/>
              <a:t>一般用来表示前面选过的数字集合</a:t>
            </a:r>
            <a:r>
              <a:rPr lang="en-US" altLang="zh-CN" dirty="0"/>
              <a:t>/</a:t>
            </a:r>
            <a:r>
              <a:rPr lang="zh-CN" altLang="en-US" dirty="0"/>
              <a:t>限制条件</a:t>
            </a:r>
            <a:r>
              <a:rPr lang="en-US" altLang="zh-CN" dirty="0"/>
              <a:t>/</a:t>
            </a:r>
            <a:r>
              <a:rPr lang="zh-CN" altLang="en-US" dirty="0"/>
              <a:t>暂存统计</a:t>
            </a:r>
            <a:endParaRPr lang="en-US" altLang="zh-CN" dirty="0"/>
          </a:p>
          <a:p>
            <a:r>
              <a:rPr lang="en-US" altLang="zh-CN" dirty="0" err="1"/>
              <a:t>isLimit</a:t>
            </a:r>
            <a:r>
              <a:rPr lang="en-US" altLang="zh-CN" dirty="0"/>
              <a:t> </a:t>
            </a:r>
            <a:r>
              <a:rPr lang="zh-CN" altLang="en-US" dirty="0"/>
              <a:t>表示当前是否受到了 </a:t>
            </a:r>
            <a:r>
              <a:rPr lang="en-US" altLang="zh-CN" dirty="0"/>
              <a:t>n </a:t>
            </a:r>
            <a:r>
              <a:rPr lang="zh-CN" altLang="en-US" dirty="0"/>
              <a:t>的约束（要构造的数字不能超过 </a:t>
            </a:r>
            <a:r>
              <a:rPr lang="en-US" altLang="zh-CN" dirty="0"/>
              <a:t>n</a:t>
            </a:r>
            <a:r>
              <a:rPr lang="zh-CN" altLang="en-US" dirty="0"/>
              <a:t>）。</a:t>
            </a:r>
            <a:endParaRPr lang="en-US" altLang="zh-CN" dirty="0"/>
          </a:p>
          <a:p>
            <a:r>
              <a:rPr lang="en-US" altLang="zh-CN" dirty="0" err="1"/>
              <a:t>isNum</a:t>
            </a:r>
            <a:r>
              <a:rPr lang="en-US" altLang="zh-CN" dirty="0"/>
              <a:t> </a:t>
            </a:r>
            <a:r>
              <a:rPr lang="zh-CN" altLang="en-US" dirty="0"/>
              <a:t>表示 </a:t>
            </a:r>
            <a:r>
              <a:rPr lang="en-US" altLang="zh-CN" dirty="0" err="1"/>
              <a:t>i</a:t>
            </a:r>
            <a:r>
              <a:rPr lang="zh-CN" altLang="en-US" i="1" dirty="0"/>
              <a:t> </a:t>
            </a:r>
            <a:r>
              <a:rPr lang="zh-CN" altLang="en-US" dirty="0"/>
              <a:t>前面的数位是否填了数字。</a:t>
            </a:r>
            <a:r>
              <a:rPr lang="en-US" altLang="zh-CN" dirty="0"/>
              <a:t>/ lead </a:t>
            </a:r>
            <a:r>
              <a:rPr lang="zh-CN" altLang="en-US" dirty="0"/>
              <a:t>表示有没有前导</a:t>
            </a:r>
            <a:r>
              <a:rPr lang="en-US" altLang="zh-CN" dirty="0"/>
              <a:t>0</a:t>
            </a:r>
          </a:p>
          <a:p>
            <a:endParaRPr lang="en-US" altLang="zh-CN" dirty="0"/>
          </a:p>
          <a:p>
            <a:endParaRPr lang="en-US" altLang="zh-CN" dirty="0"/>
          </a:p>
          <a:p>
            <a:r>
              <a:rPr lang="zh-CN" altLang="en-US" dirty="0"/>
              <a:t>实现细节：</a:t>
            </a:r>
            <a:endParaRPr lang="en-US" altLang="zh-CN" dirty="0"/>
          </a:p>
          <a:p>
            <a:r>
              <a:rPr lang="zh-CN" altLang="en-US" dirty="0"/>
              <a:t>入口 </a:t>
            </a:r>
            <a:r>
              <a:rPr lang="en-US" altLang="zh-CN" dirty="0" err="1"/>
              <a:t>dfs</a:t>
            </a:r>
            <a:r>
              <a:rPr lang="zh-CN" altLang="en-US" dirty="0"/>
              <a:t>（</a:t>
            </a:r>
            <a:r>
              <a:rPr lang="en-US" altLang="zh-CN" dirty="0"/>
              <a:t>0</a:t>
            </a:r>
            <a:r>
              <a:rPr lang="zh-CN" altLang="en-US" dirty="0"/>
              <a:t>，</a:t>
            </a:r>
            <a:r>
              <a:rPr lang="en-US" altLang="zh-CN" dirty="0"/>
              <a:t>0</a:t>
            </a:r>
            <a:r>
              <a:rPr lang="zh-CN" altLang="en-US" dirty="0"/>
              <a:t>，</a:t>
            </a:r>
            <a:r>
              <a:rPr lang="en-US" altLang="zh-CN" dirty="0"/>
              <a:t>true</a:t>
            </a:r>
            <a:r>
              <a:rPr lang="zh-CN" altLang="en-US" dirty="0"/>
              <a:t>，</a:t>
            </a:r>
            <a:r>
              <a:rPr lang="en-US" altLang="zh-CN" dirty="0"/>
              <a:t>false</a:t>
            </a:r>
            <a:r>
              <a:rPr lang="zh-CN" altLang="en-US" dirty="0"/>
              <a:t>）</a:t>
            </a:r>
            <a:endParaRPr lang="en-US" altLang="zh-CN" dirty="0"/>
          </a:p>
          <a:p>
            <a:endParaRPr lang="en-US" altLang="zh-CN" dirty="0"/>
          </a:p>
          <a:p>
            <a:r>
              <a:rPr lang="zh-CN" altLang="en-US" dirty="0"/>
              <a:t>从 </a:t>
            </a:r>
            <a:r>
              <a:rPr lang="en-US" altLang="zh-CN" dirty="0"/>
              <a:t>s[0]</a:t>
            </a:r>
            <a:r>
              <a:rPr lang="zh-CN" altLang="en-US" dirty="0"/>
              <a:t>开始枚举；</a:t>
            </a:r>
            <a:endParaRPr lang="en-US" altLang="zh-CN" dirty="0"/>
          </a:p>
          <a:p>
            <a:r>
              <a:rPr lang="zh-CN" altLang="en-US" dirty="0"/>
              <a:t>一开始没有限制条件；</a:t>
            </a:r>
            <a:endParaRPr lang="en-US" altLang="zh-CN" dirty="0"/>
          </a:p>
          <a:p>
            <a:r>
              <a:rPr lang="zh-CN" altLang="en-US" dirty="0"/>
              <a:t>一开始要受到 </a:t>
            </a:r>
            <a:r>
              <a:rPr lang="en-US" altLang="zh-CN" dirty="0"/>
              <a:t>n </a:t>
            </a:r>
            <a:r>
              <a:rPr lang="zh-CN" altLang="en-US" dirty="0"/>
              <a:t>的约束（否则就可以随意填了，这肯定不行）；</a:t>
            </a:r>
            <a:endParaRPr lang="en-US" altLang="zh-CN" dirty="0"/>
          </a:p>
          <a:p>
            <a:r>
              <a:rPr lang="zh-CN" altLang="en-US" dirty="0"/>
              <a:t>一开始没有填数字。</a:t>
            </a:r>
            <a:br>
              <a:rPr lang="zh-CN" altLang="en-US" dirty="0"/>
            </a:br>
            <a:endParaRPr lang="en-US" altLang="zh-CN" dirty="0"/>
          </a:p>
        </p:txBody>
      </p:sp>
    </p:spTree>
    <p:extLst>
      <p:ext uri="{BB962C8B-B14F-4D97-AF65-F5344CB8AC3E}">
        <p14:creationId xmlns:p14="http://schemas.microsoft.com/office/powerpoint/2010/main" val="1943514341"/>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模版</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endParaRPr lang="en-US" altLang="zh-CN" dirty="0"/>
          </a:p>
          <a:p>
            <a:r>
              <a:rPr lang="zh-CN" altLang="en-US" dirty="0"/>
              <a:t>递归中：</a:t>
            </a:r>
            <a:endParaRPr lang="en-US" altLang="zh-CN" dirty="0"/>
          </a:p>
          <a:p>
            <a:r>
              <a:rPr lang="zh-CN" altLang="en-US" dirty="0"/>
              <a:t>如果 </a:t>
            </a:r>
            <a:r>
              <a:rPr lang="en-US" altLang="zh-CN" dirty="0" err="1"/>
              <a:t>isNum</a:t>
            </a:r>
            <a:r>
              <a:rPr lang="en-US" altLang="zh-CN" dirty="0"/>
              <a:t> </a:t>
            </a:r>
            <a:r>
              <a:rPr lang="zh-CN" altLang="en-US" dirty="0"/>
              <a:t>为假</a:t>
            </a:r>
            <a:r>
              <a:rPr lang="en-US" altLang="zh-CN" dirty="0"/>
              <a:t>,</a:t>
            </a:r>
            <a:r>
              <a:rPr lang="zh-CN" altLang="en-US" dirty="0"/>
              <a:t>说明前面没有填数字</a:t>
            </a:r>
            <a:r>
              <a:rPr lang="en-US" altLang="zh-CN" dirty="0"/>
              <a:t>,</a:t>
            </a:r>
            <a:r>
              <a:rPr lang="zh-CN" altLang="en-US" dirty="0"/>
              <a:t>那么当前也可以不填数字。一旦从这里递归下去，</a:t>
            </a:r>
            <a:r>
              <a:rPr lang="en-US" altLang="zh-CN" dirty="0" err="1"/>
              <a:t>isLimit</a:t>
            </a:r>
            <a:r>
              <a:rPr lang="zh-CN" altLang="en-US" dirty="0"/>
              <a:t>就可以置为</a:t>
            </a:r>
            <a:r>
              <a:rPr lang="en-US" altLang="zh-CN" dirty="0"/>
              <a:t>false</a:t>
            </a:r>
            <a:r>
              <a:rPr lang="zh-CN" altLang="en-US" dirty="0"/>
              <a:t>，因为 </a:t>
            </a:r>
            <a:r>
              <a:rPr lang="en-US" altLang="zh-CN" dirty="0"/>
              <a:t>s[0]</a:t>
            </a:r>
            <a:r>
              <a:rPr lang="en-US" altLang="zh-CN" i="1" dirty="0"/>
              <a:t> </a:t>
            </a:r>
            <a:r>
              <a:rPr lang="zh-CN" altLang="en-US" dirty="0"/>
              <a:t>必然是大于 </a:t>
            </a:r>
            <a:r>
              <a:rPr lang="en-US" altLang="zh-CN" dirty="0"/>
              <a:t>0 </a:t>
            </a:r>
            <a:r>
              <a:rPr lang="zh-CN" altLang="en-US" dirty="0"/>
              <a:t>的，后面就不受到 </a:t>
            </a:r>
            <a:r>
              <a:rPr lang="en-US" altLang="zh-CN" dirty="0"/>
              <a:t>n </a:t>
            </a:r>
            <a:r>
              <a:rPr lang="zh-CN" altLang="en-US" dirty="0"/>
              <a:t>的约束了。或者说，最高位不填数字，后面无论怎么填都比 </a:t>
            </a:r>
            <a:r>
              <a:rPr lang="en-US" altLang="zh-CN" dirty="0"/>
              <a:t>n </a:t>
            </a:r>
            <a:r>
              <a:rPr lang="zh-CN" altLang="en-US" dirty="0"/>
              <a:t>小。</a:t>
            </a:r>
            <a:endParaRPr lang="en-US" altLang="zh-CN" dirty="0"/>
          </a:p>
          <a:p>
            <a:endParaRPr lang="en-US" altLang="zh-CN" dirty="0"/>
          </a:p>
          <a:p>
            <a:r>
              <a:rPr lang="zh-CN" altLang="en-US" dirty="0"/>
              <a:t>如果 </a:t>
            </a:r>
            <a:r>
              <a:rPr lang="en-US" altLang="zh-CN" dirty="0" err="1"/>
              <a:t>isNum</a:t>
            </a:r>
            <a:r>
              <a:rPr lang="zh-CN" altLang="en-US" dirty="0"/>
              <a:t>为真，那么当前必须填一个数字。枚举填入的数字，根据 </a:t>
            </a:r>
            <a:r>
              <a:rPr lang="en-US" altLang="zh-CN" dirty="0" err="1"/>
              <a:t>isNum</a:t>
            </a:r>
            <a:r>
              <a:rPr lang="en-US" altLang="zh-CN" dirty="0"/>
              <a:t> </a:t>
            </a:r>
            <a:r>
              <a:rPr lang="zh-CN" altLang="en-US" dirty="0"/>
              <a:t>和 </a:t>
            </a:r>
            <a:r>
              <a:rPr lang="en-US" altLang="zh-CN" dirty="0" err="1"/>
              <a:t>isLimit</a:t>
            </a:r>
            <a:r>
              <a:rPr lang="en-US" altLang="zh-CN" dirty="0"/>
              <a:t> </a:t>
            </a:r>
            <a:r>
              <a:rPr lang="zh-CN" altLang="en-US" dirty="0"/>
              <a:t>来决定填入数字的范围。</a:t>
            </a:r>
            <a:endParaRPr lang="en-US" altLang="zh-CN" dirty="0"/>
          </a:p>
          <a:p>
            <a:endParaRPr lang="en-US" altLang="zh-CN" dirty="0"/>
          </a:p>
          <a:p>
            <a:r>
              <a:rPr lang="en-US" altLang="zh-CN" dirty="0"/>
              <a:t>Mask</a:t>
            </a:r>
            <a:r>
              <a:rPr lang="zh-CN" altLang="en-US" dirty="0"/>
              <a:t>用来限制可选的数字条件，需要在递归中时刻注意之前选过的数字情况。</a:t>
            </a:r>
            <a:endParaRPr lang="en-US" altLang="zh-CN" dirty="0"/>
          </a:p>
          <a:p>
            <a:endParaRPr lang="en-US" altLang="zh-CN" dirty="0"/>
          </a:p>
          <a:p>
            <a:r>
              <a:rPr lang="zh-CN" altLang="en-US" dirty="0"/>
              <a:t>递归终点：当  </a:t>
            </a:r>
            <a:r>
              <a:rPr lang="en-US" altLang="zh-CN" dirty="0" err="1"/>
              <a:t>i</a:t>
            </a:r>
            <a:r>
              <a:rPr lang="zh-CN" altLang="en-US" dirty="0"/>
              <a:t> 等于 </a:t>
            </a:r>
            <a:r>
              <a:rPr lang="en-US" altLang="zh-CN" dirty="0"/>
              <a:t>s</a:t>
            </a:r>
            <a:r>
              <a:rPr lang="zh-CN" altLang="en-US" dirty="0"/>
              <a:t> 长度时，如果 </a:t>
            </a:r>
            <a:r>
              <a:rPr lang="en-US" altLang="zh-CN" dirty="0" err="1"/>
              <a:t>isNum</a:t>
            </a:r>
            <a:r>
              <a:rPr lang="zh-CN" altLang="en-US" dirty="0"/>
              <a:t>为真，则表示得到了一个合法数字（因为不合法的不会继续递归下去），返回 复合条件的值 否则返回 </a:t>
            </a:r>
            <a:r>
              <a:rPr lang="en-US" altLang="zh-CN" dirty="0"/>
              <a:t>0</a:t>
            </a:r>
            <a:r>
              <a:rPr lang="zh-CN" altLang="en-US" dirty="0"/>
              <a:t>。</a:t>
            </a:r>
          </a:p>
          <a:p>
            <a:br>
              <a:rPr lang="zh-CN" altLang="en-US" dirty="0"/>
            </a:br>
            <a:endParaRPr lang="en-US" altLang="zh-CN" dirty="0"/>
          </a:p>
        </p:txBody>
      </p:sp>
    </p:spTree>
    <p:extLst>
      <p:ext uri="{BB962C8B-B14F-4D97-AF65-F5344CB8AC3E}">
        <p14:creationId xmlns:p14="http://schemas.microsoft.com/office/powerpoint/2010/main" val="1144495813"/>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6707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176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3953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常见参数设置</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791133"/>
            <a:ext cx="10370978" cy="4985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en-US" altLang="zh-CN" dirty="0" err="1"/>
              <a:t>pos</a:t>
            </a:r>
            <a:r>
              <a:rPr lang="zh-CN" altLang="en-US" dirty="0"/>
              <a:t>：</a:t>
            </a:r>
            <a:r>
              <a:rPr lang="en-US" altLang="zh-CN" dirty="0" err="1"/>
              <a:t>int</a:t>
            </a:r>
            <a:r>
              <a:rPr lang="zh-CN" altLang="en-US" dirty="0"/>
              <a:t>型变量，表示当前枚举的位置，</a:t>
            </a:r>
            <a:r>
              <a:rPr lang="zh-CN" altLang="en-US" b="1" dirty="0"/>
              <a:t>一般从高到低</a:t>
            </a:r>
            <a:endParaRPr lang="en-US" altLang="zh-CN" b="1" dirty="0"/>
          </a:p>
          <a:p>
            <a:r>
              <a:rPr lang="en-US" altLang="zh-CN" dirty="0"/>
              <a:t>limit</a:t>
            </a:r>
            <a:r>
              <a:rPr lang="zh-CN" altLang="en-US" dirty="0"/>
              <a:t>：</a:t>
            </a:r>
            <a:r>
              <a:rPr lang="en-US" altLang="zh-CN" dirty="0"/>
              <a:t>bool</a:t>
            </a:r>
            <a:r>
              <a:rPr lang="zh-CN" altLang="en-US" dirty="0"/>
              <a:t>型变量，表示枚举的第</a:t>
            </a:r>
            <a:r>
              <a:rPr lang="en-US" altLang="zh-CN" dirty="0" err="1"/>
              <a:t>pos</a:t>
            </a:r>
            <a:r>
              <a:rPr lang="zh-CN" altLang="en-US" dirty="0"/>
              <a:t>位是否受到</a:t>
            </a:r>
            <a:r>
              <a:rPr lang="zh-CN" altLang="en-US" b="1" dirty="0"/>
              <a:t>限制。</a:t>
            </a:r>
            <a:endParaRPr lang="en-US" altLang="zh-CN" dirty="0"/>
          </a:p>
          <a:p>
            <a:r>
              <a:rPr lang="zh-CN" altLang="en-US" dirty="0"/>
              <a:t>      为</a:t>
            </a:r>
            <a:r>
              <a:rPr lang="en-US" altLang="zh-CN" dirty="0"/>
              <a:t>true</a:t>
            </a:r>
            <a:r>
              <a:rPr lang="zh-CN" altLang="en-US" dirty="0"/>
              <a:t>表示取的数不能大于</a:t>
            </a:r>
            <a:r>
              <a:rPr lang="en-US" altLang="zh-CN" dirty="0"/>
              <a:t>a[</a:t>
            </a:r>
            <a:r>
              <a:rPr lang="en-US" altLang="zh-CN" dirty="0" err="1"/>
              <a:t>pos</a:t>
            </a:r>
            <a:r>
              <a:rPr lang="en-US" altLang="zh-CN" dirty="0"/>
              <a:t>]</a:t>
            </a:r>
            <a:r>
              <a:rPr lang="zh-CN" altLang="en-US" dirty="0"/>
              <a:t>，而只有在</a:t>
            </a:r>
            <a:r>
              <a:rPr lang="en-US" altLang="zh-CN" dirty="0"/>
              <a:t>[pos+1,len]</a:t>
            </a:r>
            <a:r>
              <a:rPr lang="zh-CN" altLang="en-US" dirty="0"/>
              <a:t>的位置上填写的数都等于</a:t>
            </a:r>
            <a:r>
              <a:rPr lang="en-US" altLang="zh-CN" dirty="0"/>
              <a:t>a[</a:t>
            </a:r>
            <a:r>
              <a:rPr lang="en-US" altLang="zh-CN" dirty="0" err="1"/>
              <a:t>i</a:t>
            </a:r>
            <a:r>
              <a:rPr lang="en-US" altLang="zh-CN" dirty="0"/>
              <a:t>]</a:t>
            </a:r>
            <a:r>
              <a:rPr lang="zh-CN" altLang="en-US" dirty="0"/>
              <a:t>时该值才为</a:t>
            </a:r>
            <a:r>
              <a:rPr lang="en-US" altLang="zh-CN" dirty="0"/>
              <a:t>true</a:t>
            </a:r>
          </a:p>
          <a:p>
            <a:r>
              <a:rPr lang="zh-CN" altLang="en-US" dirty="0"/>
              <a:t>      否则表示当前位没有限制，可以取到</a:t>
            </a:r>
            <a:r>
              <a:rPr lang="en-US" altLang="zh-CN" dirty="0"/>
              <a:t>[0,R−1]</a:t>
            </a:r>
            <a:r>
              <a:rPr lang="zh-CN" altLang="en-US" dirty="0"/>
              <a:t>，因为</a:t>
            </a:r>
            <a:r>
              <a:rPr lang="en-US" altLang="zh-CN" dirty="0"/>
              <a:t>R</a:t>
            </a:r>
            <a:r>
              <a:rPr lang="zh-CN" altLang="en-US" dirty="0"/>
              <a:t>进制的数中数位最多能取到的就是</a:t>
            </a:r>
            <a:r>
              <a:rPr lang="en-US" altLang="zh-CN" dirty="0"/>
              <a:t>R−1</a:t>
            </a:r>
          </a:p>
          <a:p>
            <a:r>
              <a:rPr lang="en-US" altLang="zh-CN" dirty="0"/>
              <a:t>last</a:t>
            </a:r>
            <a:r>
              <a:rPr lang="zh-CN" altLang="en-US" dirty="0"/>
              <a:t>：</a:t>
            </a:r>
            <a:r>
              <a:rPr lang="en-US" altLang="zh-CN" dirty="0" err="1"/>
              <a:t>int</a:t>
            </a:r>
            <a:r>
              <a:rPr lang="zh-CN" altLang="en-US" dirty="0"/>
              <a:t>型变量，表示上一位（第</a:t>
            </a:r>
            <a:r>
              <a:rPr lang="en-US" altLang="zh-CN" dirty="0"/>
              <a:t>pos+1</a:t>
            </a:r>
            <a:r>
              <a:rPr lang="zh-CN" altLang="en-US" dirty="0"/>
              <a:t>位）填写的值往往用于约束了相邻数位之间的关系的题目</a:t>
            </a:r>
          </a:p>
          <a:p>
            <a:r>
              <a:rPr lang="en-US" altLang="zh-CN" dirty="0"/>
              <a:t>lead0</a:t>
            </a:r>
            <a:r>
              <a:rPr lang="zh-CN" altLang="en-US" dirty="0"/>
              <a:t>：</a:t>
            </a:r>
            <a:r>
              <a:rPr lang="en-US" altLang="zh-CN" dirty="0"/>
              <a:t>bool</a:t>
            </a:r>
            <a:r>
              <a:rPr lang="zh-CN" altLang="en-US" dirty="0"/>
              <a:t>型变量，表示是否有</a:t>
            </a:r>
            <a:r>
              <a:rPr lang="zh-CN" altLang="en-US" b="1" dirty="0"/>
              <a:t>前导零</a:t>
            </a:r>
            <a:r>
              <a:rPr lang="zh-CN" altLang="en-US" dirty="0"/>
              <a:t>，即在</a:t>
            </a:r>
            <a:r>
              <a:rPr lang="en-US" altLang="zh-CN" dirty="0" err="1"/>
              <a:t>len</a:t>
            </a:r>
            <a:r>
              <a:rPr lang="en-US" altLang="zh-CN" dirty="0"/>
              <a:t>→(pos+1)</a:t>
            </a:r>
            <a:r>
              <a:rPr lang="zh-CN" altLang="en-US" dirty="0"/>
              <a:t>这些位置是不是都是</a:t>
            </a:r>
            <a:r>
              <a:rPr lang="zh-CN" altLang="en-US" b="1" dirty="0"/>
              <a:t>前导零</a:t>
            </a:r>
            <a:r>
              <a:rPr lang="zh-CN" altLang="en-US" dirty="0"/>
              <a:t>基于常识，我们往往默认一个数没有前导零，也就是最高位不能为</a:t>
            </a:r>
            <a:r>
              <a:rPr lang="en-US" altLang="zh-CN" dirty="0"/>
              <a:t>0</a:t>
            </a:r>
            <a:r>
              <a:rPr lang="zh-CN" altLang="en-US" dirty="0"/>
              <a:t>，即不会写为</a:t>
            </a:r>
            <a:r>
              <a:rPr lang="en-US" altLang="zh-CN" dirty="0"/>
              <a:t>000123</a:t>
            </a:r>
            <a:r>
              <a:rPr lang="zh-CN" altLang="en-US" dirty="0"/>
              <a:t>，而是写为</a:t>
            </a:r>
            <a:r>
              <a:rPr lang="en-US" altLang="zh-CN" dirty="0"/>
              <a:t>123</a:t>
            </a:r>
          </a:p>
          <a:p>
            <a:r>
              <a:rPr lang="zh-CN" altLang="en-US" dirty="0"/>
              <a:t>只有没有前导零的时候，才能计算</a:t>
            </a:r>
            <a:r>
              <a:rPr lang="en-US" altLang="zh-CN" dirty="0"/>
              <a:t>0</a:t>
            </a:r>
            <a:r>
              <a:rPr lang="zh-CN" altLang="en-US" dirty="0"/>
              <a:t>的贡献。那么前导零何时跟答案有关？</a:t>
            </a:r>
            <a:endParaRPr lang="en-US" altLang="zh-CN" dirty="0"/>
          </a:p>
          <a:p>
            <a:r>
              <a:rPr lang="zh-CN" altLang="en-US" dirty="0"/>
              <a:t>       统计</a:t>
            </a:r>
            <a:r>
              <a:rPr lang="en-US" altLang="zh-CN" dirty="0"/>
              <a:t>0</a:t>
            </a:r>
            <a:r>
              <a:rPr lang="zh-CN" altLang="en-US" dirty="0"/>
              <a:t>的出现次数</a:t>
            </a:r>
          </a:p>
          <a:p>
            <a:r>
              <a:rPr lang="zh-CN" altLang="en-US" dirty="0"/>
              <a:t>       相邻数字的差值</a:t>
            </a:r>
          </a:p>
          <a:p>
            <a:r>
              <a:rPr lang="zh-CN" altLang="en-US" dirty="0"/>
              <a:t>       以最高位为起点确定的奇偶位</a:t>
            </a:r>
          </a:p>
          <a:p>
            <a:r>
              <a:rPr lang="en-US" altLang="zh-CN" dirty="0"/>
              <a:t>sum</a:t>
            </a:r>
            <a:r>
              <a:rPr lang="zh-CN" altLang="en-US" dirty="0"/>
              <a:t>：</a:t>
            </a:r>
            <a:r>
              <a:rPr lang="en-US" altLang="zh-CN" dirty="0" err="1"/>
              <a:t>int</a:t>
            </a:r>
            <a:r>
              <a:rPr lang="zh-CN" altLang="en-US" dirty="0"/>
              <a:t>型变量，表示当前</a:t>
            </a:r>
            <a:r>
              <a:rPr lang="en-US" altLang="zh-CN" dirty="0" err="1"/>
              <a:t>len</a:t>
            </a:r>
            <a:r>
              <a:rPr lang="en-US" altLang="zh-CN" dirty="0"/>
              <a:t>→(pos+1)</a:t>
            </a:r>
            <a:r>
              <a:rPr lang="zh-CN" altLang="en-US" dirty="0"/>
              <a:t>的数位和</a:t>
            </a:r>
            <a:endParaRPr lang="en-US" altLang="zh-CN" dirty="0"/>
          </a:p>
          <a:p>
            <a:r>
              <a:rPr lang="en-US" altLang="zh-CN" dirty="0"/>
              <a:t>r</a:t>
            </a:r>
            <a:r>
              <a:rPr lang="zh-CN" altLang="en-US" dirty="0"/>
              <a:t>：</a:t>
            </a:r>
            <a:r>
              <a:rPr lang="en-US" altLang="zh-CN" dirty="0" err="1"/>
              <a:t>int</a:t>
            </a:r>
            <a:r>
              <a:rPr lang="zh-CN" altLang="en-US" dirty="0"/>
              <a:t>型变量，表示整个数前缀取模某个数</a:t>
            </a:r>
            <a:r>
              <a:rPr lang="en-US" altLang="zh-CN" dirty="0"/>
              <a:t>m</a:t>
            </a:r>
            <a:r>
              <a:rPr lang="zh-CN" altLang="en-US" dirty="0"/>
              <a:t>的余数该参数一般会用在：约束中出现了能被</a:t>
            </a:r>
            <a:r>
              <a:rPr lang="en-US" altLang="zh-CN" dirty="0"/>
              <a:t>m</a:t>
            </a:r>
            <a:r>
              <a:rPr lang="zh-CN" altLang="en-US" dirty="0"/>
              <a:t>整除当然也可以拓展为数位和取模的结果</a:t>
            </a:r>
            <a:endParaRPr lang="en-US" altLang="zh-CN" dirty="0"/>
          </a:p>
          <a:p>
            <a:r>
              <a:rPr lang="en-US" altLang="zh-CN" dirty="0" err="1"/>
              <a:t>st</a:t>
            </a:r>
            <a:r>
              <a:rPr lang="zh-CN" altLang="en-US" dirty="0"/>
              <a:t>：</a:t>
            </a:r>
            <a:r>
              <a:rPr lang="en-US" altLang="zh-CN" dirty="0" err="1"/>
              <a:t>int</a:t>
            </a:r>
            <a:r>
              <a:rPr lang="zh-CN" altLang="en-US" dirty="0"/>
              <a:t>型变量，用于状态压缩对一个集合的数在数位上的出现次数的奇偶性有要求时，其二进制形式就可以表示每个数出现的奇偶性</a:t>
            </a:r>
          </a:p>
          <a:p>
            <a:br>
              <a:rPr lang="zh-CN" altLang="en-US" dirty="0"/>
            </a:br>
            <a:endParaRPr lang="en-US" altLang="zh-CN" dirty="0"/>
          </a:p>
        </p:txBody>
      </p:sp>
    </p:spTree>
    <p:extLst>
      <p:ext uri="{BB962C8B-B14F-4D97-AF65-F5344CB8AC3E}">
        <p14:creationId xmlns:p14="http://schemas.microsoft.com/office/powerpoint/2010/main" val="3040340014"/>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例题</a:t>
            </a:r>
            <a:endParaRPr lang="en-US" altLang="zh-CN" sz="2400" b="1" dirty="0">
              <a:solidFill>
                <a:srgbClr val="595959"/>
              </a:solidFill>
              <a:latin typeface="微软雅黑" panose="020B0503020204020204" pitchFamily="34" charset="-122"/>
              <a:sym typeface="Arial" panose="020B0604020202020204" pitchFamily="34" charset="0"/>
            </a:endParaRPr>
          </a:p>
        </p:txBody>
      </p:sp>
      <p:sp>
        <p:nvSpPr>
          <p:cNvPr id="80" name="稻壳儿小白白(http://dwz.cn/Wu2UP)">
            <a:extLst>
              <a:ext uri="{FF2B5EF4-FFF2-40B4-BE49-F238E27FC236}">
                <a16:creationId xmlns:a16="http://schemas.microsoft.com/office/drawing/2014/main" id="{E5D579CC-3A64-9C47-9D85-0826688FF407}"/>
              </a:ext>
            </a:extLst>
          </p:cNvPr>
          <p:cNvSpPr txBox="1">
            <a:spLocks noChangeArrowheads="1"/>
          </p:cNvSpPr>
          <p:nvPr/>
        </p:nvSpPr>
        <p:spPr bwMode="auto">
          <a:xfrm>
            <a:off x="1351122" y="1841933"/>
            <a:ext cx="10370978"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r>
              <a:rPr lang="zh-CN" altLang="en-US" b="1" dirty="0">
                <a:hlinkClick r:id="rId4"/>
              </a:rPr>
              <a:t>洛谷</a:t>
            </a:r>
            <a:r>
              <a:rPr lang="en-US" altLang="zh-CN" b="1" dirty="0">
                <a:hlinkClick r:id="rId4"/>
              </a:rPr>
              <a:t>P2602 [ZJOI2010]</a:t>
            </a:r>
            <a:r>
              <a:rPr lang="zh-CN" altLang="en-US" b="1" dirty="0">
                <a:hlinkClick r:id="rId4"/>
              </a:rPr>
              <a:t>数字计数</a:t>
            </a:r>
            <a:endParaRPr lang="en-US" altLang="zh-CN" b="1" dirty="0"/>
          </a:p>
          <a:p>
            <a:r>
              <a:rPr lang="zh-CN" altLang="en-US" b="1" dirty="0"/>
              <a:t>题目描述</a:t>
            </a:r>
            <a:br>
              <a:rPr lang="zh-CN" altLang="en-US" dirty="0"/>
            </a:br>
            <a:r>
              <a:rPr lang="zh-CN" altLang="en-US" dirty="0"/>
              <a:t>给定两个正整数 </a:t>
            </a:r>
            <a:r>
              <a:rPr lang="en-US" altLang="zh-CN" dirty="0"/>
              <a:t>a </a:t>
            </a:r>
            <a:r>
              <a:rPr lang="zh-CN" altLang="en-US" dirty="0"/>
              <a:t>和 </a:t>
            </a:r>
            <a:r>
              <a:rPr lang="en-US" altLang="zh-CN" dirty="0"/>
              <a:t>b </a:t>
            </a:r>
            <a:r>
              <a:rPr lang="zh-CN" altLang="en-US" dirty="0"/>
              <a:t>，求在 </a:t>
            </a:r>
            <a:r>
              <a:rPr lang="en-US" altLang="zh-CN" dirty="0"/>
              <a:t>[</a:t>
            </a:r>
            <a:r>
              <a:rPr lang="en-US" altLang="zh-CN" dirty="0" err="1"/>
              <a:t>a,b</a:t>
            </a:r>
            <a:r>
              <a:rPr lang="en-US" altLang="zh-CN" dirty="0"/>
              <a:t>] </a:t>
            </a:r>
            <a:r>
              <a:rPr lang="zh-CN" altLang="en-US" dirty="0"/>
              <a:t>中的所有整数中，每个数码</a:t>
            </a:r>
            <a:r>
              <a:rPr lang="en-US" altLang="zh-CN" dirty="0"/>
              <a:t>(digit)</a:t>
            </a:r>
            <a:r>
              <a:rPr lang="zh-CN" altLang="en-US" dirty="0"/>
              <a:t>各出现了多少次。</a:t>
            </a:r>
            <a:br>
              <a:rPr lang="zh-CN" altLang="en-US" dirty="0"/>
            </a:br>
            <a:r>
              <a:rPr lang="zh-CN" altLang="en-US" b="1" dirty="0"/>
              <a:t>输入格式</a:t>
            </a:r>
            <a:br>
              <a:rPr lang="zh-CN" altLang="en-US" dirty="0"/>
            </a:br>
            <a:r>
              <a:rPr lang="zh-CN" altLang="en-US" dirty="0"/>
              <a:t>仅包含一行两个整数 </a:t>
            </a:r>
            <a:r>
              <a:rPr lang="en-US" altLang="zh-CN" dirty="0" err="1"/>
              <a:t>a,b</a:t>
            </a:r>
            <a:r>
              <a:rPr lang="en-US" altLang="zh-CN" dirty="0"/>
              <a:t> </a:t>
            </a:r>
            <a:r>
              <a:rPr lang="zh-CN" altLang="en-US" dirty="0"/>
              <a:t>，含义如上所述。</a:t>
            </a:r>
            <a:br>
              <a:rPr lang="zh-CN" altLang="en-US" dirty="0"/>
            </a:br>
            <a:r>
              <a:rPr lang="zh-CN" altLang="en-US" b="1" dirty="0"/>
              <a:t>输出格式</a:t>
            </a:r>
            <a:br>
              <a:rPr lang="zh-CN" altLang="en-US" dirty="0"/>
            </a:br>
            <a:r>
              <a:rPr lang="zh-CN" altLang="en-US" dirty="0"/>
              <a:t>包含一行十个整数，分别表示 </a:t>
            </a:r>
            <a:r>
              <a:rPr lang="en-US" altLang="zh-CN" dirty="0"/>
              <a:t>0∼9</a:t>
            </a:r>
            <a:r>
              <a:rPr lang="zh-CN" altLang="en-US" dirty="0"/>
              <a:t> 在 </a:t>
            </a:r>
            <a:r>
              <a:rPr lang="en-US" altLang="zh-CN" dirty="0"/>
              <a:t>[</a:t>
            </a:r>
            <a:r>
              <a:rPr lang="en-US" altLang="zh-CN" dirty="0" err="1"/>
              <a:t>a,b</a:t>
            </a:r>
            <a:r>
              <a:rPr lang="en-US" altLang="zh-CN" dirty="0"/>
              <a:t>] </a:t>
            </a:r>
            <a:r>
              <a:rPr lang="zh-CN" altLang="en-US" dirty="0"/>
              <a:t>中出现了多少次。</a:t>
            </a:r>
            <a:endParaRPr lang="en-US" altLang="zh-CN" dirty="0"/>
          </a:p>
          <a:p>
            <a:endParaRPr lang="en-US" altLang="zh-CN" dirty="0"/>
          </a:p>
          <a:p>
            <a:endParaRPr lang="en-US" altLang="zh-CN" dirty="0"/>
          </a:p>
        </p:txBody>
      </p:sp>
    </p:spTree>
    <p:extLst>
      <p:ext uri="{BB962C8B-B14F-4D97-AF65-F5344CB8AC3E}">
        <p14:creationId xmlns:p14="http://schemas.microsoft.com/office/powerpoint/2010/main" val="736249550"/>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图文框 64"/>
          <p:cNvSpPr/>
          <p:nvPr/>
        </p:nvSpPr>
        <p:spPr>
          <a:xfrm>
            <a:off x="0" y="0"/>
            <a:ext cx="12192000" cy="6858000"/>
          </a:xfrm>
          <a:prstGeom prst="frame">
            <a:avLst>
              <a:gd name="adj1" fmla="val 3750"/>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66" name="组合 65"/>
          <p:cNvGrpSpPr/>
          <p:nvPr/>
        </p:nvGrpSpPr>
        <p:grpSpPr>
          <a:xfrm>
            <a:off x="522940" y="516970"/>
            <a:ext cx="4099859" cy="391281"/>
            <a:chOff x="522940" y="516970"/>
            <a:chExt cx="4099859" cy="391281"/>
          </a:xfrm>
        </p:grpSpPr>
        <p:sp>
          <p:nvSpPr>
            <p:cNvPr id="67" name="稻壳儿小白白(http://dwz.cn/Wu2UP)"/>
            <p:cNvSpPr txBox="1">
              <a:spLocks noChangeArrowheads="1"/>
            </p:cNvSpPr>
            <p:nvPr/>
          </p:nvSpPr>
          <p:spPr bwMode="auto">
            <a:xfrm>
              <a:off x="1420238" y="554257"/>
              <a:ext cx="32025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a:spcBef>
                  <a:spcPct val="20000"/>
                </a:spcBef>
              </a:pPr>
              <a:r>
                <a:rPr lang="zh-CN" altLang="en-US" sz="2000" b="1" dirty="0">
                  <a:solidFill>
                    <a:srgbClr val="595959"/>
                  </a:solidFill>
                  <a:ea typeface="方正兰亭粗黑简体" panose="02000000000000000000" pitchFamily="2" charset="-122"/>
                </a:rPr>
                <a:t>数位</a:t>
              </a:r>
              <a:r>
                <a:rPr lang="en-US" altLang="zh-CN" sz="2000" b="1" dirty="0" err="1">
                  <a:solidFill>
                    <a:srgbClr val="595959"/>
                  </a:solidFill>
                  <a:ea typeface="方正兰亭粗黑简体" panose="02000000000000000000" pitchFamily="2" charset="-122"/>
                </a:rPr>
                <a:t>dp</a:t>
              </a:r>
              <a:endParaRPr lang="en-US" altLang="zh-CN" sz="2000" b="1" dirty="0">
                <a:solidFill>
                  <a:srgbClr val="595959"/>
                </a:solidFill>
                <a:ea typeface="方正兰亭粗黑简体" panose="02000000000000000000" pitchFamily="2" charset="-122"/>
                <a:sym typeface="Arial" panose="020B0604020202020204" pitchFamily="34" charset="0"/>
              </a:endParaRPr>
            </a:p>
          </p:txBody>
        </p:sp>
        <p:pic>
          <p:nvPicPr>
            <p:cNvPr id="68" name="图片 6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2940" y="516970"/>
              <a:ext cx="769909" cy="391281"/>
            </a:xfrm>
            <a:prstGeom prst="rect">
              <a:avLst/>
            </a:prstGeom>
          </p:spPr>
        </p:pic>
      </p:grpSp>
      <p:sp>
        <p:nvSpPr>
          <p:cNvPr id="69" name="Rectangle 20">
            <a:extLst>
              <a:ext uri="{FF2B5EF4-FFF2-40B4-BE49-F238E27FC236}">
                <a16:creationId xmlns:a16="http://schemas.microsoft.com/office/drawing/2014/main" id="{01E12C9D-47A2-9745-B0A7-A7F5176E767B}"/>
              </a:ext>
            </a:extLst>
          </p:cNvPr>
          <p:cNvSpPr/>
          <p:nvPr/>
        </p:nvSpPr>
        <p:spPr>
          <a:xfrm>
            <a:off x="874378" y="1721577"/>
            <a:ext cx="410364" cy="302934"/>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2" name="Rectangle 21">
            <a:extLst>
              <a:ext uri="{FF2B5EF4-FFF2-40B4-BE49-F238E27FC236}">
                <a16:creationId xmlns:a16="http://schemas.microsoft.com/office/drawing/2014/main" id="{0F99675D-2245-7343-A914-69FFEFCF3315}"/>
              </a:ext>
            </a:extLst>
          </p:cNvPr>
          <p:cNvSpPr/>
          <p:nvPr/>
        </p:nvSpPr>
        <p:spPr>
          <a:xfrm>
            <a:off x="810269" y="1668427"/>
            <a:ext cx="410364" cy="3029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rgbClr val="595959"/>
              </a:solidFill>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79" name="稻壳儿小白白(http://dwz.cn/Wu2UP)">
            <a:extLst>
              <a:ext uri="{FF2B5EF4-FFF2-40B4-BE49-F238E27FC236}">
                <a16:creationId xmlns:a16="http://schemas.microsoft.com/office/drawing/2014/main" id="{9D292B8A-CB41-FF43-8650-F7BB18ED67FC}"/>
              </a:ext>
            </a:extLst>
          </p:cNvPr>
          <p:cNvSpPr txBox="1">
            <a:spLocks noChangeArrowheads="1"/>
          </p:cNvSpPr>
          <p:nvPr/>
        </p:nvSpPr>
        <p:spPr bwMode="auto">
          <a:xfrm>
            <a:off x="1348851" y="1446187"/>
            <a:ext cx="19526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Arial" panose="020B0604020202020204" pitchFamily="34" charset="0"/>
                <a:ea typeface="微软雅黑" panose="020B0503020204020204" pitchFamily="34" charset="-122"/>
              </a:defRPr>
            </a:lvl1pPr>
            <a:lvl2pPr marL="742950" indent="-285750" defTabSz="1216025">
              <a:defRPr>
                <a:solidFill>
                  <a:schemeClr val="tx1"/>
                </a:solidFill>
                <a:latin typeface="Arial" panose="020B0604020202020204" pitchFamily="34" charset="0"/>
                <a:ea typeface="微软雅黑" panose="020B0503020204020204" pitchFamily="34" charset="-122"/>
              </a:defRPr>
            </a:lvl2pPr>
            <a:lvl3pPr marL="1143000" indent="-228600" defTabSz="1216025">
              <a:defRPr>
                <a:solidFill>
                  <a:schemeClr val="tx1"/>
                </a:solidFill>
                <a:latin typeface="Arial" panose="020B0604020202020204" pitchFamily="34" charset="0"/>
                <a:ea typeface="微软雅黑" panose="020B0503020204020204" pitchFamily="34" charset="-122"/>
              </a:defRPr>
            </a:lvl3pPr>
            <a:lvl4pPr marL="1600200" indent="-228600" defTabSz="1216025">
              <a:defRPr>
                <a:solidFill>
                  <a:schemeClr val="tx1"/>
                </a:solidFill>
                <a:latin typeface="Arial" panose="020B0604020202020204" pitchFamily="34" charset="0"/>
                <a:ea typeface="微软雅黑" panose="020B0503020204020204" pitchFamily="34" charset="-122"/>
              </a:defRPr>
            </a:lvl4pPr>
            <a:lvl5pPr marL="2057400" indent="-228600" defTabSz="1216025">
              <a:defRPr>
                <a:solidFill>
                  <a:schemeClr val="tx1"/>
                </a:solidFill>
                <a:latin typeface="Arial" panose="020B0604020202020204" pitchFamily="34" charset="0"/>
                <a:ea typeface="微软雅黑" panose="020B0503020204020204" pitchFamily="34" charset="-122"/>
              </a:defRPr>
            </a:lvl5pPr>
            <a:lvl6pPr marL="25146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6pPr>
            <a:lvl7pPr marL="29718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7pPr>
            <a:lvl8pPr marL="34290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8pPr>
            <a:lvl9pPr marL="3886200" indent="-228600" defTabSz="1216025"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微软雅黑" panose="020B0503020204020204" pitchFamily="34" charset="-122"/>
              </a:defRPr>
            </a:lvl9pPr>
          </a:lstStyle>
          <a:p>
            <a:pPr eaLnBrk="1" hangingPunct="1">
              <a:spcBef>
                <a:spcPct val="20000"/>
              </a:spcBef>
            </a:pPr>
            <a:r>
              <a:rPr lang="zh-CN" altLang="en-US" sz="2400" b="1" dirty="0">
                <a:solidFill>
                  <a:srgbClr val="595959"/>
                </a:solidFill>
                <a:latin typeface="微软雅黑" panose="020B0503020204020204" pitchFamily="34" charset="-122"/>
                <a:sym typeface="Arial" panose="020B0604020202020204" pitchFamily="34" charset="0"/>
              </a:rPr>
              <a:t>代码实现？</a:t>
            </a:r>
            <a:endParaRPr lang="en-US" altLang="zh-CN" sz="2400" b="1" dirty="0">
              <a:solidFill>
                <a:srgbClr val="595959"/>
              </a:solidFill>
              <a:latin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18C3FD48-05B7-6E4F-B55A-72E922B18ADB}"/>
              </a:ext>
            </a:extLst>
          </p:cNvPr>
          <p:cNvPicPr>
            <a:picLocks noChangeAspect="1"/>
          </p:cNvPicPr>
          <p:nvPr/>
        </p:nvPicPr>
        <p:blipFill>
          <a:blip r:embed="rId4"/>
          <a:stretch>
            <a:fillRect/>
          </a:stretch>
        </p:blipFill>
        <p:spPr>
          <a:xfrm>
            <a:off x="2832512" y="781050"/>
            <a:ext cx="7683500" cy="5295900"/>
          </a:xfrm>
          <a:prstGeom prst="rect">
            <a:avLst/>
          </a:prstGeom>
        </p:spPr>
      </p:pic>
      <p:sp>
        <p:nvSpPr>
          <p:cNvPr id="5" name="矩形 4">
            <a:extLst>
              <a:ext uri="{FF2B5EF4-FFF2-40B4-BE49-F238E27FC236}">
                <a16:creationId xmlns:a16="http://schemas.microsoft.com/office/drawing/2014/main" id="{3903A8E9-8C5B-B340-8C8B-6FBD59EED764}"/>
              </a:ext>
            </a:extLst>
          </p:cNvPr>
          <p:cNvSpPr/>
          <p:nvPr/>
        </p:nvSpPr>
        <p:spPr>
          <a:xfrm>
            <a:off x="1348850" y="5983843"/>
            <a:ext cx="4315350" cy="646331"/>
          </a:xfrm>
          <a:prstGeom prst="rect">
            <a:avLst/>
          </a:prstGeom>
        </p:spPr>
        <p:txBody>
          <a:bodyPr wrap="square">
            <a:spAutoFit/>
          </a:bodyPr>
          <a:lstStyle/>
          <a:p>
            <a:r>
              <a:rPr lang="en-US" altLang="zh-CN" dirty="0">
                <a:latin typeface="Arial" panose="020B0604020202020204" pitchFamily="34" charset="0"/>
                <a:ea typeface="微软雅黑" panose="020B0503020204020204" pitchFamily="34" charset="-122"/>
              </a:rPr>
              <a:t>Trick1</a:t>
            </a:r>
            <a:r>
              <a:rPr lang="zh-CN" altLang="en-US" dirty="0">
                <a:latin typeface="Arial" panose="020B0604020202020204" pitchFamily="34" charset="0"/>
                <a:ea typeface="微软雅黑" panose="020B0503020204020204" pitchFamily="34" charset="-122"/>
              </a:rPr>
              <a:t>：数位存放顺序</a:t>
            </a:r>
            <a:endParaRPr lang="en-US" altLang="zh-CN" dirty="0">
              <a:latin typeface="Arial" panose="020B0604020202020204" pitchFamily="34" charset="0"/>
              <a:ea typeface="微软雅黑" panose="020B0503020204020204" pitchFamily="34" charset="-122"/>
            </a:endParaRPr>
          </a:p>
          <a:p>
            <a:r>
              <a:rPr lang="en-US" altLang="zh-CN" dirty="0">
                <a:latin typeface="Arial" panose="020B0604020202020204" pitchFamily="34" charset="0"/>
                <a:ea typeface="微软雅黑" panose="020B0503020204020204" pitchFamily="34" charset="-122"/>
              </a:rPr>
              <a:t>Trick2</a:t>
            </a:r>
            <a:r>
              <a:rPr lang="zh-CN" altLang="en-US" dirty="0">
                <a:latin typeface="Arial" panose="020B0604020202020204" pitchFamily="34" charset="0"/>
                <a:ea typeface="微软雅黑" panose="020B0503020204020204" pitchFamily="34" charset="-122"/>
              </a:rPr>
              <a:t>：</a:t>
            </a:r>
            <a:r>
              <a:rPr lang="en-US" altLang="zh-CN" dirty="0">
                <a:latin typeface="Arial" panose="020B0604020202020204" pitchFamily="34" charset="0"/>
                <a:ea typeface="微软雅黑" panose="020B0503020204020204" pitchFamily="34" charset="-122"/>
              </a:rPr>
              <a:t>limit</a:t>
            </a:r>
            <a:r>
              <a:rPr lang="zh-CN" altLang="en-US" dirty="0">
                <a:latin typeface="Arial" panose="020B0604020202020204" pitchFamily="34" charset="0"/>
                <a:ea typeface="微软雅黑" panose="020B0503020204020204" pitchFamily="34" charset="-122"/>
              </a:rPr>
              <a:t>状态记录</a:t>
            </a:r>
          </a:p>
        </p:txBody>
      </p:sp>
    </p:spTree>
    <p:extLst>
      <p:ext uri="{BB962C8B-B14F-4D97-AF65-F5344CB8AC3E}">
        <p14:creationId xmlns:p14="http://schemas.microsoft.com/office/powerpoint/2010/main" val="2911669777"/>
      </p:ext>
    </p:extLst>
  </p:cSld>
  <p:clrMapOvr>
    <a:masterClrMapping/>
  </p:clrMapOvr>
  <mc:AlternateContent xmlns:mc="http://schemas.openxmlformats.org/markup-compatibility/2006" xmlns:p14="http://schemas.microsoft.com/office/powerpoint/2010/main">
    <mc:Choice Requires="p14">
      <p:transition p14:dur="0" advTm="3000"/>
    </mc:Choice>
    <mc:Fallback xmlns="" xmlns:a14="http://schemas.microsoft.com/office/drawing/2010/main">
      <p:transition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6384</TotalTime>
  <Words>1681</Words>
  <Application>Microsoft Macintosh PowerPoint</Application>
  <PresentationFormat>宽屏</PresentationFormat>
  <Paragraphs>127</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等线</vt:lpstr>
      <vt:lpstr>等线 Light</vt:lpstr>
      <vt:lpstr>方正兰亭超细黑简体</vt:lpstr>
      <vt:lpstr>方正兰亭粗黑简体</vt:lpstr>
      <vt:lpstr>微软雅黑</vt:lpstr>
      <vt:lpstr>Arial</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Microsoft Office User</cp:lastModifiedBy>
  <cp:revision>51</cp:revision>
  <dcterms:created xsi:type="dcterms:W3CDTF">2023-04-11T01:53:35Z</dcterms:created>
  <dcterms:modified xsi:type="dcterms:W3CDTF">2023-05-08T07:56:11Z</dcterms:modified>
</cp:coreProperties>
</file>