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4" r:id="rId3"/>
    <p:sldId id="313"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371" r:id="rId30"/>
    <p:sldId id="372" r:id="rId31"/>
    <p:sldId id="373" r:id="rId32"/>
    <p:sldId id="374" r:id="rId33"/>
    <p:sldId id="281" r:id="rId34"/>
    <p:sldId id="282" r:id="rId35"/>
    <p:sldId id="283" r:id="rId36"/>
    <p:sldId id="284" r:id="rId37"/>
    <p:sldId id="285" r:id="rId38"/>
    <p:sldId id="286"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x="12192000" cy="6858000"/>
  <p:notesSz cx="6858000" cy="9144000"/>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gs" Target="tags/tag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4.bin"/><Relationship Id="rId2" Type="http://schemas.openxmlformats.org/officeDocument/2006/relationships/image" Target="../media/image10.w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tags" Target="../tags/tag2.xml"/><Relationship Id="rId2" Type="http://schemas.openxmlformats.org/officeDocument/2006/relationships/image" Target="../media/image14.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a:t>数据结构杂题选</a:t>
            </a:r>
            <a:r>
              <a:rPr lang="zh-CN" altLang="en-US" sz="4400" dirty="0"/>
              <a:t>讲</a:t>
            </a:r>
            <a:endParaRPr lang="zh-CN" altLang="en-US" sz="4400" dirty="0"/>
          </a:p>
        </p:txBody>
      </p:sp>
      <p:sp>
        <p:nvSpPr>
          <p:cNvPr id="3" name="副标题 2"/>
          <p:cNvSpPr>
            <a:spLocks noGrp="1"/>
          </p:cNvSpPr>
          <p:nvPr>
            <p:ph type="subTitle" idx="1"/>
          </p:nvPr>
        </p:nvSpPr>
        <p:spPr/>
        <p:txBody>
          <a:bodyPr/>
          <a:lstStyle/>
          <a:p>
            <a:r>
              <a:rPr lang="zh-CN" altLang="en-US" dirty="0"/>
              <a:t>清华大学</a:t>
            </a:r>
            <a:r>
              <a:rPr lang="en-US" altLang="zh-CN" dirty="0"/>
              <a:t> </a:t>
            </a:r>
            <a:r>
              <a:rPr lang="zh-CN" altLang="en-US" dirty="0"/>
              <a:t>李欣</a:t>
            </a:r>
            <a:r>
              <a:rPr lang="zh-CN" altLang="en-US" dirty="0"/>
              <a:t>隆</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先考虑不带插入操作</a:t>
            </a:r>
            <a:endParaRPr lang="en-US" altLang="zh-CN" dirty="0"/>
          </a:p>
          <a:p>
            <a:r>
              <a:rPr lang="zh-CN" altLang="en-US" dirty="0"/>
              <a:t>我们考虑所有被修改影响过至少一次的点是什么样的结构</a:t>
            </a:r>
            <a:endParaRPr lang="en-US" altLang="zh-CN" dirty="0"/>
          </a:p>
          <a:p>
            <a:r>
              <a:rPr lang="zh-CN" altLang="en-US" dirty="0"/>
              <a:t>可以发现是绿色这样的一段折线</a:t>
            </a:r>
            <a:endParaRPr lang="en-US" altLang="zh-CN" dirty="0"/>
          </a:p>
          <a:p>
            <a:r>
              <a:rPr lang="zh-CN" altLang="en-US" dirty="0"/>
              <a:t>可以把这个折线按照</a:t>
            </a:r>
            <a:r>
              <a:rPr lang="en-US" altLang="zh-CN" dirty="0"/>
              <a:t>x</a:t>
            </a:r>
            <a:r>
              <a:rPr lang="zh-CN" altLang="en-US" dirty="0"/>
              <a:t>或者</a:t>
            </a:r>
            <a:r>
              <a:rPr lang="en-US" altLang="zh-CN" dirty="0"/>
              <a:t>y</a:t>
            </a:r>
            <a:r>
              <a:rPr lang="zh-CN" altLang="en-US" dirty="0"/>
              <a:t>的维度进行投影</a:t>
            </a:r>
            <a:endParaRPr lang="en-US" altLang="zh-CN" dirty="0"/>
          </a:p>
          <a:p>
            <a:r>
              <a:rPr lang="zh-CN" altLang="en-US" dirty="0"/>
              <a:t>投影后变成序列维护</a:t>
            </a:r>
            <a:endParaRPr lang="en-US" altLang="zh-CN" dirty="0"/>
          </a:p>
          <a:p>
            <a:endParaRPr lang="en-US" altLang="zh-CN" dirty="0"/>
          </a:p>
        </p:txBody>
      </p:sp>
      <p:pic>
        <p:nvPicPr>
          <p:cNvPr id="5" name="图片 4"/>
          <p:cNvPicPr>
            <a:picLocks noChangeAspect="1"/>
          </p:cNvPicPr>
          <p:nvPr/>
        </p:nvPicPr>
        <p:blipFill>
          <a:blip r:embed="rId1"/>
          <a:stretch>
            <a:fillRect/>
          </a:stretch>
        </p:blipFill>
        <p:spPr>
          <a:xfrm>
            <a:off x="8177605" y="2853349"/>
            <a:ext cx="3638550" cy="3533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按照竖直的维，</a:t>
            </a:r>
            <a:r>
              <a:rPr lang="en-US" altLang="zh-CN" dirty="0"/>
              <a:t>x</a:t>
            </a:r>
            <a:r>
              <a:rPr lang="zh-CN" altLang="en-US" dirty="0"/>
              <a:t>进行投影</a:t>
            </a:r>
            <a:endParaRPr lang="en-US" altLang="zh-CN" dirty="0"/>
          </a:p>
          <a:p>
            <a:r>
              <a:rPr lang="zh-CN" altLang="en-US" dirty="0"/>
              <a:t>满足</a:t>
            </a:r>
            <a:r>
              <a:rPr lang="en-US" altLang="zh-CN" dirty="0"/>
              <a:t>x</a:t>
            </a:r>
            <a:r>
              <a:rPr lang="zh-CN" altLang="en-US" dirty="0"/>
              <a:t>单调不降，</a:t>
            </a:r>
            <a:r>
              <a:rPr lang="en-US" altLang="zh-CN" dirty="0"/>
              <a:t>y</a:t>
            </a:r>
            <a:r>
              <a:rPr lang="zh-CN" altLang="en-US" dirty="0"/>
              <a:t>单调不增</a:t>
            </a:r>
            <a:endParaRPr lang="en-US" altLang="zh-CN" dirty="0"/>
          </a:p>
          <a:p>
            <a:r>
              <a:rPr lang="zh-CN" altLang="en-US" dirty="0"/>
              <a:t>同一个</a:t>
            </a:r>
            <a:r>
              <a:rPr lang="en-US" altLang="zh-CN" dirty="0"/>
              <a:t>x</a:t>
            </a:r>
            <a:r>
              <a:rPr lang="zh-CN" altLang="en-US" dirty="0"/>
              <a:t>上可能有多个</a:t>
            </a:r>
            <a:r>
              <a:rPr lang="en-US" altLang="zh-CN" dirty="0"/>
              <a:t>y</a:t>
            </a:r>
            <a:endParaRPr lang="en-US" altLang="zh-CN" dirty="0"/>
          </a:p>
          <a:p>
            <a:endParaRPr lang="en-US" altLang="zh-CN" dirty="0"/>
          </a:p>
          <a:p>
            <a:endParaRPr lang="zh-CN" altLang="en-US" dirty="0"/>
          </a:p>
        </p:txBody>
      </p:sp>
      <p:pic>
        <p:nvPicPr>
          <p:cNvPr id="6" name="图片 5"/>
          <p:cNvPicPr>
            <a:picLocks noChangeAspect="1"/>
          </p:cNvPicPr>
          <p:nvPr/>
        </p:nvPicPr>
        <p:blipFill>
          <a:blip r:embed="rId1"/>
          <a:stretch>
            <a:fillRect/>
          </a:stretch>
        </p:blipFill>
        <p:spPr>
          <a:xfrm>
            <a:off x="6784509" y="1959790"/>
            <a:ext cx="4210050" cy="3676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每次修改只会增加</a:t>
            </a:r>
            <a:r>
              <a:rPr lang="en-US" altLang="zh-CN" dirty="0"/>
              <a:t>O(1)</a:t>
            </a:r>
            <a:r>
              <a:rPr lang="zh-CN" altLang="en-US" dirty="0"/>
              <a:t>段，相当于对投影上的这一段进行了区间赋值</a:t>
            </a:r>
            <a:endParaRPr lang="en-US" altLang="zh-CN" dirty="0"/>
          </a:p>
          <a:p>
            <a:r>
              <a:rPr lang="zh-CN" altLang="en-US" dirty="0"/>
              <a:t>每次可以二分出这次修改会影响哪些点的</a:t>
            </a:r>
            <a:r>
              <a:rPr lang="en-US" altLang="zh-CN" dirty="0"/>
              <a:t>y</a:t>
            </a:r>
            <a:r>
              <a:rPr lang="zh-CN" altLang="en-US" dirty="0"/>
              <a:t>坐标</a:t>
            </a:r>
            <a:endParaRPr lang="en-US" altLang="zh-CN" dirty="0"/>
          </a:p>
          <a:p>
            <a:r>
              <a:rPr lang="zh-CN" altLang="en-US" dirty="0"/>
              <a:t>对一个</a:t>
            </a:r>
            <a:r>
              <a:rPr lang="en-US" altLang="zh-CN" dirty="0"/>
              <a:t>x</a:t>
            </a:r>
            <a:r>
              <a:rPr lang="zh-CN" altLang="en-US" dirty="0"/>
              <a:t>上有很多</a:t>
            </a:r>
            <a:r>
              <a:rPr lang="en-US" altLang="zh-CN" dirty="0"/>
              <a:t>y</a:t>
            </a:r>
            <a:r>
              <a:rPr lang="zh-CN" altLang="en-US" dirty="0"/>
              <a:t>的情况</a:t>
            </a:r>
            <a:endParaRPr lang="en-US" altLang="zh-CN" dirty="0"/>
          </a:p>
          <a:p>
            <a:r>
              <a:rPr lang="zh-CN" altLang="en-US" dirty="0"/>
              <a:t>这里可以进行一波缩点的操作</a:t>
            </a:r>
            <a:endParaRPr lang="en-US" altLang="zh-CN" dirty="0"/>
          </a:p>
          <a:p>
            <a:r>
              <a:rPr lang="zh-CN" altLang="en-US" dirty="0"/>
              <a:t>对其他的</a:t>
            </a:r>
            <a:r>
              <a:rPr lang="en-US" altLang="zh-CN" dirty="0"/>
              <a:t>x</a:t>
            </a:r>
            <a:r>
              <a:rPr lang="zh-CN" altLang="en-US" dirty="0"/>
              <a:t>，就是</a:t>
            </a:r>
            <a:r>
              <a:rPr lang="en-US" altLang="zh-CN" dirty="0"/>
              <a:t>y</a:t>
            </a:r>
            <a:r>
              <a:rPr lang="zh-CN" altLang="en-US" dirty="0"/>
              <a:t>进行区间赋值操作</a:t>
            </a:r>
            <a:endParaRPr lang="en-US" altLang="zh-CN" dirty="0"/>
          </a:p>
          <a:p>
            <a:r>
              <a:rPr lang="zh-CN" altLang="en-US" dirty="0"/>
              <a:t>每次还需要找出这个矩形中没有被操作过的点</a:t>
            </a:r>
            <a:endParaRPr lang="en-US" altLang="zh-CN" dirty="0"/>
          </a:p>
          <a:p>
            <a:r>
              <a:rPr lang="zh-CN" altLang="en-US" dirty="0"/>
              <a:t>并将其插入这个数据结构中</a:t>
            </a:r>
            <a:endParaRPr lang="en-US" altLang="zh-CN" dirty="0"/>
          </a:p>
          <a:p>
            <a:r>
              <a:rPr lang="zh-CN" altLang="en-US" dirty="0"/>
              <a:t>每个数只会被插入一次，所以复杂度有保证</a:t>
            </a:r>
            <a:endParaRPr lang="en-US" altLang="zh-CN" dirty="0"/>
          </a:p>
          <a:p>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8568087" y="2871788"/>
            <a:ext cx="3209925" cy="33051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这样我们可以维护出每个点在某一维的坐标</a:t>
            </a:r>
            <a:endParaRPr lang="en-US" altLang="zh-CN" dirty="0"/>
          </a:p>
          <a:p>
            <a:r>
              <a:rPr lang="zh-CN" altLang="en-US" dirty="0"/>
              <a:t>对另一维进行投影即可维护另一维的坐标</a:t>
            </a:r>
            <a:endParaRPr lang="en-US" altLang="zh-CN" dirty="0"/>
          </a:p>
          <a:p>
            <a:r>
              <a:rPr lang="zh-CN" altLang="en-US" dirty="0"/>
              <a:t>插入操作？</a:t>
            </a:r>
            <a:endParaRPr lang="en-US" altLang="zh-CN" dirty="0"/>
          </a:p>
          <a:p>
            <a:r>
              <a:rPr lang="zh-CN" altLang="en-US" dirty="0"/>
              <a:t>直接二进制分组掉即可</a:t>
            </a:r>
            <a:endParaRPr lang="en-US" altLang="zh-CN" dirty="0"/>
          </a:p>
          <a:p>
            <a:r>
              <a:rPr lang="zh-CN" altLang="en-US" dirty="0"/>
              <a:t>维护</a:t>
            </a:r>
            <a:r>
              <a:rPr lang="en-US" altLang="zh-CN" dirty="0"/>
              <a:t> O(</a:t>
            </a:r>
            <a:r>
              <a:rPr lang="en-US" altLang="zh-CN" dirty="0" err="1"/>
              <a:t>logq</a:t>
            </a:r>
            <a:r>
              <a:rPr lang="en-US" altLang="zh-CN" dirty="0"/>
              <a:t>) </a:t>
            </a:r>
            <a:r>
              <a:rPr lang="zh-CN" altLang="en-US" dirty="0"/>
              <a:t>个上述的数据结构，每次对所有这样的数据结构进行操作</a:t>
            </a:r>
            <a:endParaRPr lang="en-US" altLang="zh-CN" dirty="0"/>
          </a:p>
          <a:p>
            <a:r>
              <a:rPr lang="zh-CN" altLang="en-US" dirty="0"/>
              <a:t>插入时需要和进位那样合并一些数据结构，合并实际上可以直接完全重构</a:t>
            </a:r>
            <a:endParaRPr lang="en-US" altLang="zh-CN" dirty="0"/>
          </a:p>
          <a:p>
            <a:r>
              <a:rPr lang="zh-CN" altLang="en-US" dirty="0"/>
              <a:t>总时间复杂度</a:t>
            </a:r>
            <a:r>
              <a:rPr lang="en-US" altLang="zh-CN" dirty="0"/>
              <a:t> O((</a:t>
            </a:r>
            <a:r>
              <a:rPr lang="en-US" altLang="zh-CN" dirty="0" err="1"/>
              <a:t>n+q</a:t>
            </a:r>
            <a:r>
              <a:rPr lang="en-US" altLang="zh-CN" dirty="0"/>
              <a:t>)</a:t>
            </a:r>
            <a:r>
              <a:rPr lang="en-US" altLang="zh-CN" dirty="0" err="1"/>
              <a:t>lognlogq</a:t>
            </a:r>
            <a:r>
              <a:rPr lang="en-US" altLang="zh-CN" dirty="0"/>
              <a: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Meta Hacker Cup 2022 Final Round D</a:t>
            </a:r>
            <a:endParaRPr lang="en-US" altLang="zh-CN"/>
          </a:p>
        </p:txBody>
      </p:sp>
      <p:sp>
        <p:nvSpPr>
          <p:cNvPr id="3" name="内容占位符 2"/>
          <p:cNvSpPr>
            <a:spLocks noGrp="1"/>
          </p:cNvSpPr>
          <p:nvPr>
            <p:ph idx="1"/>
          </p:nvPr>
        </p:nvSpPr>
        <p:spPr/>
        <p:txBody>
          <a:bodyPr>
            <a:normAutofit lnSpcReduction="10000"/>
          </a:bodyPr>
          <a:p>
            <a:r>
              <a:rPr lang="zh-CN" altLang="en-US"/>
              <a:t>字符集是</a:t>
            </a:r>
            <a:r>
              <a:rPr lang="zh-CN" altLang="en-US"/>
              <a:t>小写字母</a:t>
            </a:r>
            <a:endParaRPr lang="zh-CN" altLang="en-US"/>
          </a:p>
          <a:p>
            <a:r>
              <a:rPr lang="zh-CN" altLang="en-US"/>
              <a:t>给你一棵</a:t>
            </a:r>
            <a:r>
              <a:rPr lang="en-US" altLang="zh-CN"/>
              <a:t> n </a:t>
            </a:r>
            <a:r>
              <a:rPr lang="zh-CN" altLang="en-US"/>
              <a:t>个点的树，每条边是一个字符，一个点的所有相邻边边权</a:t>
            </a:r>
            <a:r>
              <a:rPr lang="zh-CN" altLang="en-US"/>
              <a:t>不同</a:t>
            </a:r>
            <a:endParaRPr lang="zh-CN" altLang="en-US"/>
          </a:p>
          <a:p>
            <a:r>
              <a:rPr lang="zh-CN" altLang="en-US"/>
              <a:t>有</a:t>
            </a:r>
            <a:r>
              <a:rPr lang="en-US" altLang="zh-CN"/>
              <a:t> m </a:t>
            </a:r>
            <a:r>
              <a:rPr lang="zh-CN" altLang="en-US"/>
              <a:t>次操作，每次询问给出点</a:t>
            </a:r>
            <a:r>
              <a:rPr lang="en-US" altLang="zh-CN"/>
              <a:t> x </a:t>
            </a:r>
            <a:r>
              <a:rPr lang="zh-CN" altLang="en-US"/>
              <a:t>和字符串</a:t>
            </a:r>
            <a:r>
              <a:rPr lang="en-US" altLang="zh-CN"/>
              <a:t> S</a:t>
            </a:r>
            <a:r>
              <a:rPr lang="zh-CN" altLang="en-US"/>
              <a:t>，</a:t>
            </a:r>
            <a:r>
              <a:rPr lang="en-US" altLang="zh-CN"/>
              <a:t>S </a:t>
            </a:r>
            <a:r>
              <a:rPr lang="zh-CN" altLang="en-US"/>
              <a:t>中不包含相同字符，</a:t>
            </a:r>
            <a:r>
              <a:rPr lang="en-US" altLang="zh-CN"/>
              <a:t>|S|=26</a:t>
            </a:r>
            <a:r>
              <a:rPr lang="zh-CN" altLang="en-US"/>
              <a:t>；每次修改会修改一条边边权</a:t>
            </a:r>
            <a:endParaRPr lang="en-US" altLang="zh-CN"/>
          </a:p>
          <a:p>
            <a:r>
              <a:rPr lang="zh-CN" altLang="en-US"/>
              <a:t>从</a:t>
            </a:r>
            <a:r>
              <a:rPr lang="en-US" altLang="zh-CN"/>
              <a:t> x </a:t>
            </a:r>
            <a:r>
              <a:rPr lang="zh-CN" altLang="en-US"/>
              <a:t>点开始，每次</a:t>
            </a:r>
            <a:r>
              <a:rPr lang="en-US" altLang="zh-CN"/>
              <a:t> </a:t>
            </a:r>
            <a:r>
              <a:rPr lang="zh-CN" altLang="en-US"/>
              <a:t>对与</a:t>
            </a:r>
            <a:r>
              <a:rPr lang="en-US" altLang="zh-CN"/>
              <a:t> x </a:t>
            </a:r>
            <a:r>
              <a:rPr lang="zh-CN" altLang="en-US"/>
              <a:t>点相邻的边，对这些边找出其边权在</a:t>
            </a:r>
            <a:r>
              <a:rPr lang="en-US" altLang="zh-CN"/>
              <a:t> S </a:t>
            </a:r>
            <a:r>
              <a:rPr lang="zh-CN" altLang="en-US"/>
              <a:t>中出现的位置，找出边权出现位置最靠前的边，然后</a:t>
            </a:r>
            <a:r>
              <a:rPr lang="zh-CN" altLang="en-US"/>
              <a:t>走过去</a:t>
            </a:r>
            <a:endParaRPr lang="zh-CN" altLang="en-US"/>
          </a:p>
          <a:p>
            <a:r>
              <a:rPr lang="zh-CN" altLang="en-US"/>
              <a:t>每次询问走过的边直接从树上删除，一条边正反方向算同一条边，也就是说没法</a:t>
            </a:r>
            <a:r>
              <a:rPr lang="en-US" altLang="zh-CN"/>
              <a:t> x -&gt; y -&gt; x</a:t>
            </a:r>
            <a:endParaRPr lang="zh-CN" altLang="en-US"/>
          </a:p>
          <a:p>
            <a:r>
              <a:rPr lang="zh-CN" altLang="en-US"/>
              <a:t>这个过程会停机，你需要输出在哪个点停下来，</a:t>
            </a:r>
            <a:r>
              <a:rPr lang="zh-CN" altLang="en-US">
                <a:sym typeface="+mn-ea"/>
              </a:rPr>
              <a:t>询问之间独立</a:t>
            </a:r>
            <a:endParaRPr lang="zh-CN" altLang="en-US"/>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首先我们可以发现走的路径一定是树上一条链，并且是从</a:t>
            </a:r>
            <a:r>
              <a:rPr lang="en-US" altLang="zh-CN"/>
              <a:t> x </a:t>
            </a:r>
            <a:r>
              <a:rPr lang="zh-CN" altLang="en-US"/>
              <a:t>先走到一个祖先，然后走到一个叶子，因为不能经过重</a:t>
            </a:r>
            <a:r>
              <a:rPr lang="zh-CN" altLang="en-US"/>
              <a:t>边</a:t>
            </a:r>
            <a:endParaRPr lang="zh-CN" altLang="en-US"/>
          </a:p>
          <a:p>
            <a:r>
              <a:rPr lang="zh-CN" altLang="en-US"/>
              <a:t>考虑对字符串</a:t>
            </a:r>
            <a:r>
              <a:rPr lang="en-US" altLang="zh-CN"/>
              <a:t> S</a:t>
            </a:r>
            <a:r>
              <a:rPr lang="zh-CN" altLang="en-US"/>
              <a:t>，一条链</a:t>
            </a:r>
            <a:r>
              <a:rPr lang="en-US" altLang="zh-CN"/>
              <a:t> (x,y) </a:t>
            </a:r>
            <a:r>
              <a:rPr lang="zh-CN" altLang="en-US"/>
              <a:t>如何判断是否能从</a:t>
            </a:r>
            <a:r>
              <a:rPr lang="en-US" altLang="zh-CN"/>
              <a:t> x </a:t>
            </a:r>
            <a:r>
              <a:rPr lang="zh-CN" altLang="en-US"/>
              <a:t>走到</a:t>
            </a:r>
            <a:r>
              <a:rPr lang="en-US" altLang="zh-CN"/>
              <a:t> y</a:t>
            </a:r>
            <a:r>
              <a:rPr lang="zh-CN" altLang="en-US"/>
              <a:t>，中途不换</a:t>
            </a:r>
            <a:r>
              <a:rPr lang="zh-CN" altLang="en-US"/>
              <a:t>边</a:t>
            </a:r>
            <a:endParaRPr lang="zh-CN" altLang="en-US"/>
          </a:p>
          <a:p>
            <a:r>
              <a:rPr lang="zh-CN" altLang="en-US"/>
              <a:t>对字符串</a:t>
            </a:r>
            <a:r>
              <a:rPr lang="en-US" altLang="zh-CN"/>
              <a:t> S</a:t>
            </a:r>
            <a:r>
              <a:rPr lang="zh-CN" altLang="en-US"/>
              <a:t>，我们只需要考虑两两字符的先后</a:t>
            </a:r>
            <a:r>
              <a:rPr lang="zh-CN" altLang="en-US"/>
              <a:t>顺序</a:t>
            </a:r>
            <a:endParaRPr lang="zh-CN" altLang="en-US"/>
          </a:p>
          <a:p>
            <a:r>
              <a:rPr lang="zh-CN" altLang="en-US"/>
              <a:t>考虑每一步，如果链上对应的边比连出去的其他边在</a:t>
            </a:r>
            <a:r>
              <a:rPr lang="en-US" altLang="zh-CN"/>
              <a:t> S </a:t>
            </a:r>
            <a:r>
              <a:rPr lang="zh-CN" altLang="en-US"/>
              <a:t>中更靠前，这一步走完之后就还在链上，否则就不在链上</a:t>
            </a:r>
            <a:r>
              <a:rPr lang="zh-CN" altLang="en-US"/>
              <a:t>了</a:t>
            </a:r>
            <a:endParaRPr lang="zh-CN" altLang="en-US"/>
          </a:p>
          <a:p>
            <a:endParaRPr lang="zh-CN" altLang="en-US"/>
          </a:p>
        </p:txBody>
      </p:sp>
      <p:graphicFrame>
        <p:nvGraphicFramePr>
          <p:cNvPr id="4" name="对象 3"/>
          <p:cNvGraphicFramePr/>
          <p:nvPr/>
        </p:nvGraphicFramePr>
        <p:xfrm>
          <a:off x="9031605" y="5036820"/>
          <a:ext cx="2726055" cy="1821180"/>
        </p:xfrm>
        <a:graphic>
          <a:graphicData uri="http://schemas.openxmlformats.org/presentationml/2006/ole">
            <mc:AlternateContent xmlns:mc="http://schemas.openxmlformats.org/markup-compatibility/2006">
              <mc:Choice xmlns:v="urn:schemas-microsoft-com:vml" Requires="v">
                <p:oleObj spid="_x0000_s5" name="" r:id="rId1" imgW="1606550" imgH="1073150" progId="Paint.Picture">
                  <p:embed/>
                </p:oleObj>
              </mc:Choice>
              <mc:Fallback>
                <p:oleObj name="" r:id="rId1" imgW="1606550" imgH="1073150" progId="Paint.Picture">
                  <p:embed/>
                  <p:pic>
                    <p:nvPicPr>
                      <p:cNvPr id="0" name="图片 4"/>
                      <p:cNvPicPr/>
                      <p:nvPr/>
                    </p:nvPicPr>
                    <p:blipFill>
                      <a:blip r:embed="rId2"/>
                      <a:stretch>
                        <a:fillRect/>
                      </a:stretch>
                    </p:blipFill>
                    <p:spPr>
                      <a:xfrm>
                        <a:off x="9031605" y="5036820"/>
                        <a:ext cx="2726055" cy="1821180"/>
                      </a:xfrm>
                      <a:prstGeom prst="rect">
                        <a:avLst/>
                      </a:prstGeom>
                    </p:spPr>
                  </p:pic>
                </p:oleObj>
              </mc:Fallback>
            </mc:AlternateContent>
          </a:graphicData>
        </a:graphic>
      </p:graphicFrame>
      <p:graphicFrame>
        <p:nvGraphicFramePr>
          <p:cNvPr id="8" name="对象 7"/>
          <p:cNvGraphicFramePr/>
          <p:nvPr/>
        </p:nvGraphicFramePr>
        <p:xfrm>
          <a:off x="4507865" y="4936490"/>
          <a:ext cx="2216150" cy="1921510"/>
        </p:xfrm>
        <a:graphic>
          <a:graphicData uri="http://schemas.openxmlformats.org/presentationml/2006/ole">
            <mc:AlternateContent xmlns:mc="http://schemas.openxmlformats.org/markup-compatibility/2006">
              <mc:Choice xmlns:v="urn:schemas-microsoft-com:vml" Requires="v">
                <p:oleObj spid="_x0000_s9" name="" r:id="rId3" imgW="1193800" imgH="1035050" progId="Paint.Picture">
                  <p:embed/>
                </p:oleObj>
              </mc:Choice>
              <mc:Fallback>
                <p:oleObj name="" r:id="rId3" imgW="1193800" imgH="1035050" progId="Paint.Picture">
                  <p:embed/>
                  <p:pic>
                    <p:nvPicPr>
                      <p:cNvPr id="0" name="图片 8"/>
                      <p:cNvPicPr/>
                      <p:nvPr/>
                    </p:nvPicPr>
                    <p:blipFill>
                      <a:blip r:embed="rId4"/>
                      <a:stretch>
                        <a:fillRect/>
                      </a:stretch>
                    </p:blipFill>
                    <p:spPr>
                      <a:xfrm>
                        <a:off x="4507865" y="4936490"/>
                        <a:ext cx="2216150" cy="192151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构造一个数组</a:t>
            </a:r>
            <a:r>
              <a:rPr lang="en-US" altLang="zh-CN"/>
              <a:t> f[i][j] = 1 </a:t>
            </a:r>
            <a:r>
              <a:rPr lang="zh-CN" altLang="en-US"/>
              <a:t>表示第</a:t>
            </a:r>
            <a:r>
              <a:rPr lang="en-US" altLang="zh-CN"/>
              <a:t> i </a:t>
            </a:r>
            <a:r>
              <a:rPr lang="zh-CN" altLang="en-US"/>
              <a:t>个字符在</a:t>
            </a:r>
            <a:r>
              <a:rPr lang="en-US" altLang="zh-CN"/>
              <a:t> S </a:t>
            </a:r>
            <a:r>
              <a:rPr lang="zh-CN" altLang="en-US"/>
              <a:t>中出现比第</a:t>
            </a:r>
            <a:r>
              <a:rPr lang="en-US" altLang="zh-CN"/>
              <a:t> j </a:t>
            </a:r>
            <a:r>
              <a:rPr lang="zh-CN" altLang="en-US"/>
              <a:t>个字符更靠前，</a:t>
            </a:r>
            <a:r>
              <a:rPr lang="en-US" altLang="zh-CN"/>
              <a:t>f[i][j] = 0 </a:t>
            </a:r>
            <a:r>
              <a:rPr lang="zh-CN" altLang="en-US"/>
              <a:t>表示相反的</a:t>
            </a:r>
            <a:r>
              <a:rPr lang="zh-CN" altLang="en-US"/>
              <a:t>信息</a:t>
            </a:r>
            <a:endParaRPr lang="zh-CN" altLang="en-US"/>
          </a:p>
          <a:p>
            <a:r>
              <a:rPr lang="zh-CN" altLang="en-US"/>
              <a:t>对每个点</a:t>
            </a:r>
            <a:r>
              <a:rPr lang="en-US" altLang="zh-CN"/>
              <a:t> x</a:t>
            </a:r>
            <a:r>
              <a:rPr lang="zh-CN" altLang="en-US"/>
              <a:t>，构造</a:t>
            </a:r>
            <a:r>
              <a:rPr lang="en-US" altLang="zh-CN"/>
              <a:t> g[x][i][j] </a:t>
            </a:r>
            <a:r>
              <a:rPr lang="zh-CN" altLang="en-US"/>
              <a:t>表示</a:t>
            </a:r>
            <a:r>
              <a:rPr lang="zh-CN" altLang="en-US">
                <a:sym typeface="+mn-ea"/>
              </a:rPr>
              <a:t>表示第</a:t>
            </a:r>
            <a:r>
              <a:rPr lang="en-US" altLang="zh-CN">
                <a:sym typeface="+mn-ea"/>
              </a:rPr>
              <a:t> i </a:t>
            </a:r>
            <a:r>
              <a:rPr lang="zh-CN" altLang="en-US">
                <a:sym typeface="+mn-ea"/>
              </a:rPr>
              <a:t>个字符在</a:t>
            </a:r>
            <a:r>
              <a:rPr lang="en-US" altLang="zh-CN">
                <a:sym typeface="+mn-ea"/>
              </a:rPr>
              <a:t> x </a:t>
            </a:r>
            <a:r>
              <a:rPr lang="zh-CN" altLang="en-US">
                <a:sym typeface="+mn-ea"/>
              </a:rPr>
              <a:t>相邻的</a:t>
            </a:r>
            <a:r>
              <a:rPr lang="zh-CN" altLang="en-US">
                <a:sym typeface="+mn-ea"/>
              </a:rPr>
              <a:t>边中出现比第</a:t>
            </a:r>
            <a:r>
              <a:rPr lang="en-US" altLang="zh-CN">
                <a:sym typeface="+mn-ea"/>
              </a:rPr>
              <a:t> j </a:t>
            </a:r>
            <a:r>
              <a:rPr lang="zh-CN" altLang="en-US">
                <a:sym typeface="+mn-ea"/>
              </a:rPr>
              <a:t>个字符更靠前，</a:t>
            </a:r>
            <a:r>
              <a:rPr lang="en-US" altLang="zh-CN">
                <a:sym typeface="+mn-ea"/>
              </a:rPr>
              <a:t>g[x][i][j] = 0 </a:t>
            </a:r>
            <a:r>
              <a:rPr lang="zh-CN" altLang="en-US">
                <a:sym typeface="+mn-ea"/>
              </a:rPr>
              <a:t>表示相反的信息</a:t>
            </a:r>
            <a:endParaRPr lang="zh-CN" altLang="en-US">
              <a:sym typeface="+mn-ea"/>
            </a:endParaRPr>
          </a:p>
          <a:p>
            <a:r>
              <a:rPr lang="zh-CN" altLang="en-US"/>
              <a:t>对路径</a:t>
            </a:r>
            <a:r>
              <a:rPr lang="en-US" altLang="zh-CN"/>
              <a:t> (x,y)</a:t>
            </a:r>
            <a:r>
              <a:rPr lang="zh-CN" altLang="en-US"/>
              <a:t>，如果路径上所有位置</a:t>
            </a:r>
            <a:r>
              <a:rPr lang="en-US" altLang="zh-CN"/>
              <a:t> k </a:t>
            </a:r>
            <a:r>
              <a:rPr lang="zh-CN" altLang="en-US"/>
              <a:t>的</a:t>
            </a:r>
            <a:r>
              <a:rPr lang="en-US" altLang="zh-CN"/>
              <a:t> g[k][i][j] </a:t>
            </a:r>
            <a:r>
              <a:rPr lang="zh-CN" altLang="en-US"/>
              <a:t>都比</a:t>
            </a:r>
            <a:r>
              <a:rPr lang="en-US" altLang="zh-CN"/>
              <a:t> f[i][j] </a:t>
            </a:r>
            <a:r>
              <a:rPr lang="zh-CN" altLang="en-US"/>
              <a:t>小，则这条路径是可以在字符串</a:t>
            </a:r>
            <a:r>
              <a:rPr lang="en-US" altLang="zh-CN"/>
              <a:t> S </a:t>
            </a:r>
            <a:r>
              <a:rPr lang="zh-CN" altLang="en-US"/>
              <a:t>的条件下走出的，否则是不行</a:t>
            </a:r>
            <a:r>
              <a:rPr lang="zh-CN" altLang="en-US"/>
              <a:t>的</a:t>
            </a:r>
            <a:endParaRPr lang="zh-CN" altLang="en-US"/>
          </a:p>
          <a:p>
            <a:r>
              <a:rPr lang="zh-CN" altLang="en-US"/>
              <a:t>于是我们可以计算这条路径上的</a:t>
            </a:r>
            <a:r>
              <a:rPr lang="en-US" altLang="zh-CN"/>
              <a:t> g[k][i][j] </a:t>
            </a:r>
            <a:r>
              <a:rPr lang="zh-CN" altLang="en-US"/>
              <a:t>的或，变成一个分治</a:t>
            </a:r>
            <a:r>
              <a:rPr lang="zh-CN" altLang="en-US"/>
              <a:t>信息</a:t>
            </a:r>
            <a:endParaRPr lang="zh-CN" altLang="en-US"/>
          </a:p>
          <a:p>
            <a:r>
              <a:rPr lang="zh-CN" altLang="en-US"/>
              <a:t>用树链剖分或者更优的树分治方法维护，比如</a:t>
            </a:r>
            <a:r>
              <a:rPr lang="en-US" altLang="zh-CN"/>
              <a:t> </a:t>
            </a:r>
            <a:r>
              <a:rPr lang="en-US" altLang="zh-CN"/>
              <a:t>LCT</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normAutofit lnSpcReduction="10000"/>
          </a:bodyPr>
          <a:p>
            <a:r>
              <a:rPr lang="zh-CN" altLang="en-US"/>
              <a:t>当构造出高效判断一条链的方法后，可以在树上二分来得到我们想要的</a:t>
            </a:r>
            <a:r>
              <a:rPr lang="zh-CN" altLang="en-US"/>
              <a:t>答案</a:t>
            </a:r>
            <a:endParaRPr lang="zh-CN" altLang="en-US"/>
          </a:p>
          <a:p>
            <a:r>
              <a:rPr lang="zh-CN" altLang="en-US"/>
              <a:t>对原树进行树链剖分，向上走的部分可以每次跳重链，如果重链算出来可以走，那就走，否则代表分界点在重链上，于是在重链上二分来找到分界点，这个分界点就是向上到的最远</a:t>
            </a:r>
            <a:r>
              <a:rPr lang="zh-CN" altLang="en-US"/>
              <a:t>点</a:t>
            </a:r>
            <a:endParaRPr lang="zh-CN" altLang="en-US"/>
          </a:p>
          <a:p>
            <a:r>
              <a:rPr lang="zh-CN" altLang="en-US"/>
              <a:t>然后向下每次也是走重链，如果重链可以走完，则走到一个叶子，否则二分在重链的哪个位置换到轻边，因为每走一次轻边后子树大小减半，所以上述二分过程进行</a:t>
            </a:r>
            <a:r>
              <a:rPr lang="en-US" altLang="zh-CN"/>
              <a:t> O(logn) </a:t>
            </a:r>
            <a:r>
              <a:rPr lang="zh-CN" altLang="en-US"/>
              <a:t>次</a:t>
            </a:r>
            <a:endParaRPr lang="zh-CN" altLang="en-US"/>
          </a:p>
          <a:p>
            <a:r>
              <a:rPr lang="zh-CN" altLang="en-US"/>
              <a:t>链或的信息可以用</a:t>
            </a:r>
            <a:r>
              <a:rPr lang="en-US" altLang="zh-CN"/>
              <a:t> bitset </a:t>
            </a:r>
            <a:r>
              <a:rPr lang="zh-CN" altLang="en-US"/>
              <a:t>压位</a:t>
            </a:r>
            <a:r>
              <a:rPr lang="zh-CN" altLang="en-US"/>
              <a:t>计算</a:t>
            </a:r>
            <a:endParaRPr lang="zh-CN" altLang="en-US"/>
          </a:p>
          <a:p>
            <a:r>
              <a:rPr lang="zh-CN" altLang="en-US"/>
              <a:t>总时间复杂度</a:t>
            </a:r>
            <a:r>
              <a:rPr lang="en-US" altLang="zh-CN"/>
              <a:t> O((n+(n+m)logn)Σ^2/w)</a:t>
            </a:r>
            <a:r>
              <a:rPr lang="zh-CN" altLang="en-US"/>
              <a:t>，树链剖分会多个</a:t>
            </a:r>
            <a:r>
              <a:rPr lang="en-US" altLang="zh-CN"/>
              <a:t> </a:t>
            </a:r>
            <a:r>
              <a:rPr lang="en-US" altLang="zh-CN"/>
              <a:t>logn</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THUSC2022 D1T4 </a:t>
            </a:r>
            <a:r>
              <a:rPr lang="zh-CN" altLang="en-US"/>
              <a:t>字符</a:t>
            </a:r>
            <a:r>
              <a:rPr lang="zh-CN" altLang="en-US"/>
              <a:t>树</a:t>
            </a:r>
            <a:endParaRPr lang="zh-CN" altLang="en-US"/>
          </a:p>
        </p:txBody>
      </p:sp>
      <p:graphicFrame>
        <p:nvGraphicFramePr>
          <p:cNvPr id="4" name="内容占位符 3"/>
          <p:cNvGraphicFramePr>
            <a:graphicFrameLocks noChangeAspect="1"/>
          </p:cNvGraphicFramePr>
          <p:nvPr>
            <p:ph idx="1"/>
          </p:nvPr>
        </p:nvGraphicFramePr>
        <p:xfrm>
          <a:off x="838200" y="1691005"/>
          <a:ext cx="8588375" cy="4999990"/>
        </p:xfrm>
        <a:graphic>
          <a:graphicData uri="http://schemas.openxmlformats.org/presentationml/2006/ole">
            <mc:AlternateContent xmlns:mc="http://schemas.openxmlformats.org/markup-compatibility/2006">
              <mc:Choice xmlns:v="urn:schemas-microsoft-com:vml" Requires="v">
                <p:oleObj spid="_x0000_s5" name="" r:id="rId1" imgW="11639550" imgH="6775450" progId="Paint.Picture">
                  <p:embed/>
                </p:oleObj>
              </mc:Choice>
              <mc:Fallback>
                <p:oleObj name="" r:id="rId1" imgW="11639550" imgH="6775450" progId="Paint.Picture">
                  <p:embed/>
                  <p:pic>
                    <p:nvPicPr>
                      <p:cNvPr id="0" name="图片 4"/>
                      <p:cNvPicPr/>
                      <p:nvPr/>
                    </p:nvPicPr>
                    <p:blipFill>
                      <a:blip r:embed="rId2"/>
                      <a:stretch>
                        <a:fillRect/>
                      </a:stretch>
                    </p:blipFill>
                    <p:spPr>
                      <a:xfrm>
                        <a:off x="838200" y="1691005"/>
                        <a:ext cx="8588375" cy="499999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18949" y="53"/>
            <a:ext cx="5406866" cy="686424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endParaRPr lang="zh-CN" altLang="en-US" dirty="0"/>
          </a:p>
        </p:txBody>
      </p:sp>
      <p:sp>
        <p:nvSpPr>
          <p:cNvPr id="3" name="内容占位符 2"/>
          <p:cNvSpPr>
            <a:spLocks noGrp="1"/>
          </p:cNvSpPr>
          <p:nvPr>
            <p:ph idx="1"/>
          </p:nvPr>
        </p:nvSpPr>
        <p:spPr/>
        <p:txBody>
          <a:bodyPr/>
          <a:lstStyle/>
          <a:p>
            <a:r>
              <a:rPr lang="zh-CN" altLang="en-US" dirty="0"/>
              <a:t>洛谷上的</a:t>
            </a:r>
            <a:r>
              <a:rPr lang="en-US" altLang="zh-CN" dirty="0"/>
              <a:t>ID</a:t>
            </a:r>
            <a:r>
              <a:rPr lang="zh-CN" altLang="en-US" dirty="0"/>
              <a:t>：</a:t>
            </a:r>
            <a:r>
              <a:rPr lang="en-US" altLang="zh-CN" dirty="0" err="1"/>
              <a:t>noip</a:t>
            </a:r>
            <a:endParaRPr lang="en-US" altLang="zh-CN" dirty="0"/>
          </a:p>
          <a:p>
            <a:r>
              <a:rPr lang="zh-CN" altLang="en-US" dirty="0"/>
              <a:t>其他地方的</a:t>
            </a:r>
            <a:r>
              <a:rPr lang="en-US" altLang="zh-CN" dirty="0"/>
              <a:t>ID</a:t>
            </a:r>
            <a:r>
              <a:rPr lang="zh-CN" altLang="en-US" dirty="0"/>
              <a:t>：</a:t>
            </a:r>
            <a:r>
              <a:rPr lang="en-US" altLang="zh-CN" dirty="0"/>
              <a:t>nzhtl1477</a:t>
            </a:r>
            <a:r>
              <a:rPr lang="zh-CN" altLang="en-US" dirty="0"/>
              <a:t>，</a:t>
            </a:r>
            <a:r>
              <a:rPr lang="en-US" altLang="zh-CN" dirty="0"/>
              <a:t>ODT</a:t>
            </a:r>
            <a:endParaRPr lang="en-US" altLang="zh-CN" dirty="0"/>
          </a:p>
          <a:p>
            <a:r>
              <a:rPr lang="zh-CN" altLang="en-US" dirty="0"/>
              <a:t>擅长讲数据结构</a:t>
            </a:r>
            <a:endParaRPr lang="en-US" altLang="zh-CN" dirty="0"/>
          </a:p>
          <a:p>
            <a:r>
              <a:rPr lang="en-US" altLang="zh-CN" dirty="0"/>
              <a:t>THUWC2020</a:t>
            </a:r>
            <a:r>
              <a:rPr lang="zh-CN" altLang="en-US" dirty="0"/>
              <a:t>，</a:t>
            </a:r>
            <a:r>
              <a:rPr lang="en-US" altLang="zh-CN" dirty="0"/>
              <a:t>CTT2020</a:t>
            </a:r>
            <a:r>
              <a:rPr lang="zh-CN" altLang="en-US" dirty="0"/>
              <a:t>，</a:t>
            </a:r>
            <a:r>
              <a:rPr lang="en-US" altLang="zh-CN" dirty="0"/>
              <a:t>CTS2021</a:t>
            </a:r>
            <a:r>
              <a:rPr lang="zh-CN" altLang="en-US" dirty="0"/>
              <a:t>，</a:t>
            </a:r>
            <a:r>
              <a:rPr lang="en-US" altLang="zh-CN" dirty="0"/>
              <a:t>NOI2020</a:t>
            </a:r>
            <a:r>
              <a:rPr lang="zh-CN" altLang="en-US" dirty="0"/>
              <a:t>，</a:t>
            </a:r>
            <a:r>
              <a:rPr lang="en-US" altLang="zh-CN" dirty="0"/>
              <a:t>CTT2021</a:t>
            </a:r>
            <a:r>
              <a:rPr lang="zh-CN" altLang="en-US" dirty="0"/>
              <a:t>，</a:t>
            </a:r>
            <a:r>
              <a:rPr lang="en-US" altLang="zh-CN" dirty="0"/>
              <a:t>CTS2022</a:t>
            </a:r>
            <a:r>
              <a:rPr lang="zh-CN" altLang="en-US" dirty="0"/>
              <a:t>，</a:t>
            </a:r>
            <a:r>
              <a:rPr lang="en-US" altLang="zh-CN" dirty="0"/>
              <a:t>THUSC2022</a:t>
            </a:r>
            <a:r>
              <a:rPr lang="zh-CN" altLang="en-US" dirty="0"/>
              <a:t>，</a:t>
            </a:r>
            <a:r>
              <a:rPr lang="en-US" altLang="zh-CN" dirty="0"/>
              <a:t>CTT2022</a:t>
            </a:r>
            <a:r>
              <a:rPr lang="zh-CN" altLang="en-US" dirty="0"/>
              <a:t>出题人</a:t>
            </a:r>
            <a:endParaRPr lang="zh-CN" altLang="en-US" dirty="0"/>
          </a:p>
          <a:p>
            <a:r>
              <a:rPr lang="zh-CN" altLang="en-US" dirty="0"/>
              <a:t>ECfinal2020，</a:t>
            </a:r>
            <a:r>
              <a:rPr lang="en-US" altLang="zh-CN" dirty="0"/>
              <a:t>ECfinal2021</a:t>
            </a:r>
            <a:r>
              <a:rPr lang="zh-CN" altLang="en-US" dirty="0"/>
              <a:t>，沈阳2021区域赛，</a:t>
            </a:r>
            <a:r>
              <a:rPr lang="zh-CN" altLang="en-US" dirty="0">
                <a:sym typeface="+mn-ea"/>
              </a:rPr>
              <a:t>昆明2022区域赛，</a:t>
            </a:r>
            <a:r>
              <a:rPr lang="zh-CN" altLang="en-US" dirty="0"/>
              <a:t>济南</a:t>
            </a:r>
            <a:r>
              <a:rPr lang="en-US" altLang="zh-CN" dirty="0"/>
              <a:t>2022</a:t>
            </a:r>
            <a:r>
              <a:rPr lang="zh-CN" altLang="en-US" dirty="0"/>
              <a:t>区域赛</a:t>
            </a:r>
            <a:r>
              <a:rPr lang="zh-CN" altLang="en-US" dirty="0"/>
              <a:t>出题人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pic>
        <p:nvPicPr>
          <p:cNvPr id="5" name="内容占位符 4"/>
          <p:cNvPicPr>
            <a:picLocks noGrp="1" noChangeAspect="1"/>
          </p:cNvPicPr>
          <p:nvPr>
            <p:ph idx="1"/>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3661409" y="0"/>
            <a:ext cx="4103223" cy="6857999"/>
          </a:xfrm>
        </p:spPr>
      </p:pic>
      <p:pic>
        <p:nvPicPr>
          <p:cNvPr id="3" name="内容占位符 4"/>
          <p:cNvPicPr>
            <a:picLocks noGrp="1"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7764780" y="0"/>
            <a:ext cx="4433776"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CF1340F </a:t>
            </a:r>
            <a:r>
              <a:rPr lang="en-US" altLang="zh-CN" dirty="0" err="1"/>
              <a:t>Nastya</a:t>
            </a:r>
            <a:r>
              <a:rPr lang="en-US" altLang="zh-CN" dirty="0"/>
              <a:t> and CBS</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7467091" cy="334270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考虑线段树维护序列，对一个节点维护其经过括号匹配后的结果，如果一个节点出现了两个不匹配的左右括号挨在一起的情况（如“</a:t>
            </a:r>
            <a:r>
              <a:rPr lang="en-US" altLang="zh-CN" dirty="0"/>
              <a:t>(]</a:t>
            </a:r>
            <a:r>
              <a:rPr lang="zh-CN" altLang="en-US" dirty="0"/>
              <a:t>”），则这个节点不可能被成功匹配，可以直接标记匹配失败</a:t>
            </a:r>
            <a:endParaRPr lang="en-US" altLang="zh-CN" dirty="0"/>
          </a:p>
          <a:p>
            <a:r>
              <a:rPr lang="zh-CN" altLang="en-US" dirty="0"/>
              <a:t>所以一个节点如果可能和别的节点合并后成功匹配，其不匹配括号一定是一些左括号然后一些右括号</a:t>
            </a:r>
            <a:endParaRPr lang="en-US" altLang="zh-CN" dirty="0"/>
          </a:p>
          <a:p>
            <a:r>
              <a:rPr lang="zh-CN" altLang="en-US" dirty="0"/>
              <a:t>为了方便判括号是否可以匹配，使用字符串哈希的方法，考虑我们对每个节点维护了其不匹配括号中左括号与右括号分别的哈希值，如何合并节点信息</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这里用小括号，只表示括号方向</a:t>
            </a:r>
            <a:endParaRPr lang="zh-CN" altLang="en-US" dirty="0"/>
          </a:p>
          <a:p>
            <a:r>
              <a:rPr lang="zh-CN" altLang="en-US" dirty="0"/>
              <a:t>如</a:t>
            </a:r>
            <a:r>
              <a:rPr lang="en-US" altLang="zh-CN" dirty="0"/>
              <a:t>)))(((</a:t>
            </a:r>
            <a:r>
              <a:rPr lang="zh-CN" altLang="en-US" dirty="0"/>
              <a:t>与</a:t>
            </a:r>
            <a:r>
              <a:rPr lang="en-US" altLang="zh-CN" dirty="0"/>
              <a:t>))))(</a:t>
            </a:r>
            <a:r>
              <a:rPr lang="zh-CN" altLang="en-US" dirty="0"/>
              <a:t>合并得到</a:t>
            </a:r>
            <a:r>
              <a:rPr lang="en-US" altLang="zh-CN" dirty="0"/>
              <a:t>))) )(</a:t>
            </a:r>
            <a:r>
              <a:rPr lang="zh-CN" altLang="en-US" dirty="0"/>
              <a:t>，可以发现合并时，一定会抵消掉左儿子的所有右括号，或者右儿子的所有左括号，否则匹配失败</a:t>
            </a:r>
            <a:endParaRPr lang="en-US" altLang="zh-CN" dirty="0"/>
          </a:p>
          <a:p>
            <a:r>
              <a:rPr lang="zh-CN" altLang="en-US" dirty="0"/>
              <a:t>如上述例子合并时，我们需要知道右儿子这</a:t>
            </a:r>
            <a:r>
              <a:rPr lang="en-US" altLang="zh-CN" dirty="0"/>
              <a:t>x</a:t>
            </a:r>
            <a:r>
              <a:rPr lang="zh-CN" altLang="en-US" dirty="0"/>
              <a:t>个左括号的哈希值，这个可以通过在右儿子的子树中递归实现：</a:t>
            </a:r>
            <a:endParaRPr lang="en-US" altLang="zh-CN" dirty="0"/>
          </a:p>
          <a:p>
            <a:r>
              <a:rPr lang="zh-CN" altLang="en-US" dirty="0"/>
              <a:t>若右儿子的左儿子的左括号</a:t>
            </a:r>
            <a:r>
              <a:rPr lang="en-US" altLang="zh-CN" dirty="0"/>
              <a:t>&gt;=x</a:t>
            </a:r>
            <a:r>
              <a:rPr lang="zh-CN" altLang="en-US" dirty="0"/>
              <a:t>个，我们只需要递归右儿子的左儿子即可</a:t>
            </a:r>
            <a:endParaRPr lang="en-US" altLang="zh-CN" dirty="0"/>
          </a:p>
          <a:p>
            <a:r>
              <a:rPr lang="zh-CN" altLang="en-US" dirty="0"/>
              <a:t>否则右儿子的左儿子的左括号一定全部包含在这</a:t>
            </a:r>
            <a:r>
              <a:rPr lang="en-US" altLang="zh-CN" dirty="0"/>
              <a:t>x</a:t>
            </a:r>
            <a:r>
              <a:rPr lang="zh-CN" altLang="en-US" dirty="0"/>
              <a:t>个括号中，因为维护了所有不匹配左括号的哈希值，所以只需要递归右儿子的右儿子</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这样合并时构成了一个单侧递归结构，合并两个节点的时间复杂度为</a:t>
            </a:r>
            <a:r>
              <a:rPr lang="en-US" altLang="zh-CN" dirty="0"/>
              <a:t>O(</a:t>
            </a:r>
            <a:r>
              <a:rPr lang="en-US" altLang="zh-CN" dirty="0" err="1"/>
              <a:t>logn</a:t>
            </a:r>
            <a:r>
              <a:rPr lang="en-US" altLang="zh-CN" dirty="0"/>
              <a:t>)</a:t>
            </a:r>
            <a:r>
              <a:rPr lang="zh-CN" altLang="en-US" dirty="0"/>
              <a:t>，总时间复杂度为</a:t>
            </a:r>
            <a:r>
              <a:rPr lang="en-US" altLang="zh-CN" dirty="0"/>
              <a:t>O(log^2n)</a:t>
            </a:r>
            <a:endParaRPr lang="en-US" altLang="zh-CN" dirty="0"/>
          </a:p>
          <a:p>
            <a:r>
              <a:rPr lang="zh-CN" altLang="en-US" dirty="0"/>
              <a:t>建树的时间复杂度为</a:t>
            </a:r>
            <a:r>
              <a:rPr lang="en-US" altLang="zh-CN" dirty="0"/>
              <a:t>T(n)=2T(n/2)+O(</a:t>
            </a:r>
            <a:r>
              <a:rPr lang="en-US" altLang="zh-CN" dirty="0" err="1"/>
              <a:t>logn</a:t>
            </a:r>
            <a:r>
              <a:rPr lang="en-US" altLang="zh-CN" dirty="0"/>
              <a:t>)</a:t>
            </a:r>
            <a:r>
              <a:rPr lang="zh-CN" altLang="en-US" dirty="0"/>
              <a:t>，解得</a:t>
            </a:r>
            <a:r>
              <a:rPr lang="en-US" altLang="zh-CN" dirty="0"/>
              <a:t>T(n)=O(n)</a:t>
            </a:r>
            <a:endParaRPr lang="en-US" altLang="zh-CN" dirty="0"/>
          </a:p>
          <a:p>
            <a:r>
              <a:rPr lang="zh-CN" altLang="en-US" dirty="0"/>
              <a:t>总时间复杂度</a:t>
            </a:r>
            <a:r>
              <a:rPr lang="en-US" altLang="zh-CN" dirty="0"/>
              <a:t>O(n+mlog^2n)</a:t>
            </a:r>
            <a:endParaRPr lang="en-US" altLang="zh-CN" dirty="0"/>
          </a:p>
          <a:p>
            <a:endParaRPr lang="en-US" altLang="zh-CN" dirty="0"/>
          </a:p>
          <a:p>
            <a:r>
              <a:rPr lang="en-US" altLang="zh-CN" dirty="0"/>
              <a:t>P.S </a:t>
            </a:r>
            <a:r>
              <a:rPr lang="zh-CN" altLang="en-US" dirty="0"/>
              <a:t>四年前</a:t>
            </a:r>
            <a:r>
              <a:rPr lang="en-US" altLang="zh-CN" dirty="0"/>
              <a:t>ccz</a:t>
            </a:r>
            <a:r>
              <a:rPr lang="zh-CN" altLang="en-US" dirty="0"/>
              <a:t>想过区间不匹配括号的维护，他题解给的那个线段树套可持久化平衡树的方法是被完爆的。我们出过区间不匹配括号半群的题</a:t>
            </a:r>
            <a:r>
              <a:rPr lang="en-US" altLang="zh-CN" dirty="0"/>
              <a:t>P6781</a:t>
            </a:r>
            <a:r>
              <a:rPr lang="zh-CN" altLang="en-US" dirty="0"/>
              <a:t>，当时设计了一个类</a:t>
            </a:r>
            <a:r>
              <a:rPr lang="en-US" altLang="zh-CN" dirty="0"/>
              <a:t>top tree</a:t>
            </a:r>
            <a:r>
              <a:rPr lang="zh-CN" altLang="en-US" dirty="0"/>
              <a:t>结构，实际上也是可以用这个单侧递归方法做的，只是不可减了要麻烦一些</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可以考虑用线段树套可持久化平衡树维护</a:t>
            </a:r>
            <a:endParaRPr lang="en-US" altLang="zh-CN" dirty="0"/>
          </a:p>
          <a:p>
            <a:r>
              <a:rPr lang="zh-CN" altLang="en-US" dirty="0"/>
              <a:t>线段树维护序列，可持久化平衡树维护区间合并后剩下的括号</a:t>
            </a:r>
            <a:endParaRPr lang="en-US" altLang="zh-CN" dirty="0"/>
          </a:p>
          <a:p>
            <a:r>
              <a:rPr lang="zh-CN" altLang="en-US" dirty="0"/>
              <a:t>每次合并的时候可以二分，然后进行一次区间复制</a:t>
            </a:r>
            <a:endParaRPr lang="en-US" altLang="zh-CN" dirty="0"/>
          </a:p>
          <a:p>
            <a:endParaRPr lang="en-US" altLang="zh-CN" dirty="0"/>
          </a:p>
          <a:p>
            <a:r>
              <a:rPr lang="zh-CN" altLang="en-US" dirty="0"/>
              <a:t>总时间复杂度</a:t>
            </a:r>
            <a:r>
              <a:rPr lang="en-US" altLang="zh-CN" dirty="0"/>
              <a:t>O(n+mlog^2n)</a:t>
            </a:r>
            <a:r>
              <a:rPr lang="zh-CN" altLang="en-US" dirty="0"/>
              <a:t>，空间复杂度</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网上看到的题</a:t>
            </a:r>
            <a:endParaRPr lang="zh-CN" altLang="en-US"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的序列</a:t>
            </a:r>
            <a:r>
              <a:rPr lang="en-US" altLang="zh-CN" dirty="0"/>
              <a:t>a</a:t>
            </a:r>
            <a:r>
              <a:rPr lang="zh-CN" altLang="en-US" dirty="0"/>
              <a:t>一个长为</a:t>
            </a:r>
            <a:r>
              <a:rPr lang="en-US" altLang="zh-CN" dirty="0"/>
              <a:t>n</a:t>
            </a:r>
            <a:r>
              <a:rPr lang="zh-CN" altLang="en-US" dirty="0"/>
              <a:t>的序列</a:t>
            </a:r>
            <a:r>
              <a:rPr lang="en-US" altLang="zh-CN" dirty="0"/>
              <a:t>b</a:t>
            </a:r>
            <a:endParaRPr lang="en-US" altLang="zh-CN" dirty="0"/>
          </a:p>
          <a:p>
            <a:r>
              <a:rPr lang="en-US" altLang="zh-CN" dirty="0"/>
              <a:t>b</a:t>
            </a:r>
            <a:r>
              <a:rPr lang="zh-CN" altLang="en-US" dirty="0"/>
              <a:t>是</a:t>
            </a:r>
            <a:r>
              <a:rPr lang="en-US" altLang="zh-CN" dirty="0"/>
              <a:t>0,1</a:t>
            </a:r>
            <a:r>
              <a:rPr lang="zh-CN" altLang="en-US" dirty="0"/>
              <a:t>序列</a:t>
            </a:r>
            <a:endParaRPr lang="en-US" altLang="zh-CN" dirty="0"/>
          </a:p>
          <a:p>
            <a:r>
              <a:rPr lang="zh-CN" altLang="en-US" dirty="0"/>
              <a:t>有</a:t>
            </a:r>
            <a:r>
              <a:rPr lang="en-US" altLang="zh-CN" dirty="0"/>
              <a:t>m</a:t>
            </a:r>
            <a:r>
              <a:rPr lang="zh-CN" altLang="en-US"/>
              <a:t>次操作，每次</a:t>
            </a:r>
            <a:r>
              <a:rPr lang="zh-CN" altLang="en-US" dirty="0"/>
              <a:t>操作给出一个</a:t>
            </a:r>
            <a:r>
              <a:rPr lang="en-US" altLang="zh-CN" dirty="0"/>
              <a:t>x</a:t>
            </a:r>
            <a:r>
              <a:rPr lang="zh-CN" altLang="en-US" dirty="0"/>
              <a:t>，将所有</a:t>
            </a:r>
            <a:r>
              <a:rPr lang="en-US" altLang="zh-CN" dirty="0"/>
              <a:t>a[</a:t>
            </a:r>
            <a:r>
              <a:rPr lang="en-US" altLang="zh-CN" dirty="0" err="1"/>
              <a:t>i</a:t>
            </a:r>
            <a:r>
              <a:rPr lang="en-US" altLang="zh-CN" dirty="0"/>
              <a:t>]=x</a:t>
            </a:r>
            <a:r>
              <a:rPr lang="zh-CN" altLang="en-US" dirty="0"/>
              <a:t>的</a:t>
            </a:r>
            <a:r>
              <a:rPr lang="en-US" altLang="zh-CN" dirty="0"/>
              <a:t>b[</a:t>
            </a:r>
            <a:r>
              <a:rPr lang="en-US" altLang="zh-CN" dirty="0" err="1"/>
              <a:t>i</a:t>
            </a:r>
            <a:r>
              <a:rPr lang="en-US" altLang="zh-CN" dirty="0"/>
              <a:t>]</a:t>
            </a:r>
            <a:r>
              <a:rPr lang="zh-CN" altLang="en-US" dirty="0"/>
              <a:t>异或</a:t>
            </a:r>
            <a:r>
              <a:rPr lang="en-US" altLang="zh-CN" dirty="0"/>
              <a:t>1</a:t>
            </a:r>
            <a:r>
              <a:rPr lang="zh-CN" altLang="en-US" dirty="0"/>
              <a:t>，求有多少连续的</a:t>
            </a:r>
            <a:r>
              <a:rPr lang="en-US" altLang="zh-CN" dirty="0"/>
              <a:t>1</a:t>
            </a:r>
            <a:r>
              <a:rPr lang="zh-CN" altLang="en-US" dirty="0"/>
              <a:t>段</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连续段个数等价于有多少点两边各为</a:t>
            </a:r>
            <a:r>
              <a:rPr lang="en-US" altLang="zh-CN" dirty="0"/>
              <a:t>0</a:t>
            </a:r>
            <a:r>
              <a:rPr lang="zh-CN" altLang="en-US" dirty="0"/>
              <a:t>和</a:t>
            </a:r>
            <a:r>
              <a:rPr lang="en-US" altLang="zh-CN"/>
              <a:t>1</a:t>
            </a:r>
            <a:endParaRPr lang="en-US" altLang="zh-CN"/>
          </a:p>
          <a:p>
            <a:r>
              <a:rPr lang="zh-CN" altLang="en-US" dirty="0"/>
              <a:t>对每个位置</a:t>
            </a:r>
            <a:r>
              <a:rPr lang="en-US" altLang="zh-CN" dirty="0" err="1"/>
              <a:t>i</a:t>
            </a:r>
            <a:r>
              <a:rPr lang="zh-CN" altLang="en-US" dirty="0"/>
              <a:t>，将其表示为二维平面上的点</a:t>
            </a:r>
            <a:r>
              <a:rPr lang="en-US" altLang="zh-CN" dirty="0"/>
              <a:t>(a[</a:t>
            </a:r>
            <a:r>
              <a:rPr lang="en-US" altLang="zh-CN" dirty="0" err="1"/>
              <a:t>i</a:t>
            </a:r>
            <a:r>
              <a:rPr lang="en-US" altLang="zh-CN" dirty="0"/>
              <a:t>],a[i+1])</a:t>
            </a:r>
            <a:endParaRPr lang="en-US" altLang="zh-CN" dirty="0"/>
          </a:p>
          <a:p>
            <a:r>
              <a:rPr lang="zh-CN" altLang="en-US" dirty="0"/>
              <a:t>每次就是行，列对</a:t>
            </a:r>
            <a:r>
              <a:rPr lang="en-US" altLang="zh-CN" dirty="0"/>
              <a:t>1</a:t>
            </a:r>
            <a:r>
              <a:rPr lang="zh-CN" altLang="en-US" dirty="0"/>
              <a:t>做</a:t>
            </a:r>
            <a:r>
              <a:rPr lang="en-US" altLang="zh-CN" dirty="0" err="1"/>
              <a:t>xor</a:t>
            </a:r>
            <a:r>
              <a:rPr lang="zh-CN" altLang="en-US" dirty="0"/>
              <a:t>，求</a:t>
            </a:r>
            <a:r>
              <a:rPr lang="en-US" altLang="zh-CN" dirty="0"/>
              <a:t>1</a:t>
            </a:r>
            <a:r>
              <a:rPr lang="zh-CN" altLang="en-US" dirty="0"/>
              <a:t>个数</a:t>
            </a:r>
            <a:endParaRPr lang="en-US" altLang="zh-CN" dirty="0"/>
          </a:p>
          <a:p>
            <a:r>
              <a:rPr lang="en-US" altLang="zh-CN" dirty="0"/>
              <a:t>KDT</a:t>
            </a:r>
            <a:r>
              <a:rPr lang="zh-CN" altLang="en-US" dirty="0"/>
              <a:t>直接维护即可</a:t>
            </a:r>
            <a:endParaRPr lang="en-US" altLang="zh-CN" dirty="0"/>
          </a:p>
          <a:p>
            <a:endParaRPr lang="en-US" altLang="zh-CN" dirty="0"/>
          </a:p>
          <a:p>
            <a:r>
              <a:rPr lang="zh-CN" altLang="en-US" dirty="0"/>
              <a:t>总时间复杂度</a:t>
            </a:r>
            <a:r>
              <a:rPr lang="en-US" altLang="zh-CN" dirty="0"/>
              <a:t>O(</a:t>
            </a:r>
            <a:r>
              <a:rPr lang="en-US" altLang="zh-CN" dirty="0" err="1"/>
              <a:t>nlogn+msqrtn</a:t>
            </a:r>
            <a:r>
              <a:rPr lang="en-US" altLang="zh-CN" dirty="0"/>
              <a:t>)</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UOJ228. </a:t>
            </a:r>
            <a:r>
              <a:rPr lang="zh-CN" altLang="en-US" dirty="0"/>
              <a:t>基础数据结构练习题</a:t>
            </a:r>
            <a:endParaRPr lang="zh-CN" altLang="en-US" dirty="0"/>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9801225" cy="17526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err="1"/>
              <a:t>sqrt</a:t>
            </a:r>
            <a:r>
              <a:rPr lang="zh-CN" altLang="en-US" dirty="0"/>
              <a:t>这个操作肯定是一个均摊，因为下降很快</a:t>
            </a:r>
            <a:endParaRPr lang="en-US" altLang="zh-CN" dirty="0"/>
          </a:p>
          <a:p>
            <a:r>
              <a:rPr lang="zh-CN" altLang="en-US" dirty="0"/>
              <a:t>但是有区间加，怎么办呢</a:t>
            </a:r>
            <a:endParaRPr lang="en-US" altLang="zh-CN" dirty="0"/>
          </a:p>
          <a:p>
            <a:r>
              <a:rPr lang="zh-CN" altLang="en-US" dirty="0"/>
              <a:t>想一想感觉可以维护值相同的连续段试试？</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CCPC2022 </a:t>
            </a:r>
            <a:r>
              <a:rPr lang="zh-CN" altLang="en-US"/>
              <a:t>绵阳</a:t>
            </a:r>
            <a:r>
              <a:rPr lang="en-US" altLang="zh-CN"/>
              <a:t>B</a:t>
            </a:r>
            <a:br>
              <a:rPr lang="en-US" altLang="zh-CN"/>
            </a:br>
            <a:r>
              <a:rPr lang="en-US" altLang="zh-CN"/>
              <a:t>CF gym 104065 B</a:t>
            </a:r>
            <a:endParaRPr lang="en-US" altLang="zh-CN"/>
          </a:p>
        </p:txBody>
      </p:sp>
      <p:sp>
        <p:nvSpPr>
          <p:cNvPr id="3" name="内容占位符 2"/>
          <p:cNvSpPr>
            <a:spLocks noGrp="1"/>
          </p:cNvSpPr>
          <p:nvPr>
            <p:ph idx="1"/>
          </p:nvPr>
        </p:nvSpPr>
        <p:spPr/>
        <p:txBody>
          <a:bodyPr/>
          <a:p>
            <a:endParaRPr lang="zh-CN" altLang="en-US"/>
          </a:p>
          <a:p>
            <a:endParaRPr lang="zh-CN" altLang="en-US"/>
          </a:p>
          <a:p>
            <a:endParaRPr lang="zh-CN" altLang="en-US"/>
          </a:p>
          <a:p>
            <a:endParaRPr lang="zh-CN" altLang="en-US"/>
          </a:p>
          <a:p>
            <a:endParaRPr lang="zh-CN" altLang="en-US"/>
          </a:p>
          <a:p>
            <a:endParaRPr lang="zh-CN" altLang="en-US"/>
          </a:p>
          <a:p>
            <a:r>
              <a:rPr lang="zh-CN" altLang="en-US"/>
              <a:t>也就是说你要自己找到一个顺序去邀请</a:t>
            </a:r>
            <a:r>
              <a:rPr lang="zh-CN" altLang="en-US"/>
              <a:t>人。</a:t>
            </a:r>
            <a:endParaRPr lang="zh-CN" altLang="en-US"/>
          </a:p>
        </p:txBody>
      </p:sp>
      <p:pic>
        <p:nvPicPr>
          <p:cNvPr id="7" name="图片 6" descr="668JH~UU]WS%I4)JY1Y(AGM"/>
          <p:cNvPicPr>
            <a:picLocks noChangeAspect="1"/>
          </p:cNvPicPr>
          <p:nvPr/>
        </p:nvPicPr>
        <p:blipFill>
          <a:blip r:embed="rId1"/>
          <a:stretch>
            <a:fillRect/>
          </a:stretch>
        </p:blipFill>
        <p:spPr>
          <a:xfrm>
            <a:off x="838200" y="1825625"/>
            <a:ext cx="10639425" cy="29146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然后就</a:t>
            </a:r>
            <a:r>
              <a:rPr lang="en-US" altLang="zh-CN" dirty="0"/>
              <a:t>TLE</a:t>
            </a:r>
            <a:r>
              <a:rPr lang="zh-CN" altLang="en-US" dirty="0"/>
              <a:t>了</a:t>
            </a:r>
            <a:endParaRPr lang="en-US" altLang="zh-CN" dirty="0"/>
          </a:p>
          <a:p>
            <a:r>
              <a:rPr lang="zh-CN" altLang="en-US" dirty="0"/>
              <a:t>发现会被奇怪的数据卡</a:t>
            </a:r>
            <a:endParaRPr lang="en-US" altLang="zh-CN" dirty="0"/>
          </a:p>
          <a:p>
            <a:r>
              <a:rPr lang="zh-CN" altLang="en-US" dirty="0"/>
              <a:t>比如</a:t>
            </a:r>
            <a:r>
              <a:rPr lang="en-US" altLang="zh-CN" dirty="0"/>
              <a:t>3 4 3 4 3 4</a:t>
            </a:r>
            <a:endParaRPr lang="en-US" altLang="zh-CN" dirty="0"/>
          </a:p>
          <a:p>
            <a:r>
              <a:rPr lang="zh-CN" altLang="en-US" dirty="0"/>
              <a:t>开</a:t>
            </a:r>
            <a:r>
              <a:rPr lang="en-US" altLang="zh-CN" dirty="0" err="1"/>
              <a:t>sqrt</a:t>
            </a:r>
            <a:r>
              <a:rPr lang="zh-CN" altLang="en-US" dirty="0"/>
              <a:t>后变成</a:t>
            </a:r>
            <a:r>
              <a:rPr lang="en-US" altLang="zh-CN" dirty="0"/>
              <a:t>1 2 1 2 1 2</a:t>
            </a:r>
            <a:endParaRPr lang="en-US" altLang="zh-CN" dirty="0"/>
          </a:p>
          <a:p>
            <a:r>
              <a:rPr lang="zh-CN" altLang="en-US" dirty="0"/>
              <a:t>然后加</a:t>
            </a:r>
            <a:r>
              <a:rPr lang="en-US" altLang="zh-CN" dirty="0"/>
              <a:t>2</a:t>
            </a:r>
            <a:r>
              <a:rPr lang="zh-CN" altLang="en-US" dirty="0"/>
              <a:t>又变成</a:t>
            </a:r>
            <a:r>
              <a:rPr lang="en-US" altLang="zh-CN" dirty="0"/>
              <a:t>3 4 3 4 3 4</a:t>
            </a:r>
            <a:endParaRPr lang="en-US" altLang="zh-CN" dirty="0"/>
          </a:p>
          <a:p>
            <a:r>
              <a:rPr lang="en-US" altLang="zh-CN" dirty="0"/>
              <a:t>Oh no</a:t>
            </a:r>
            <a:r>
              <a:rPr lang="zh-CN" altLang="en-US" dirty="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发现这种情况仅当</a:t>
            </a:r>
            <a:r>
              <a:rPr lang="en-US" altLang="zh-CN" dirty="0"/>
              <a:t>a=b-1</a:t>
            </a:r>
            <a:r>
              <a:rPr lang="zh-CN" altLang="en-US" dirty="0"/>
              <a:t>且</a:t>
            </a:r>
            <a:r>
              <a:rPr lang="en-US" altLang="zh-CN" dirty="0"/>
              <a:t>b</a:t>
            </a:r>
            <a:r>
              <a:rPr lang="zh-CN" altLang="en-US" dirty="0"/>
              <a:t>是完全平方数的时候会出现</a:t>
            </a:r>
            <a:endParaRPr lang="en-US" altLang="zh-CN" dirty="0"/>
          </a:p>
          <a:p>
            <a:r>
              <a:rPr lang="zh-CN" altLang="en-US" dirty="0"/>
              <a:t>于是想办法维护一下区间极差就可以判掉这种情况</a:t>
            </a:r>
            <a:endParaRPr lang="en-US" altLang="zh-CN" dirty="0"/>
          </a:p>
          <a:p>
            <a:r>
              <a:rPr lang="zh-CN" altLang="en-US" dirty="0"/>
              <a:t>由于取</a:t>
            </a:r>
            <a:r>
              <a:rPr lang="en-US" altLang="zh-CN" dirty="0" err="1"/>
              <a:t>sqrt</a:t>
            </a:r>
            <a:r>
              <a:rPr lang="zh-CN" altLang="en-US" dirty="0"/>
              <a:t>的次数是</a:t>
            </a:r>
            <a:r>
              <a:rPr lang="en-US" altLang="zh-CN" dirty="0"/>
              <a:t>O( </a:t>
            </a:r>
            <a:r>
              <a:rPr lang="en-US" altLang="zh-CN" dirty="0" err="1"/>
              <a:t>loglogv</a:t>
            </a:r>
            <a:r>
              <a:rPr lang="en-US" altLang="zh-CN" dirty="0"/>
              <a:t> )</a:t>
            </a:r>
            <a:r>
              <a:rPr lang="zh-CN" altLang="en-US" dirty="0"/>
              <a:t>的</a:t>
            </a:r>
            <a:endParaRPr lang="en-US" altLang="zh-CN" dirty="0"/>
          </a:p>
          <a:p>
            <a:r>
              <a:rPr lang="zh-CN" altLang="en-US" dirty="0"/>
              <a:t>所以总复杂度是</a:t>
            </a:r>
            <a:r>
              <a:rPr lang="en-US" altLang="zh-CN" dirty="0"/>
              <a:t>O( (</a:t>
            </a:r>
            <a:r>
              <a:rPr lang="en-US" altLang="zh-CN" dirty="0" err="1"/>
              <a:t>n+m</a:t>
            </a:r>
            <a:r>
              <a:rPr lang="en-US" altLang="zh-CN" dirty="0"/>
              <a:t>)</a:t>
            </a:r>
            <a:r>
              <a:rPr lang="en-US" altLang="zh-CN" dirty="0" err="1"/>
              <a:t>lognloglogv</a:t>
            </a:r>
            <a:r>
              <a:rPr lang="en-US" altLang="zh-CN" dirty="0"/>
              <a:t> )</a:t>
            </a:r>
            <a:endParaRPr lang="en-US" altLang="zh-CN" dirty="0"/>
          </a:p>
          <a:p>
            <a:r>
              <a:rPr lang="zh-CN" altLang="en-US" dirty="0"/>
              <a:t>大概是使用所有连续段以外相邻位置的差来作为势能的均摊</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好像是</a:t>
            </a:r>
            <a:r>
              <a:rPr lang="en-US" altLang="zh-CN" dirty="0"/>
              <a:t>SOJ</a:t>
            </a:r>
            <a:r>
              <a:rPr lang="zh-CN" altLang="en-US" dirty="0"/>
              <a:t>上的题</a:t>
            </a:r>
            <a:endParaRPr lang="zh-CN" altLang="en-US" dirty="0"/>
          </a:p>
        </p:txBody>
      </p:sp>
      <p:pic>
        <p:nvPicPr>
          <p:cNvPr id="5" name="内容占位符 4"/>
          <p:cNvPicPr>
            <a:picLocks noGrp="1" noChangeAspect="1"/>
          </p:cNvPicPr>
          <p:nvPr>
            <p:ph idx="1"/>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838200" y="1808847"/>
            <a:ext cx="7482620" cy="495268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这个修改查询如果能打标记的话可以均摊维护</a:t>
            </a:r>
            <a:endParaRPr lang="en-US" altLang="zh-CN" dirty="0"/>
          </a:p>
          <a:p>
            <a:r>
              <a:rPr lang="zh-CN" altLang="en-US" dirty="0"/>
              <a:t>和之前的一个线段树题差不多</a:t>
            </a:r>
            <a:endParaRPr lang="en-US" altLang="zh-CN" dirty="0"/>
          </a:p>
          <a:p>
            <a:r>
              <a:rPr lang="zh-CN" altLang="en-US" dirty="0"/>
              <a:t>问题是这里有个交换操作</a:t>
            </a:r>
            <a:endParaRPr lang="en-US" altLang="zh-CN" dirty="0"/>
          </a:p>
          <a:p>
            <a:r>
              <a:rPr lang="zh-CN" altLang="en-US" dirty="0"/>
              <a:t>直接把给定的每个</a:t>
            </a:r>
            <a:r>
              <a:rPr lang="en-US" altLang="zh-CN" dirty="0"/>
              <a:t>(</a:t>
            </a:r>
            <a:r>
              <a:rPr lang="en-US" altLang="zh-CN" dirty="0" err="1"/>
              <a:t>x,rev</a:t>
            </a:r>
            <a:r>
              <a:rPr lang="en-US" altLang="zh-CN" dirty="0"/>
              <a:t>(x))</a:t>
            </a:r>
            <a:r>
              <a:rPr lang="zh-CN" altLang="en-US" dirty="0"/>
              <a:t>看做二维平面上的点</a:t>
            </a:r>
            <a:endParaRPr lang="en-US" altLang="zh-CN" dirty="0"/>
          </a:p>
          <a:p>
            <a:r>
              <a:rPr lang="zh-CN" altLang="en-US" dirty="0"/>
              <a:t>每次操作要么是把</a:t>
            </a:r>
            <a:r>
              <a:rPr lang="en-US" altLang="zh-CN" dirty="0"/>
              <a:t>x</a:t>
            </a:r>
            <a:r>
              <a:rPr lang="zh-CN" altLang="en-US" dirty="0"/>
              <a:t>在区间</a:t>
            </a:r>
            <a:r>
              <a:rPr lang="en-US" altLang="zh-CN" dirty="0"/>
              <a:t>[</a:t>
            </a:r>
            <a:r>
              <a:rPr lang="en-US" altLang="zh-CN" dirty="0" err="1"/>
              <a:t>l,r</a:t>
            </a:r>
            <a:r>
              <a:rPr lang="en-US" altLang="zh-CN" dirty="0"/>
              <a:t>]</a:t>
            </a:r>
            <a:r>
              <a:rPr lang="zh-CN" altLang="en-US" dirty="0"/>
              <a:t>中的点修改查询要么是把</a:t>
            </a:r>
            <a:r>
              <a:rPr lang="en-US" altLang="zh-CN" dirty="0"/>
              <a:t>rev(x)</a:t>
            </a:r>
            <a:r>
              <a:rPr lang="zh-CN" altLang="en-US" dirty="0"/>
              <a:t>在区间</a:t>
            </a:r>
            <a:r>
              <a:rPr lang="en-US" altLang="zh-CN" dirty="0"/>
              <a:t>[</a:t>
            </a:r>
            <a:r>
              <a:rPr lang="en-US" altLang="zh-CN" dirty="0" err="1"/>
              <a:t>l,r</a:t>
            </a:r>
            <a:r>
              <a:rPr lang="en-US" altLang="zh-CN" dirty="0"/>
              <a:t>]</a:t>
            </a:r>
            <a:r>
              <a:rPr lang="zh-CN" altLang="en-US" dirty="0"/>
              <a:t>中的点修改查询</a:t>
            </a:r>
            <a:endParaRPr lang="en-US" altLang="zh-CN" dirty="0"/>
          </a:p>
          <a:p>
            <a:r>
              <a:rPr lang="zh-CN" altLang="en-US" dirty="0"/>
              <a:t>是矩形修改查询问题，使用</a:t>
            </a:r>
            <a:r>
              <a:rPr lang="en-US" altLang="zh-CN" dirty="0"/>
              <a:t>KDT</a:t>
            </a:r>
            <a:r>
              <a:rPr lang="zh-CN" altLang="en-US" dirty="0"/>
              <a:t>维护即可</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CF1344E Train Tracks</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8989157" cy="298198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考虑对每个点，维护出到其的所有火车的时刻</a:t>
            </a:r>
            <a:endParaRPr lang="en-US" altLang="zh-CN" dirty="0"/>
          </a:p>
          <a:p>
            <a:r>
              <a:rPr lang="zh-CN" altLang="en-US" dirty="0"/>
              <a:t>对原树进行启发式合并的过程</a:t>
            </a:r>
            <a:endParaRPr lang="en-US" altLang="zh-CN" dirty="0"/>
          </a:p>
          <a:p>
            <a:r>
              <a:rPr lang="zh-CN" altLang="en-US" dirty="0"/>
              <a:t>对重儿子维护一个全局标记，将每个轻儿子的数据结构加上一个边权，合并进来</a:t>
            </a:r>
            <a:endParaRPr lang="en-US" altLang="zh-CN" dirty="0"/>
          </a:p>
          <a:p>
            <a:r>
              <a:rPr lang="zh-CN" altLang="en-US" dirty="0"/>
              <a:t>如果在最终合并出的数据结构中，有</a:t>
            </a:r>
            <a:r>
              <a:rPr lang="en-US" altLang="zh-CN" dirty="0"/>
              <a:t>x</a:t>
            </a:r>
            <a:r>
              <a:rPr lang="zh-CN" altLang="en-US" dirty="0"/>
              <a:t>为</a:t>
            </a:r>
            <a:r>
              <a:rPr lang="en-US" altLang="zh-CN" dirty="0"/>
              <a:t>y</a:t>
            </a:r>
            <a:r>
              <a:rPr lang="zh-CN" altLang="en-US" dirty="0"/>
              <a:t>的前驱，且</a:t>
            </a:r>
            <a:r>
              <a:rPr lang="en-US" altLang="zh-CN" dirty="0"/>
              <a:t>x</a:t>
            </a:r>
            <a:r>
              <a:rPr lang="zh-CN" altLang="en-US" dirty="0"/>
              <a:t>和</a:t>
            </a:r>
            <a:r>
              <a:rPr lang="en-US" altLang="zh-CN" dirty="0"/>
              <a:t>y</a:t>
            </a:r>
            <a:r>
              <a:rPr lang="zh-CN" altLang="en-US" dirty="0"/>
              <a:t>来自于不同的儿子，则在</a:t>
            </a:r>
            <a:r>
              <a:rPr lang="en-US" altLang="zh-CN" dirty="0"/>
              <a:t>[x+1,y]</a:t>
            </a:r>
            <a:r>
              <a:rPr lang="zh-CN" altLang="en-US" dirty="0"/>
              <a:t>时刻中必须进行一次切换，不然就会爆炸</a:t>
            </a:r>
            <a:endParaRPr lang="zh-CN" altLang="en-US" dirty="0"/>
          </a:p>
          <a:p>
            <a:r>
              <a:rPr lang="zh-CN" altLang="en-US" dirty="0"/>
              <a:t>启发式合并过程的复杂度：</a:t>
            </a:r>
            <a:endParaRPr lang="en-US" altLang="zh-CN" dirty="0"/>
          </a:p>
          <a:p>
            <a:r>
              <a:rPr lang="zh-CN" altLang="en-US" dirty="0"/>
              <a:t>使用平衡树是</a:t>
            </a:r>
            <a:r>
              <a:rPr lang="en-US" altLang="zh-CN" dirty="0"/>
              <a:t>O(</a:t>
            </a:r>
            <a:r>
              <a:rPr lang="en-US" altLang="zh-CN" dirty="0" err="1"/>
              <a:t>n+mlognlogm</a:t>
            </a:r>
            <a:r>
              <a:rPr lang="en-US" altLang="zh-CN" dirty="0"/>
              <a:t>)</a:t>
            </a:r>
            <a:r>
              <a:rPr lang="zh-CN" altLang="en-US" dirty="0"/>
              <a:t>，</a:t>
            </a:r>
            <a:r>
              <a:rPr lang="en-US" altLang="zh-CN" dirty="0" err="1"/>
              <a:t>vEB</a:t>
            </a:r>
            <a:r>
              <a:rPr lang="zh-CN" altLang="en-US" dirty="0"/>
              <a:t>树是</a:t>
            </a:r>
            <a:r>
              <a:rPr lang="en-US" altLang="zh-CN" dirty="0"/>
              <a:t>O(</a:t>
            </a:r>
            <a:r>
              <a:rPr lang="en-US" altLang="zh-CN" dirty="0" err="1"/>
              <a:t>n+mlognloglogm</a:t>
            </a:r>
            <a:r>
              <a:rPr lang="en-US" altLang="zh-CN" dirty="0"/>
              <a:t>)</a:t>
            </a:r>
            <a:endParaRPr lang="en-US" altLang="zh-CN" dirty="0"/>
          </a:p>
          <a:p>
            <a:r>
              <a:rPr lang="zh-CN" altLang="en-US" dirty="0"/>
              <a:t>（实际上我觉得是</a:t>
            </a:r>
            <a:r>
              <a:rPr lang="en-US" altLang="zh-CN" dirty="0"/>
              <a:t>O(</a:t>
            </a:r>
            <a:r>
              <a:rPr lang="en-US" altLang="zh-CN" dirty="0" err="1"/>
              <a:t>n+mlogmin</a:t>
            </a:r>
            <a:r>
              <a:rPr lang="en-US" altLang="zh-CN" dirty="0"/>
              <a:t>(</a:t>
            </a:r>
            <a:r>
              <a:rPr lang="en-US" altLang="zh-CN" dirty="0" err="1"/>
              <a:t>n,m</a:t>
            </a:r>
            <a:r>
              <a:rPr lang="en-US" altLang="zh-CN" dirty="0"/>
              <a:t>)</a:t>
            </a:r>
            <a:r>
              <a:rPr lang="en-US" altLang="zh-CN" dirty="0" err="1"/>
              <a:t>loglogm</a:t>
            </a:r>
            <a:r>
              <a:rPr lang="en-US" altLang="zh-CN" dirty="0"/>
              <a:t>)</a:t>
            </a:r>
            <a:r>
              <a:rPr lang="zh-CN" altLang="en-US" dirty="0"/>
              <a:t>）</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可以发现上述的约束条件是充分必要条件</a:t>
            </a:r>
            <a:endParaRPr lang="en-US" altLang="zh-CN" dirty="0"/>
          </a:p>
          <a:p>
            <a:r>
              <a:rPr lang="zh-CN" altLang="en-US" dirty="0"/>
              <a:t>启发式合并导致总共有</a:t>
            </a:r>
            <a:r>
              <a:rPr lang="en-US" altLang="zh-CN" dirty="0"/>
              <a:t>O(</a:t>
            </a:r>
            <a:r>
              <a:rPr lang="en-US" altLang="zh-CN" dirty="0" err="1"/>
              <a:t>mlogmin</a:t>
            </a:r>
            <a:r>
              <a:rPr lang="en-US" altLang="zh-CN" dirty="0"/>
              <a:t>(</a:t>
            </a:r>
            <a:r>
              <a:rPr lang="en-US" altLang="zh-CN" dirty="0" err="1"/>
              <a:t>n,m</a:t>
            </a:r>
            <a:r>
              <a:rPr lang="en-US" altLang="zh-CN" dirty="0"/>
              <a:t>))</a:t>
            </a:r>
            <a:r>
              <a:rPr lang="zh-CN" altLang="en-US" dirty="0"/>
              <a:t>个时间段区间</a:t>
            </a:r>
            <a:endParaRPr lang="en-US" altLang="zh-CN" dirty="0"/>
          </a:p>
          <a:p>
            <a:r>
              <a:rPr lang="zh-CN" altLang="en-US" dirty="0"/>
              <a:t>问题转换为给定一个序列，有一些区间，将序列的每个位置分配给包含其的某个区间，使得每个区间均被分配一个位置</a:t>
            </a:r>
            <a:endParaRPr lang="en-US" altLang="zh-CN" dirty="0"/>
          </a:p>
          <a:p>
            <a:r>
              <a:rPr lang="zh-CN" altLang="en-US" dirty="0"/>
              <a:t>扫描线从左到右扫序列，使用数据结构维护当前没有处理的区间里最靠左的一个右端点，问题即转换为插入删除查询前驱</a:t>
            </a:r>
            <a:endParaRPr lang="en-US" altLang="zh-CN" dirty="0"/>
          </a:p>
          <a:p>
            <a:r>
              <a:rPr lang="zh-CN" altLang="en-US" dirty="0"/>
              <a:t>使用平衡树可以做到</a:t>
            </a:r>
            <a:r>
              <a:rPr lang="en-US" altLang="zh-CN" dirty="0"/>
              <a:t>1log</a:t>
            </a:r>
            <a:r>
              <a:rPr lang="zh-CN" altLang="en-US" dirty="0"/>
              <a:t>，有</a:t>
            </a:r>
            <a:r>
              <a:rPr lang="en-US" altLang="zh-CN" dirty="0"/>
              <a:t>O(</a:t>
            </a:r>
            <a:r>
              <a:rPr lang="en-US" altLang="zh-CN" dirty="0" err="1"/>
              <a:t>mlogmin</a:t>
            </a:r>
            <a:r>
              <a:rPr lang="en-US" altLang="zh-CN" dirty="0"/>
              <a:t>(</a:t>
            </a:r>
            <a:r>
              <a:rPr lang="en-US" altLang="zh-CN" dirty="0" err="1"/>
              <a:t>n,m</a:t>
            </a:r>
            <a:r>
              <a:rPr lang="en-US" altLang="zh-CN" dirty="0"/>
              <a:t>))</a:t>
            </a:r>
            <a:r>
              <a:rPr lang="zh-CN" altLang="en-US" dirty="0"/>
              <a:t>次修改</a:t>
            </a:r>
            <a:endParaRPr lang="en-US" altLang="zh-CN" dirty="0"/>
          </a:p>
          <a:p>
            <a:r>
              <a:rPr lang="zh-CN" altLang="en-US" dirty="0"/>
              <a:t>使用</a:t>
            </a:r>
            <a:r>
              <a:rPr lang="en-US" altLang="zh-CN" dirty="0" err="1"/>
              <a:t>vEB</a:t>
            </a:r>
            <a:r>
              <a:rPr lang="zh-CN" altLang="en-US" dirty="0"/>
              <a:t>树可以做到：</a:t>
            </a:r>
            <a:endParaRPr lang="en-US" altLang="zh-CN" dirty="0"/>
          </a:p>
          <a:p>
            <a:r>
              <a:rPr lang="zh-CN" altLang="en-US" dirty="0"/>
              <a:t>总时间复杂度</a:t>
            </a:r>
            <a:r>
              <a:rPr lang="en-US" altLang="zh-CN" dirty="0"/>
              <a:t>O((</a:t>
            </a:r>
            <a:r>
              <a:rPr lang="en-US" altLang="zh-CN" dirty="0" err="1"/>
              <a:t>n+mlogmin</a:t>
            </a:r>
            <a:r>
              <a:rPr lang="en-US" altLang="zh-CN" dirty="0"/>
              <a:t>(</a:t>
            </a:r>
            <a:r>
              <a:rPr lang="en-US" altLang="zh-CN" dirty="0" err="1"/>
              <a:t>n,m</a:t>
            </a:r>
            <a:r>
              <a:rPr lang="en-US" altLang="zh-CN" dirty="0"/>
              <a:t>))</a:t>
            </a:r>
            <a:r>
              <a:rPr lang="en-US" altLang="zh-CN" dirty="0" err="1"/>
              <a:t>loglogm</a:t>
            </a:r>
            <a:r>
              <a:rPr lang="en-US" altLang="zh-CN" dirty="0"/>
              <a:t>)</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如果这里的时间</a:t>
            </a:r>
            <a:r>
              <a:rPr lang="en-US" altLang="zh-CN" dirty="0"/>
              <a:t>t=n</a:t>
            </a:r>
            <a:r>
              <a:rPr lang="zh-CN" altLang="en-US" dirty="0"/>
              <a:t>的话有个更好复杂度的做法</a:t>
            </a:r>
            <a:endParaRPr lang="en-US" altLang="zh-CN" dirty="0"/>
          </a:p>
          <a:p>
            <a:r>
              <a:rPr lang="zh-CN" altLang="en-US" dirty="0"/>
              <a:t>可以发现，若最后的时间段数</a:t>
            </a:r>
            <a:r>
              <a:rPr lang="en-US" altLang="zh-CN" dirty="0"/>
              <a:t>&gt;2n</a:t>
            </a:r>
            <a:r>
              <a:rPr lang="zh-CN" altLang="en-US" dirty="0"/>
              <a:t>，则一定出现爆炸</a:t>
            </a:r>
            <a:endParaRPr lang="en-US" altLang="zh-CN" dirty="0"/>
          </a:p>
          <a:p>
            <a:r>
              <a:rPr lang="zh-CN" altLang="en-US" dirty="0"/>
              <a:t>因为每秒只能切换一次，故总共最多切换</a:t>
            </a:r>
            <a:r>
              <a:rPr lang="en-US" altLang="zh-CN" dirty="0"/>
              <a:t>n</a:t>
            </a:r>
            <a:r>
              <a:rPr lang="zh-CN" altLang="en-US" dirty="0"/>
              <a:t>次</a:t>
            </a:r>
            <a:endParaRPr lang="en-US" altLang="zh-CN" dirty="0"/>
          </a:p>
          <a:p>
            <a:r>
              <a:rPr lang="zh-CN" altLang="en-US" dirty="0"/>
              <a:t>如果只是验证可行性的话，则时间段数</a:t>
            </a:r>
            <a:r>
              <a:rPr lang="en-US" altLang="zh-CN" dirty="0"/>
              <a:t>&gt;2n</a:t>
            </a:r>
            <a:r>
              <a:rPr lang="zh-CN" altLang="en-US" dirty="0"/>
              <a:t>时直接输出</a:t>
            </a:r>
            <a:r>
              <a:rPr lang="en-US" altLang="zh-CN" dirty="0"/>
              <a:t>NO</a:t>
            </a:r>
            <a:endParaRPr lang="en-US" altLang="zh-CN" dirty="0"/>
          </a:p>
          <a:p>
            <a:r>
              <a:rPr lang="zh-CN" altLang="en-US" dirty="0"/>
              <a:t>这样可以限制时间段数</a:t>
            </a:r>
            <a:r>
              <a:rPr lang="en-US" altLang="zh-CN" dirty="0"/>
              <a:t>O(n)</a:t>
            </a:r>
            <a:endParaRPr lang="en-US" altLang="zh-CN" dirty="0"/>
          </a:p>
          <a:p>
            <a:r>
              <a:rPr lang="zh-CN" altLang="en-US" dirty="0"/>
              <a:t>然后我觉得可以用</a:t>
            </a:r>
            <a:r>
              <a:rPr lang="en-US" altLang="zh-CN" dirty="0"/>
              <a:t>splay</a:t>
            </a:r>
            <a:r>
              <a:rPr lang="zh-CN" altLang="en-US" dirty="0"/>
              <a:t>启发式合并证</a:t>
            </a:r>
            <a:r>
              <a:rPr lang="en-US" altLang="zh-CN" dirty="0"/>
              <a:t>O(</a:t>
            </a:r>
            <a:r>
              <a:rPr lang="en-US" altLang="zh-CN" dirty="0" err="1"/>
              <a:t>n+mlogm</a:t>
            </a:r>
            <a:r>
              <a:rPr lang="en-US" altLang="zh-CN" dirty="0"/>
              <a:t>)</a:t>
            </a:r>
            <a:r>
              <a:rPr lang="zh-CN" altLang="en-US" dirty="0"/>
              <a:t>的启发式合并的复杂度</a:t>
            </a:r>
            <a:endParaRPr lang="en-US" altLang="zh-CN" dirty="0"/>
          </a:p>
          <a:p>
            <a:r>
              <a:rPr lang="zh-CN" altLang="en-US" dirty="0"/>
              <a:t>这样时间复杂度可以优化为</a:t>
            </a:r>
            <a:r>
              <a:rPr lang="en-US" altLang="zh-CN" dirty="0"/>
              <a:t>O(</a:t>
            </a:r>
            <a:r>
              <a:rPr lang="en-US" altLang="zh-CN" dirty="0" err="1"/>
              <a:t>nloglogm+mlogm</a:t>
            </a:r>
            <a:r>
              <a:rPr lang="en-US" altLang="zh-CN" dirty="0"/>
              <a:t>)</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[Ynoi2008] </a:t>
            </a:r>
            <a:r>
              <a:rPr lang="en-US" altLang="zh-CN" dirty="0" err="1"/>
              <a:t>rdCcot</a:t>
            </a:r>
            <a:r>
              <a:rPr lang="en-US" altLang="zh-CN" dirty="0"/>
              <a:t> &amp; THUWC2020 </a:t>
            </a:r>
            <a:r>
              <a:rPr lang="zh-CN" altLang="en-US" dirty="0"/>
              <a:t>某科学的动态仙人掌</a:t>
            </a:r>
            <a:endParaRPr lang="zh-CN" altLang="en-US" dirty="0"/>
          </a:p>
        </p:txBody>
      </p:sp>
      <p:sp>
        <p:nvSpPr>
          <p:cNvPr id="4" name="内容占位符 3"/>
          <p:cNvSpPr>
            <a:spLocks noGrp="1"/>
          </p:cNvSpPr>
          <p:nvPr>
            <p:ph idx="1"/>
          </p:nvPr>
        </p:nvSpPr>
        <p:spPr>
          <a:xfrm>
            <a:off x="838200" y="2506662"/>
            <a:ext cx="10515600" cy="4351338"/>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n&lt;=3e5,m&lt;=6e5</a:t>
            </a:r>
            <a:endParaRPr lang="zh-CN" altLang="en-US" dirty="0"/>
          </a:p>
        </p:txBody>
      </p:sp>
      <p:pic>
        <p:nvPicPr>
          <p:cNvPr id="6"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199" y="1690687"/>
            <a:ext cx="8576779" cy="46094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对每个连通块，考虑维护出一个代表元</a:t>
            </a:r>
            <a:endParaRPr lang="en-US" altLang="zh-CN" dirty="0"/>
          </a:p>
          <a:p>
            <a:r>
              <a:rPr lang="zh-CN" altLang="en-US" dirty="0"/>
              <a:t>维护每个连通块中深度最浅的点，来代表这个连通块，这样只需要对连通块最浅的点做计数即可</a:t>
            </a:r>
            <a:endParaRPr lang="en-US" altLang="zh-CN" dirty="0"/>
          </a:p>
          <a:p>
            <a:r>
              <a:rPr lang="zh-CN" altLang="en-US" dirty="0"/>
              <a:t>每个连通块可能有多个最浅的点，其深度相同</a:t>
            </a:r>
            <a:endParaRPr lang="zh-CN" altLang="en-US" dirty="0"/>
          </a:p>
        </p:txBody>
      </p:sp>
      <p:pic>
        <p:nvPicPr>
          <p:cNvPr id="5" name="图片 4"/>
          <p:cNvPicPr>
            <a:picLocks noChangeAspect="1"/>
          </p:cNvPicPr>
          <p:nvPr/>
        </p:nvPicPr>
        <p:blipFill>
          <a:blip r:embed="rId1"/>
          <a:stretch>
            <a:fillRect/>
          </a:stretch>
        </p:blipFill>
        <p:spPr>
          <a:xfrm>
            <a:off x="1461070" y="3880160"/>
            <a:ext cx="3031031" cy="2431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这个题转换后可以看</a:t>
            </a:r>
            <a:r>
              <a:rPr lang="zh-CN" altLang="en-US"/>
              <a:t>做</a:t>
            </a:r>
            <a:endParaRPr lang="zh-CN" altLang="en-US"/>
          </a:p>
          <a:p>
            <a:r>
              <a:rPr lang="zh-CN" altLang="en-US"/>
              <a:t>初始给了</a:t>
            </a:r>
            <a:r>
              <a:rPr lang="en-US" altLang="zh-CN"/>
              <a:t> m </a:t>
            </a:r>
            <a:r>
              <a:rPr lang="zh-CN" altLang="en-US"/>
              <a:t>个区间，第</a:t>
            </a:r>
            <a:r>
              <a:rPr lang="en-US" altLang="zh-CN"/>
              <a:t> i </a:t>
            </a:r>
            <a:r>
              <a:rPr lang="zh-CN" altLang="en-US"/>
              <a:t>个区间有一个权值</a:t>
            </a:r>
            <a:r>
              <a:rPr lang="en-US" altLang="zh-CN"/>
              <a:t> v[i]</a:t>
            </a:r>
            <a:endParaRPr lang="en-US" altLang="zh-CN"/>
          </a:p>
          <a:p>
            <a:r>
              <a:rPr lang="zh-CN" altLang="en-US"/>
              <a:t>每次给定一个点</a:t>
            </a:r>
            <a:r>
              <a:rPr lang="en-US" altLang="zh-CN"/>
              <a:t> x</a:t>
            </a:r>
            <a:r>
              <a:rPr lang="zh-CN" altLang="en-US"/>
              <a:t>，将包含了</a:t>
            </a:r>
            <a:r>
              <a:rPr lang="en-US" altLang="zh-CN"/>
              <a:t> x </a:t>
            </a:r>
            <a:r>
              <a:rPr lang="zh-CN" altLang="en-US"/>
              <a:t>的所有区间的权值</a:t>
            </a:r>
            <a:r>
              <a:rPr lang="en-US" altLang="zh-CN"/>
              <a:t> v[i] </a:t>
            </a:r>
            <a:r>
              <a:rPr lang="zh-CN" altLang="en-US"/>
              <a:t>都减去</a:t>
            </a:r>
            <a:r>
              <a:rPr lang="en-US" altLang="zh-CN"/>
              <a:t> 1</a:t>
            </a:r>
            <a:endParaRPr lang="en-US" altLang="zh-CN"/>
          </a:p>
          <a:p>
            <a:r>
              <a:rPr lang="zh-CN" altLang="en-US"/>
              <a:t>如果一个区间的权值被减到</a:t>
            </a:r>
            <a:r>
              <a:rPr lang="en-US" altLang="zh-CN"/>
              <a:t> 0</a:t>
            </a:r>
            <a:r>
              <a:rPr lang="zh-CN" altLang="en-US"/>
              <a:t>，则这个区间被</a:t>
            </a:r>
            <a:r>
              <a:rPr lang="zh-CN" altLang="en-US"/>
              <a:t>删除</a:t>
            </a:r>
            <a:endParaRPr lang="zh-CN" altLang="en-US"/>
          </a:p>
          <a:p>
            <a:r>
              <a:rPr lang="zh-CN" altLang="en-US"/>
              <a:t>你需要在线地维护每次操作后有哪些区间被</a:t>
            </a:r>
            <a:r>
              <a:rPr lang="zh-CN" altLang="en-US"/>
              <a:t>删除</a:t>
            </a:r>
            <a:endParaRPr lang="zh-CN" altLang="en-US"/>
          </a:p>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每个连通块最浅的点</a:t>
            </a:r>
            <a:r>
              <a:rPr lang="en-US" altLang="zh-CN" dirty="0"/>
              <a:t>x</a:t>
            </a:r>
            <a:r>
              <a:rPr lang="zh-CN" altLang="en-US" dirty="0"/>
              <a:t>需要满足条件：</a:t>
            </a:r>
            <a:endParaRPr lang="en-US" altLang="zh-CN" dirty="0"/>
          </a:p>
          <a:p>
            <a:r>
              <a:rPr lang="en-US" altLang="zh-CN" dirty="0"/>
              <a:t>1. </a:t>
            </a:r>
            <a:r>
              <a:rPr lang="zh-CN" altLang="en-US" dirty="0"/>
              <a:t>比其浅的点距离其距离</a:t>
            </a:r>
            <a:r>
              <a:rPr lang="en-US" altLang="zh-CN" dirty="0"/>
              <a:t>&gt;C</a:t>
            </a:r>
            <a:endParaRPr lang="en-US" altLang="zh-CN" dirty="0"/>
          </a:p>
          <a:p>
            <a:r>
              <a:rPr lang="en-US" altLang="zh-CN" dirty="0"/>
              <a:t>2. </a:t>
            </a:r>
            <a:r>
              <a:rPr lang="zh-CN" altLang="en-US" dirty="0"/>
              <a:t>与其同深度且距离</a:t>
            </a:r>
            <a:r>
              <a:rPr lang="en-US" altLang="zh-CN" dirty="0"/>
              <a:t>&lt;=C</a:t>
            </a:r>
            <a:r>
              <a:rPr lang="zh-CN" altLang="en-US" dirty="0"/>
              <a:t>的点需去重</a:t>
            </a:r>
            <a:endParaRPr lang="en-US" altLang="zh-CN" dirty="0"/>
          </a:p>
          <a:p>
            <a:r>
              <a:rPr lang="zh-CN" altLang="en-US" dirty="0"/>
              <a:t>定义树邻域</a:t>
            </a:r>
            <a:r>
              <a:rPr lang="en-US" altLang="zh-CN" dirty="0"/>
              <a:t>N(</a:t>
            </a:r>
            <a:r>
              <a:rPr lang="en-US" altLang="zh-CN" dirty="0" err="1"/>
              <a:t>a,b</a:t>
            </a:r>
            <a:r>
              <a:rPr lang="en-US" altLang="zh-CN" dirty="0"/>
              <a:t>)</a:t>
            </a:r>
            <a:r>
              <a:rPr lang="zh-CN" altLang="en-US" dirty="0"/>
              <a:t>表示距离</a:t>
            </a:r>
            <a:r>
              <a:rPr lang="en-US" altLang="zh-CN" dirty="0"/>
              <a:t>a&lt;=b</a:t>
            </a:r>
            <a:r>
              <a:rPr lang="zh-CN" altLang="en-US" dirty="0"/>
              <a:t>的所有点构成的点集</a:t>
            </a:r>
            <a:endParaRPr lang="en-US" altLang="zh-CN" dirty="0"/>
          </a:p>
          <a:p>
            <a:r>
              <a:rPr lang="zh-CN" altLang="en-US" dirty="0"/>
              <a:t>第一个条件可以转换为</a:t>
            </a:r>
            <a:endParaRPr lang="en-US" altLang="zh-CN" dirty="0"/>
          </a:p>
          <a:p>
            <a:r>
              <a:rPr lang="zh-CN" altLang="en-US" dirty="0"/>
              <a:t>若</a:t>
            </a:r>
            <a:r>
              <a:rPr lang="en-US" altLang="zh-CN" dirty="0"/>
              <a:t>C</a:t>
            </a:r>
            <a:r>
              <a:rPr lang="zh-CN" altLang="en-US" dirty="0"/>
              <a:t>为奇数，则</a:t>
            </a:r>
            <a:r>
              <a:rPr lang="en-US" altLang="zh-CN" dirty="0"/>
              <a:t>N(fa(x,(C+1)/2),(C-1)/2)</a:t>
            </a:r>
            <a:r>
              <a:rPr lang="zh-CN" altLang="en-US" dirty="0"/>
              <a:t>中没有点在区间</a:t>
            </a:r>
            <a:r>
              <a:rPr lang="en-US" altLang="zh-CN" dirty="0"/>
              <a:t>[</a:t>
            </a:r>
            <a:r>
              <a:rPr lang="en-US" altLang="zh-CN" dirty="0" err="1"/>
              <a:t>l,r</a:t>
            </a:r>
            <a:r>
              <a:rPr lang="en-US" altLang="zh-CN" dirty="0"/>
              <a:t>]</a:t>
            </a:r>
            <a:r>
              <a:rPr lang="zh-CN" altLang="en-US" dirty="0"/>
              <a:t>内</a:t>
            </a:r>
            <a:endParaRPr lang="en-US" altLang="zh-CN" dirty="0"/>
          </a:p>
          <a:p>
            <a:r>
              <a:rPr lang="zh-CN" altLang="en-US" dirty="0"/>
              <a:t>若</a:t>
            </a:r>
            <a:r>
              <a:rPr lang="en-US" altLang="zh-CN" dirty="0"/>
              <a:t>C</a:t>
            </a:r>
            <a:r>
              <a:rPr lang="zh-CN" altLang="en-US" dirty="0"/>
              <a:t>为偶数，则</a:t>
            </a:r>
            <a:r>
              <a:rPr lang="en-US" altLang="zh-CN" dirty="0"/>
              <a:t>N(fa(</a:t>
            </a:r>
            <a:r>
              <a:rPr lang="en-US" altLang="zh-CN" dirty="0" err="1"/>
              <a:t>x,C</a:t>
            </a:r>
            <a:r>
              <a:rPr lang="en-US" altLang="zh-CN" dirty="0"/>
              <a:t>/2),C/2-1) U N(fa(</a:t>
            </a:r>
            <a:r>
              <a:rPr lang="en-US" altLang="zh-CN" dirty="0" err="1"/>
              <a:t>x,C</a:t>
            </a:r>
            <a:r>
              <a:rPr lang="en-US" altLang="zh-CN" dirty="0"/>
              <a:t>/2+1),C/2-1)</a:t>
            </a:r>
            <a:r>
              <a:rPr lang="zh-CN" altLang="en-US" dirty="0"/>
              <a:t>中没有点在区间</a:t>
            </a:r>
            <a:r>
              <a:rPr lang="en-US" altLang="zh-CN" dirty="0"/>
              <a:t>[</a:t>
            </a:r>
            <a:r>
              <a:rPr lang="en-US" altLang="zh-CN" dirty="0" err="1"/>
              <a:t>l,r</a:t>
            </a:r>
            <a:r>
              <a:rPr lang="en-US" altLang="zh-CN" dirty="0"/>
              <a:t>]</a:t>
            </a:r>
            <a:r>
              <a:rPr lang="zh-CN" altLang="en-US" dirty="0"/>
              <a:t>内</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我们发现对于深度相等的一层节点，如果两个点</a:t>
            </a:r>
            <a:r>
              <a:rPr lang="en-US" altLang="zh-CN" dirty="0" err="1"/>
              <a:t>x,y</a:t>
            </a:r>
            <a:r>
              <a:rPr lang="zh-CN" altLang="en-US" dirty="0"/>
              <a:t>的距离</a:t>
            </a:r>
            <a:r>
              <a:rPr lang="en-US" altLang="zh-CN" dirty="0"/>
              <a:t>&lt;=C</a:t>
            </a:r>
            <a:r>
              <a:rPr lang="zh-CN" altLang="en-US" dirty="0"/>
              <a:t>，则</a:t>
            </a:r>
            <a:r>
              <a:rPr lang="en-US" altLang="zh-CN" dirty="0" err="1"/>
              <a:t>x,y</a:t>
            </a:r>
            <a:r>
              <a:rPr lang="zh-CN" altLang="en-US" dirty="0"/>
              <a:t>的</a:t>
            </a:r>
            <a:r>
              <a:rPr lang="en-US" altLang="zh-CN" dirty="0"/>
              <a:t>floor(C/2)</a:t>
            </a:r>
            <a:r>
              <a:rPr lang="zh-CN" altLang="en-US" dirty="0"/>
              <a:t>祖先一定是同一个点，这个条件是充分必要的</a:t>
            </a:r>
            <a:endParaRPr lang="en-US" altLang="zh-CN" dirty="0"/>
          </a:p>
          <a:p>
            <a:r>
              <a:rPr lang="zh-CN" altLang="en-US" dirty="0"/>
              <a:t>对</a:t>
            </a:r>
            <a:r>
              <a:rPr lang="en-US" altLang="zh-CN" dirty="0"/>
              <a:t>C</a:t>
            </a:r>
            <a:r>
              <a:rPr lang="zh-CN" altLang="en-US" dirty="0"/>
              <a:t>的奇偶性分类讨论</a:t>
            </a:r>
            <a:endParaRPr lang="en-US" altLang="zh-CN" dirty="0"/>
          </a:p>
          <a:p>
            <a:r>
              <a:rPr lang="en-US" altLang="zh-CN" dirty="0"/>
              <a:t>C</a:t>
            </a:r>
            <a:r>
              <a:rPr lang="zh-CN" altLang="en-US" dirty="0"/>
              <a:t>为偶数时：</a:t>
            </a:r>
            <a:endParaRPr lang="en-US" altLang="zh-CN" dirty="0"/>
          </a:p>
          <a:p>
            <a:r>
              <a:rPr lang="en-US" altLang="zh-CN" dirty="0"/>
              <a:t>-&gt;</a:t>
            </a:r>
            <a:r>
              <a:rPr lang="zh-CN" altLang="en-US" dirty="0"/>
              <a:t>：</a:t>
            </a:r>
            <a:r>
              <a:rPr lang="en-US" altLang="zh-CN" dirty="0" err="1"/>
              <a:t>dist</a:t>
            </a:r>
            <a:r>
              <a:rPr lang="en-US" altLang="zh-CN" dirty="0"/>
              <a:t>(</a:t>
            </a:r>
            <a:r>
              <a:rPr lang="en-US" altLang="zh-CN" dirty="0" err="1"/>
              <a:t>x,y</a:t>
            </a:r>
            <a:r>
              <a:rPr lang="en-US" altLang="zh-CN" dirty="0"/>
              <a:t>)&lt;=C</a:t>
            </a:r>
            <a:r>
              <a:rPr lang="zh-CN" altLang="en-US" dirty="0"/>
              <a:t>，深度相同，故对</a:t>
            </a:r>
            <a:r>
              <a:rPr lang="en-US" altLang="zh-CN" dirty="0"/>
              <a:t>k&lt;=C</a:t>
            </a:r>
            <a:r>
              <a:rPr lang="zh-CN" altLang="en-US" dirty="0"/>
              <a:t>， </a:t>
            </a:r>
            <a:r>
              <a:rPr lang="en-US" altLang="zh-CN" dirty="0" err="1"/>
              <a:t>dist</a:t>
            </a:r>
            <a:r>
              <a:rPr lang="en-US" altLang="zh-CN" dirty="0"/>
              <a:t>(fa(</a:t>
            </a:r>
            <a:r>
              <a:rPr lang="en-US" altLang="zh-CN" dirty="0" err="1"/>
              <a:t>x,k</a:t>
            </a:r>
            <a:r>
              <a:rPr lang="en-US" altLang="zh-CN" dirty="0"/>
              <a:t>),fa(</a:t>
            </a:r>
            <a:r>
              <a:rPr lang="en-US" altLang="zh-CN" dirty="0" err="1"/>
              <a:t>y,k</a:t>
            </a:r>
            <a:r>
              <a:rPr lang="en-US" altLang="zh-CN" dirty="0"/>
              <a:t>))&lt;=C-2k</a:t>
            </a:r>
            <a:r>
              <a:rPr lang="zh-CN" altLang="en-US" dirty="0"/>
              <a:t>，带入</a:t>
            </a:r>
            <a:r>
              <a:rPr lang="en-US" altLang="zh-CN" dirty="0"/>
              <a:t>k=C/2</a:t>
            </a:r>
            <a:r>
              <a:rPr lang="zh-CN" altLang="en-US" dirty="0"/>
              <a:t>得</a:t>
            </a:r>
            <a:r>
              <a:rPr lang="en-US" altLang="zh-CN" dirty="0" err="1"/>
              <a:t>dist</a:t>
            </a:r>
            <a:r>
              <a:rPr lang="en-US" altLang="zh-CN" dirty="0"/>
              <a:t>(fa(</a:t>
            </a:r>
            <a:r>
              <a:rPr lang="en-US" altLang="zh-CN" dirty="0" err="1"/>
              <a:t>x,k</a:t>
            </a:r>
            <a:r>
              <a:rPr lang="en-US" altLang="zh-CN" dirty="0"/>
              <a:t>),fa(</a:t>
            </a:r>
            <a:r>
              <a:rPr lang="en-US" altLang="zh-CN" dirty="0" err="1"/>
              <a:t>y,k</a:t>
            </a:r>
            <a:r>
              <a:rPr lang="en-US" altLang="zh-CN" dirty="0"/>
              <a:t>))==0</a:t>
            </a:r>
            <a:endParaRPr lang="en-US" altLang="zh-CN" dirty="0"/>
          </a:p>
          <a:p>
            <a:r>
              <a:rPr lang="en-US" altLang="zh-CN" dirty="0"/>
              <a:t>&lt;-</a:t>
            </a:r>
            <a:r>
              <a:rPr lang="zh-CN" altLang="en-US" dirty="0"/>
              <a:t>：平凡</a:t>
            </a:r>
            <a:endParaRPr lang="en-US" altLang="zh-CN" dirty="0"/>
          </a:p>
          <a:p>
            <a:r>
              <a:rPr lang="en-US" altLang="zh-CN" dirty="0"/>
              <a:t>C</a:t>
            </a:r>
            <a:r>
              <a:rPr lang="zh-CN" altLang="en-US" dirty="0"/>
              <a:t>为奇数时类似讨论</a:t>
            </a:r>
            <a:endParaRPr lang="en-US" altLang="zh-CN" dirty="0"/>
          </a:p>
          <a:p>
            <a:r>
              <a:rPr lang="zh-CN" altLang="en-US" dirty="0"/>
              <a:t>这个结论可以推论出深度相同的节点之间</a:t>
            </a:r>
            <a:r>
              <a:rPr lang="en-US" altLang="zh-CN" dirty="0"/>
              <a:t>C-</a:t>
            </a:r>
            <a:r>
              <a:rPr lang="zh-CN" altLang="en-US" dirty="0"/>
              <a:t>连通的传递性</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考虑对同深度，互相</a:t>
            </a:r>
            <a:r>
              <a:rPr lang="en-US" altLang="zh-CN" dirty="0"/>
              <a:t>C-</a:t>
            </a:r>
            <a:r>
              <a:rPr lang="zh-CN" altLang="en-US" dirty="0"/>
              <a:t>连通的一个极大点集，统计其</a:t>
            </a:r>
            <a:r>
              <a:rPr lang="en-US" altLang="zh-CN" dirty="0"/>
              <a:t>floor(C/2)</a:t>
            </a:r>
            <a:r>
              <a:rPr lang="zh-CN" altLang="en-US" dirty="0"/>
              <a:t>祖先，这样就可以对连通块唯一标号了</a:t>
            </a:r>
            <a:endParaRPr lang="en-US" altLang="zh-CN" dirty="0"/>
          </a:p>
          <a:p>
            <a:r>
              <a:rPr lang="zh-CN" altLang="en-US" dirty="0"/>
              <a:t>考虑每个深度的点的</a:t>
            </a:r>
            <a:r>
              <a:rPr lang="en-US" altLang="zh-CN" dirty="0"/>
              <a:t>floor(C/2)</a:t>
            </a:r>
            <a:r>
              <a:rPr lang="zh-CN" altLang="en-US" dirty="0"/>
              <a:t>祖先在哪些询问中被统计进去</a:t>
            </a:r>
            <a:endParaRPr lang="en-US" altLang="zh-CN" dirty="0"/>
          </a:p>
          <a:p>
            <a:r>
              <a:rPr lang="zh-CN" altLang="en-US" dirty="0"/>
              <a:t>对每个询问将其两个端点视为二维平面的两个维，询问变为二维平面上的点</a:t>
            </a:r>
            <a:endParaRPr lang="en-US" altLang="zh-CN" dirty="0"/>
          </a:p>
          <a:p>
            <a:r>
              <a:rPr lang="zh-CN" altLang="en-US" dirty="0"/>
              <a:t>每个祖先被统计进答案的范围是一些矩形的并</a:t>
            </a:r>
            <a:endParaRPr lang="en-US" altLang="zh-CN" dirty="0"/>
          </a:p>
          <a:p>
            <a:r>
              <a:rPr lang="zh-CN" altLang="en-US" dirty="0"/>
              <a:t>注意这里需要对每个等价类分别统计之后加起来，而不是每层深度的点的每个等价类的矩形的并</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考虑对每个同深度的点集，按照</a:t>
            </a:r>
            <a:r>
              <a:rPr lang="en-US" altLang="zh-CN" dirty="0"/>
              <a:t>floor(C/2)</a:t>
            </a:r>
            <a:r>
              <a:rPr lang="zh-CN" altLang="en-US" dirty="0"/>
              <a:t>祖先划分等价类</a:t>
            </a:r>
            <a:endParaRPr lang="en-US" altLang="zh-CN" dirty="0"/>
          </a:p>
          <a:p>
            <a:r>
              <a:rPr lang="zh-CN" altLang="en-US" dirty="0"/>
              <a:t>对每个等价类，对每个元素</a:t>
            </a:r>
            <a:r>
              <a:rPr lang="en-US" altLang="zh-CN" dirty="0"/>
              <a:t>x</a:t>
            </a:r>
            <a:r>
              <a:rPr lang="zh-CN" altLang="en-US" dirty="0"/>
              <a:t>，找出其对应祖先的对应邻域中的前驱</a:t>
            </a:r>
            <a:r>
              <a:rPr lang="en-US" altLang="zh-CN" dirty="0"/>
              <a:t>a</a:t>
            </a:r>
            <a:r>
              <a:rPr lang="zh-CN" altLang="en-US" dirty="0"/>
              <a:t>，后继</a:t>
            </a:r>
            <a:r>
              <a:rPr lang="en-US" altLang="zh-CN" dirty="0"/>
              <a:t>b</a:t>
            </a:r>
            <a:endParaRPr lang="en-US" altLang="zh-CN" dirty="0"/>
          </a:p>
          <a:p>
            <a:r>
              <a:rPr lang="zh-CN" altLang="en-US" dirty="0"/>
              <a:t>即若询问区间包含</a:t>
            </a:r>
            <a:r>
              <a:rPr lang="en-US" altLang="zh-CN" dirty="0"/>
              <a:t>x</a:t>
            </a:r>
            <a:r>
              <a:rPr lang="zh-CN" altLang="en-US" dirty="0"/>
              <a:t>，则不能包含</a:t>
            </a:r>
            <a:r>
              <a:rPr lang="en-US" altLang="zh-CN" dirty="0"/>
              <a:t>a</a:t>
            </a:r>
            <a:r>
              <a:rPr lang="zh-CN" altLang="en-US" dirty="0"/>
              <a:t>，</a:t>
            </a:r>
            <a:r>
              <a:rPr lang="en-US" altLang="zh-CN" dirty="0"/>
              <a:t>b</a:t>
            </a:r>
            <a:endParaRPr lang="en-US" altLang="zh-CN" dirty="0"/>
          </a:p>
          <a:p>
            <a:r>
              <a:rPr lang="zh-CN" altLang="en-US" dirty="0"/>
              <a:t>即</a:t>
            </a:r>
            <a:r>
              <a:rPr lang="en-US" altLang="zh-CN" dirty="0"/>
              <a:t>x</a:t>
            </a:r>
            <a:r>
              <a:rPr lang="zh-CN" altLang="en-US" dirty="0"/>
              <a:t>的贡献范围是</a:t>
            </a:r>
            <a:r>
              <a:rPr lang="en-US" altLang="zh-CN" dirty="0"/>
              <a:t>(</a:t>
            </a:r>
            <a:r>
              <a:rPr lang="en-US" altLang="zh-CN" dirty="0" err="1"/>
              <a:t>a,x</a:t>
            </a:r>
            <a:r>
              <a:rPr lang="en-US" altLang="zh-CN" dirty="0"/>
              <a:t>] * [</a:t>
            </a:r>
            <a:r>
              <a:rPr lang="en-US" altLang="zh-CN" dirty="0" err="1"/>
              <a:t>x,b</a:t>
            </a:r>
            <a:r>
              <a:rPr lang="en-US" altLang="zh-CN" dirty="0"/>
              <a:t>)</a:t>
            </a:r>
            <a:r>
              <a:rPr lang="zh-CN" altLang="en-US" dirty="0"/>
              <a:t>的询问</a:t>
            </a:r>
            <a:endParaRPr lang="en-US" altLang="zh-CN" dirty="0"/>
          </a:p>
          <a:p>
            <a:r>
              <a:rPr lang="zh-CN" altLang="en-US" dirty="0"/>
              <a:t>为了避免一个询问查询到多个该等价类中的点，对这些矩形求并进行去重</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这个特殊的矩形形式，</a:t>
            </a:r>
            <a:r>
              <a:rPr lang="en-US" altLang="zh-CN" dirty="0"/>
              <a:t>x</a:t>
            </a:r>
            <a:r>
              <a:rPr lang="zh-CN" altLang="en-US" dirty="0"/>
              <a:t>个矩形的并可以用</a:t>
            </a:r>
            <a:r>
              <a:rPr lang="en-US" altLang="zh-CN" dirty="0"/>
              <a:t>O(x)</a:t>
            </a:r>
            <a:r>
              <a:rPr lang="zh-CN" altLang="en-US" dirty="0"/>
              <a:t>个矩形表示</a:t>
            </a:r>
            <a:endParaRPr lang="en-US" altLang="zh-CN" dirty="0"/>
          </a:p>
          <a:p>
            <a:r>
              <a:rPr lang="zh-CN" altLang="en-US" dirty="0"/>
              <a:t>如图，红色的范围的并表示所有包含这个深度的点的询问区间的二维平面对应点</a:t>
            </a:r>
            <a:endParaRPr lang="en-US" altLang="zh-CN" dirty="0"/>
          </a:p>
          <a:p>
            <a:r>
              <a:rPr lang="zh-CN" altLang="en-US" dirty="0"/>
              <a:t>绿色的范围表示对每个点的前驱后继的限制</a:t>
            </a:r>
            <a:endParaRPr lang="en-US" altLang="zh-CN" dirty="0"/>
          </a:p>
          <a:p>
            <a:r>
              <a:rPr lang="zh-CN" altLang="en-US" dirty="0"/>
              <a:t>可能有一些点共用了前驱后继</a:t>
            </a:r>
            <a:endParaRPr lang="en-US" altLang="zh-CN" dirty="0"/>
          </a:p>
          <a:p>
            <a:r>
              <a:rPr lang="zh-CN" altLang="en-US" dirty="0"/>
              <a:t>这里</a:t>
            </a:r>
            <a:r>
              <a:rPr lang="en-US" altLang="zh-CN" dirty="0"/>
              <a:t>y</a:t>
            </a:r>
            <a:r>
              <a:rPr lang="zh-CN" altLang="en-US" dirty="0"/>
              <a:t>个点共用前驱后继则会划分出</a:t>
            </a:r>
            <a:r>
              <a:rPr lang="en-US" altLang="zh-CN" dirty="0"/>
              <a:t>O(y)</a:t>
            </a:r>
            <a:r>
              <a:rPr lang="zh-CN" altLang="en-US" dirty="0"/>
              <a:t>个矩形</a:t>
            </a:r>
            <a:endParaRPr lang="en-US" altLang="zh-CN" dirty="0"/>
          </a:p>
          <a:p>
            <a:r>
              <a:rPr lang="zh-CN" altLang="en-US" dirty="0"/>
              <a:t>即所有在绿色下方，红色上方的点构成的矩形</a:t>
            </a:r>
            <a:endParaRPr lang="en-US" altLang="zh-CN" dirty="0"/>
          </a:p>
          <a:p>
            <a:r>
              <a:rPr lang="zh-CN" altLang="en-US" dirty="0"/>
              <a:t>总矩形数与该深度点数正比</a:t>
            </a:r>
            <a:endParaRPr lang="zh-CN" altLang="en-US" dirty="0"/>
          </a:p>
        </p:txBody>
      </p:sp>
      <p:pic>
        <p:nvPicPr>
          <p:cNvPr id="7" name="图片 6"/>
          <p:cNvPicPr>
            <a:picLocks noChangeAspect="1"/>
          </p:cNvPicPr>
          <p:nvPr/>
        </p:nvPicPr>
        <p:blipFill>
          <a:blip r:embed="rId1"/>
          <a:stretch>
            <a:fillRect/>
          </a:stretch>
        </p:blipFill>
        <p:spPr>
          <a:xfrm>
            <a:off x="8416031" y="3082031"/>
            <a:ext cx="3775969" cy="377596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数据结构部分的问题是查询一个邻域中的前驱</a:t>
            </a:r>
            <a:endParaRPr lang="zh-CN" altLang="en-US" dirty="0"/>
          </a:p>
          <a:p>
            <a:r>
              <a:rPr lang="zh-CN" altLang="en-US" dirty="0"/>
              <a:t>邻域可以用边分治来划分出来</a:t>
            </a:r>
            <a:endParaRPr lang="en-US" altLang="zh-CN" dirty="0"/>
          </a:p>
          <a:p>
            <a:r>
              <a:rPr lang="zh-CN" altLang="en-US" dirty="0"/>
              <a:t>如果邻域在分治中心的一边</a:t>
            </a:r>
            <a:r>
              <a:rPr lang="en-US" altLang="zh-CN" dirty="0"/>
              <a:t>         </a:t>
            </a:r>
            <a:r>
              <a:rPr lang="zh-CN" altLang="en-US" dirty="0"/>
              <a:t>如果邻域被分治中心分成两半</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2147556" y="3327400"/>
            <a:ext cx="1716173" cy="3530600"/>
          </a:xfrm>
          <a:prstGeom prst="rect">
            <a:avLst/>
          </a:prstGeom>
        </p:spPr>
      </p:pic>
      <p:pic>
        <p:nvPicPr>
          <p:cNvPr id="6" name="图片 5"/>
          <p:cNvPicPr>
            <a:picLocks noChangeAspect="1"/>
          </p:cNvPicPr>
          <p:nvPr/>
        </p:nvPicPr>
        <p:blipFill>
          <a:blip r:embed="rId2"/>
          <a:stretch>
            <a:fillRect/>
          </a:stretch>
        </p:blipFill>
        <p:spPr>
          <a:xfrm>
            <a:off x="6359400" y="3327399"/>
            <a:ext cx="2225386" cy="353059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和序列分治类似，我们在第二种情况中，这个询问就是查询一个分治子图的前缀，邻域中心在的另一个分治子图递归下去继续分治</a:t>
            </a:r>
            <a:endParaRPr lang="en-US" altLang="zh-CN" dirty="0"/>
          </a:p>
          <a:p>
            <a:r>
              <a:rPr lang="zh-CN" altLang="en-US" dirty="0"/>
              <a:t>这里分治子图的前缀实际上和树的结构无关了，我们可以将其序列化</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7668690" y="3630967"/>
            <a:ext cx="3402597" cy="3227033"/>
          </a:xfrm>
          <a:prstGeom prst="rect">
            <a:avLst/>
          </a:prstGeom>
        </p:spPr>
      </p:pic>
      <p:pic>
        <p:nvPicPr>
          <p:cNvPr id="6" name="图片 5"/>
          <p:cNvPicPr>
            <a:picLocks noChangeAspect="1"/>
          </p:cNvPicPr>
          <p:nvPr/>
        </p:nvPicPr>
        <p:blipFill>
          <a:blip r:embed="rId2"/>
          <a:stretch>
            <a:fillRect/>
          </a:stretch>
        </p:blipFill>
        <p:spPr>
          <a:xfrm>
            <a:off x="3727973" y="4254500"/>
            <a:ext cx="1590675" cy="22383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于是可以看做是一棵线段树，每层需要查询一些区间前后缀的前驱：</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714592" y="3400425"/>
            <a:ext cx="7715250" cy="34575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如何维护出每个线段树节点的每个前缀和后缀中</a:t>
            </a:r>
            <a:r>
              <a:rPr lang="en-US" altLang="zh-CN" dirty="0"/>
              <a:t>x</a:t>
            </a:r>
            <a:r>
              <a:rPr lang="zh-CN" altLang="en-US" dirty="0"/>
              <a:t>的前驱呢？</a:t>
            </a:r>
            <a:endParaRPr lang="en-US" altLang="zh-CN" dirty="0"/>
          </a:p>
          <a:p>
            <a:r>
              <a:rPr lang="zh-CN" altLang="en-US" dirty="0"/>
              <a:t>可以归并排序上去</a:t>
            </a:r>
            <a:endParaRPr lang="en-US" altLang="zh-CN" dirty="0"/>
          </a:p>
        </p:txBody>
      </p:sp>
      <p:pic>
        <p:nvPicPr>
          <p:cNvPr id="4" name="图片 3"/>
          <p:cNvPicPr>
            <a:picLocks noChangeAspect="1"/>
          </p:cNvPicPr>
          <p:nvPr/>
        </p:nvPicPr>
        <p:blipFill>
          <a:blip r:embed="rId1"/>
          <a:stretch>
            <a:fillRect/>
          </a:stretch>
        </p:blipFill>
        <p:spPr>
          <a:xfrm>
            <a:off x="962996" y="3511550"/>
            <a:ext cx="7496175" cy="28003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在每层中，我们做的问题是：每次查询前缀</a:t>
            </a:r>
            <a:r>
              <a:rPr lang="en-US" altLang="zh-CN" dirty="0"/>
              <a:t>[1,x]</a:t>
            </a:r>
            <a:r>
              <a:rPr lang="zh-CN" altLang="en-US" dirty="0"/>
              <a:t>中小于</a:t>
            </a:r>
            <a:r>
              <a:rPr lang="en-US" altLang="zh-CN" dirty="0"/>
              <a:t>y</a:t>
            </a:r>
            <a:r>
              <a:rPr lang="zh-CN" altLang="en-US" dirty="0"/>
              <a:t>的最大的数</a:t>
            </a:r>
            <a:endParaRPr lang="en-US" altLang="zh-CN" dirty="0"/>
          </a:p>
          <a:p>
            <a:r>
              <a:rPr lang="zh-CN" altLang="en-US" dirty="0"/>
              <a:t>这个如果我们在线正着做，插入一个数，查询前驱，复杂度</a:t>
            </a:r>
            <a:r>
              <a:rPr lang="el-GR" altLang="zh-CN" dirty="0"/>
              <a:t>Θ</a:t>
            </a:r>
            <a:r>
              <a:rPr lang="en-US" altLang="zh-CN" dirty="0"/>
              <a:t>( </a:t>
            </a:r>
            <a:r>
              <a:rPr lang="en-US" altLang="zh-CN" dirty="0" err="1"/>
              <a:t>loglogn</a:t>
            </a:r>
            <a:r>
              <a:rPr lang="en-US" altLang="zh-CN" dirty="0"/>
              <a:t> )</a:t>
            </a:r>
            <a:endParaRPr lang="en-US" altLang="zh-CN" dirty="0"/>
          </a:p>
          <a:p>
            <a:r>
              <a:rPr lang="zh-CN" altLang="en-US" dirty="0"/>
              <a:t>离线？</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sym typeface="+mn-ea"/>
              </a:rPr>
              <a:t>先考虑所有区间都包含一个</a:t>
            </a:r>
            <a:r>
              <a:rPr lang="zh-CN" altLang="en-US">
                <a:sym typeface="+mn-ea"/>
              </a:rPr>
              <a:t>固定位置</a:t>
            </a:r>
            <a:r>
              <a:rPr lang="en-US" altLang="zh-CN">
                <a:sym typeface="+mn-ea"/>
              </a:rPr>
              <a:t> p </a:t>
            </a:r>
            <a:r>
              <a:rPr lang="zh-CN" altLang="en-US">
                <a:sym typeface="+mn-ea"/>
              </a:rPr>
              <a:t>的情况</a:t>
            </a:r>
            <a:endParaRPr lang="zh-CN" altLang="en-US"/>
          </a:p>
          <a:p>
            <a:r>
              <a:rPr lang="zh-CN" altLang="en-US"/>
              <a:t>可以将序列从</a:t>
            </a:r>
            <a:r>
              <a:rPr lang="en-US" altLang="zh-CN"/>
              <a:t> p </a:t>
            </a:r>
            <a:r>
              <a:rPr lang="zh-CN" altLang="en-US"/>
              <a:t>位置分为</a:t>
            </a:r>
            <a:r>
              <a:rPr lang="zh-CN" altLang="en-US"/>
              <a:t>两段</a:t>
            </a:r>
            <a:endParaRPr lang="zh-CN" altLang="en-US"/>
          </a:p>
          <a:p>
            <a:r>
              <a:rPr lang="zh-CN" altLang="en-US"/>
              <a:t>每个区间都会被分为左边一段的一个后缀，右边一段的一个</a:t>
            </a:r>
            <a:r>
              <a:rPr lang="zh-CN" altLang="en-US"/>
              <a:t>前缀</a:t>
            </a:r>
            <a:endParaRPr lang="zh-CN" altLang="en-US"/>
          </a:p>
          <a:p>
            <a:r>
              <a:rPr lang="zh-CN" altLang="en-US"/>
              <a:t>一个区间会被分成两段，我们让这两段平分这个区间的</a:t>
            </a:r>
            <a:r>
              <a:rPr lang="en-US" altLang="zh-CN"/>
              <a:t> v</a:t>
            </a:r>
            <a:endParaRPr lang="en-US" altLang="zh-CN"/>
          </a:p>
          <a:p>
            <a:r>
              <a:rPr lang="zh-CN" altLang="en-US"/>
              <a:t>这个方法可以让分出的两段独立，当其中一段被减到负数时，找到另一段的值，并且重新进行</a:t>
            </a:r>
            <a:r>
              <a:rPr lang="zh-CN" altLang="en-US"/>
              <a:t>平分</a:t>
            </a:r>
            <a:endParaRPr lang="zh-CN" altLang="en-US"/>
          </a:p>
          <a:p>
            <a:r>
              <a:rPr lang="zh-CN" altLang="en-US"/>
              <a:t>每次这样做后这个区间的值会至少减半，所以进行</a:t>
            </a:r>
            <a:r>
              <a:rPr lang="en-US" altLang="zh-CN"/>
              <a:t> O(logv) </a:t>
            </a:r>
            <a:r>
              <a:rPr lang="zh-CN" altLang="en-US"/>
              <a:t>次</a:t>
            </a:r>
            <a:endParaRPr lang="zh-CN" altLang="en-US"/>
          </a:p>
        </p:txBody>
      </p:sp>
      <p:graphicFrame>
        <p:nvGraphicFramePr>
          <p:cNvPr id="4" name="对象 3"/>
          <p:cNvGraphicFramePr/>
          <p:nvPr/>
        </p:nvGraphicFramePr>
        <p:xfrm>
          <a:off x="1042035" y="5180330"/>
          <a:ext cx="6310630" cy="1747520"/>
        </p:xfrm>
        <a:graphic>
          <a:graphicData uri="http://schemas.openxmlformats.org/presentationml/2006/ole">
            <mc:AlternateContent xmlns:mc="http://schemas.openxmlformats.org/markup-compatibility/2006">
              <mc:Choice xmlns:v="urn:schemas-microsoft-com:vml" Requires="v">
                <p:oleObj spid="_x0000_s5" name="" r:id="rId1" imgW="6305550" imgH="1746250" progId="Paint.Picture">
                  <p:embed/>
                </p:oleObj>
              </mc:Choice>
              <mc:Fallback>
                <p:oleObj name="" r:id="rId1" imgW="6305550" imgH="1746250" progId="Paint.Picture">
                  <p:embed/>
                  <p:pic>
                    <p:nvPicPr>
                      <p:cNvPr id="0" name="图片 4"/>
                      <p:cNvPicPr/>
                      <p:nvPr/>
                    </p:nvPicPr>
                    <p:blipFill>
                      <a:blip r:embed="rId2"/>
                      <a:stretch>
                        <a:fillRect/>
                      </a:stretch>
                    </p:blipFill>
                    <p:spPr>
                      <a:xfrm>
                        <a:off x="1042035" y="5180330"/>
                        <a:ext cx="6310630" cy="1747520"/>
                      </a:xfrm>
                      <a:prstGeom prst="rect">
                        <a:avLst/>
                      </a:prstGeom>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每次删除一个数，查询前驱？</a:t>
            </a:r>
            <a:endParaRPr lang="en-US" altLang="zh-CN" dirty="0"/>
          </a:p>
          <a:p>
            <a:r>
              <a:rPr lang="zh-CN" altLang="en-US" dirty="0"/>
              <a:t>可以链表维护？</a:t>
            </a:r>
            <a:endParaRPr lang="en-US" altLang="zh-CN" dirty="0"/>
          </a:p>
          <a:p>
            <a:r>
              <a:rPr lang="zh-CN" altLang="en-US" dirty="0"/>
              <a:t>然而我们这个问题不太一样，我们有两个集合</a:t>
            </a:r>
            <a:r>
              <a:rPr lang="en-US" altLang="zh-CN" dirty="0"/>
              <a:t>A</a:t>
            </a:r>
            <a:r>
              <a:rPr lang="zh-CN" altLang="en-US" dirty="0"/>
              <a:t>和</a:t>
            </a:r>
            <a:r>
              <a:rPr lang="en-US" altLang="zh-CN" dirty="0"/>
              <a:t>B</a:t>
            </a:r>
            <a:r>
              <a:rPr lang="zh-CN" altLang="en-US" dirty="0"/>
              <a:t>，每次删除</a:t>
            </a:r>
            <a:r>
              <a:rPr lang="en-US" altLang="zh-CN" dirty="0"/>
              <a:t>A</a:t>
            </a:r>
            <a:r>
              <a:rPr lang="zh-CN" altLang="en-US" dirty="0"/>
              <a:t>集合中一个数，或者查询</a:t>
            </a:r>
            <a:r>
              <a:rPr lang="en-US" altLang="zh-CN" dirty="0"/>
              <a:t>B</a:t>
            </a:r>
            <a:r>
              <a:rPr lang="zh-CN" altLang="en-US" dirty="0"/>
              <a:t>集合中一个数在</a:t>
            </a:r>
            <a:r>
              <a:rPr lang="en-US" altLang="zh-CN" dirty="0"/>
              <a:t>A</a:t>
            </a:r>
            <a:r>
              <a:rPr lang="zh-CN" altLang="en-US" dirty="0"/>
              <a:t>集合中的前驱</a:t>
            </a:r>
            <a:endParaRPr lang="en-US" altLang="zh-CN" dirty="0"/>
          </a:p>
          <a:p>
            <a:r>
              <a:rPr lang="zh-CN" altLang="en-US" dirty="0"/>
              <a:t>如果大量</a:t>
            </a:r>
            <a:r>
              <a:rPr lang="en-US" altLang="zh-CN" dirty="0"/>
              <a:t>B</a:t>
            </a:r>
            <a:r>
              <a:rPr lang="zh-CN" altLang="en-US" dirty="0"/>
              <a:t>集合中的数都挤在一起，这样是不能用链表维护的</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我们用并查集来维护，每次删除一个点之后将其和前面的点合并起来</a:t>
            </a:r>
            <a:endParaRPr lang="en-US" altLang="zh-CN" dirty="0"/>
          </a:p>
          <a:p>
            <a:r>
              <a:rPr lang="zh-CN" altLang="en-US" dirty="0"/>
              <a:t>然后我们预处理的时候把</a:t>
            </a:r>
            <a:r>
              <a:rPr lang="en-US" altLang="zh-CN" dirty="0"/>
              <a:t>B</a:t>
            </a:r>
            <a:r>
              <a:rPr lang="zh-CN" altLang="en-US" dirty="0"/>
              <a:t>集合每个元素挂在其最近的</a:t>
            </a:r>
            <a:r>
              <a:rPr lang="en-US" altLang="zh-CN" dirty="0"/>
              <a:t>A</a:t>
            </a:r>
            <a:r>
              <a:rPr lang="zh-CN" altLang="en-US" dirty="0"/>
              <a:t>集合元素上，这个把</a:t>
            </a:r>
            <a:r>
              <a:rPr lang="en-US" altLang="zh-CN" dirty="0"/>
              <a:t>AB</a:t>
            </a:r>
            <a:r>
              <a:rPr lang="zh-CN" altLang="en-US" dirty="0"/>
              <a:t>集合的元素一起排序就行了，可以在之前说的结构上归并上来</a:t>
            </a:r>
            <a:endParaRPr lang="en-US" altLang="zh-CN" dirty="0"/>
          </a:p>
          <a:p>
            <a:r>
              <a:rPr lang="en-US" altLang="zh-CN" dirty="0"/>
              <a:t>O( α(n) )</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线性并查集：已知合并顺序的并查集可以做到</a:t>
            </a:r>
            <a:r>
              <a:rPr lang="en-US" altLang="zh-CN" dirty="0"/>
              <a:t>O(1)</a:t>
            </a:r>
            <a:endParaRPr lang="en-US" altLang="zh-CN" dirty="0"/>
          </a:p>
          <a:p>
            <a:r>
              <a:rPr lang="zh-CN" altLang="en-US" dirty="0"/>
              <a:t>考虑将并查集分为</a:t>
            </a:r>
            <a:r>
              <a:rPr lang="el-GR" altLang="zh-CN" dirty="0"/>
              <a:t>Θ</a:t>
            </a:r>
            <a:r>
              <a:rPr lang="en-US" altLang="zh-CN" dirty="0"/>
              <a:t>( </a:t>
            </a:r>
            <a:r>
              <a:rPr lang="en-US" altLang="zh-CN" dirty="0" err="1"/>
              <a:t>logn</a:t>
            </a:r>
            <a:r>
              <a:rPr lang="en-US" altLang="zh-CN" dirty="0"/>
              <a:t> )</a:t>
            </a:r>
            <a:r>
              <a:rPr lang="zh-CN" altLang="en-US" dirty="0"/>
              <a:t>大小的块，这样并查集只用开</a:t>
            </a:r>
            <a:r>
              <a:rPr lang="en-US" altLang="zh-CN" dirty="0"/>
              <a:t>O( n/</a:t>
            </a:r>
            <a:r>
              <a:rPr lang="en-US" altLang="zh-CN" dirty="0" err="1"/>
              <a:t>logn</a:t>
            </a:r>
            <a:r>
              <a:rPr lang="en-US" altLang="zh-CN" dirty="0"/>
              <a:t> )</a:t>
            </a:r>
            <a:r>
              <a:rPr lang="zh-CN" altLang="en-US" dirty="0"/>
              <a:t>大小</a:t>
            </a:r>
            <a:endParaRPr lang="en-US" altLang="zh-CN" dirty="0"/>
          </a:p>
          <a:p>
            <a:r>
              <a:rPr lang="zh-CN" altLang="en-US" dirty="0"/>
              <a:t>每一个块里面每个位置是否被删除可以用二进制表示</a:t>
            </a:r>
            <a:endParaRPr lang="en-US" altLang="zh-CN" dirty="0"/>
          </a:p>
          <a:p>
            <a:r>
              <a:rPr lang="zh-CN" altLang="en-US" dirty="0"/>
              <a:t>当一个块所有位置都被删除后，将这个块和前面合并</a:t>
            </a:r>
            <a:endParaRPr lang="en-US" altLang="zh-CN" dirty="0"/>
          </a:p>
          <a:p>
            <a:r>
              <a:rPr lang="zh-CN" altLang="en-US" dirty="0"/>
              <a:t>我们这样只能定位到是在哪一个块里面，具体定位值需要位运算优化，这个可以做到</a:t>
            </a:r>
            <a:r>
              <a:rPr lang="en-US" altLang="zh-CN" dirty="0"/>
              <a:t>O(1)</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分治并且归并的总复杂度</a:t>
            </a:r>
            <a:r>
              <a:rPr lang="en-US" altLang="zh-CN" dirty="0"/>
              <a:t>O( </a:t>
            </a:r>
            <a:r>
              <a:rPr lang="en-US" altLang="zh-CN" dirty="0" err="1"/>
              <a:t>nlogn</a:t>
            </a:r>
            <a:r>
              <a:rPr lang="en-US" altLang="zh-CN" dirty="0"/>
              <a:t> )</a:t>
            </a:r>
            <a:endParaRPr lang="en-US" altLang="zh-CN" dirty="0"/>
          </a:p>
          <a:p>
            <a:r>
              <a:rPr lang="zh-CN" altLang="en-US" dirty="0"/>
              <a:t>对于每个询问会拆成</a:t>
            </a:r>
            <a:r>
              <a:rPr lang="en-US" altLang="zh-CN" dirty="0"/>
              <a:t>O(</a:t>
            </a:r>
            <a:r>
              <a:rPr lang="en-US" altLang="zh-CN" dirty="0" err="1"/>
              <a:t>logn</a:t>
            </a:r>
            <a:r>
              <a:rPr lang="en-US" altLang="zh-CN" dirty="0"/>
              <a:t>)</a:t>
            </a:r>
            <a:r>
              <a:rPr lang="zh-CN" altLang="en-US" dirty="0"/>
              <a:t>个前缀前驱询问，每个询问是</a:t>
            </a:r>
            <a:r>
              <a:rPr lang="en-US" altLang="zh-CN" dirty="0"/>
              <a:t>O(1)</a:t>
            </a:r>
            <a:r>
              <a:rPr lang="zh-CN" altLang="en-US" dirty="0"/>
              <a:t>的</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于是我们找出了每个深度的点贡献的矩形范围</a:t>
            </a:r>
            <a:endParaRPr lang="en-US" altLang="zh-CN" dirty="0"/>
          </a:p>
          <a:p>
            <a:r>
              <a:rPr lang="zh-CN" altLang="en-US" dirty="0"/>
              <a:t>问题变为给定一些矩形</a:t>
            </a:r>
            <a:r>
              <a:rPr lang="en-US" altLang="zh-CN" dirty="0"/>
              <a:t>+1</a:t>
            </a:r>
            <a:r>
              <a:rPr lang="zh-CN" altLang="en-US" dirty="0"/>
              <a:t>，查询单点的值</a:t>
            </a:r>
            <a:endParaRPr lang="en-US" altLang="zh-CN" dirty="0"/>
          </a:p>
          <a:p>
            <a:r>
              <a:rPr lang="zh-CN" altLang="en-US" dirty="0"/>
              <a:t>可以扫描线</a:t>
            </a:r>
            <a:r>
              <a:rPr lang="en-US" altLang="zh-CN" dirty="0"/>
              <a:t>+</a:t>
            </a:r>
            <a:r>
              <a:rPr lang="zh-CN" altLang="en-US" dirty="0"/>
              <a:t>树状数组维护</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a:p>
            <a:r>
              <a:rPr lang="zh-CN" altLang="en-US" dirty="0"/>
              <a:t>总空间复杂度</a:t>
            </a:r>
            <a:r>
              <a:rPr lang="en-US" altLang="zh-CN" dirty="0"/>
              <a:t>O(</a:t>
            </a:r>
            <a:r>
              <a:rPr lang="en-US" altLang="zh-CN" dirty="0" err="1"/>
              <a:t>n+m</a:t>
            </a:r>
            <a:r>
              <a:rPr lang="en-US" altLang="zh-CN" dirty="0"/>
              <a: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a:t>
            </a:r>
            <a:r>
              <a:rPr lang="zh-CN" altLang="en-US" dirty="0"/>
              <a:t>7561「</a:t>
            </a:r>
            <a:r>
              <a:rPr lang="en-US" altLang="zh-CN" dirty="0"/>
              <a:t>JOISC 2021 Day2</a:t>
            </a:r>
            <a:r>
              <a:rPr lang="zh-CN" altLang="en-US" dirty="0"/>
              <a:t>」道路建设</a:t>
            </a:r>
            <a:endParaRPr lang="zh-CN" altLang="en-US" dirty="0"/>
          </a:p>
        </p:txBody>
      </p:sp>
      <p:pic>
        <p:nvPicPr>
          <p:cNvPr id="4" name="内容占位符 3"/>
          <p:cNvPicPr>
            <a:picLocks noGrp="1" noChangeAspect="1"/>
          </p:cNvPicPr>
          <p:nvPr>
            <p:ph idx="1"/>
          </p:nvPr>
        </p:nvPicPr>
        <p:blipFill>
          <a:blip r:embed="rId1"/>
          <a:stretch>
            <a:fillRect/>
          </a:stretch>
        </p:blipFill>
        <p:spPr>
          <a:xfrm>
            <a:off x="838200" y="5228133"/>
            <a:ext cx="8564460" cy="654464"/>
          </a:xfrm>
          <a:prstGeom prst="rect">
            <a:avLst/>
          </a:prstGeom>
        </p:spPr>
      </p:pic>
      <p:pic>
        <p:nvPicPr>
          <p:cNvPr id="6" name="图片 5"/>
          <p:cNvPicPr>
            <a:picLocks noChangeAspect="1"/>
          </p:cNvPicPr>
          <p:nvPr/>
        </p:nvPicPr>
        <p:blipFill>
          <a:blip r:embed="rId2"/>
          <a:stretch>
            <a:fillRect/>
          </a:stretch>
        </p:blipFill>
        <p:spPr>
          <a:xfrm>
            <a:off x="838200" y="1629867"/>
            <a:ext cx="10159767" cy="2148481"/>
          </a:xfrm>
          <a:prstGeom prst="rect">
            <a:avLst/>
          </a:prstGeom>
        </p:spPr>
      </p:pic>
      <p:pic>
        <p:nvPicPr>
          <p:cNvPr id="8" name="图片 7"/>
          <p:cNvPicPr>
            <a:picLocks noChangeAspect="1"/>
          </p:cNvPicPr>
          <p:nvPr/>
        </p:nvPicPr>
        <p:blipFill>
          <a:blip r:embed="rId3"/>
          <a:stretch>
            <a:fillRect/>
          </a:stretch>
        </p:blipFill>
        <p:spPr>
          <a:xfrm>
            <a:off x="898846" y="3922198"/>
            <a:ext cx="2901367" cy="84425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考虑每次询问拆出四个象限</a:t>
            </a:r>
            <a:endParaRPr lang="en-US" altLang="zh-CN" dirty="0"/>
          </a:p>
          <a:p>
            <a:r>
              <a:rPr lang="zh-CN" altLang="en-US" dirty="0"/>
              <a:t>从左往右维护一棵可持久化线段树</a:t>
            </a:r>
            <a:endParaRPr lang="en-US" altLang="zh-CN" dirty="0"/>
          </a:p>
          <a:p>
            <a:r>
              <a:rPr lang="zh-CN" altLang="en-US" dirty="0"/>
              <a:t>这样的扫描线</a:t>
            </a:r>
            <a:r>
              <a:rPr lang="en-US" altLang="zh-CN" dirty="0"/>
              <a:t>+</a:t>
            </a:r>
            <a:r>
              <a:rPr lang="zh-CN" altLang="en-US" dirty="0"/>
              <a:t>可持久化线段树</a:t>
            </a:r>
            <a:endParaRPr lang="en-US" altLang="zh-CN" dirty="0"/>
          </a:p>
          <a:p>
            <a:r>
              <a:rPr lang="zh-CN" altLang="en-US" dirty="0"/>
              <a:t>可以去掉一维的限制</a:t>
            </a:r>
            <a:endParaRPr lang="en-US" altLang="zh-CN" dirty="0"/>
          </a:p>
          <a:p>
            <a:r>
              <a:rPr lang="zh-CN" altLang="en-US" dirty="0"/>
              <a:t>这样我们可以对单点支持查询了</a:t>
            </a:r>
            <a:endParaRPr lang="en-US" altLang="zh-CN" dirty="0"/>
          </a:p>
        </p:txBody>
      </p:sp>
      <p:pic>
        <p:nvPicPr>
          <p:cNvPr id="5" name="图片 4"/>
          <p:cNvPicPr>
            <a:picLocks noChangeAspect="1"/>
          </p:cNvPicPr>
          <p:nvPr/>
        </p:nvPicPr>
        <p:blipFill>
          <a:blip r:embed="rId1"/>
          <a:stretch>
            <a:fillRect/>
          </a:stretch>
        </p:blipFill>
        <p:spPr>
          <a:xfrm>
            <a:off x="7065580" y="2936146"/>
            <a:ext cx="4901312" cy="392185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每棵可持久化线段树维护</a:t>
            </a:r>
            <a:endParaRPr lang="en-US" altLang="zh-CN" dirty="0"/>
          </a:p>
          <a:p>
            <a:r>
              <a:rPr lang="zh-CN" altLang="en-US" dirty="0"/>
              <a:t>节点内到对应区间两端最近点</a:t>
            </a:r>
            <a:endParaRPr lang="en-US" altLang="zh-CN" dirty="0"/>
          </a:p>
          <a:p>
            <a:r>
              <a:rPr lang="zh-CN" altLang="en-US" dirty="0"/>
              <a:t>这样我们已经可以</a:t>
            </a:r>
            <a:r>
              <a:rPr lang="en-US" altLang="zh-CN" dirty="0"/>
              <a:t>1log</a:t>
            </a:r>
            <a:r>
              <a:rPr lang="zh-CN" altLang="en-US" dirty="0"/>
              <a:t>对一个点</a:t>
            </a:r>
            <a:endParaRPr lang="en-US" altLang="zh-CN" dirty="0"/>
          </a:p>
          <a:p>
            <a:r>
              <a:rPr lang="zh-CN" altLang="en-US" dirty="0"/>
              <a:t>查与其第</a:t>
            </a:r>
            <a:r>
              <a:rPr lang="en-US" altLang="zh-CN" dirty="0"/>
              <a:t>k=1</a:t>
            </a:r>
            <a:r>
              <a:rPr lang="zh-CN" altLang="en-US" dirty="0"/>
              <a:t>近的点情况了</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7902429" y="270438"/>
            <a:ext cx="3129094" cy="6552781"/>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这里可持久化线段树是可以直接标记删除一个点的</a:t>
            </a:r>
            <a:endParaRPr lang="en-US" altLang="zh-CN" dirty="0"/>
          </a:p>
          <a:p>
            <a:r>
              <a:rPr lang="zh-CN" altLang="en-US" dirty="0"/>
              <a:t>这里因为可</a:t>
            </a:r>
            <a:r>
              <a:rPr lang="zh-CN" altLang="en-US"/>
              <a:t>持久化了所以可以直接单点修改然后变成一个新的版本</a:t>
            </a:r>
            <a:endParaRPr lang="en-US" altLang="zh-CN" dirty="0"/>
          </a:p>
          <a:p>
            <a:r>
              <a:rPr lang="zh-CN" altLang="en-US" dirty="0"/>
              <a:t>于是我们对</a:t>
            </a:r>
            <a:r>
              <a:rPr lang="en-US" altLang="zh-CN" dirty="0"/>
              <a:t>k</a:t>
            </a:r>
            <a:r>
              <a:rPr lang="zh-CN" altLang="en-US" dirty="0"/>
              <a:t>的情况每次找出最近距离的点，然后删掉即可</a:t>
            </a:r>
            <a:endParaRPr lang="en-US" altLang="zh-CN" dirty="0"/>
          </a:p>
          <a:p>
            <a:r>
              <a:rPr lang="zh-CN" altLang="en-US" dirty="0"/>
              <a:t>这样我们可以</a:t>
            </a:r>
            <a:r>
              <a:rPr lang="en-US" altLang="zh-CN" dirty="0" err="1"/>
              <a:t>klogn</a:t>
            </a:r>
            <a:r>
              <a:rPr lang="zh-CN" altLang="en-US" dirty="0"/>
              <a:t>查与一个点距离前</a:t>
            </a:r>
            <a:r>
              <a:rPr lang="en-US" altLang="zh-CN" dirty="0"/>
              <a:t>k</a:t>
            </a:r>
            <a:r>
              <a:rPr lang="zh-CN" altLang="en-US" dirty="0"/>
              <a:t>近的点</a:t>
            </a:r>
            <a:endParaRPr lang="en-US" altLang="zh-CN" dirty="0"/>
          </a:p>
          <a:p>
            <a:r>
              <a:rPr lang="zh-CN" altLang="en-US" dirty="0"/>
              <a:t>因为求的是全局的</a:t>
            </a:r>
            <a:r>
              <a:rPr lang="en-US" altLang="zh-CN" dirty="0"/>
              <a:t>k</a:t>
            </a:r>
            <a:r>
              <a:rPr lang="zh-CN" altLang="en-US" dirty="0"/>
              <a:t>近点对，所以套个堆维护一下当前所有点与最近的点距离，每次找最近的一个</a:t>
            </a:r>
            <a:r>
              <a:rPr lang="en-US" altLang="zh-CN" dirty="0"/>
              <a:t>pair</a:t>
            </a:r>
            <a:endParaRPr lang="en-US" altLang="zh-CN" dirty="0"/>
          </a:p>
          <a:p>
            <a:endParaRPr lang="en-US" altLang="zh-CN" dirty="0"/>
          </a:p>
          <a:p>
            <a:r>
              <a:rPr lang="zh-CN" altLang="en-US" dirty="0"/>
              <a:t>总时间复杂度</a:t>
            </a:r>
            <a:r>
              <a:rPr lang="en-US" altLang="zh-CN" dirty="0"/>
              <a:t>O((</a:t>
            </a:r>
            <a:r>
              <a:rPr lang="en-US" altLang="zh-CN" dirty="0" err="1"/>
              <a:t>n+k</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ICPC2022 </a:t>
            </a:r>
            <a:r>
              <a:rPr lang="zh-CN" altLang="en-US"/>
              <a:t>济南</a:t>
            </a:r>
            <a:r>
              <a:rPr lang="en-US" altLang="zh-CN"/>
              <a:t> L Tree </a:t>
            </a:r>
            <a:r>
              <a:rPr lang="en-US" altLang="zh-CN"/>
              <a:t>Distance</a:t>
            </a:r>
            <a:endParaRPr lang="en-US" altLang="zh-CN"/>
          </a:p>
        </p:txBody>
      </p:sp>
      <p:sp>
        <p:nvSpPr>
          <p:cNvPr id="3" name="内容占位符 2"/>
          <p:cNvSpPr>
            <a:spLocks noGrp="1"/>
          </p:cNvSpPr>
          <p:nvPr>
            <p:ph idx="1"/>
          </p:nvPr>
        </p:nvSpPr>
        <p:spPr/>
        <p:txBody>
          <a:bodyPr/>
          <a:p>
            <a:r>
              <a:rPr lang="zh-CN" altLang="en-US"/>
              <a:t>给你一棵</a:t>
            </a:r>
            <a:r>
              <a:rPr lang="en-US" altLang="zh-CN"/>
              <a:t> n </a:t>
            </a:r>
            <a:r>
              <a:rPr lang="zh-CN" altLang="en-US"/>
              <a:t>个点</a:t>
            </a:r>
            <a:r>
              <a:rPr lang="zh-CN" altLang="en-US"/>
              <a:t>的树，边权是正数，每个点有一个</a:t>
            </a:r>
            <a:r>
              <a:rPr lang="zh-CN" altLang="en-US"/>
              <a:t>编号</a:t>
            </a:r>
            <a:endParaRPr lang="zh-CN" altLang="en-US"/>
          </a:p>
          <a:p>
            <a:r>
              <a:rPr lang="zh-CN" altLang="en-US"/>
              <a:t>定义</a:t>
            </a:r>
            <a:r>
              <a:rPr lang="en-US" altLang="zh-CN"/>
              <a:t> dist(i,j) </a:t>
            </a:r>
            <a:r>
              <a:rPr lang="zh-CN" altLang="en-US"/>
              <a:t>表示编号为</a:t>
            </a:r>
            <a:r>
              <a:rPr lang="en-US" altLang="zh-CN"/>
              <a:t> i </a:t>
            </a:r>
            <a:r>
              <a:rPr lang="zh-CN" altLang="en-US"/>
              <a:t>的点和编号为</a:t>
            </a:r>
            <a:r>
              <a:rPr lang="en-US" altLang="zh-CN"/>
              <a:t> j </a:t>
            </a:r>
            <a:r>
              <a:rPr lang="zh-CN" altLang="en-US"/>
              <a:t>的点在树上的</a:t>
            </a:r>
            <a:r>
              <a:rPr lang="zh-CN" altLang="en-US"/>
              <a:t>距离</a:t>
            </a:r>
            <a:endParaRPr lang="zh-CN" altLang="en-US"/>
          </a:p>
          <a:p>
            <a:r>
              <a:rPr lang="zh-CN" altLang="en-US"/>
              <a:t>有</a:t>
            </a:r>
            <a:r>
              <a:rPr lang="en-US" altLang="zh-CN"/>
              <a:t> m </a:t>
            </a:r>
            <a:r>
              <a:rPr lang="zh-CN" altLang="en-US"/>
              <a:t>次询问，每次给一个区间</a:t>
            </a:r>
            <a:r>
              <a:rPr lang="en-US" altLang="zh-CN"/>
              <a:t> [l,r]</a:t>
            </a:r>
            <a:r>
              <a:rPr lang="zh-CN" altLang="en-US"/>
              <a:t>，求</a:t>
            </a:r>
            <a:r>
              <a:rPr lang="en-US" altLang="zh-CN"/>
              <a:t> min( dist(i,j) ) </a:t>
            </a:r>
            <a:r>
              <a:rPr lang="zh-CN" altLang="en-US"/>
              <a:t>满足</a:t>
            </a:r>
            <a:r>
              <a:rPr lang="en-US" altLang="zh-CN"/>
              <a:t> l&lt;=i&lt;j&lt;=r</a:t>
            </a:r>
            <a:endParaRPr lang="en-US" altLang="zh-CN"/>
          </a:p>
          <a:p>
            <a:r>
              <a:rPr lang="en-US" altLang="zh-CN"/>
              <a:t>n&lt;=2e5,q&lt;=1e6</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sym typeface="+mn-ea"/>
              </a:rPr>
              <a:t>每次修改</a:t>
            </a:r>
            <a:r>
              <a:rPr lang="en-US" altLang="zh-CN">
                <a:sym typeface="+mn-ea"/>
              </a:rPr>
              <a:t> x </a:t>
            </a:r>
            <a:r>
              <a:rPr lang="zh-CN" altLang="en-US">
                <a:sym typeface="+mn-ea"/>
              </a:rPr>
              <a:t>位置的时候，我们只需要考虑对其中一侧的影响</a:t>
            </a:r>
            <a:endParaRPr lang="zh-CN" altLang="en-US">
              <a:sym typeface="+mn-ea"/>
            </a:endParaRPr>
          </a:p>
          <a:p>
            <a:r>
              <a:rPr lang="zh-CN" altLang="en-US"/>
              <a:t>比如对所有</a:t>
            </a:r>
            <a:r>
              <a:rPr lang="en-US" altLang="zh-CN"/>
              <a:t> y&lt;x </a:t>
            </a:r>
            <a:r>
              <a:rPr lang="zh-CN" altLang="en-US"/>
              <a:t>的后缀</a:t>
            </a:r>
            <a:r>
              <a:rPr lang="en-US" altLang="zh-CN"/>
              <a:t>[y,p] </a:t>
            </a:r>
            <a:r>
              <a:rPr lang="zh-CN" altLang="en-US"/>
              <a:t>减去一个数，使用线段树或平衡</a:t>
            </a:r>
            <a:r>
              <a:rPr lang="zh-CN" altLang="en-US"/>
              <a:t>树维护一个</a:t>
            </a:r>
            <a:r>
              <a:rPr lang="en-US" altLang="zh-CN"/>
              <a:t> min </a:t>
            </a:r>
            <a:r>
              <a:rPr lang="zh-CN" altLang="en-US"/>
              <a:t>就可以知道是否有被减到负数</a:t>
            </a:r>
            <a:r>
              <a:rPr lang="zh-CN" altLang="en-US"/>
              <a:t>的</a:t>
            </a:r>
            <a:endParaRPr lang="zh-CN" altLang="en-US"/>
          </a:p>
          <a:p>
            <a:r>
              <a:rPr lang="zh-CN" altLang="en-US"/>
              <a:t>有被减到负数的就找到其在另一侧的一段，查出权值后</a:t>
            </a:r>
            <a:r>
              <a:rPr lang="zh-CN" altLang="en-US"/>
              <a:t>平分</a:t>
            </a:r>
            <a:endParaRPr lang="zh-CN" altLang="en-US"/>
          </a:p>
        </p:txBody>
      </p:sp>
      <p:graphicFrame>
        <p:nvGraphicFramePr>
          <p:cNvPr id="4" name="对象 3"/>
          <p:cNvGraphicFramePr/>
          <p:nvPr/>
        </p:nvGraphicFramePr>
        <p:xfrm>
          <a:off x="838200" y="4627245"/>
          <a:ext cx="6367780" cy="2230755"/>
        </p:xfrm>
        <a:graphic>
          <a:graphicData uri="http://schemas.openxmlformats.org/presentationml/2006/ole">
            <mc:AlternateContent xmlns:mc="http://schemas.openxmlformats.org/markup-compatibility/2006">
              <mc:Choice xmlns:v="urn:schemas-microsoft-com:vml" Requires="v">
                <p:oleObj spid="_x0000_s5" name="" r:id="rId1" imgW="6362700" imgH="2228850" progId="Paint.Picture">
                  <p:embed/>
                </p:oleObj>
              </mc:Choice>
              <mc:Fallback>
                <p:oleObj name="" r:id="rId1" imgW="6362700" imgH="2228850" progId="Paint.Picture">
                  <p:embed/>
                  <p:pic>
                    <p:nvPicPr>
                      <p:cNvPr id="0" name="图片 4"/>
                      <p:cNvPicPr/>
                      <p:nvPr/>
                    </p:nvPicPr>
                    <p:blipFill>
                      <a:blip r:embed="rId2"/>
                      <a:stretch>
                        <a:fillRect/>
                      </a:stretch>
                    </p:blipFill>
                    <p:spPr>
                      <a:xfrm>
                        <a:off x="838200" y="4627245"/>
                        <a:ext cx="6367780" cy="2230755"/>
                      </a:xfrm>
                      <a:prstGeom prst="rect">
                        <a:avLst/>
                      </a:prstGeom>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pic>
        <p:nvPicPr>
          <p:cNvPr id="4" name="内容占位符 3"/>
          <p:cNvPicPr>
            <a:picLocks noChangeAspect="1"/>
          </p:cNvPicPr>
          <p:nvPr>
            <p:ph idx="1"/>
          </p:nvPr>
        </p:nvPicPr>
        <p:blipFill>
          <a:blip r:embed="rId1"/>
          <a:stretch>
            <a:fillRect/>
          </a:stretch>
        </p:blipFill>
        <p:spPr>
          <a:xfrm>
            <a:off x="838200" y="1341755"/>
            <a:ext cx="8394700" cy="551624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pic>
        <p:nvPicPr>
          <p:cNvPr id="4" name="图片 3" descr="KTPOQPQJ8IAH@FTU6P@P$DE"/>
          <p:cNvPicPr>
            <a:picLocks noChangeAspect="1"/>
          </p:cNvPicPr>
          <p:nvPr/>
        </p:nvPicPr>
        <p:blipFill>
          <a:blip r:embed="rId1"/>
          <a:stretch>
            <a:fillRect/>
          </a:stretch>
        </p:blipFill>
        <p:spPr>
          <a:xfrm>
            <a:off x="838200" y="1322705"/>
            <a:ext cx="8286115" cy="54978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对序列进行分治，分治和线段树是一样的</a:t>
            </a:r>
            <a:r>
              <a:rPr lang="zh-CN" altLang="en-US"/>
              <a:t>结构</a:t>
            </a:r>
            <a:endParaRPr lang="zh-CN" altLang="en-US"/>
          </a:p>
          <a:p>
            <a:r>
              <a:rPr lang="zh-CN" altLang="en-US"/>
              <a:t>每个区间必定会在一层上被拆成一个后缀和一个</a:t>
            </a:r>
            <a:r>
              <a:rPr lang="zh-CN" altLang="en-US"/>
              <a:t>前缀</a:t>
            </a:r>
            <a:endParaRPr lang="zh-CN" altLang="en-US"/>
          </a:p>
          <a:p>
            <a:r>
              <a:rPr lang="zh-CN" altLang="en-US"/>
              <a:t>每一层维护上面说的那个</a:t>
            </a:r>
            <a:r>
              <a:rPr lang="zh-CN" altLang="en-US"/>
              <a:t>数据结构</a:t>
            </a:r>
            <a:endParaRPr lang="zh-CN" altLang="en-US"/>
          </a:p>
          <a:p>
            <a:r>
              <a:rPr lang="zh-CN" altLang="en-US"/>
              <a:t>具体而言，对外层线段树的每个节点，再开一个线段树或平衡树维护这个节点上所有拆出来</a:t>
            </a:r>
            <a:r>
              <a:rPr lang="zh-CN" altLang="en-US"/>
              <a:t>的前缀，后缀</a:t>
            </a:r>
            <a:endParaRPr lang="zh-CN" altLang="en-US"/>
          </a:p>
          <a:p>
            <a:r>
              <a:rPr lang="zh-CN" altLang="en-US"/>
              <a:t>每次单点修改会在</a:t>
            </a:r>
            <a:r>
              <a:rPr lang="en-US" altLang="zh-CN"/>
              <a:t> O(logn) </a:t>
            </a:r>
            <a:r>
              <a:rPr lang="zh-CN" altLang="en-US"/>
              <a:t>个外层线段树节点上进行内层线段树的区间</a:t>
            </a:r>
            <a:r>
              <a:rPr lang="zh-CN" altLang="en-US"/>
              <a:t>减</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zh-CN" altLang="en-US"/>
              <a:t>这里每次对</a:t>
            </a:r>
            <a:r>
              <a:rPr lang="en-US" altLang="zh-CN"/>
              <a:t> O(logn) </a:t>
            </a:r>
            <a:r>
              <a:rPr lang="zh-CN" altLang="en-US"/>
              <a:t>棵线段树或平衡树进行区间减，维护区间</a:t>
            </a:r>
            <a:r>
              <a:rPr lang="en-US" altLang="zh-CN"/>
              <a:t> min</a:t>
            </a:r>
            <a:r>
              <a:rPr lang="zh-CN" altLang="en-US"/>
              <a:t>，如果区间</a:t>
            </a:r>
            <a:r>
              <a:rPr lang="en-US" altLang="zh-CN"/>
              <a:t> min&lt;0</a:t>
            </a:r>
            <a:r>
              <a:rPr lang="zh-CN" altLang="en-US"/>
              <a:t>，则额外花费</a:t>
            </a:r>
            <a:r>
              <a:rPr lang="en-US" altLang="zh-CN"/>
              <a:t> O(logn) </a:t>
            </a:r>
            <a:r>
              <a:rPr lang="zh-CN" altLang="en-US"/>
              <a:t>代价递归下去找到这个</a:t>
            </a:r>
            <a:r>
              <a:rPr lang="zh-CN" altLang="en-US"/>
              <a:t>点</a:t>
            </a:r>
            <a:endParaRPr lang="zh-CN" altLang="en-US"/>
          </a:p>
          <a:p>
            <a:r>
              <a:rPr lang="zh-CN" altLang="en-US"/>
              <a:t>每个初始给定的区间只会被递归操作</a:t>
            </a:r>
            <a:r>
              <a:rPr lang="en-US" altLang="zh-CN"/>
              <a:t> O(logv) </a:t>
            </a:r>
            <a:r>
              <a:rPr lang="zh-CN" altLang="en-US"/>
              <a:t>次</a:t>
            </a:r>
            <a:endParaRPr lang="zh-CN" altLang="en-US"/>
          </a:p>
          <a:p>
            <a:r>
              <a:rPr lang="zh-CN" altLang="en-US"/>
              <a:t>每次操作涉及到</a:t>
            </a:r>
            <a:r>
              <a:rPr lang="en-US" altLang="zh-CN"/>
              <a:t> O(logn) </a:t>
            </a:r>
            <a:r>
              <a:rPr lang="zh-CN" altLang="en-US"/>
              <a:t>棵线段树的区间</a:t>
            </a:r>
            <a:r>
              <a:rPr lang="zh-CN" altLang="en-US"/>
              <a:t>操作</a:t>
            </a:r>
            <a:endParaRPr lang="zh-CN" altLang="en-US"/>
          </a:p>
          <a:p>
            <a:r>
              <a:rPr lang="zh-CN" altLang="en-US"/>
              <a:t>总时间复杂度</a:t>
            </a:r>
            <a:r>
              <a:rPr lang="en-US" altLang="zh-CN"/>
              <a:t> O(nlogn(logv+logn))</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t>
            </a:r>
            <a:r>
              <a:rPr lang="en-US" altLang="zh-CN" dirty="0"/>
              <a:t>OJ3273. </a:t>
            </a:r>
            <a:r>
              <a:rPr lang="zh-CN" altLang="en-US" dirty="0"/>
              <a:t>「</a:t>
            </a:r>
            <a:r>
              <a:rPr lang="en-US" altLang="zh-CN" dirty="0"/>
              <a:t>JOISC 2020 Day1</a:t>
            </a:r>
            <a:r>
              <a:rPr lang="zh-CN" altLang="en-US" dirty="0"/>
              <a:t>」扫除</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311274"/>
            <a:ext cx="6045197" cy="5546725"/>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156" y="1690688"/>
            <a:ext cx="6137468" cy="1271073"/>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156" y="3032285"/>
            <a:ext cx="3921248" cy="1173778"/>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0799.99842519685,&quot;width&quot;:6461.768503937008}"/>
</p:tagLst>
</file>

<file path=ppt/tags/tag2.xml><?xml version="1.0" encoding="utf-8"?>
<p:tagLst xmlns:p="http://schemas.openxmlformats.org/presentationml/2006/main">
  <p:tag name="KSO_WM_UNIT_PLACING_PICTURE_USER_VIEWPORT" val="{&quot;height&quot;:10800,&quot;width&quot;:6982.324409448819}"/>
</p:tagLst>
</file>

<file path=ppt/tags/tag3.xml><?xml version="1.0" encoding="utf-8"?>
<p:tagLst xmlns:p="http://schemas.openxmlformats.org/presentationml/2006/main">
  <p:tag name="KSO_WM_UNIT_PLACING_PICTURE_USER_VIEWPORT" val="{&quot;height&quot;:7799.496062992126,&quot;width&quot;:11783.653543307086}"/>
</p:tagLst>
</file>

<file path=ppt/tags/tag4.xml><?xml version="1.0" encoding="utf-8"?>
<p:tagLst xmlns:p="http://schemas.openxmlformats.org/presentationml/2006/main">
  <p:tag name="COMMONDATA" val="eyJoZGlkIjoiNTIwNDJiYTdhNzQxZDA4MTgxMDc3YmZjNzFjZDAxMmYifQ=="/>
  <p:tag name="KSO_WPP_MARK_KEY" val="750f342e-ad23-44da-aff4-de628a3d1c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7012</Words>
  <Application>WPS 演示</Application>
  <PresentationFormat>宽屏</PresentationFormat>
  <Paragraphs>425</Paragraphs>
  <Slides>61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5</vt:i4>
      </vt:variant>
      <vt:variant>
        <vt:lpstr>幻灯片标题</vt:lpstr>
      </vt:variant>
      <vt:variant>
        <vt:i4>61</vt:i4>
      </vt:variant>
    </vt:vector>
  </HeadingPairs>
  <TitlesOfParts>
    <vt:vector size="73" baseType="lpstr">
      <vt:lpstr>Arial</vt:lpstr>
      <vt:lpstr>宋体</vt:lpstr>
      <vt:lpstr>Wingdings</vt:lpstr>
      <vt:lpstr>微软雅黑</vt:lpstr>
      <vt:lpstr>Calibri</vt:lpstr>
      <vt:lpstr>Arial Unicode MS</vt:lpstr>
      <vt:lpstr>Office 主题</vt:lpstr>
      <vt:lpstr>Paint.Picture</vt:lpstr>
      <vt:lpstr>Paint.Picture</vt:lpstr>
      <vt:lpstr>Paint.Picture</vt:lpstr>
      <vt:lpstr>Paint.Picture</vt:lpstr>
      <vt:lpstr>Paint.Picture</vt:lpstr>
      <vt:lpstr>数据结构杂题选讲</vt:lpstr>
      <vt:lpstr>自我介绍</vt:lpstr>
      <vt:lpstr>CCPC2022 绵阳B CF gym 104065 B</vt:lpstr>
      <vt:lpstr>Solution</vt:lpstr>
      <vt:lpstr>Solution</vt:lpstr>
      <vt:lpstr>Solution</vt:lpstr>
      <vt:lpstr>Solution</vt:lpstr>
      <vt:lpstr>Solution</vt:lpstr>
      <vt:lpstr>LOJ3273. 「JOISC 2020 Day1」扫除</vt:lpstr>
      <vt:lpstr>Solution</vt:lpstr>
      <vt:lpstr>Solution</vt:lpstr>
      <vt:lpstr>Solution</vt:lpstr>
      <vt:lpstr>Solution</vt:lpstr>
      <vt:lpstr>Meta Hacker Cup 2022 Final Round D</vt:lpstr>
      <vt:lpstr>Solution</vt:lpstr>
      <vt:lpstr>Solution</vt:lpstr>
      <vt:lpstr>Solution</vt:lpstr>
      <vt:lpstr>THUSC2022 D1T4 字符树</vt:lpstr>
      <vt:lpstr>Solution</vt:lpstr>
      <vt:lpstr>Solution</vt:lpstr>
      <vt:lpstr>CF1340F Nastya and CBS</vt:lpstr>
      <vt:lpstr>Solution1</vt:lpstr>
      <vt:lpstr>Solution1</vt:lpstr>
      <vt:lpstr>Solution1</vt:lpstr>
      <vt:lpstr>Solution2</vt:lpstr>
      <vt:lpstr>网上看到的题</vt:lpstr>
      <vt:lpstr>Solution</vt:lpstr>
      <vt:lpstr>UOJ228. 基础数据结构练习题</vt:lpstr>
      <vt:lpstr>Solution</vt:lpstr>
      <vt:lpstr>Solution</vt:lpstr>
      <vt:lpstr>Solution</vt:lpstr>
      <vt:lpstr>好像是SOJ上的题</vt:lpstr>
      <vt:lpstr>Solution</vt:lpstr>
      <vt:lpstr>CF1344E Train Tracks</vt:lpstr>
      <vt:lpstr>Solution</vt:lpstr>
      <vt:lpstr>Solution</vt:lpstr>
      <vt:lpstr>Solution</vt:lpstr>
      <vt:lpstr>[Ynoi2008] rdCcot &amp; THUWC2020 某科学的动态仙人掌</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Technology</vt:lpstr>
      <vt:lpstr>Technology</vt:lpstr>
      <vt:lpstr>Solution</vt:lpstr>
      <vt:lpstr>Solution</vt:lpstr>
      <vt:lpstr>Luogu7561「JOISC 2021 Day2」道路建设</vt:lpstr>
      <vt:lpstr>Solution</vt:lpstr>
      <vt:lpstr>Solution</vt:lpstr>
      <vt:lpstr>Solution</vt:lpstr>
      <vt:lpstr>ICPC2022 济南 L Tree Distance</vt:lpstr>
      <vt:lpstr>Solution</vt:lpstr>
      <vt:lpstr>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Chengze Cai</dc:creator>
  <cp:lastModifiedBy>17945</cp:lastModifiedBy>
  <cp:revision>13</cp:revision>
  <dcterms:created xsi:type="dcterms:W3CDTF">2023-01-29T05:29:00Z</dcterms:created>
  <dcterms:modified xsi:type="dcterms:W3CDTF">2023-01-30T07:56:55Z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011D0840888A4C7B8540E2AB88A0DAC7</vt:lpwstr>
  </property>
  <property fmtid="{D5CDD505-2E9C-101B-9397-08002B2CF9AE}" pid="3" name="KSOProductBuildVer">
    <vt:lpwstr>2052-11.1.0.13703</vt:lpwstr>
  </property>
</Properties>
</file>