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4" r:id="rId3"/>
    <p:sldId id="313" r:id="rId4"/>
    <p:sldId id="405" r:id="rId5"/>
    <p:sldId id="406" r:id="rId6"/>
    <p:sldId id="407" r:id="rId7"/>
    <p:sldId id="408" r:id="rId8"/>
    <p:sldId id="409" r:id="rId9"/>
    <p:sldId id="410" r:id="rId10"/>
    <p:sldId id="411" r:id="rId11"/>
    <p:sldId id="412" r:id="rId12"/>
    <p:sldId id="413" r:id="rId13"/>
    <p:sldId id="414" r:id="rId14"/>
    <p:sldId id="415" r:id="rId15"/>
    <p:sldId id="416" r:id="rId16"/>
    <p:sldId id="417" r:id="rId17"/>
    <p:sldId id="422" r:id="rId18"/>
    <p:sldId id="423" r:id="rId19"/>
    <p:sldId id="424" r:id="rId20"/>
    <p:sldId id="425" r:id="rId21"/>
    <p:sldId id="418" r:id="rId22"/>
    <p:sldId id="419" r:id="rId23"/>
    <p:sldId id="420" r:id="rId24"/>
    <p:sldId id="421" r:id="rId25"/>
    <p:sldId id="426" r:id="rId26"/>
    <p:sldId id="427" r:id="rId27"/>
    <p:sldId id="428" r:id="rId28"/>
    <p:sldId id="429" r:id="rId29"/>
    <p:sldId id="430" r:id="rId30"/>
    <p:sldId id="431" r:id="rId31"/>
    <p:sldId id="432" r:id="rId32"/>
    <p:sldId id="433" r:id="rId33"/>
    <p:sldId id="434" r:id="rId34"/>
    <p:sldId id="435" r:id="rId35"/>
    <p:sldId id="436" r:id="rId36"/>
    <p:sldId id="437" r:id="rId37"/>
    <p:sldId id="438" r:id="rId38"/>
    <p:sldId id="439" r:id="rId39"/>
    <p:sldId id="440" r:id="rId40"/>
    <p:sldId id="441" r:id="rId41"/>
    <p:sldId id="442" r:id="rId42"/>
    <p:sldId id="443" r:id="rId43"/>
    <p:sldId id="444" r:id="rId44"/>
    <p:sldId id="445" r:id="rId45"/>
    <p:sldId id="446" r:id="rId46"/>
    <p:sldId id="447" r:id="rId47"/>
    <p:sldId id="448" r:id="rId48"/>
    <p:sldId id="449" r:id="rId49"/>
    <p:sldId id="450" r:id="rId50"/>
  </p:sldIdLst>
  <p:sldSz cx="12192000" cy="6858000"/>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tags" Target="tags/tag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2.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400" dirty="0"/>
              <a:t>数据结构杂题选</a:t>
            </a:r>
            <a:r>
              <a:rPr lang="zh-CN" altLang="en-US" sz="4400" dirty="0"/>
              <a:t>讲</a:t>
            </a:r>
            <a:endParaRPr lang="zh-CN" altLang="en-US" sz="4400" dirty="0"/>
          </a:p>
        </p:txBody>
      </p:sp>
      <p:sp>
        <p:nvSpPr>
          <p:cNvPr id="3" name="副标题 2"/>
          <p:cNvSpPr>
            <a:spLocks noGrp="1"/>
          </p:cNvSpPr>
          <p:nvPr>
            <p:ph type="subTitle" idx="1"/>
          </p:nvPr>
        </p:nvSpPr>
        <p:spPr/>
        <p:txBody>
          <a:bodyPr/>
          <a:lstStyle/>
          <a:p>
            <a:r>
              <a:rPr lang="zh-CN" altLang="en-US" dirty="0"/>
              <a:t>清华大学</a:t>
            </a:r>
            <a:r>
              <a:rPr lang="en-US" altLang="zh-CN" dirty="0"/>
              <a:t> </a:t>
            </a:r>
            <a:r>
              <a:rPr lang="zh-CN" altLang="en-US" dirty="0"/>
              <a:t>李欣</a:t>
            </a:r>
            <a:r>
              <a:rPr lang="zh-CN" altLang="en-US" dirty="0"/>
              <a:t>隆</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T( n ) = T( n / 2 ) + O( </a:t>
            </a:r>
            <a:r>
              <a:rPr lang="en-US" altLang="zh-CN" dirty="0" err="1"/>
              <a:t>sqrtn</a:t>
            </a:r>
            <a:r>
              <a:rPr lang="en-US" altLang="zh-CN" dirty="0"/>
              <a:t> )</a:t>
            </a:r>
            <a:endParaRPr lang="en-US" altLang="zh-CN" dirty="0"/>
          </a:p>
          <a:p>
            <a:r>
              <a:rPr lang="en-US" altLang="zh-CN" dirty="0"/>
              <a:t>sqrt( n ) + sqrt( n / 2 ) + sqrt( n / 4 ) + … + sqrt( 1 ) = O( </a:t>
            </a:r>
            <a:r>
              <a:rPr lang="en-US" altLang="zh-CN" dirty="0" err="1"/>
              <a:t>sqrtn</a:t>
            </a:r>
            <a:r>
              <a:rPr lang="en-US" altLang="zh-CN" dirty="0"/>
              <a:t> )</a:t>
            </a:r>
            <a:endParaRPr lang="en-US" altLang="zh-CN" dirty="0"/>
          </a:p>
          <a:p>
            <a:r>
              <a:rPr lang="zh-CN" altLang="en-US" dirty="0"/>
              <a:t>空间：</a:t>
            </a:r>
            <a:endParaRPr lang="en-US" altLang="zh-CN" dirty="0"/>
          </a:p>
          <a:p>
            <a:r>
              <a:rPr lang="en-US" altLang="zh-CN" dirty="0"/>
              <a:t>T( n ) = 2T( n / 2 ) + O( </a:t>
            </a:r>
            <a:r>
              <a:rPr lang="en-US" altLang="zh-CN" dirty="0" err="1"/>
              <a:t>sqrtn</a:t>
            </a:r>
            <a:r>
              <a:rPr lang="en-US" altLang="zh-CN" dirty="0"/>
              <a:t> )</a:t>
            </a:r>
            <a:endParaRPr lang="en-US" altLang="zh-CN" dirty="0"/>
          </a:p>
          <a:p>
            <a:r>
              <a:rPr lang="en-US" altLang="zh-CN" dirty="0"/>
              <a:t>sqrt( n ) + 2sqrt( n / 2 ) + 4sqrt( n / 4 ) + … + </a:t>
            </a:r>
            <a:r>
              <a:rPr lang="en-US" altLang="zh-CN" dirty="0" err="1"/>
              <a:t>nsqrt</a:t>
            </a:r>
            <a:r>
              <a:rPr lang="en-US" altLang="zh-CN" dirty="0"/>
              <a:t>( 1 ) = O( n )</a:t>
            </a:r>
            <a:endParaRPr lang="en-US" altLang="zh-CN" dirty="0"/>
          </a:p>
          <a:p>
            <a:r>
              <a:rPr lang="zh-CN" altLang="en-US" dirty="0"/>
              <a:t>总时间复杂度</a:t>
            </a:r>
            <a:r>
              <a:rPr lang="en-US" altLang="zh-CN" dirty="0"/>
              <a:t>O( </a:t>
            </a:r>
            <a:r>
              <a:rPr lang="en-US" altLang="zh-CN" dirty="0" err="1"/>
              <a:t>msqrtn</a:t>
            </a:r>
            <a:r>
              <a:rPr lang="en-US" altLang="zh-CN" dirty="0"/>
              <a:t> )</a:t>
            </a:r>
            <a:r>
              <a:rPr lang="zh-CN" altLang="en-US" dirty="0"/>
              <a:t>，空间复杂度</a:t>
            </a:r>
            <a:r>
              <a:rPr lang="en-US" altLang="zh-CN" dirty="0"/>
              <a:t>O( n )</a:t>
            </a:r>
            <a:endParaRPr lang="en-US" altLang="zh-CN" dirty="0"/>
          </a:p>
          <a:p>
            <a:endParaRPr lang="en-US" altLang="zh-CN" dirty="0"/>
          </a:p>
          <a:p>
            <a:r>
              <a:rPr lang="zh-CN" altLang="en-US" dirty="0"/>
              <a:t>由于我不会多项式技术，所以不确定是否存在更优做法，但目前感觉不容易优一个</a:t>
            </a:r>
            <a:r>
              <a:rPr lang="en-US" altLang="zh-CN" dirty="0"/>
              <a:t>poly(n)</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PKUSC2021D1T2 </a:t>
            </a:r>
            <a:r>
              <a:rPr lang="zh-CN" altLang="en-US" dirty="0"/>
              <a:t>逛街</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5814619" cy="435133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zh-CN" altLang="en-US"/>
          </a:p>
        </p:txBody>
      </p:sp>
      <p:sp>
        <p:nvSpPr>
          <p:cNvPr id="3" name="内容占位符 2"/>
          <p:cNvSpPr>
            <a:spLocks noGrp="1"/>
          </p:cNvSpPr>
          <p:nvPr>
            <p:ph idx="1"/>
          </p:nvPr>
        </p:nvSpPr>
        <p:spPr/>
        <p:txBody>
          <a:bodyPr/>
          <a:lstStyle/>
          <a:p>
            <a:r>
              <a:rPr lang="zh-CN" altLang="en-US"/>
              <a:t>这个结构是类似于颜色段均摊</a:t>
            </a:r>
            <a:r>
              <a:rPr lang="zh-CN" altLang="en-US"/>
              <a:t>的</a:t>
            </a:r>
            <a:endParaRPr lang="zh-CN" altLang="en-US"/>
          </a:p>
          <a:p>
            <a:r>
              <a:rPr lang="zh-CN" altLang="en-US"/>
              <a:t>将值相同的连续段缩起来，每次修改就是区间内每个颜色段长度会发生</a:t>
            </a:r>
            <a:r>
              <a:rPr lang="zh-CN" altLang="en-US"/>
              <a:t>变化</a:t>
            </a:r>
            <a:endParaRPr lang="zh-CN" altLang="en-US"/>
          </a:p>
          <a:p>
            <a:r>
              <a:rPr lang="zh-CN" altLang="en-US"/>
              <a:t>对于每一段：</a:t>
            </a:r>
            <a:endParaRPr lang="zh-CN" altLang="en-US"/>
          </a:p>
          <a:p>
            <a:r>
              <a:rPr lang="zh-CN" altLang="en-US"/>
              <a:t>如果这一段的值比相邻两段的值都大，则操作后这一段长度会</a:t>
            </a:r>
            <a:r>
              <a:rPr lang="en-US" altLang="zh-CN"/>
              <a:t>+1</a:t>
            </a:r>
            <a:endParaRPr lang="en-US" altLang="zh-CN"/>
          </a:p>
          <a:p>
            <a:r>
              <a:rPr lang="zh-CN" altLang="en-US">
                <a:sym typeface="+mn-ea"/>
              </a:rPr>
              <a:t>如果这一段的值比相邻两段的值都</a:t>
            </a:r>
            <a:r>
              <a:rPr lang="zh-CN" altLang="en-US">
                <a:sym typeface="+mn-ea"/>
              </a:rPr>
              <a:t>小，则操作后这一段长度会</a:t>
            </a:r>
            <a:r>
              <a:rPr lang="en-US" altLang="zh-CN">
                <a:sym typeface="+mn-ea"/>
              </a:rPr>
              <a:t>-1</a:t>
            </a:r>
            <a:endParaRPr lang="en-US" altLang="zh-CN">
              <a:sym typeface="+mn-ea"/>
            </a:endParaRPr>
          </a:p>
          <a:p>
            <a:r>
              <a:rPr lang="zh-CN" altLang="en-US"/>
              <a:t>如果这一段比相邻两段中一个大一个小，则操作后这一段长度不</a:t>
            </a:r>
            <a:r>
              <a:rPr lang="zh-CN" altLang="en-US"/>
              <a:t>变</a:t>
            </a:r>
            <a:endParaRPr lang="zh-CN" altLang="en-US"/>
          </a:p>
          <a:p>
            <a:endParaRPr lang="zh-CN" altLang="en-US"/>
          </a:p>
          <a:p>
            <a:endParaRPr lang="zh-CN" altLang="en-US"/>
          </a:p>
        </p:txBody>
      </p:sp>
      <p:graphicFrame>
        <p:nvGraphicFramePr>
          <p:cNvPr id="4" name="对象 3"/>
          <p:cNvGraphicFramePr/>
          <p:nvPr/>
        </p:nvGraphicFramePr>
        <p:xfrm>
          <a:off x="838200" y="5666105"/>
          <a:ext cx="8433435" cy="1092835"/>
        </p:xfrm>
        <a:graphic>
          <a:graphicData uri="http://schemas.openxmlformats.org/presentationml/2006/ole">
            <mc:AlternateContent xmlns:mc="http://schemas.openxmlformats.org/markup-compatibility/2006">
              <mc:Choice xmlns:v="urn:schemas-microsoft-com:vml" Requires="v">
                <p:oleObj spid="_x0000_s5" name="" r:id="rId1" imgW="8426450" imgH="1092200" progId="Paint.Picture">
                  <p:embed/>
                </p:oleObj>
              </mc:Choice>
              <mc:Fallback>
                <p:oleObj name="" r:id="rId1" imgW="8426450" imgH="1092200" progId="Paint.Picture">
                  <p:embed/>
                  <p:pic>
                    <p:nvPicPr>
                      <p:cNvPr id="0" name="图片 4"/>
                      <p:cNvPicPr/>
                      <p:nvPr/>
                    </p:nvPicPr>
                    <p:blipFill>
                      <a:blip r:embed="rId2"/>
                      <a:stretch>
                        <a:fillRect/>
                      </a:stretch>
                    </p:blipFill>
                    <p:spPr>
                      <a:xfrm>
                        <a:off x="838200" y="5666105"/>
                        <a:ext cx="8433435" cy="1092835"/>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这里可以使用颜色段均摊的方法维护</a:t>
            </a:r>
            <a:endParaRPr lang="zh-CN" altLang="en-US"/>
          </a:p>
          <a:p>
            <a:r>
              <a:rPr lang="zh-CN" altLang="en-US"/>
              <a:t>使用平衡树维护缩了颜色段的序列，每一段有信息</a:t>
            </a:r>
            <a:r>
              <a:rPr lang="en-US" altLang="zh-CN"/>
              <a:t> a,b </a:t>
            </a:r>
            <a:r>
              <a:rPr lang="zh-CN" altLang="en-US"/>
              <a:t>表示长度以及每次操作后会变长</a:t>
            </a:r>
            <a:r>
              <a:rPr lang="en-US" altLang="zh-CN"/>
              <a:t> b</a:t>
            </a:r>
            <a:r>
              <a:rPr lang="zh-CN" altLang="en-US"/>
              <a:t>，有标记</a:t>
            </a:r>
            <a:r>
              <a:rPr lang="en-US" altLang="zh-CN"/>
              <a:t> c </a:t>
            </a:r>
            <a:r>
              <a:rPr lang="zh-CN" altLang="en-US"/>
              <a:t>表示进行了</a:t>
            </a:r>
            <a:r>
              <a:rPr lang="en-US" altLang="zh-CN"/>
              <a:t> c </a:t>
            </a:r>
            <a:r>
              <a:rPr lang="zh-CN" altLang="en-US"/>
              <a:t>次修改操作</a:t>
            </a:r>
            <a:endParaRPr lang="en-US" altLang="zh-CN"/>
          </a:p>
          <a:p>
            <a:r>
              <a:rPr lang="zh-CN" altLang="en-US"/>
              <a:t>平衡树额外维护一个区间</a:t>
            </a:r>
            <a:r>
              <a:rPr lang="en-US" altLang="zh-CN"/>
              <a:t> a </a:t>
            </a:r>
            <a:r>
              <a:rPr lang="zh-CN" altLang="en-US"/>
              <a:t>的</a:t>
            </a:r>
            <a:r>
              <a:rPr lang="zh-CN" altLang="en-US"/>
              <a:t>和</a:t>
            </a:r>
            <a:endParaRPr lang="zh-CN" altLang="en-US"/>
          </a:p>
          <a:p>
            <a:r>
              <a:rPr lang="zh-CN" altLang="en-US"/>
              <a:t>每次区间进行修改操作时，区间</a:t>
            </a:r>
            <a:r>
              <a:rPr lang="en-US" altLang="zh-CN"/>
              <a:t> c+=1</a:t>
            </a:r>
            <a:r>
              <a:rPr lang="zh-CN" altLang="en-US"/>
              <a:t>，</a:t>
            </a:r>
            <a:r>
              <a:rPr lang="en-US" altLang="zh-CN"/>
              <a:t>a+=b</a:t>
            </a:r>
            <a:endParaRPr lang="en-US" altLang="zh-CN"/>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sym typeface="+mn-ea"/>
              </a:rPr>
              <a:t>这里需要特判一个颜色段消失的情况</a:t>
            </a:r>
            <a:endParaRPr lang="zh-CN" altLang="en-US"/>
          </a:p>
          <a:p>
            <a:r>
              <a:rPr lang="zh-CN" altLang="en-US">
                <a:sym typeface="+mn-ea"/>
              </a:rPr>
              <a:t>颜色段消失等价于</a:t>
            </a:r>
            <a:r>
              <a:rPr lang="en-US" altLang="zh-CN">
                <a:sym typeface="+mn-ea"/>
              </a:rPr>
              <a:t> a=0</a:t>
            </a:r>
            <a:r>
              <a:rPr lang="zh-CN" altLang="en-US">
                <a:sym typeface="+mn-ea"/>
              </a:rPr>
              <a:t>，平衡树需要额外维护区间最小的</a:t>
            </a:r>
            <a:r>
              <a:rPr lang="en-US" altLang="zh-CN">
                <a:sym typeface="+mn-ea"/>
              </a:rPr>
              <a:t> a</a:t>
            </a:r>
            <a:r>
              <a:rPr lang="zh-CN" altLang="en-US">
                <a:sym typeface="+mn-ea"/>
              </a:rPr>
              <a:t>，这里只需要对</a:t>
            </a:r>
            <a:r>
              <a:rPr lang="en-US" altLang="zh-CN">
                <a:sym typeface="+mn-ea"/>
              </a:rPr>
              <a:t> b=-1 </a:t>
            </a:r>
            <a:r>
              <a:rPr lang="zh-CN" altLang="en-US">
                <a:sym typeface="+mn-ea"/>
              </a:rPr>
              <a:t>的段维护这个信息，每次修改的时候一起变小</a:t>
            </a:r>
            <a:endParaRPr lang="zh-CN" altLang="en-US"/>
          </a:p>
          <a:p>
            <a:r>
              <a:rPr lang="zh-CN" altLang="en-US"/>
              <a:t>颜色段消失的时候在平衡树上二分，递归进所有</a:t>
            </a:r>
            <a:r>
              <a:rPr lang="en-US" altLang="zh-CN"/>
              <a:t> min(a)=0 </a:t>
            </a:r>
            <a:r>
              <a:rPr lang="zh-CN" altLang="en-US"/>
              <a:t>的儿子，这样可以</a:t>
            </a:r>
            <a:r>
              <a:rPr lang="en-US" altLang="zh-CN"/>
              <a:t> O(logn) </a:t>
            </a:r>
            <a:r>
              <a:rPr lang="zh-CN" altLang="en-US"/>
              <a:t>代价干掉一个颜色段，由于颜色段均摊，这部分时间复杂度</a:t>
            </a:r>
            <a:r>
              <a:rPr lang="en-US" altLang="zh-CN"/>
              <a:t> O((n+m)logn)</a:t>
            </a:r>
            <a:endParaRPr lang="en-US" altLang="zh-CN"/>
          </a:p>
          <a:p>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再考虑这题的</a:t>
            </a:r>
            <a:r>
              <a:rPr lang="zh-CN" altLang="en-US"/>
              <a:t>询问</a:t>
            </a:r>
            <a:endParaRPr lang="zh-CN" altLang="en-US"/>
          </a:p>
          <a:p>
            <a:r>
              <a:rPr lang="zh-CN" altLang="en-US"/>
              <a:t>询问的信息是楼房重建，我们可以在平衡树上直接维护楼房重建的信息，区间询问的时候需要自顶向下定位到具体的左右端点所在颜色段，之后单点修改的时候和楼房重建类似</a:t>
            </a:r>
            <a:r>
              <a:rPr lang="zh-CN" altLang="en-US"/>
              <a:t>维护</a:t>
            </a:r>
            <a:endParaRPr lang="zh-CN" altLang="en-US"/>
          </a:p>
          <a:p>
            <a:r>
              <a:rPr lang="zh-CN" altLang="en-US"/>
              <a:t>总时间复杂度</a:t>
            </a:r>
            <a:r>
              <a:rPr lang="en-US" altLang="zh-CN"/>
              <a:t> O((n+m)log^2n)</a:t>
            </a:r>
            <a:endParaRPr lang="en-US" altLang="zh-CN"/>
          </a:p>
          <a:p>
            <a:endParaRPr lang="en-US" altLang="zh-CN"/>
          </a:p>
          <a:p>
            <a:r>
              <a:rPr lang="zh-CN" altLang="en-US"/>
              <a:t>离线的话应该可以少个</a:t>
            </a:r>
            <a:r>
              <a:rPr lang="en-US" altLang="zh-CN"/>
              <a:t> log</a:t>
            </a:r>
            <a:r>
              <a:rPr lang="zh-CN" altLang="en-US"/>
              <a:t>，比较</a:t>
            </a:r>
            <a:r>
              <a:rPr lang="zh-CN" altLang="en-US"/>
              <a:t>麻烦</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CF702F T-Shirts</a:t>
            </a:r>
            <a:endParaRPr lang="zh-CN" alt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7"/>
            <a:ext cx="9772133" cy="2394752"/>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对所有衣服按照</a:t>
            </a:r>
            <a:r>
              <a:rPr lang="en-US" altLang="zh-CN" dirty="0"/>
              <a:t>q[</a:t>
            </a:r>
            <a:r>
              <a:rPr lang="en-US" altLang="zh-CN" dirty="0" err="1"/>
              <a:t>i</a:t>
            </a:r>
            <a:r>
              <a:rPr lang="en-US" altLang="zh-CN" dirty="0"/>
              <a:t>]</a:t>
            </a:r>
            <a:r>
              <a:rPr lang="zh-CN" altLang="en-US" dirty="0"/>
              <a:t>从大到小排序</a:t>
            </a:r>
            <a:endParaRPr lang="en-US" altLang="zh-CN" dirty="0"/>
          </a:p>
          <a:p>
            <a:r>
              <a:rPr lang="zh-CN" altLang="en-US" dirty="0"/>
              <a:t>对每个人维护</a:t>
            </a:r>
            <a:r>
              <a:rPr lang="en-US" altLang="zh-CN" dirty="0"/>
              <a:t>a[</a:t>
            </a:r>
            <a:r>
              <a:rPr lang="en-US" altLang="zh-CN" dirty="0" err="1"/>
              <a:t>i</a:t>
            </a:r>
            <a:r>
              <a:rPr lang="en-US" altLang="zh-CN" dirty="0"/>
              <a:t>]</a:t>
            </a:r>
            <a:r>
              <a:rPr lang="zh-CN" altLang="en-US" dirty="0"/>
              <a:t>表示其剩余的钱，</a:t>
            </a:r>
            <a:r>
              <a:rPr lang="en-US" altLang="zh-CN" dirty="0"/>
              <a:t>b[</a:t>
            </a:r>
            <a:r>
              <a:rPr lang="en-US" altLang="zh-CN" dirty="0" err="1"/>
              <a:t>i</a:t>
            </a:r>
            <a:r>
              <a:rPr lang="en-US" altLang="zh-CN" dirty="0"/>
              <a:t>]</a:t>
            </a:r>
            <a:r>
              <a:rPr lang="zh-CN" altLang="en-US" dirty="0"/>
              <a:t>表示其买的衣服数量</a:t>
            </a:r>
            <a:endParaRPr lang="en-US" altLang="zh-CN" dirty="0"/>
          </a:p>
          <a:p>
            <a:r>
              <a:rPr lang="zh-CN" altLang="en-US" dirty="0"/>
              <a:t>对所有人按照</a:t>
            </a:r>
            <a:r>
              <a:rPr lang="en-US" altLang="zh-CN" dirty="0"/>
              <a:t>a[</a:t>
            </a:r>
            <a:r>
              <a:rPr lang="en-US" altLang="zh-CN" dirty="0" err="1"/>
              <a:t>i</a:t>
            </a:r>
            <a:r>
              <a:rPr lang="en-US" altLang="zh-CN" dirty="0"/>
              <a:t>]</a:t>
            </a:r>
            <a:r>
              <a:rPr lang="zh-CN" altLang="en-US" dirty="0"/>
              <a:t>从小到大排序，初始</a:t>
            </a:r>
            <a:r>
              <a:rPr lang="en-US" altLang="zh-CN" dirty="0"/>
              <a:t>b[</a:t>
            </a:r>
            <a:r>
              <a:rPr lang="en-US" altLang="zh-CN" dirty="0" err="1"/>
              <a:t>i</a:t>
            </a:r>
            <a:r>
              <a:rPr lang="en-US" altLang="zh-CN" dirty="0"/>
              <a:t>]=0</a:t>
            </a:r>
            <a:endParaRPr lang="en-US" altLang="zh-CN" dirty="0"/>
          </a:p>
          <a:p>
            <a:r>
              <a:rPr lang="zh-CN" altLang="en-US" dirty="0"/>
              <a:t>之后枚举每件衣服</a:t>
            </a:r>
            <a:r>
              <a:rPr lang="en-US" altLang="zh-CN" dirty="0"/>
              <a:t>j=1-&gt;n</a:t>
            </a:r>
            <a:endParaRPr lang="en-US" altLang="zh-CN" dirty="0"/>
          </a:p>
          <a:p>
            <a:r>
              <a:rPr lang="zh-CN" altLang="en-US" dirty="0"/>
              <a:t>衣服</a:t>
            </a:r>
            <a:r>
              <a:rPr lang="en-US" altLang="zh-CN" dirty="0"/>
              <a:t>j</a:t>
            </a:r>
            <a:r>
              <a:rPr lang="zh-CN" altLang="en-US" dirty="0"/>
              <a:t>对人的影响就是把全局</a:t>
            </a:r>
            <a:r>
              <a:rPr lang="en-US" altLang="zh-CN" dirty="0"/>
              <a:t>a[</a:t>
            </a:r>
            <a:r>
              <a:rPr lang="en-US" altLang="zh-CN" dirty="0" err="1"/>
              <a:t>i</a:t>
            </a:r>
            <a:r>
              <a:rPr lang="en-US" altLang="zh-CN" dirty="0"/>
              <a:t>]&gt;=c[j]</a:t>
            </a:r>
            <a:r>
              <a:rPr lang="zh-CN" altLang="en-US" dirty="0"/>
              <a:t>的人都</a:t>
            </a:r>
            <a:r>
              <a:rPr lang="en-US" altLang="zh-CN" dirty="0"/>
              <a:t>a[</a:t>
            </a:r>
            <a:r>
              <a:rPr lang="en-US" altLang="zh-CN" dirty="0" err="1"/>
              <a:t>i</a:t>
            </a:r>
            <a:r>
              <a:rPr lang="en-US" altLang="zh-CN" dirty="0"/>
              <a:t>]-=c[j]</a:t>
            </a:r>
            <a:r>
              <a:rPr lang="zh-CN" altLang="en-US" dirty="0"/>
              <a:t>，并且</a:t>
            </a:r>
            <a:r>
              <a:rPr lang="en-US" altLang="zh-CN" dirty="0"/>
              <a:t>b[</a:t>
            </a:r>
            <a:r>
              <a:rPr lang="en-US" altLang="zh-CN" dirty="0" err="1"/>
              <a:t>i</a:t>
            </a:r>
            <a:r>
              <a:rPr lang="en-US" altLang="zh-CN" dirty="0"/>
              <a:t>]++</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用一棵平衡树维护每个人，按</a:t>
            </a:r>
            <a:r>
              <a:rPr lang="en-US" altLang="zh-CN" dirty="0"/>
              <a:t>a</a:t>
            </a:r>
            <a:r>
              <a:rPr lang="zh-CN" altLang="en-US" dirty="0"/>
              <a:t>从小到大排列</a:t>
            </a:r>
            <a:endParaRPr lang="en-US" altLang="zh-CN" dirty="0"/>
          </a:p>
          <a:p>
            <a:r>
              <a:rPr lang="zh-CN" altLang="en-US" dirty="0"/>
              <a:t>每次找出所有</a:t>
            </a:r>
            <a:r>
              <a:rPr lang="en-US" altLang="zh-CN" dirty="0"/>
              <a:t>a[</a:t>
            </a:r>
            <a:r>
              <a:rPr lang="en-US" altLang="zh-CN" dirty="0" err="1"/>
              <a:t>i</a:t>
            </a:r>
            <a:r>
              <a:rPr lang="en-US" altLang="zh-CN" dirty="0"/>
              <a:t>]&gt;=</a:t>
            </a:r>
            <a:r>
              <a:rPr lang="en-US" altLang="zh-CN" dirty="0"/>
              <a:t>c[j]</a:t>
            </a:r>
            <a:r>
              <a:rPr lang="zh-CN" altLang="en-US" dirty="0"/>
              <a:t>的人，将其</a:t>
            </a:r>
            <a:r>
              <a:rPr lang="en-US" altLang="zh-CN" dirty="0"/>
              <a:t>a[</a:t>
            </a:r>
            <a:r>
              <a:rPr lang="en-US" altLang="zh-CN" dirty="0" err="1"/>
              <a:t>i</a:t>
            </a:r>
            <a:r>
              <a:rPr lang="en-US" altLang="zh-CN" dirty="0"/>
              <a:t>]-=c[j]</a:t>
            </a:r>
            <a:r>
              <a:rPr lang="zh-CN" altLang="en-US" dirty="0"/>
              <a:t>，并且</a:t>
            </a:r>
            <a:r>
              <a:rPr lang="en-US" altLang="zh-CN" dirty="0"/>
              <a:t>b[</a:t>
            </a:r>
            <a:r>
              <a:rPr lang="en-US" altLang="zh-CN" dirty="0" err="1"/>
              <a:t>i</a:t>
            </a:r>
            <a:r>
              <a:rPr lang="en-US" altLang="zh-CN" dirty="0"/>
              <a:t>]++</a:t>
            </a:r>
            <a:endParaRPr lang="en-US" altLang="zh-CN" dirty="0"/>
          </a:p>
          <a:p>
            <a:r>
              <a:rPr lang="zh-CN" altLang="en-US" dirty="0"/>
              <a:t>这里我们考虑令</a:t>
            </a:r>
            <a:r>
              <a:rPr lang="en-US" altLang="zh-CN" dirty="0"/>
              <a:t>x=c[j]</a:t>
            </a:r>
            <a:r>
              <a:rPr lang="zh-CN" altLang="en-US" dirty="0"/>
              <a:t>，所有在</a:t>
            </a:r>
            <a:r>
              <a:rPr lang="en-US" altLang="zh-CN" dirty="0"/>
              <a:t>[0,x)</a:t>
            </a:r>
            <a:r>
              <a:rPr lang="zh-CN" altLang="en-US" dirty="0"/>
              <a:t>内的数不动，把所有在</a:t>
            </a:r>
            <a:r>
              <a:rPr lang="en-US" altLang="zh-CN" dirty="0"/>
              <a:t>[x,2x]</a:t>
            </a:r>
            <a:r>
              <a:rPr lang="zh-CN" altLang="en-US" dirty="0"/>
              <a:t>内的数暴力修改，之后将</a:t>
            </a:r>
            <a:r>
              <a:rPr lang="en-US" altLang="zh-CN" dirty="0"/>
              <a:t>&gt;2x</a:t>
            </a:r>
            <a:r>
              <a:rPr lang="zh-CN" altLang="en-US" dirty="0"/>
              <a:t>的数直接打一个</a:t>
            </a:r>
            <a:r>
              <a:rPr lang="en-US" altLang="zh-CN" dirty="0"/>
              <a:t>b</a:t>
            </a:r>
            <a:r>
              <a:rPr lang="zh-CN" altLang="en-US" dirty="0"/>
              <a:t>加，</a:t>
            </a:r>
            <a:r>
              <a:rPr lang="en-US" altLang="zh-CN" dirty="0"/>
              <a:t>a</a:t>
            </a:r>
            <a:r>
              <a:rPr lang="zh-CN" altLang="en-US" dirty="0"/>
              <a:t>减的标记</a:t>
            </a:r>
            <a:endParaRPr lang="zh-CN" altLang="en-US" dirty="0"/>
          </a:p>
        </p:txBody>
      </p:sp>
      <p:pic>
        <p:nvPicPr>
          <p:cNvPr id="5" name="Picture 4"/>
          <p:cNvPicPr>
            <a:picLocks noChangeAspect="1"/>
          </p:cNvPicPr>
          <p:nvPr/>
        </p:nvPicPr>
        <p:blipFill>
          <a:blip r:embed="rId1"/>
          <a:stretch>
            <a:fillRect/>
          </a:stretch>
        </p:blipFill>
        <p:spPr>
          <a:xfrm>
            <a:off x="838200" y="4355751"/>
            <a:ext cx="8372912" cy="250224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这里平衡树可以打标记，因为我们这样可以保证不会出现值域重叠的情况。</a:t>
            </a:r>
            <a:endParaRPr lang="en-US" altLang="zh-CN" dirty="0"/>
          </a:p>
          <a:p>
            <a:r>
              <a:rPr lang="zh-CN" altLang="en-US" dirty="0"/>
              <a:t>可以发现</a:t>
            </a:r>
            <a:r>
              <a:rPr lang="en-US" altLang="zh-CN" dirty="0"/>
              <a:t>[x,2x]</a:t>
            </a:r>
            <a:r>
              <a:rPr lang="zh-CN" altLang="en-US" dirty="0"/>
              <a:t>内的元素至少减半了，所以这样的暴力操作对每个点最多进行</a:t>
            </a:r>
            <a:r>
              <a:rPr lang="en-US" altLang="zh-CN" dirty="0"/>
              <a:t>O(</a:t>
            </a:r>
            <a:r>
              <a:rPr lang="en-US" altLang="zh-CN" dirty="0" err="1"/>
              <a:t>logv</a:t>
            </a:r>
            <a:r>
              <a:rPr lang="en-US" altLang="zh-CN" dirty="0"/>
              <a:t>)</a:t>
            </a:r>
            <a:r>
              <a:rPr lang="zh-CN" altLang="en-US" dirty="0"/>
              <a:t>次</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lognlogv</a:t>
            </a:r>
            <a:r>
              <a:rPr lang="en-US" altLang="zh-CN" dirty="0"/>
              <a:t>)</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自我介绍</a:t>
            </a:r>
            <a:endParaRPr lang="zh-CN" altLang="en-US" dirty="0"/>
          </a:p>
        </p:txBody>
      </p:sp>
      <p:sp>
        <p:nvSpPr>
          <p:cNvPr id="3" name="内容占位符 2"/>
          <p:cNvSpPr>
            <a:spLocks noGrp="1"/>
          </p:cNvSpPr>
          <p:nvPr>
            <p:ph idx="1"/>
          </p:nvPr>
        </p:nvSpPr>
        <p:spPr/>
        <p:txBody>
          <a:bodyPr/>
          <a:lstStyle/>
          <a:p>
            <a:r>
              <a:rPr lang="zh-CN" altLang="en-US" dirty="0"/>
              <a:t>洛谷上的</a:t>
            </a:r>
            <a:r>
              <a:rPr lang="en-US" altLang="zh-CN" dirty="0"/>
              <a:t>ID</a:t>
            </a:r>
            <a:r>
              <a:rPr lang="zh-CN" altLang="en-US" dirty="0"/>
              <a:t>：</a:t>
            </a:r>
            <a:r>
              <a:rPr lang="en-US" altLang="zh-CN" dirty="0" err="1"/>
              <a:t>noip</a:t>
            </a:r>
            <a:endParaRPr lang="en-US" altLang="zh-CN" dirty="0"/>
          </a:p>
          <a:p>
            <a:r>
              <a:rPr lang="zh-CN" altLang="en-US" dirty="0"/>
              <a:t>其他地方的</a:t>
            </a:r>
            <a:r>
              <a:rPr lang="en-US" altLang="zh-CN" dirty="0"/>
              <a:t>ID</a:t>
            </a:r>
            <a:r>
              <a:rPr lang="zh-CN" altLang="en-US" dirty="0"/>
              <a:t>：</a:t>
            </a:r>
            <a:r>
              <a:rPr lang="en-US" altLang="zh-CN" dirty="0"/>
              <a:t>nzhtl1477</a:t>
            </a:r>
            <a:r>
              <a:rPr lang="zh-CN" altLang="en-US" dirty="0"/>
              <a:t>，</a:t>
            </a:r>
            <a:r>
              <a:rPr lang="en-US" altLang="zh-CN" dirty="0"/>
              <a:t>ODT</a:t>
            </a:r>
            <a:endParaRPr lang="en-US" altLang="zh-CN" dirty="0"/>
          </a:p>
          <a:p>
            <a:r>
              <a:rPr lang="zh-CN" altLang="en-US" dirty="0"/>
              <a:t>擅长讲数据结构</a:t>
            </a:r>
            <a:endParaRPr lang="en-US" altLang="zh-CN" dirty="0"/>
          </a:p>
          <a:p>
            <a:r>
              <a:rPr lang="en-US" altLang="zh-CN" dirty="0"/>
              <a:t>THUWC2020</a:t>
            </a:r>
            <a:r>
              <a:rPr lang="zh-CN" altLang="en-US" dirty="0"/>
              <a:t>，</a:t>
            </a:r>
            <a:r>
              <a:rPr lang="en-US" altLang="zh-CN" dirty="0"/>
              <a:t>CTT2020</a:t>
            </a:r>
            <a:r>
              <a:rPr lang="zh-CN" altLang="en-US" dirty="0"/>
              <a:t>，</a:t>
            </a:r>
            <a:r>
              <a:rPr lang="en-US" altLang="zh-CN" dirty="0"/>
              <a:t>CTS2021</a:t>
            </a:r>
            <a:r>
              <a:rPr lang="zh-CN" altLang="en-US" dirty="0"/>
              <a:t>，</a:t>
            </a:r>
            <a:r>
              <a:rPr lang="en-US" altLang="zh-CN" dirty="0"/>
              <a:t>NOI2020</a:t>
            </a:r>
            <a:r>
              <a:rPr lang="zh-CN" altLang="en-US" dirty="0"/>
              <a:t>，</a:t>
            </a:r>
            <a:r>
              <a:rPr lang="en-US" altLang="zh-CN" dirty="0"/>
              <a:t>CTT2021</a:t>
            </a:r>
            <a:r>
              <a:rPr lang="zh-CN" altLang="en-US" dirty="0"/>
              <a:t>，</a:t>
            </a:r>
            <a:r>
              <a:rPr lang="en-US" altLang="zh-CN" dirty="0"/>
              <a:t>CTS2022</a:t>
            </a:r>
            <a:r>
              <a:rPr lang="zh-CN" altLang="en-US" dirty="0"/>
              <a:t>，</a:t>
            </a:r>
            <a:r>
              <a:rPr lang="en-US" altLang="zh-CN" dirty="0"/>
              <a:t>THUSC2022</a:t>
            </a:r>
            <a:r>
              <a:rPr lang="zh-CN" altLang="en-US" dirty="0"/>
              <a:t>，</a:t>
            </a:r>
            <a:r>
              <a:rPr lang="en-US" altLang="zh-CN" dirty="0"/>
              <a:t>CTT2022</a:t>
            </a:r>
            <a:r>
              <a:rPr lang="zh-CN" altLang="en-US" dirty="0"/>
              <a:t>出题人</a:t>
            </a:r>
            <a:endParaRPr lang="zh-CN" altLang="en-US" dirty="0"/>
          </a:p>
          <a:p>
            <a:r>
              <a:rPr lang="zh-CN" altLang="en-US" dirty="0"/>
              <a:t>ECfinal2020，</a:t>
            </a:r>
            <a:r>
              <a:rPr lang="en-US" altLang="zh-CN" dirty="0"/>
              <a:t>ECfinal2021</a:t>
            </a:r>
            <a:r>
              <a:rPr lang="zh-CN" altLang="en-US" dirty="0"/>
              <a:t>，沈阳2021区域赛，</a:t>
            </a:r>
            <a:r>
              <a:rPr lang="zh-CN" altLang="en-US" dirty="0">
                <a:sym typeface="+mn-ea"/>
              </a:rPr>
              <a:t>昆明2022区域赛，</a:t>
            </a:r>
            <a:r>
              <a:rPr lang="zh-CN" altLang="en-US" dirty="0"/>
              <a:t>济南</a:t>
            </a:r>
            <a:r>
              <a:rPr lang="en-US" altLang="zh-CN" dirty="0"/>
              <a:t>2022</a:t>
            </a:r>
            <a:r>
              <a:rPr lang="zh-CN" altLang="en-US" dirty="0"/>
              <a:t>区域赛</a:t>
            </a:r>
            <a:r>
              <a:rPr lang="zh-CN" altLang="en-US" dirty="0"/>
              <a:t>出题人</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Luogu7447 [Ynoi2007] </a:t>
            </a:r>
            <a:r>
              <a:rPr lang="en-US" altLang="zh-CN" dirty="0" err="1"/>
              <a:t>rgxsxrs</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r>
              <a:rPr lang="en-US" altLang="zh-CN" dirty="0" err="1"/>
              <a:t>n,m</a:t>
            </a:r>
            <a:r>
              <a:rPr lang="en-US" altLang="zh-CN" dirty="0"/>
              <a:t>&lt;=5e5</a:t>
            </a:r>
            <a:r>
              <a:rPr lang="zh-CN" altLang="en-US" dirty="0"/>
              <a:t>，</a:t>
            </a:r>
            <a:r>
              <a:rPr lang="en-US" altLang="zh-CN" dirty="0"/>
              <a:t>1&lt;=</a:t>
            </a:r>
            <a:r>
              <a:rPr lang="en-US" altLang="zh-CN" dirty="0" err="1"/>
              <a:t>x,ai</a:t>
            </a:r>
            <a:r>
              <a:rPr lang="en-US" altLang="zh-CN" dirty="0"/>
              <a:t>&lt;=1e9</a:t>
            </a:r>
            <a:r>
              <a:rPr lang="zh-CN" altLang="en-US" dirty="0"/>
              <a:t>，</a:t>
            </a:r>
            <a:r>
              <a:rPr lang="en-US" altLang="zh-CN" dirty="0"/>
              <a:t>6s</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825624"/>
            <a:ext cx="5042483" cy="144414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考虑用一种特殊的值域分块方法，按值在</a:t>
            </a:r>
            <a:r>
              <a:rPr lang="en-US" altLang="zh-CN" dirty="0"/>
              <a:t>[0,1)</a:t>
            </a:r>
            <a:r>
              <a:rPr lang="zh-CN" altLang="en-US" dirty="0"/>
              <a:t>，</a:t>
            </a:r>
            <a:r>
              <a:rPr lang="en-US" altLang="zh-CN" dirty="0"/>
              <a:t>[1,2)</a:t>
            </a:r>
            <a:r>
              <a:rPr lang="zh-CN" altLang="en-US" dirty="0"/>
              <a:t>，</a:t>
            </a:r>
            <a:r>
              <a:rPr lang="en-US" altLang="zh-CN" dirty="0"/>
              <a:t>[2,4)</a:t>
            </a:r>
            <a:r>
              <a:rPr lang="zh-CN" altLang="en-US" dirty="0"/>
              <a:t>，</a:t>
            </a:r>
            <a:r>
              <a:rPr lang="en-US" altLang="zh-CN" dirty="0"/>
              <a:t>[4,8)</a:t>
            </a:r>
            <a:r>
              <a:rPr lang="zh-CN" altLang="en-US" dirty="0"/>
              <a:t>，</a:t>
            </a:r>
            <a:r>
              <a:rPr lang="en-US" altLang="zh-CN" dirty="0"/>
              <a:t>[8,16)…</a:t>
            </a:r>
            <a:r>
              <a:rPr lang="zh-CN" altLang="en-US" dirty="0"/>
              <a:t>进行分块，这样共有</a:t>
            </a:r>
            <a:r>
              <a:rPr lang="en-US" altLang="zh-CN" dirty="0"/>
              <a:t>O(</a:t>
            </a:r>
            <a:r>
              <a:rPr lang="en-US" altLang="zh-CN" dirty="0" err="1"/>
              <a:t>logv</a:t>
            </a:r>
            <a:r>
              <a:rPr lang="en-US" altLang="zh-CN" dirty="0"/>
              <a:t>)</a:t>
            </a:r>
            <a:r>
              <a:rPr lang="zh-CN" altLang="en-US" dirty="0"/>
              <a:t>块</a:t>
            </a:r>
            <a:endParaRPr lang="en-US" altLang="zh-CN" dirty="0"/>
          </a:p>
          <a:p>
            <a:r>
              <a:rPr lang="zh-CN" altLang="en-US" dirty="0"/>
              <a:t>每次区间大于</a:t>
            </a:r>
            <a:r>
              <a:rPr lang="en-US" altLang="zh-CN" dirty="0"/>
              <a:t>x</a:t>
            </a:r>
            <a:r>
              <a:rPr lang="zh-CN" altLang="en-US" dirty="0"/>
              <a:t>减去</a:t>
            </a:r>
            <a:r>
              <a:rPr lang="en-US" altLang="zh-CN" dirty="0"/>
              <a:t>x</a:t>
            </a:r>
            <a:r>
              <a:rPr lang="zh-CN" altLang="en-US" dirty="0"/>
              <a:t>时，对于一个块</a:t>
            </a:r>
            <a:r>
              <a:rPr lang="en-US" altLang="zh-CN" dirty="0"/>
              <a:t>[2^k,2^(k+1))</a:t>
            </a:r>
            <a:r>
              <a:rPr lang="zh-CN" altLang="en-US" dirty="0"/>
              <a:t>：</a:t>
            </a:r>
            <a:endParaRPr lang="en-US" altLang="zh-CN" dirty="0"/>
          </a:p>
          <a:p>
            <a:r>
              <a:rPr lang="en-US" altLang="zh-CN" dirty="0"/>
              <a:t>1. </a:t>
            </a:r>
            <a:r>
              <a:rPr lang="zh-CN" altLang="en-US" dirty="0"/>
              <a:t>若</a:t>
            </a:r>
            <a:r>
              <a:rPr lang="en-US" altLang="zh-CN" dirty="0"/>
              <a:t>2^k&gt;x</a:t>
            </a:r>
            <a:r>
              <a:rPr lang="zh-CN" altLang="en-US" dirty="0"/>
              <a:t>，则在这个块中的所有元素一定需要减去一个</a:t>
            </a:r>
            <a:r>
              <a:rPr lang="en-US" altLang="zh-CN" dirty="0"/>
              <a:t>x</a:t>
            </a:r>
            <a:endParaRPr lang="en-US" altLang="zh-CN" dirty="0"/>
          </a:p>
          <a:p>
            <a:r>
              <a:rPr lang="en-US" altLang="zh-CN" dirty="0"/>
              <a:t>2. </a:t>
            </a:r>
            <a:r>
              <a:rPr lang="zh-CN" altLang="en-US" dirty="0"/>
              <a:t>若</a:t>
            </a:r>
            <a:r>
              <a:rPr lang="en-US" altLang="zh-CN" dirty="0"/>
              <a:t>2^(k+1)&lt;=x</a:t>
            </a:r>
            <a:r>
              <a:rPr lang="zh-CN" altLang="en-US" dirty="0"/>
              <a:t>，则在这个块中的所有元素一定不需要减去一个</a:t>
            </a:r>
            <a:r>
              <a:rPr lang="en-US" altLang="zh-CN" dirty="0"/>
              <a:t>x</a:t>
            </a:r>
            <a:endParaRPr lang="en-US" altLang="zh-CN" dirty="0"/>
          </a:p>
          <a:p>
            <a:r>
              <a:rPr lang="en-US" altLang="zh-CN" dirty="0"/>
              <a:t>3. </a:t>
            </a:r>
            <a:r>
              <a:rPr lang="zh-CN" altLang="en-US" dirty="0"/>
              <a:t>若</a:t>
            </a:r>
            <a:r>
              <a:rPr lang="en-US" altLang="zh-CN" dirty="0"/>
              <a:t>2^k&lt;=x&lt;2^(k+1)</a:t>
            </a:r>
            <a:r>
              <a:rPr lang="zh-CN" altLang="en-US" dirty="0"/>
              <a:t>，则这个块中最大的某几个元素需要减去一个</a:t>
            </a:r>
            <a:r>
              <a:rPr lang="en-US" altLang="zh-CN" dirty="0"/>
              <a:t>x</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对在每个值域块内的所有下标，开不同的线段树维护，这样共</a:t>
            </a:r>
            <a:r>
              <a:rPr lang="en-US" altLang="zh-CN" dirty="0"/>
              <a:t>O(</a:t>
            </a:r>
            <a:r>
              <a:rPr lang="en-US" altLang="zh-CN" dirty="0" err="1"/>
              <a:t>logv</a:t>
            </a:r>
            <a:r>
              <a:rPr lang="en-US" altLang="zh-CN" dirty="0"/>
              <a:t>)</a:t>
            </a:r>
            <a:r>
              <a:rPr lang="zh-CN" altLang="en-US" dirty="0"/>
              <a:t>棵线段树</a:t>
            </a:r>
            <a:endParaRPr lang="en-US" altLang="zh-CN" dirty="0"/>
          </a:p>
          <a:p>
            <a:r>
              <a:rPr lang="en-US" altLang="zh-CN" dirty="0"/>
              <a:t>1.</a:t>
            </a:r>
            <a:r>
              <a:rPr lang="zh-CN" altLang="en-US" dirty="0"/>
              <a:t> 对每棵线段树维护区间</a:t>
            </a:r>
            <a:r>
              <a:rPr lang="en-US" altLang="zh-CN" dirty="0"/>
              <a:t>min</a:t>
            </a:r>
            <a:r>
              <a:rPr lang="zh-CN" altLang="en-US" dirty="0"/>
              <a:t>，修改时若区间</a:t>
            </a:r>
            <a:r>
              <a:rPr lang="en-US" altLang="zh-CN" dirty="0"/>
              <a:t>min</a:t>
            </a:r>
            <a:r>
              <a:rPr lang="zh-CN" altLang="en-US" dirty="0"/>
              <a:t>减去</a:t>
            </a:r>
            <a:r>
              <a:rPr lang="en-US" altLang="zh-CN" dirty="0"/>
              <a:t>x</a:t>
            </a:r>
            <a:r>
              <a:rPr lang="zh-CN" altLang="en-US" dirty="0"/>
              <a:t>后不属于这个值域块，则会掉落到更低的值域块中，将其二分出来后移动到另一棵线段树中，由于</a:t>
            </a:r>
            <a:r>
              <a:rPr lang="en-US" altLang="zh-CN" dirty="0"/>
              <a:t>O(</a:t>
            </a:r>
            <a:r>
              <a:rPr lang="en-US" altLang="zh-CN" dirty="0" err="1"/>
              <a:t>logv</a:t>
            </a:r>
            <a:r>
              <a:rPr lang="en-US" altLang="zh-CN" dirty="0"/>
              <a:t>)</a:t>
            </a:r>
            <a:r>
              <a:rPr lang="zh-CN" altLang="en-US" dirty="0"/>
              <a:t>个块，所以这样的操作最多进行</a:t>
            </a:r>
            <a:r>
              <a:rPr lang="en-US" altLang="zh-CN" dirty="0"/>
              <a:t>O(</a:t>
            </a:r>
            <a:r>
              <a:rPr lang="en-US" altLang="zh-CN" dirty="0" err="1"/>
              <a:t>nlogv</a:t>
            </a:r>
            <a:r>
              <a:rPr lang="en-US" altLang="zh-CN" dirty="0"/>
              <a:t>)</a:t>
            </a:r>
            <a:r>
              <a:rPr lang="zh-CN" altLang="en-US" dirty="0"/>
              <a:t>次，剩下的元素进行一次区间</a:t>
            </a:r>
            <a:r>
              <a:rPr lang="en-US" altLang="zh-CN" dirty="0"/>
              <a:t>-x</a:t>
            </a:r>
            <a:endParaRPr lang="en-US" altLang="zh-CN" dirty="0"/>
          </a:p>
          <a:p>
            <a:r>
              <a:rPr lang="en-US" altLang="zh-CN" dirty="0"/>
              <a:t>2.</a:t>
            </a:r>
            <a:r>
              <a:rPr lang="zh-CN" altLang="en-US" dirty="0"/>
              <a:t>啥都不用做</a:t>
            </a:r>
            <a:endParaRPr lang="en-US" altLang="zh-CN" dirty="0"/>
          </a:p>
          <a:p>
            <a:r>
              <a:rPr lang="en-US" altLang="zh-CN" dirty="0"/>
              <a:t>3.</a:t>
            </a:r>
            <a:r>
              <a:rPr lang="zh-CN" altLang="en-US" dirty="0"/>
              <a:t>对每棵线段树维护区间</a:t>
            </a:r>
            <a:r>
              <a:rPr lang="en-US" altLang="zh-CN" dirty="0"/>
              <a:t>max</a:t>
            </a:r>
            <a:r>
              <a:rPr lang="zh-CN" altLang="en-US" dirty="0"/>
              <a:t>，若区间</a:t>
            </a:r>
            <a:r>
              <a:rPr lang="en-US" altLang="zh-CN" dirty="0"/>
              <a:t>max&gt;x</a:t>
            </a:r>
            <a:r>
              <a:rPr lang="zh-CN" altLang="en-US" dirty="0"/>
              <a:t>，则将其修改为减去</a:t>
            </a:r>
            <a:r>
              <a:rPr lang="en-US" altLang="zh-CN" dirty="0"/>
              <a:t>x</a:t>
            </a:r>
            <a:r>
              <a:rPr lang="zh-CN" altLang="en-US" dirty="0"/>
              <a:t>后的值，这里因为</a:t>
            </a:r>
            <a:r>
              <a:rPr lang="en-US" altLang="zh-CN" dirty="0"/>
              <a:t>x</a:t>
            </a:r>
            <a:r>
              <a:rPr lang="zh-CN" altLang="en-US" dirty="0"/>
              <a:t>在</a:t>
            </a:r>
            <a:r>
              <a:rPr lang="en-US" altLang="zh-CN" dirty="0"/>
              <a:t>[2^k,2^(k+1))</a:t>
            </a:r>
            <a:r>
              <a:rPr lang="zh-CN" altLang="en-US" dirty="0"/>
              <a:t>中，所以</a:t>
            </a:r>
            <a:r>
              <a:rPr lang="en-US" altLang="zh-CN" dirty="0"/>
              <a:t>max</a:t>
            </a:r>
            <a:r>
              <a:rPr lang="zh-CN" altLang="en-US" dirty="0"/>
              <a:t>减去</a:t>
            </a:r>
            <a:r>
              <a:rPr lang="en-US" altLang="zh-CN" dirty="0"/>
              <a:t>x</a:t>
            </a:r>
            <a:r>
              <a:rPr lang="zh-CN" altLang="en-US" dirty="0"/>
              <a:t>后大小会减半，于是这样的操作对于每个数只会发生</a:t>
            </a:r>
            <a:r>
              <a:rPr lang="en-US" altLang="zh-CN" dirty="0"/>
              <a:t>O(</a:t>
            </a:r>
            <a:r>
              <a:rPr lang="en-US" altLang="zh-CN" dirty="0" err="1"/>
              <a:t>logv</a:t>
            </a:r>
            <a:r>
              <a:rPr lang="en-US" altLang="zh-CN" dirty="0"/>
              <a:t>)</a:t>
            </a:r>
            <a:r>
              <a:rPr lang="zh-CN" altLang="en-US" dirty="0"/>
              <a:t>次</a:t>
            </a: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可以使用</a:t>
            </a:r>
            <a:r>
              <a:rPr lang="en-US" altLang="zh-CN" dirty="0"/>
              <a:t>O(</a:t>
            </a:r>
            <a:r>
              <a:rPr lang="en-US" altLang="zh-CN" dirty="0" err="1"/>
              <a:t>logv</a:t>
            </a:r>
            <a:r>
              <a:rPr lang="en-US" altLang="zh-CN" dirty="0"/>
              <a:t>)</a:t>
            </a:r>
            <a:r>
              <a:rPr lang="zh-CN" altLang="en-US" dirty="0"/>
              <a:t>棵平衡树，这样空间复杂度是线性的，但是常数非常大</a:t>
            </a:r>
            <a:endParaRPr lang="en-US" altLang="zh-CN" dirty="0"/>
          </a:p>
          <a:p>
            <a:r>
              <a:rPr lang="zh-CN" altLang="en-US" dirty="0"/>
              <a:t>有个推荐的写法是先底层对序列按</a:t>
            </a:r>
            <a:r>
              <a:rPr lang="en-US" altLang="zh-CN" dirty="0"/>
              <a:t>O(</a:t>
            </a:r>
            <a:r>
              <a:rPr lang="en-US" altLang="zh-CN" dirty="0" err="1"/>
              <a:t>logv</a:t>
            </a:r>
            <a:r>
              <a:rPr lang="en-US" altLang="zh-CN" dirty="0"/>
              <a:t>)</a:t>
            </a:r>
            <a:r>
              <a:rPr lang="zh-CN" altLang="en-US" dirty="0"/>
              <a:t>大小分块，然后在这个基础上建立线段树，这样线段树只有</a:t>
            </a:r>
            <a:r>
              <a:rPr lang="en-US" altLang="zh-CN" dirty="0"/>
              <a:t>O(n/</a:t>
            </a:r>
            <a:r>
              <a:rPr lang="en-US" altLang="zh-CN" dirty="0" err="1"/>
              <a:t>logv</a:t>
            </a:r>
            <a:r>
              <a:rPr lang="en-US" altLang="zh-CN" dirty="0"/>
              <a:t>)</a:t>
            </a:r>
            <a:r>
              <a:rPr lang="zh-CN" altLang="en-US" dirty="0"/>
              <a:t>个节点，然后线段树每个节点维护</a:t>
            </a:r>
            <a:r>
              <a:rPr lang="en-US" altLang="zh-CN" dirty="0"/>
              <a:t>O(</a:t>
            </a:r>
            <a:r>
              <a:rPr lang="en-US" altLang="zh-CN" dirty="0" err="1"/>
              <a:t>logv</a:t>
            </a:r>
            <a:r>
              <a:rPr lang="en-US" altLang="zh-CN" dirty="0"/>
              <a:t>)</a:t>
            </a:r>
            <a:r>
              <a:rPr lang="zh-CN" altLang="en-US" dirty="0"/>
              <a:t>的信息而不是开</a:t>
            </a:r>
            <a:r>
              <a:rPr lang="en-US" altLang="zh-CN" dirty="0"/>
              <a:t>O(</a:t>
            </a:r>
            <a:r>
              <a:rPr lang="en-US" altLang="zh-CN" dirty="0" err="1"/>
              <a:t>logv</a:t>
            </a:r>
            <a:r>
              <a:rPr lang="en-US" altLang="zh-CN" dirty="0"/>
              <a:t>)</a:t>
            </a:r>
            <a:r>
              <a:rPr lang="zh-CN" altLang="en-US" dirty="0"/>
              <a:t>棵线段树每个维护</a:t>
            </a:r>
            <a:r>
              <a:rPr lang="en-US" altLang="zh-CN" dirty="0"/>
              <a:t>O(1)</a:t>
            </a:r>
            <a:r>
              <a:rPr lang="zh-CN" altLang="en-US" dirty="0"/>
              <a:t>的信息，这个对缓存有好处</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lognlogv</a:t>
            </a:r>
            <a:r>
              <a:rPr lang="en-US" altLang="zh-CN" dirty="0"/>
              <a:t>)</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Loj6144. </a:t>
            </a:r>
            <a:r>
              <a:rPr lang="zh-CN" altLang="en-US" dirty="0"/>
              <a:t>「</a:t>
            </a:r>
            <a:r>
              <a:rPr lang="en-US" altLang="zh-CN" dirty="0"/>
              <a:t>2017 </a:t>
            </a:r>
            <a:r>
              <a:rPr lang="zh-CN" altLang="en-US" dirty="0"/>
              <a:t>山东三轮集训 </a:t>
            </a:r>
            <a:r>
              <a:rPr lang="en-US" altLang="zh-CN" dirty="0"/>
              <a:t>Day6</a:t>
            </a:r>
            <a:r>
              <a:rPr lang="zh-CN" altLang="en-US" dirty="0"/>
              <a:t>」</a:t>
            </a:r>
            <a:r>
              <a:rPr lang="en-US" altLang="zh-CN" dirty="0"/>
              <a:t>C</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1690688"/>
            <a:ext cx="8010525" cy="3867150"/>
          </a:xfrm>
        </p:spPr>
      </p:pic>
      <p:pic>
        <p:nvPicPr>
          <p:cNvPr id="7" name="图片 6"/>
          <p:cNvPicPr>
            <a:picLocks noChangeAspect="1"/>
          </p:cNvPicPr>
          <p:nvPr/>
        </p:nvPicPr>
        <p:blipFill>
          <a:blip r:embed="rId2"/>
          <a:stretch>
            <a:fillRect/>
          </a:stretch>
        </p:blipFill>
        <p:spPr>
          <a:xfrm>
            <a:off x="932139" y="5480763"/>
            <a:ext cx="6267450" cy="11144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a:t>
            </a:r>
            <a:r>
              <a:rPr lang="en-US" altLang="zh-CN" dirty="0"/>
              <a:t>and</a:t>
            </a:r>
            <a:r>
              <a:rPr lang="zh-CN" altLang="en-US" dirty="0"/>
              <a:t>和</a:t>
            </a:r>
            <a:r>
              <a:rPr lang="en-US" altLang="zh-CN" dirty="0"/>
              <a:t>or</a:t>
            </a:r>
            <a:r>
              <a:rPr lang="zh-CN" altLang="en-US" dirty="0"/>
              <a:t>操作等价于将一些位强制设为</a:t>
            </a:r>
            <a:r>
              <a:rPr lang="en-US" altLang="zh-CN" dirty="0"/>
              <a:t>0</a:t>
            </a:r>
            <a:r>
              <a:rPr lang="zh-CN" altLang="en-US" dirty="0"/>
              <a:t>或者</a:t>
            </a:r>
            <a:r>
              <a:rPr lang="en-US" altLang="zh-CN" dirty="0"/>
              <a:t>1</a:t>
            </a:r>
            <a:endParaRPr lang="en-US" altLang="zh-CN" dirty="0"/>
          </a:p>
          <a:p>
            <a:r>
              <a:rPr lang="zh-CN" altLang="en-US" dirty="0"/>
              <a:t>每次</a:t>
            </a:r>
            <a:r>
              <a:rPr lang="en-US" altLang="zh-CN" dirty="0" err="1"/>
              <a:t>xor</a:t>
            </a:r>
            <a:r>
              <a:rPr lang="zh-CN" altLang="en-US" dirty="0"/>
              <a:t>操作等价于交换一些位</a:t>
            </a:r>
            <a:endParaRPr lang="en-US" altLang="zh-CN" dirty="0"/>
          </a:p>
          <a:p>
            <a:r>
              <a:rPr lang="zh-CN" altLang="en-US" dirty="0"/>
              <a:t>维护一个全局的标记，表示每个位有没有交换有没有强制赋值</a:t>
            </a:r>
            <a:endParaRPr lang="en-US" altLang="zh-CN" dirty="0"/>
          </a:p>
          <a:p>
            <a:r>
              <a:rPr lang="zh-CN" altLang="en-US" dirty="0"/>
              <a:t>如果赋值了一个没有赋值过的位就暴力重构一下可持久化</a:t>
            </a:r>
            <a:r>
              <a:rPr lang="en-US" altLang="zh-CN" dirty="0"/>
              <a:t>trie</a:t>
            </a:r>
            <a:r>
              <a:rPr lang="zh-CN" altLang="en-US" dirty="0"/>
              <a:t>，这样的操作只会进行</a:t>
            </a:r>
            <a:r>
              <a:rPr lang="en-US" altLang="zh-CN" dirty="0" err="1"/>
              <a:t>logv</a:t>
            </a:r>
            <a:r>
              <a:rPr lang="zh-CN" altLang="en-US" dirty="0"/>
              <a:t>次</a:t>
            </a:r>
            <a:endParaRPr lang="en-US" altLang="zh-CN" dirty="0"/>
          </a:p>
          <a:p>
            <a:r>
              <a:rPr lang="zh-CN" altLang="en-US" dirty="0"/>
              <a:t>每次询问在对应的可持久化</a:t>
            </a:r>
            <a:r>
              <a:rPr lang="en-US" altLang="zh-CN" dirty="0"/>
              <a:t>trie</a:t>
            </a:r>
            <a:r>
              <a:rPr lang="zh-CN" altLang="en-US" dirty="0"/>
              <a:t>上二分</a:t>
            </a:r>
            <a:endParaRPr lang="en-US" altLang="zh-CN" dirty="0"/>
          </a:p>
          <a:p>
            <a:endParaRPr lang="en-US" altLang="zh-CN" dirty="0"/>
          </a:p>
          <a:p>
            <a:r>
              <a:rPr lang="zh-CN" altLang="en-US" dirty="0"/>
              <a:t>总时间复杂度</a:t>
            </a:r>
            <a:r>
              <a:rPr lang="en-US" altLang="zh-CN" dirty="0"/>
              <a:t>O(nlog^2v+mlogv)</a:t>
            </a:r>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CF464E The Classic Problem</a:t>
            </a:r>
            <a:endParaRPr lang="zh-CN" altLang="en-US" dirty="0"/>
          </a:p>
        </p:txBody>
      </p:sp>
      <p:sp>
        <p:nvSpPr>
          <p:cNvPr id="3" name="内容占位符 2"/>
          <p:cNvSpPr>
            <a:spLocks noGrp="1"/>
          </p:cNvSpPr>
          <p:nvPr>
            <p:ph idx="1"/>
          </p:nvPr>
        </p:nvSpPr>
        <p:spPr/>
        <p:txBody>
          <a:bodyPr/>
          <a:lstStyle/>
          <a:p>
            <a:r>
              <a:rPr lang="zh-CN" altLang="en-US" dirty="0"/>
              <a:t>给定一张</a:t>
            </a:r>
            <a:r>
              <a:rPr lang="en-US" altLang="zh-CN" dirty="0"/>
              <a:t>n</a:t>
            </a:r>
            <a:r>
              <a:rPr lang="zh-CN" altLang="en-US" dirty="0"/>
              <a:t>个点</a:t>
            </a:r>
            <a:r>
              <a:rPr lang="en-US" altLang="zh-CN" dirty="0"/>
              <a:t>m</a:t>
            </a:r>
            <a:r>
              <a:rPr lang="zh-CN" altLang="en-US" dirty="0"/>
              <a:t>条边的无向图，每条边的边权为</a:t>
            </a:r>
            <a:r>
              <a:rPr lang="en-US" altLang="zh-CN" dirty="0"/>
              <a:t>pow(2,xi)</a:t>
            </a:r>
            <a:r>
              <a:rPr lang="zh-CN" altLang="en-US" dirty="0"/>
              <a:t>，求</a:t>
            </a:r>
            <a:r>
              <a:rPr lang="en-US" altLang="zh-CN" dirty="0"/>
              <a:t>s</a:t>
            </a:r>
            <a:r>
              <a:rPr lang="zh-CN" altLang="en-US" dirty="0"/>
              <a:t>到</a:t>
            </a:r>
            <a:r>
              <a:rPr lang="en-US" altLang="zh-CN" dirty="0"/>
              <a:t>t</a:t>
            </a:r>
            <a:r>
              <a:rPr lang="zh-CN" altLang="en-US" dirty="0"/>
              <a:t>的最短路，答案对</a:t>
            </a:r>
            <a:r>
              <a:rPr lang="en-US" altLang="zh-CN" dirty="0"/>
              <a:t>10^9+7</a:t>
            </a:r>
            <a:r>
              <a:rPr lang="zh-CN" altLang="en-US" dirty="0"/>
              <a:t>取模</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考虑直接对这个图跑</a:t>
            </a:r>
            <a:r>
              <a:rPr lang="en-US" altLang="zh-CN" dirty="0"/>
              <a:t>Dijkstra</a:t>
            </a:r>
            <a:r>
              <a:rPr lang="zh-CN" altLang="en-US" dirty="0"/>
              <a:t>求最短路</a:t>
            </a:r>
            <a:endParaRPr lang="en-US" altLang="zh-CN" dirty="0"/>
          </a:p>
          <a:p>
            <a:r>
              <a:rPr lang="zh-CN" altLang="en-US" dirty="0"/>
              <a:t>边权比较大需要高精度维护</a:t>
            </a:r>
            <a:endParaRPr lang="en-US" altLang="zh-CN" dirty="0"/>
          </a:p>
          <a:p>
            <a:r>
              <a:rPr lang="zh-CN" altLang="en-US" dirty="0"/>
              <a:t>如何利用边权的特殊性？</a:t>
            </a:r>
            <a:endParaRPr lang="en-US" altLang="zh-CN" dirty="0"/>
          </a:p>
          <a:p>
            <a:r>
              <a:rPr lang="en-US" altLang="zh-CN" dirty="0"/>
              <a:t>Dijkstra</a:t>
            </a:r>
            <a:r>
              <a:rPr lang="zh-CN" altLang="en-US" dirty="0"/>
              <a:t>需要支持什么操作？</a:t>
            </a:r>
            <a:endParaRPr lang="en-US" altLang="zh-CN" dirty="0"/>
          </a:p>
          <a:p>
            <a:r>
              <a:rPr lang="zh-CN" altLang="en-US" dirty="0"/>
              <a:t>支持</a:t>
            </a:r>
            <a:r>
              <a:rPr lang="en-US" altLang="zh-CN" dirty="0" err="1"/>
              <a:t>dist</a:t>
            </a:r>
            <a:r>
              <a:rPr lang="en-US" altLang="zh-CN" dirty="0"/>
              <a:t>[x]=</a:t>
            </a:r>
            <a:r>
              <a:rPr lang="en-US" altLang="zh-CN" dirty="0" err="1"/>
              <a:t>dist</a:t>
            </a:r>
            <a:r>
              <a:rPr lang="en-US" altLang="zh-CN" dirty="0"/>
              <a:t>[y]+v[y-&gt;x]//y-&gt;x</a:t>
            </a:r>
            <a:r>
              <a:rPr lang="zh-CN" altLang="en-US" dirty="0"/>
              <a:t>边权，以及比较</a:t>
            </a:r>
            <a:r>
              <a:rPr lang="en-US" altLang="zh-CN" dirty="0" err="1"/>
              <a:t>dist</a:t>
            </a:r>
            <a:r>
              <a:rPr lang="en-US" altLang="zh-CN" dirty="0"/>
              <a:t>[x]</a:t>
            </a:r>
            <a:r>
              <a:rPr lang="zh-CN" altLang="en-US" dirty="0"/>
              <a:t>和</a:t>
            </a:r>
            <a:r>
              <a:rPr lang="en-US" altLang="zh-CN" dirty="0" err="1"/>
              <a:t>dist</a:t>
            </a:r>
            <a:r>
              <a:rPr lang="en-US" altLang="zh-CN" dirty="0"/>
              <a:t>[y]</a:t>
            </a:r>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我们对</a:t>
            </a:r>
            <a:r>
              <a:rPr lang="en-US" altLang="zh-CN" dirty="0" err="1"/>
              <a:t>dist</a:t>
            </a:r>
            <a:r>
              <a:rPr lang="zh-CN" altLang="en-US" dirty="0"/>
              <a:t>开一个值域上的数据结构维护，如</a:t>
            </a:r>
            <a:r>
              <a:rPr lang="en-US" altLang="zh-CN" dirty="0"/>
              <a:t>01trie</a:t>
            </a:r>
            <a:r>
              <a:rPr lang="zh-CN" altLang="en-US" dirty="0"/>
              <a:t>，值域线段树</a:t>
            </a:r>
            <a:endParaRPr lang="en-US" altLang="zh-CN" dirty="0"/>
          </a:p>
          <a:p>
            <a:r>
              <a:rPr lang="zh-CN" altLang="en-US" dirty="0"/>
              <a:t>则</a:t>
            </a:r>
            <a:r>
              <a:rPr lang="en-US" altLang="zh-CN" dirty="0" err="1"/>
              <a:t>dist</a:t>
            </a:r>
            <a:r>
              <a:rPr lang="en-US" altLang="zh-CN" dirty="0"/>
              <a:t>[x]</a:t>
            </a:r>
            <a:r>
              <a:rPr lang="zh-CN" altLang="en-US" dirty="0"/>
              <a:t>是用值域线段树存的一个二进制数</a:t>
            </a:r>
            <a:endParaRPr lang="en-US" altLang="zh-CN" dirty="0"/>
          </a:p>
          <a:p>
            <a:r>
              <a:rPr lang="en-US" altLang="zh-CN" dirty="0" err="1"/>
              <a:t>dist</a:t>
            </a:r>
            <a:r>
              <a:rPr lang="en-US" altLang="zh-CN" dirty="0"/>
              <a:t>[x]=</a:t>
            </a:r>
            <a:r>
              <a:rPr lang="en-US" altLang="zh-CN" dirty="0" err="1"/>
              <a:t>dist</a:t>
            </a:r>
            <a:r>
              <a:rPr lang="en-US" altLang="zh-CN" dirty="0"/>
              <a:t>[y]+v[y-&gt;x]</a:t>
            </a:r>
            <a:r>
              <a:rPr lang="zh-CN" altLang="en-US" dirty="0"/>
              <a:t>等价于将</a:t>
            </a:r>
            <a:r>
              <a:rPr lang="en-US" altLang="zh-CN" dirty="0" err="1"/>
              <a:t>dist</a:t>
            </a:r>
            <a:r>
              <a:rPr lang="en-US" altLang="zh-CN" dirty="0"/>
              <a:t>[y]</a:t>
            </a:r>
            <a:r>
              <a:rPr lang="zh-CN" altLang="en-US" dirty="0"/>
              <a:t>复制过来，然后进行修改，想到使用可持久化的数据结构维护</a:t>
            </a:r>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加法如何实现？</a:t>
            </a:r>
            <a:endParaRPr lang="en-US" altLang="zh-CN" dirty="0"/>
          </a:p>
          <a:p>
            <a:r>
              <a:rPr lang="zh-CN" altLang="en-US" dirty="0"/>
              <a:t>这个边权的特殊性导致我们只会发生一段进位</a:t>
            </a:r>
            <a:endParaRPr lang="en-US" altLang="zh-CN" dirty="0"/>
          </a:p>
          <a:p>
            <a:r>
              <a:rPr lang="zh-CN" altLang="en-US" dirty="0"/>
              <a:t>进位即在</a:t>
            </a:r>
            <a:r>
              <a:rPr lang="en-US" altLang="zh-CN" dirty="0"/>
              <a:t>trie</a:t>
            </a:r>
            <a:r>
              <a:rPr lang="zh-CN" altLang="en-US" dirty="0"/>
              <a:t>上二分出这段进位的区间（这里二分是不多</a:t>
            </a:r>
            <a:r>
              <a:rPr lang="en-US" altLang="zh-CN" dirty="0"/>
              <a:t>log</a:t>
            </a:r>
            <a:r>
              <a:rPr lang="zh-CN" altLang="en-US" dirty="0"/>
              <a:t>的）</a:t>
            </a:r>
            <a:endParaRPr lang="en-US" altLang="zh-CN" dirty="0"/>
          </a:p>
          <a:p>
            <a:r>
              <a:rPr lang="zh-CN" altLang="en-US" dirty="0"/>
              <a:t>可以维护一下子树内是否全是</a:t>
            </a:r>
            <a:r>
              <a:rPr lang="en-US" altLang="zh-CN" dirty="0"/>
              <a:t>1</a:t>
            </a:r>
            <a:r>
              <a:rPr lang="zh-CN" altLang="en-US" dirty="0"/>
              <a:t>，然后用那个向上走然后向下走的二分方法即可找出这个区间</a:t>
            </a:r>
            <a:endParaRPr lang="en-US" altLang="zh-CN" dirty="0"/>
          </a:p>
          <a:p>
            <a:r>
              <a:rPr lang="zh-CN" altLang="en-US" dirty="0"/>
              <a:t>然后打一个区间修改为</a:t>
            </a:r>
            <a:r>
              <a:rPr lang="en-US" altLang="zh-CN" dirty="0"/>
              <a:t>0</a:t>
            </a:r>
            <a:r>
              <a:rPr lang="zh-CN" altLang="en-US" dirty="0"/>
              <a:t>的标记即可</a:t>
            </a:r>
            <a:endParaRPr lang="en-US" altLang="zh-CN" dirty="0"/>
          </a:p>
          <a:p>
            <a:r>
              <a:rPr lang="zh-CN" altLang="en-US" dirty="0"/>
              <a:t>如果觉得可持久化数据结构不能区间修改打标记下放标记的人请仔细想想自己的理由成不成立</a:t>
            </a:r>
            <a:endParaRPr lang="zh-CN" altLang="en-US" dirty="0"/>
          </a:p>
          <a:p>
            <a:endParaRPr lang="zh-CN" altLang="en-US" dirty="0"/>
          </a:p>
        </p:txBody>
      </p:sp>
      <p:pic>
        <p:nvPicPr>
          <p:cNvPr id="7" name="图片 6"/>
          <p:cNvPicPr>
            <a:picLocks noChangeAspect="1"/>
          </p:cNvPicPr>
          <p:nvPr/>
        </p:nvPicPr>
        <p:blipFill>
          <a:blip r:embed="rId1"/>
          <a:stretch>
            <a:fillRect/>
          </a:stretch>
        </p:blipFill>
        <p:spPr>
          <a:xfrm>
            <a:off x="7835316" y="3774137"/>
            <a:ext cx="3117297" cy="10296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Luogu5608 [Ynoi2013]</a:t>
            </a:r>
            <a:r>
              <a:rPr lang="zh-CN" altLang="en-US" dirty="0"/>
              <a:t>文化课</a:t>
            </a:r>
            <a:endParaRPr lang="zh-CN" altLang="en-US" dirty="0"/>
          </a:p>
        </p:txBody>
      </p:sp>
      <p:sp>
        <p:nvSpPr>
          <p:cNvPr id="5" name="内容占位符 4"/>
          <p:cNvSpPr>
            <a:spLocks noGrp="1"/>
          </p:cNvSpPr>
          <p:nvPr>
            <p:ph idx="1"/>
          </p:nvPr>
        </p:nvSpPr>
        <p:spPr/>
        <p:txBody>
          <a:bodyPr/>
          <a:lstStyle/>
          <a:p>
            <a:r>
              <a:rPr lang="en-US" altLang="zh-CN" dirty="0" err="1"/>
              <a:t>n,m</a:t>
            </a:r>
            <a:r>
              <a:rPr lang="en-US" altLang="zh-CN" dirty="0"/>
              <a:t>&lt;=1e5,1.5s</a:t>
            </a:r>
            <a:endParaRPr lang="zh-CN" altLang="en-US" dirty="0"/>
          </a:p>
        </p:txBody>
      </p:sp>
      <p:pic>
        <p:nvPicPr>
          <p:cNvPr id="6" name="图片 5"/>
          <p:cNvPicPr>
            <a:picLocks noChangeAspect="1"/>
          </p:cNvPicPr>
          <p:nvPr/>
        </p:nvPicPr>
        <p:blipFill>
          <a:blip r:embed="rId1"/>
          <a:stretch>
            <a:fillRect/>
          </a:stretch>
        </p:blipFill>
        <p:spPr>
          <a:xfrm>
            <a:off x="838200" y="2294007"/>
            <a:ext cx="6203032" cy="456399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比较如何实现？</a:t>
            </a:r>
            <a:endParaRPr lang="en-US" altLang="zh-CN" dirty="0"/>
          </a:p>
          <a:p>
            <a:r>
              <a:rPr lang="zh-CN" altLang="en-US" dirty="0"/>
              <a:t>数据结构如何维护高精度数，支持比大小？</a:t>
            </a:r>
            <a:endParaRPr lang="en-US" altLang="zh-CN" dirty="0"/>
          </a:p>
          <a:p>
            <a:r>
              <a:rPr lang="zh-CN" altLang="en-US" dirty="0"/>
              <a:t>区间哈希</a:t>
            </a:r>
            <a:r>
              <a:rPr lang="en-US" altLang="zh-CN" dirty="0"/>
              <a:t>LCP</a:t>
            </a:r>
            <a:r>
              <a:rPr lang="zh-CN" altLang="en-US" dirty="0"/>
              <a:t>的方法即可</a:t>
            </a:r>
            <a:endParaRPr lang="en-US" altLang="zh-CN" dirty="0"/>
          </a:p>
          <a:p>
            <a:r>
              <a:rPr lang="zh-CN" altLang="en-US" dirty="0"/>
              <a:t>注意到这里比大小是不用外层套二分的，因为</a:t>
            </a:r>
            <a:r>
              <a:rPr lang="en-US" altLang="zh-CN" dirty="0"/>
              <a:t>trie</a:t>
            </a:r>
            <a:r>
              <a:rPr lang="zh-CN" altLang="en-US" dirty="0"/>
              <a:t>结构相同，所以可以直接在两个</a:t>
            </a:r>
            <a:r>
              <a:rPr lang="en-US" altLang="zh-CN" dirty="0"/>
              <a:t>trie</a:t>
            </a:r>
            <a:r>
              <a:rPr lang="zh-CN" altLang="en-US" dirty="0"/>
              <a:t>上一起二分来找到第一个不相同的位置</a:t>
            </a:r>
            <a:endParaRPr lang="en-US" altLang="zh-CN" dirty="0"/>
          </a:p>
          <a:p>
            <a:endParaRPr lang="en-US" altLang="zh-CN" dirty="0"/>
          </a:p>
          <a:p>
            <a:r>
              <a:rPr lang="zh-CN" altLang="en-US" dirty="0"/>
              <a:t>总时间复杂度</a:t>
            </a:r>
            <a:r>
              <a:rPr lang="en-US" altLang="zh-CN" dirty="0"/>
              <a:t>O((</a:t>
            </a:r>
            <a:r>
              <a:rPr lang="en-US" altLang="zh-CN" dirty="0" err="1"/>
              <a:t>m+nlogn</a:t>
            </a:r>
            <a:r>
              <a:rPr lang="en-US" altLang="zh-CN" dirty="0"/>
              <a:t>)</a:t>
            </a:r>
            <a:r>
              <a:rPr lang="en-US" altLang="zh-CN" dirty="0" err="1"/>
              <a:t>logx</a:t>
            </a:r>
            <a:r>
              <a:rPr lang="en-US" altLang="zh-CN" dirty="0"/>
              <a:t>)</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CF1017G </a:t>
            </a:r>
            <a:r>
              <a:rPr lang="en-US" altLang="zh-CN"/>
              <a:t>The Tree</a:t>
            </a:r>
            <a:endParaRPr lang="zh-CN" altLang="en-US" dirty="0"/>
          </a:p>
        </p:txBody>
      </p:sp>
      <p:sp>
        <p:nvSpPr>
          <p:cNvPr id="3" name="内容占位符 2"/>
          <p:cNvSpPr>
            <a:spLocks noGrp="1"/>
          </p:cNvSpPr>
          <p:nvPr>
            <p:ph idx="1"/>
          </p:nvPr>
        </p:nvSpPr>
        <p:spPr/>
        <p:txBody>
          <a:bodyPr/>
          <a:lstStyle/>
          <a:p>
            <a:r>
              <a:rPr lang="zh-CN" altLang="en-US" dirty="0"/>
              <a:t>给定一棵树，维护以下</a:t>
            </a:r>
            <a:r>
              <a:rPr lang="en-US" altLang="zh-CN" dirty="0"/>
              <a:t>3</a:t>
            </a:r>
            <a:r>
              <a:rPr lang="zh-CN" altLang="en-US" dirty="0"/>
              <a:t>个操作：</a:t>
            </a:r>
            <a:endParaRPr lang="zh-CN" altLang="en-US" dirty="0"/>
          </a:p>
          <a:p>
            <a:r>
              <a:rPr lang="en-US" altLang="zh-CN" dirty="0"/>
              <a:t>1 x</a:t>
            </a:r>
            <a:r>
              <a:rPr lang="zh-CN" altLang="en-US" dirty="0"/>
              <a:t>表示如果节点</a:t>
            </a:r>
            <a:r>
              <a:rPr lang="en-US" altLang="zh-CN" dirty="0"/>
              <a:t>x</a:t>
            </a:r>
            <a:r>
              <a:rPr lang="zh-CN" altLang="en-US" dirty="0"/>
              <a:t>为白色，则将其染黑。否则对这个节点的所有儿子递归进行相同操作。</a:t>
            </a:r>
            <a:endParaRPr lang="zh-CN" altLang="en-US" dirty="0"/>
          </a:p>
          <a:p>
            <a:r>
              <a:rPr lang="en-US" altLang="zh-CN" dirty="0"/>
              <a:t>2 x</a:t>
            </a:r>
            <a:r>
              <a:rPr lang="zh-CN" altLang="en-US" dirty="0"/>
              <a:t>表示将以节点</a:t>
            </a:r>
            <a:r>
              <a:rPr lang="en-US" altLang="zh-CN" dirty="0"/>
              <a:t>x</a:t>
            </a:r>
            <a:r>
              <a:rPr lang="zh-CN" altLang="en-US" dirty="0"/>
              <a:t>为</a:t>
            </a:r>
            <a:r>
              <a:rPr lang="en-US" altLang="zh-CN" dirty="0"/>
              <a:t>root</a:t>
            </a:r>
            <a:r>
              <a:rPr lang="zh-CN" altLang="en-US" dirty="0"/>
              <a:t>的子树染白。</a:t>
            </a:r>
            <a:endParaRPr lang="zh-CN" altLang="en-US" dirty="0"/>
          </a:p>
          <a:p>
            <a:r>
              <a:rPr lang="en-US" altLang="zh-CN" dirty="0"/>
              <a:t>3 x</a:t>
            </a:r>
            <a:r>
              <a:rPr lang="zh-CN" altLang="en-US" dirty="0"/>
              <a:t>表示查询节点</a:t>
            </a:r>
            <a:r>
              <a:rPr lang="en-US" altLang="zh-CN" dirty="0"/>
              <a:t>x</a:t>
            </a:r>
            <a:r>
              <a:rPr lang="zh-CN" altLang="en-US"/>
              <a:t>的颜色。</a:t>
            </a:r>
            <a:endParaRPr lang="zh-CN" altLang="en-US" dirty="0"/>
          </a:p>
          <a:p>
            <a:endParaRPr lang="zh-CN" altLang="en-US"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a:t>
            </a:r>
            <a:r>
              <a:rPr lang="en-US" altLang="zh-CN" dirty="0"/>
              <a:t>3</a:t>
            </a:r>
            <a:r>
              <a:rPr lang="zh-CN" altLang="en-US" dirty="0"/>
              <a:t>操作的答案实际上只受到其上方祖先的</a:t>
            </a:r>
            <a:r>
              <a:rPr lang="en-US" altLang="zh-CN" dirty="0"/>
              <a:t>1,2</a:t>
            </a:r>
            <a:r>
              <a:rPr lang="zh-CN" altLang="en-US" dirty="0"/>
              <a:t>操作影响</a:t>
            </a:r>
            <a:endParaRPr lang="en-US" altLang="zh-CN" dirty="0"/>
          </a:p>
          <a:p>
            <a:r>
              <a:rPr lang="zh-CN" altLang="en-US" dirty="0"/>
              <a:t>若没有</a:t>
            </a:r>
            <a:r>
              <a:rPr lang="en-US" altLang="zh-CN" dirty="0"/>
              <a:t>2</a:t>
            </a:r>
            <a:r>
              <a:rPr lang="zh-CN" altLang="en-US" dirty="0"/>
              <a:t>操作，考虑每次查询</a:t>
            </a:r>
            <a:r>
              <a:rPr lang="en-US" altLang="zh-CN" dirty="0"/>
              <a:t>x</a:t>
            </a:r>
            <a:r>
              <a:rPr lang="zh-CN" altLang="en-US" dirty="0"/>
              <a:t>时，我们实际上是在找</a:t>
            </a:r>
            <a:r>
              <a:rPr lang="en-US" altLang="zh-CN" dirty="0"/>
              <a:t>x</a:t>
            </a:r>
            <a:r>
              <a:rPr lang="zh-CN" altLang="en-US" dirty="0"/>
              <a:t>的祖先中，是否有一个祖先</a:t>
            </a:r>
            <a:r>
              <a:rPr lang="en-US" altLang="zh-CN" dirty="0"/>
              <a:t>y</a:t>
            </a:r>
            <a:r>
              <a:rPr lang="zh-CN" altLang="en-US" dirty="0"/>
              <a:t>，满足</a:t>
            </a:r>
            <a:r>
              <a:rPr lang="en-US" altLang="zh-CN" dirty="0"/>
              <a:t>y</a:t>
            </a:r>
            <a:r>
              <a:rPr lang="zh-CN" altLang="en-US" dirty="0"/>
              <a:t>到</a:t>
            </a:r>
            <a:r>
              <a:rPr lang="en-US" altLang="zh-CN" dirty="0"/>
              <a:t>x</a:t>
            </a:r>
            <a:r>
              <a:rPr lang="zh-CN" altLang="en-US" dirty="0"/>
              <a:t>的链上</a:t>
            </a:r>
            <a:r>
              <a:rPr lang="en-US" altLang="zh-CN" dirty="0"/>
              <a:t>1</a:t>
            </a:r>
            <a:r>
              <a:rPr lang="zh-CN" altLang="en-US" dirty="0"/>
              <a:t>操作次数比链长度大</a:t>
            </a:r>
            <a:endParaRPr lang="en-US" altLang="zh-CN" dirty="0"/>
          </a:p>
          <a:p>
            <a:r>
              <a:rPr lang="zh-CN" altLang="en-US" dirty="0"/>
              <a:t>记</a:t>
            </a:r>
            <a:r>
              <a:rPr lang="en-US" altLang="zh-CN" dirty="0"/>
              <a:t>a[x]</a:t>
            </a:r>
            <a:r>
              <a:rPr lang="zh-CN" altLang="en-US" dirty="0"/>
              <a:t>表示</a:t>
            </a:r>
            <a:r>
              <a:rPr lang="en-US" altLang="zh-CN" dirty="0"/>
              <a:t>x</a:t>
            </a:r>
            <a:r>
              <a:rPr lang="zh-CN" altLang="en-US" dirty="0"/>
              <a:t>被</a:t>
            </a:r>
            <a:r>
              <a:rPr lang="en-US" altLang="zh-CN" dirty="0"/>
              <a:t>1</a:t>
            </a:r>
            <a:r>
              <a:rPr lang="zh-CN" altLang="en-US" dirty="0"/>
              <a:t>操作了多少次</a:t>
            </a:r>
            <a:endParaRPr lang="en-US" altLang="zh-CN" dirty="0"/>
          </a:p>
          <a:p>
            <a:r>
              <a:rPr lang="zh-CN" altLang="en-US" dirty="0"/>
              <a:t>即是否存在</a:t>
            </a:r>
            <a:r>
              <a:rPr lang="en-US" altLang="zh-CN" dirty="0"/>
              <a:t>x</a:t>
            </a:r>
            <a:r>
              <a:rPr lang="zh-CN" altLang="en-US" dirty="0"/>
              <a:t>的祖先</a:t>
            </a:r>
            <a:r>
              <a:rPr lang="en-US" altLang="zh-CN" dirty="0"/>
              <a:t>y</a:t>
            </a:r>
            <a:r>
              <a:rPr lang="zh-CN" altLang="en-US" dirty="0"/>
              <a:t>，满足</a:t>
            </a:r>
            <a:r>
              <a:rPr lang="en-US" altLang="zh-CN" dirty="0" err="1"/>
              <a:t>x~y</a:t>
            </a:r>
            <a:r>
              <a:rPr lang="zh-CN" altLang="en-US" dirty="0"/>
              <a:t>的</a:t>
            </a:r>
            <a:r>
              <a:rPr lang="en-US" altLang="zh-CN" dirty="0"/>
              <a:t>a</a:t>
            </a:r>
            <a:r>
              <a:rPr lang="zh-CN" altLang="en-US" dirty="0"/>
              <a:t>的和</a:t>
            </a:r>
            <a:r>
              <a:rPr lang="en-US" altLang="zh-CN" dirty="0"/>
              <a:t>&gt;dep[y]-dep[x]</a:t>
            </a:r>
            <a:endParaRPr lang="en-US" altLang="zh-CN" dirty="0"/>
          </a:p>
          <a:p>
            <a:r>
              <a:rPr lang="zh-CN" altLang="en-US" dirty="0"/>
              <a:t>这个可以在树链剖分上二分，维护一下区间中每个后缀的</a:t>
            </a:r>
            <a:r>
              <a:rPr lang="en-US" altLang="zh-CN" dirty="0"/>
              <a:t>(a[</a:t>
            </a:r>
            <a:r>
              <a:rPr lang="en-US" altLang="zh-CN" dirty="0" err="1"/>
              <a:t>i</a:t>
            </a:r>
            <a:r>
              <a:rPr lang="en-US" altLang="zh-CN" dirty="0"/>
              <a:t>]-1)</a:t>
            </a:r>
            <a:r>
              <a:rPr lang="zh-CN" altLang="en-US" dirty="0"/>
              <a:t>的最大值与和即可</a:t>
            </a:r>
            <a:r>
              <a:rPr lang="en-US" altLang="zh-CN" dirty="0"/>
              <a:t>O(</a:t>
            </a:r>
            <a:r>
              <a:rPr lang="en-US" altLang="zh-CN" dirty="0" err="1"/>
              <a:t>logn</a:t>
            </a:r>
            <a:r>
              <a:rPr lang="en-US" altLang="zh-CN" dirty="0"/>
              <a:t>)</a:t>
            </a:r>
            <a:r>
              <a:rPr lang="zh-CN" altLang="en-US" dirty="0"/>
              <a:t>解决，树链剖分是</a:t>
            </a:r>
            <a:r>
              <a:rPr lang="en-US" altLang="zh-CN" dirty="0"/>
              <a:t>O(log^2n)</a:t>
            </a:r>
            <a:r>
              <a:rPr lang="zh-CN" altLang="en-US" dirty="0"/>
              <a:t>的</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考虑对子树</a:t>
            </a:r>
            <a:r>
              <a:rPr lang="en-US" altLang="zh-CN" dirty="0"/>
              <a:t>x</a:t>
            </a:r>
            <a:r>
              <a:rPr lang="zh-CN" altLang="en-US" dirty="0"/>
              <a:t>进行</a:t>
            </a:r>
            <a:r>
              <a:rPr lang="en-US" altLang="zh-CN" dirty="0"/>
              <a:t>2</a:t>
            </a:r>
            <a:r>
              <a:rPr lang="zh-CN" altLang="en-US" dirty="0"/>
              <a:t>操作</a:t>
            </a:r>
            <a:endParaRPr lang="en-US" altLang="zh-CN" dirty="0"/>
          </a:p>
          <a:p>
            <a:r>
              <a:rPr lang="zh-CN" altLang="en-US" dirty="0"/>
              <a:t>在子树</a:t>
            </a:r>
            <a:r>
              <a:rPr lang="en-US" altLang="zh-CN" dirty="0"/>
              <a:t>x</a:t>
            </a:r>
            <a:r>
              <a:rPr lang="zh-CN" altLang="en-US" dirty="0"/>
              <a:t>内的</a:t>
            </a:r>
            <a:r>
              <a:rPr lang="en-US" altLang="zh-CN" dirty="0"/>
              <a:t>1</a:t>
            </a:r>
            <a:r>
              <a:rPr lang="zh-CN" altLang="en-US" dirty="0"/>
              <a:t>操作可以全部进行暴力清空，均摊次数</a:t>
            </a:r>
            <a:r>
              <a:rPr lang="en-US" altLang="zh-CN" dirty="0"/>
              <a:t>O(m)</a:t>
            </a:r>
            <a:endParaRPr lang="en-US" altLang="zh-CN" dirty="0"/>
          </a:p>
          <a:p>
            <a:r>
              <a:rPr lang="zh-CN" altLang="en-US" dirty="0"/>
              <a:t>在清空子树</a:t>
            </a:r>
            <a:r>
              <a:rPr lang="en-US" altLang="zh-CN" dirty="0"/>
              <a:t>x</a:t>
            </a:r>
            <a:r>
              <a:rPr lang="zh-CN" altLang="en-US" dirty="0"/>
              <a:t>内的</a:t>
            </a:r>
            <a:r>
              <a:rPr lang="en-US" altLang="zh-CN" dirty="0"/>
              <a:t>1</a:t>
            </a:r>
            <a:r>
              <a:rPr lang="zh-CN" altLang="en-US" dirty="0"/>
              <a:t>操作后，第一种可能是</a:t>
            </a:r>
            <a:r>
              <a:rPr lang="en-US" altLang="zh-CN" dirty="0"/>
              <a:t>x</a:t>
            </a:r>
            <a:r>
              <a:rPr lang="zh-CN" altLang="en-US" dirty="0"/>
              <a:t>的父亲此时为白色，这种情况则问题已解决</a:t>
            </a:r>
            <a:endParaRPr lang="en-US" altLang="zh-CN" dirty="0"/>
          </a:p>
          <a:p>
            <a:r>
              <a:rPr lang="zh-CN" altLang="en-US" dirty="0"/>
              <a:t>第二种可能是</a:t>
            </a:r>
            <a:r>
              <a:rPr lang="en-US" altLang="zh-CN" dirty="0"/>
              <a:t>x</a:t>
            </a:r>
            <a:r>
              <a:rPr lang="zh-CN" altLang="en-US" dirty="0"/>
              <a:t>的父亲此时为黑色</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这种情况中，有可能</a:t>
            </a:r>
            <a:r>
              <a:rPr lang="en-US" altLang="zh-CN" dirty="0"/>
              <a:t>x</a:t>
            </a:r>
            <a:r>
              <a:rPr lang="zh-CN" altLang="en-US" dirty="0"/>
              <a:t>的祖先中上述后缀最大值</a:t>
            </a:r>
            <a:r>
              <a:rPr lang="en-US" altLang="zh-CN" dirty="0"/>
              <a:t>y&gt;0</a:t>
            </a:r>
            <a:r>
              <a:rPr lang="zh-CN" altLang="en-US" dirty="0"/>
              <a:t>，导致子树内深度</a:t>
            </a:r>
            <a:r>
              <a:rPr lang="en-US" altLang="zh-CN" dirty="0"/>
              <a:t>&lt;=y</a:t>
            </a:r>
            <a:r>
              <a:rPr lang="zh-CN" altLang="en-US" dirty="0"/>
              <a:t>的点被认为是黑色的，实际上应当是白色的</a:t>
            </a:r>
            <a:endParaRPr lang="en-US" altLang="zh-CN" dirty="0"/>
          </a:p>
          <a:p>
            <a:r>
              <a:rPr lang="zh-CN" altLang="en-US" dirty="0"/>
              <a:t>此时子树内的节点查询其上方</a:t>
            </a:r>
            <a:r>
              <a:rPr lang="en-US" altLang="zh-CN" dirty="0"/>
              <a:t>1</a:t>
            </a:r>
            <a:r>
              <a:rPr lang="zh-CN" altLang="en-US" dirty="0"/>
              <a:t>操作最深延伸到多少时得到的都是同一个值</a:t>
            </a:r>
            <a:r>
              <a:rPr lang="en-US" altLang="zh-CN" dirty="0"/>
              <a:t>dep[x]+y</a:t>
            </a:r>
            <a:r>
              <a:rPr lang="zh-CN" altLang="en-US" dirty="0"/>
              <a:t>，而期望为</a:t>
            </a:r>
            <a:r>
              <a:rPr lang="en-US" altLang="zh-CN" dirty="0"/>
              <a:t>dep[x]</a:t>
            </a:r>
            <a:endParaRPr lang="en-US" altLang="zh-CN" dirty="0"/>
          </a:p>
          <a:p>
            <a:r>
              <a:rPr lang="zh-CN" altLang="en-US" dirty="0"/>
              <a:t>于是求出这个</a:t>
            </a:r>
            <a:r>
              <a:rPr lang="en-US" altLang="zh-CN" dirty="0"/>
              <a:t>y</a:t>
            </a:r>
            <a:r>
              <a:rPr lang="zh-CN" altLang="en-US" dirty="0"/>
              <a:t>，进行一次子树减即可</a:t>
            </a:r>
            <a:endParaRPr lang="en-US" altLang="zh-CN" dirty="0"/>
          </a:p>
          <a:p>
            <a:endParaRPr lang="en-US" altLang="zh-CN" dirty="0"/>
          </a:p>
          <a:p>
            <a:r>
              <a:rPr lang="zh-CN" altLang="en-US" dirty="0"/>
              <a:t>总时间复杂度</a:t>
            </a:r>
            <a:r>
              <a:rPr lang="en-US" altLang="zh-CN" dirty="0"/>
              <a:t>O(n+mlog^2n)</a:t>
            </a:r>
            <a:endParaRPr lang="zh-CN" altLang="en-US" dirty="0"/>
          </a:p>
          <a:p>
            <a:r>
              <a:rPr lang="zh-CN" altLang="en-US" dirty="0"/>
              <a:t>可以做到</a:t>
            </a:r>
            <a:r>
              <a:rPr lang="en-US" altLang="zh-CN" dirty="0"/>
              <a:t>O(</a:t>
            </a:r>
            <a:r>
              <a:rPr lang="en-US" altLang="zh-CN" dirty="0" err="1"/>
              <a:t>n+mlogn</a:t>
            </a:r>
            <a:r>
              <a:rPr lang="en-US" altLang="zh-CN" dirty="0"/>
              <a:t>)</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Luogu7880 </a:t>
            </a:r>
            <a:r>
              <a:rPr lang="en-US" altLang="zh-CN" dirty="0"/>
              <a:t>[Ynoi2006] </a:t>
            </a:r>
            <a:r>
              <a:rPr lang="en-US" altLang="zh-CN" dirty="0" err="1"/>
              <a:t>rldcot</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7897427" cy="4341570"/>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8577610" cy="4346128"/>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a:t>
            </a:r>
            <a:r>
              <a:rPr lang="en-US" altLang="zh-CN"/>
              <a:t>OJ3676. 「北大集训 2021」小明的树</a:t>
            </a:r>
            <a:endParaRPr lang="en-US" altLang="zh-CN"/>
          </a:p>
        </p:txBody>
      </p:sp>
      <p:sp>
        <p:nvSpPr>
          <p:cNvPr id="3" name="内容占位符 2"/>
          <p:cNvSpPr>
            <a:spLocks noGrp="1"/>
          </p:cNvSpPr>
          <p:nvPr>
            <p:ph idx="1"/>
          </p:nvPr>
        </p:nvSpPr>
        <p:spPr/>
        <p:txBody>
          <a:bodyPr/>
          <a:p>
            <a:endParaRPr lang="zh-CN" altLang="en-US"/>
          </a:p>
        </p:txBody>
      </p:sp>
      <p:pic>
        <p:nvPicPr>
          <p:cNvPr id="4" name="图片 3" descr="I)G{[9G37I@S_3~QJAF9ZQY"/>
          <p:cNvPicPr>
            <a:picLocks noChangeAspect="1"/>
          </p:cNvPicPr>
          <p:nvPr/>
        </p:nvPicPr>
        <p:blipFill>
          <a:blip r:embed="rId1"/>
          <a:stretch>
            <a:fillRect/>
          </a:stretch>
        </p:blipFill>
        <p:spPr>
          <a:xfrm>
            <a:off x="838200" y="1825625"/>
            <a:ext cx="10899775" cy="340169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考虑转换一下</a:t>
            </a:r>
            <a:r>
              <a:rPr lang="zh-CN" altLang="en-US"/>
              <a:t>条件</a:t>
            </a:r>
            <a:endParaRPr lang="zh-CN" altLang="en-US"/>
          </a:p>
          <a:p>
            <a:r>
              <a:rPr lang="zh-CN" altLang="en-US"/>
              <a:t>所有被点亮的点子树都被点亮</a:t>
            </a:r>
            <a:r>
              <a:rPr lang="en-US" altLang="zh-CN"/>
              <a:t> </a:t>
            </a:r>
            <a:r>
              <a:rPr lang="zh-CN" altLang="en-US"/>
              <a:t>等价于</a:t>
            </a:r>
            <a:r>
              <a:rPr lang="en-US" altLang="zh-CN"/>
              <a:t> </a:t>
            </a:r>
            <a:r>
              <a:rPr lang="zh-CN" altLang="en-US"/>
              <a:t>所有没有被点亮的点构成树上的一个连通块，且这个连通块包括根</a:t>
            </a:r>
            <a:r>
              <a:rPr lang="zh-CN" altLang="en-US"/>
              <a:t>节点</a:t>
            </a:r>
            <a:endParaRPr lang="zh-CN" altLang="en-US"/>
          </a:p>
          <a:p>
            <a:pPr marL="0" indent="0">
              <a:buNone/>
            </a:pPr>
            <a:endParaRPr lang="zh-CN" altLang="en-US"/>
          </a:p>
        </p:txBody>
      </p:sp>
      <p:graphicFrame>
        <p:nvGraphicFramePr>
          <p:cNvPr id="4" name="对象 3"/>
          <p:cNvGraphicFramePr/>
          <p:nvPr/>
        </p:nvGraphicFramePr>
        <p:xfrm>
          <a:off x="1042035" y="3524885"/>
          <a:ext cx="3063240" cy="2867660"/>
        </p:xfrm>
        <a:graphic>
          <a:graphicData uri="http://schemas.openxmlformats.org/presentationml/2006/ole">
            <mc:AlternateContent xmlns:mc="http://schemas.openxmlformats.org/markup-compatibility/2006">
              <mc:Choice xmlns:v="urn:schemas-microsoft-com:vml" Requires="v">
                <p:oleObj spid="_x0000_s5" name="" r:id="rId1" imgW="2578100" imgH="2413000" progId="Paint.Picture">
                  <p:embed/>
                </p:oleObj>
              </mc:Choice>
              <mc:Fallback>
                <p:oleObj name="" r:id="rId1" imgW="2578100" imgH="2413000" progId="Paint.Picture">
                  <p:embed/>
                  <p:pic>
                    <p:nvPicPr>
                      <p:cNvPr id="0" name="图片 4"/>
                      <p:cNvPicPr/>
                      <p:nvPr/>
                    </p:nvPicPr>
                    <p:blipFill>
                      <a:blip r:embed="rId2"/>
                      <a:stretch>
                        <a:fillRect/>
                      </a:stretch>
                    </p:blipFill>
                    <p:spPr>
                      <a:xfrm>
                        <a:off x="1042035" y="3524885"/>
                        <a:ext cx="3063240" cy="2867660"/>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如何确保所有未点亮的点构成一个</a:t>
            </a:r>
            <a:r>
              <a:rPr lang="zh-CN" altLang="en-US"/>
              <a:t>连通块？</a:t>
            </a:r>
            <a:endParaRPr lang="zh-CN" altLang="en-US"/>
          </a:p>
          <a:p>
            <a:r>
              <a:rPr lang="zh-CN" altLang="en-US"/>
              <a:t>连通块计数可以用点数减边数实现，于是这个条件等价于</a:t>
            </a:r>
            <a:r>
              <a:rPr lang="en-US" altLang="zh-CN"/>
              <a:t> [</a:t>
            </a:r>
            <a:r>
              <a:rPr lang="zh-CN" altLang="en-US"/>
              <a:t>未点亮的点</a:t>
            </a:r>
            <a:r>
              <a:rPr lang="en-US" altLang="zh-CN"/>
              <a:t>-</a:t>
            </a:r>
            <a:r>
              <a:rPr lang="zh-CN" altLang="en-US"/>
              <a:t>两边都未点亮的边</a:t>
            </a:r>
            <a:r>
              <a:rPr lang="en-US" altLang="zh-CN"/>
              <a:t> == 1]</a:t>
            </a:r>
            <a:endParaRPr lang="zh-CN" altLang="en-US"/>
          </a:p>
          <a:p>
            <a:r>
              <a:rPr lang="zh-CN" altLang="en-US"/>
              <a:t>如何统计连通块个数？</a:t>
            </a:r>
            <a:endParaRPr lang="zh-CN" altLang="en-US"/>
          </a:p>
          <a:p>
            <a:r>
              <a:rPr lang="zh-CN" altLang="en-US">
                <a:sym typeface="+mn-ea"/>
              </a:rPr>
              <a:t>连通块计数可以用点数减边数实现，于是我们需要统计</a:t>
            </a:r>
            <a:r>
              <a:rPr lang="en-US" altLang="zh-CN">
                <a:sym typeface="+mn-ea"/>
              </a:rPr>
              <a:t> </a:t>
            </a:r>
            <a:r>
              <a:rPr lang="zh-CN" altLang="en-US">
                <a:sym typeface="+mn-ea"/>
              </a:rPr>
              <a:t>点亮的点</a:t>
            </a:r>
            <a:r>
              <a:rPr lang="en-US" altLang="zh-CN">
                <a:sym typeface="+mn-ea"/>
              </a:rPr>
              <a:t>-</a:t>
            </a:r>
            <a:r>
              <a:rPr lang="zh-CN" altLang="en-US">
                <a:sym typeface="+mn-ea"/>
              </a:rPr>
              <a:t>两边都点亮的</a:t>
            </a:r>
            <a:r>
              <a:rPr lang="zh-CN" altLang="en-US">
                <a:sym typeface="+mn-ea"/>
              </a:rPr>
              <a:t>边</a:t>
            </a:r>
            <a:endParaRPr lang="zh-CN" altLang="en-US">
              <a:sym typeface="+mn-ea"/>
            </a:endParaRPr>
          </a:p>
          <a:p>
            <a:r>
              <a:rPr lang="zh-CN" altLang="en-US">
                <a:sym typeface="+mn-ea"/>
              </a:rPr>
              <a:t>这里还得特判根节点，不过不重要</a:t>
            </a:r>
            <a:endParaRPr lang="zh-CN" altLang="en-US">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对原序列建一棵线段树，考虑怎么在线段树上面修改和查询</a:t>
            </a:r>
            <a:endParaRPr lang="en-US" altLang="zh-CN" dirty="0"/>
          </a:p>
          <a:p>
            <a:r>
              <a:rPr lang="zh-CN" altLang="en-US" dirty="0"/>
              <a:t>定义 极长 </a:t>
            </a:r>
            <a:r>
              <a:rPr lang="en-US" altLang="zh-CN" dirty="0"/>
              <a:t>“X” </a:t>
            </a:r>
            <a:r>
              <a:rPr lang="zh-CN" altLang="en-US" dirty="0"/>
              <a:t>段为一个极长的子区间，使得区间中符号均为乘法</a:t>
            </a: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使用数据结构维护一个序列，表示按顺序点亮时每个时刻的</a:t>
            </a:r>
            <a:r>
              <a:rPr lang="zh-CN" altLang="en-US"/>
              <a:t>信息</a:t>
            </a:r>
            <a:endParaRPr lang="zh-CN" altLang="en-US"/>
          </a:p>
          <a:p>
            <a:r>
              <a:rPr lang="zh-CN" altLang="en-US"/>
              <a:t>维护</a:t>
            </a:r>
            <a:r>
              <a:rPr lang="en-US" altLang="zh-CN"/>
              <a:t> a[i] </a:t>
            </a:r>
            <a:r>
              <a:rPr lang="zh-CN" altLang="en-US"/>
              <a:t>表示</a:t>
            </a:r>
            <a:r>
              <a:rPr lang="en-US" altLang="zh-CN"/>
              <a:t> i </a:t>
            </a:r>
            <a:r>
              <a:rPr lang="zh-CN" altLang="en-US"/>
              <a:t>时刻的</a:t>
            </a:r>
            <a:r>
              <a:rPr lang="zh-CN" altLang="en-US">
                <a:sym typeface="+mn-ea"/>
              </a:rPr>
              <a:t>（</a:t>
            </a:r>
            <a:r>
              <a:rPr lang="zh-CN" altLang="en-US">
                <a:sym typeface="+mn-ea"/>
              </a:rPr>
              <a:t>未点亮的点</a:t>
            </a:r>
            <a:r>
              <a:rPr lang="en-US" altLang="zh-CN">
                <a:sym typeface="+mn-ea"/>
              </a:rPr>
              <a:t>-</a:t>
            </a:r>
            <a:r>
              <a:rPr lang="zh-CN" altLang="en-US">
                <a:sym typeface="+mn-ea"/>
              </a:rPr>
              <a:t>两边都未点亮的边</a:t>
            </a:r>
            <a:r>
              <a:rPr lang="en-US" altLang="zh-CN">
                <a:sym typeface="+mn-ea"/>
              </a:rPr>
              <a:t>-1</a:t>
            </a:r>
            <a:r>
              <a:rPr lang="zh-CN" altLang="en-US">
                <a:sym typeface="+mn-ea"/>
              </a:rPr>
              <a:t>）</a:t>
            </a:r>
            <a:endParaRPr lang="zh-CN" altLang="en-US">
              <a:sym typeface="+mn-ea"/>
            </a:endParaRPr>
          </a:p>
          <a:p>
            <a:r>
              <a:rPr lang="zh-CN" altLang="en-US">
                <a:sym typeface="+mn-ea"/>
              </a:rPr>
              <a:t>维护</a:t>
            </a:r>
            <a:r>
              <a:rPr lang="en-US" altLang="zh-CN">
                <a:sym typeface="+mn-ea"/>
              </a:rPr>
              <a:t> b[i] </a:t>
            </a:r>
            <a:r>
              <a:rPr lang="zh-CN" altLang="en-US">
                <a:sym typeface="+mn-ea"/>
              </a:rPr>
              <a:t>表示</a:t>
            </a:r>
            <a:r>
              <a:rPr lang="en-US" altLang="zh-CN">
                <a:sym typeface="+mn-ea"/>
              </a:rPr>
              <a:t> i </a:t>
            </a:r>
            <a:r>
              <a:rPr lang="zh-CN" altLang="en-US">
                <a:sym typeface="+mn-ea"/>
              </a:rPr>
              <a:t>时刻的（</a:t>
            </a:r>
            <a:r>
              <a:rPr lang="zh-CN" altLang="en-US">
                <a:sym typeface="+mn-ea"/>
              </a:rPr>
              <a:t>点亮的点</a:t>
            </a:r>
            <a:r>
              <a:rPr lang="en-US" altLang="zh-CN">
                <a:sym typeface="+mn-ea"/>
              </a:rPr>
              <a:t>-</a:t>
            </a:r>
            <a:r>
              <a:rPr lang="zh-CN" altLang="en-US">
                <a:sym typeface="+mn-ea"/>
              </a:rPr>
              <a:t>两边都点亮的边）</a:t>
            </a:r>
            <a:endParaRPr lang="zh-CN" altLang="en-US">
              <a:sym typeface="+mn-ea"/>
            </a:endParaRPr>
          </a:p>
          <a:p>
            <a:r>
              <a:rPr lang="zh-CN" altLang="en-US">
                <a:sym typeface="+mn-ea"/>
              </a:rPr>
              <a:t>有性质是</a:t>
            </a:r>
            <a:r>
              <a:rPr lang="en-US" altLang="zh-CN">
                <a:sym typeface="+mn-ea"/>
              </a:rPr>
              <a:t> a[i] &gt;= 0</a:t>
            </a:r>
            <a:r>
              <a:rPr lang="zh-CN" altLang="en-US">
                <a:sym typeface="+mn-ea"/>
              </a:rPr>
              <a:t>（连通块个数</a:t>
            </a:r>
            <a:r>
              <a:rPr lang="en-US" altLang="zh-CN">
                <a:sym typeface="+mn-ea"/>
              </a:rPr>
              <a:t> &gt;= 1</a:t>
            </a:r>
            <a:r>
              <a:rPr lang="zh-CN" altLang="en-US">
                <a:sym typeface="+mn-ea"/>
              </a:rPr>
              <a:t>）</a:t>
            </a:r>
            <a:endParaRPr lang="zh-CN" altLang="en-US">
              <a:sym typeface="+mn-ea"/>
            </a:endParaRPr>
          </a:p>
          <a:p>
            <a:r>
              <a:rPr lang="zh-CN" altLang="en-US">
                <a:sym typeface="+mn-ea"/>
              </a:rPr>
              <a:t>边都点亮的</a:t>
            </a:r>
            <a:r>
              <a:rPr lang="zh-CN" altLang="en-US">
                <a:sym typeface="+mn-ea"/>
              </a:rPr>
              <a:t>最早时刻是两边的点被点亮的时刻取</a:t>
            </a:r>
            <a:r>
              <a:rPr lang="en-US" altLang="zh-CN">
                <a:sym typeface="+mn-ea"/>
              </a:rPr>
              <a:t> max</a:t>
            </a:r>
            <a:r>
              <a:rPr lang="zh-CN" altLang="en-US">
                <a:sym typeface="+mn-ea"/>
              </a:rPr>
              <a:t>，未被点亮的最晚</a:t>
            </a:r>
            <a:r>
              <a:rPr lang="zh-CN" altLang="en-US">
                <a:sym typeface="+mn-ea"/>
              </a:rPr>
              <a:t>时刻是两边的点被点亮的时刻取</a:t>
            </a:r>
            <a:r>
              <a:rPr lang="en-US" altLang="zh-CN">
                <a:sym typeface="+mn-ea"/>
              </a:rPr>
              <a:t> min-1</a:t>
            </a:r>
            <a:endParaRPr lang="zh-CN" altLang="en-US">
              <a:sym typeface="+mn-ea"/>
            </a:endParaRPr>
          </a:p>
          <a:p>
            <a:endParaRPr lang="zh-CN" altLang="en-US">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en-US" altLang="zh-CN">
                <a:sym typeface="+mn-ea"/>
              </a:rPr>
              <a:t>link cut </a:t>
            </a:r>
            <a:r>
              <a:rPr lang="zh-CN" altLang="en-US">
                <a:sym typeface="+mn-ea"/>
              </a:rPr>
              <a:t>带来的修改是每次影响</a:t>
            </a:r>
            <a:r>
              <a:rPr lang="en-US" altLang="zh-CN">
                <a:sym typeface="+mn-ea"/>
              </a:rPr>
              <a:t> O(1) </a:t>
            </a:r>
            <a:r>
              <a:rPr lang="zh-CN" altLang="en-US">
                <a:sym typeface="+mn-ea"/>
              </a:rPr>
              <a:t>个点和边被点亮和未被点亮的时间</a:t>
            </a:r>
            <a:r>
              <a:rPr lang="zh-CN" altLang="en-US">
                <a:sym typeface="+mn-ea"/>
              </a:rPr>
              <a:t>区间</a:t>
            </a:r>
            <a:endParaRPr lang="zh-CN" altLang="en-US">
              <a:sym typeface="+mn-ea"/>
            </a:endParaRPr>
          </a:p>
          <a:p>
            <a:r>
              <a:rPr lang="zh-CN" altLang="en-US">
                <a:sym typeface="+mn-ea"/>
              </a:rPr>
              <a:t>于是每次需要进行的修改是对</a:t>
            </a:r>
            <a:r>
              <a:rPr lang="en-US" altLang="zh-CN">
                <a:sym typeface="+mn-ea"/>
              </a:rPr>
              <a:t> a </a:t>
            </a:r>
            <a:r>
              <a:rPr lang="zh-CN" altLang="en-US">
                <a:sym typeface="+mn-ea"/>
              </a:rPr>
              <a:t>序列进行</a:t>
            </a:r>
            <a:r>
              <a:rPr lang="en-US" altLang="zh-CN">
                <a:sym typeface="+mn-ea"/>
              </a:rPr>
              <a:t> O(1) </a:t>
            </a:r>
            <a:r>
              <a:rPr lang="zh-CN" altLang="en-US">
                <a:sym typeface="+mn-ea"/>
              </a:rPr>
              <a:t>次区间加减，对</a:t>
            </a:r>
            <a:r>
              <a:rPr lang="en-US" altLang="zh-CN">
                <a:sym typeface="+mn-ea"/>
              </a:rPr>
              <a:t> b </a:t>
            </a:r>
            <a:r>
              <a:rPr lang="zh-CN" altLang="en-US">
                <a:sym typeface="+mn-ea"/>
              </a:rPr>
              <a:t>序列进行</a:t>
            </a:r>
            <a:r>
              <a:rPr lang="en-US" altLang="zh-CN">
                <a:sym typeface="+mn-ea"/>
              </a:rPr>
              <a:t> O(1) </a:t>
            </a:r>
            <a:r>
              <a:rPr lang="zh-CN" altLang="en-US">
                <a:sym typeface="+mn-ea"/>
              </a:rPr>
              <a:t>次区间加减，询问是所有</a:t>
            </a:r>
            <a:r>
              <a:rPr lang="en-US" altLang="zh-CN">
                <a:sym typeface="+mn-ea"/>
              </a:rPr>
              <a:t> a[i]==0 </a:t>
            </a:r>
            <a:r>
              <a:rPr lang="zh-CN" altLang="en-US">
                <a:sym typeface="+mn-ea"/>
              </a:rPr>
              <a:t>的</a:t>
            </a:r>
            <a:r>
              <a:rPr lang="en-US" altLang="zh-CN">
                <a:sym typeface="+mn-ea"/>
              </a:rPr>
              <a:t> b[i] </a:t>
            </a:r>
            <a:r>
              <a:rPr lang="zh-CN" altLang="en-US">
                <a:sym typeface="+mn-ea"/>
              </a:rPr>
              <a:t>的</a:t>
            </a:r>
            <a:r>
              <a:rPr lang="zh-CN" altLang="en-US">
                <a:sym typeface="+mn-ea"/>
              </a:rPr>
              <a:t>和</a:t>
            </a:r>
            <a:endParaRPr lang="zh-CN" altLang="en-US">
              <a:sym typeface="+mn-ea"/>
            </a:endParaRPr>
          </a:p>
          <a:p>
            <a:r>
              <a:rPr lang="zh-CN" altLang="en-US">
                <a:sym typeface="+mn-ea"/>
              </a:rPr>
              <a:t>这里因为保证</a:t>
            </a:r>
            <a:r>
              <a:rPr lang="en-US" altLang="zh-CN">
                <a:sym typeface="+mn-ea"/>
              </a:rPr>
              <a:t> a[i]&gt;=0</a:t>
            </a:r>
            <a:r>
              <a:rPr lang="zh-CN" altLang="en-US">
                <a:sym typeface="+mn-ea"/>
              </a:rPr>
              <a:t>，所以可以直接线段树维护区间</a:t>
            </a:r>
            <a:r>
              <a:rPr lang="en-US" altLang="zh-CN">
                <a:sym typeface="+mn-ea"/>
              </a:rPr>
              <a:t> a[i] </a:t>
            </a:r>
            <a:r>
              <a:rPr lang="zh-CN" altLang="en-US">
                <a:sym typeface="+mn-ea"/>
              </a:rPr>
              <a:t>的</a:t>
            </a:r>
            <a:r>
              <a:rPr lang="en-US" altLang="zh-CN">
                <a:sym typeface="+mn-ea"/>
              </a:rPr>
              <a:t> min</a:t>
            </a:r>
            <a:r>
              <a:rPr lang="zh-CN" altLang="en-US">
                <a:sym typeface="+mn-ea"/>
              </a:rPr>
              <a:t>，以及所有区间</a:t>
            </a:r>
            <a:r>
              <a:rPr lang="en-US" altLang="zh-CN">
                <a:sym typeface="+mn-ea"/>
              </a:rPr>
              <a:t> min </a:t>
            </a:r>
            <a:r>
              <a:rPr lang="zh-CN" altLang="en-US">
                <a:sym typeface="+mn-ea"/>
              </a:rPr>
              <a:t>位置的</a:t>
            </a:r>
            <a:r>
              <a:rPr lang="en-US" altLang="zh-CN">
                <a:sym typeface="+mn-ea"/>
              </a:rPr>
              <a:t> b </a:t>
            </a:r>
            <a:r>
              <a:rPr lang="zh-CN" altLang="en-US">
                <a:sym typeface="+mn-ea"/>
              </a:rPr>
              <a:t>的</a:t>
            </a:r>
            <a:r>
              <a:rPr lang="zh-CN" altLang="en-US">
                <a:sym typeface="+mn-ea"/>
              </a:rPr>
              <a:t>和。</a:t>
            </a:r>
            <a:endParaRPr lang="zh-CN" altLang="en-US">
              <a:sym typeface="+mn-ea"/>
            </a:endParaRPr>
          </a:p>
          <a:p>
            <a:r>
              <a:rPr lang="zh-CN" altLang="en-US">
                <a:sym typeface="+mn-ea"/>
              </a:rPr>
              <a:t>总时间复杂度</a:t>
            </a:r>
            <a:r>
              <a:rPr lang="en-US" altLang="zh-CN">
                <a:sym typeface="+mn-ea"/>
              </a:rPr>
              <a:t> O(n+mlogn)</a:t>
            </a:r>
            <a:endParaRPr lang="en-US" altLang="zh-CN">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Luogu8511 [</a:t>
            </a:r>
            <a:r>
              <a:rPr lang="en-US" altLang="zh-CN" dirty="0" err="1"/>
              <a:t>Ynoi</a:t>
            </a:r>
            <a:r>
              <a:rPr lang="en-US" altLang="zh-CN" dirty="0"/>
              <a:t> Easy Round 2021] TEST_68</a:t>
            </a:r>
            <a:endParaRPr lang="zh-CN" altLang="en-US" dirty="0"/>
          </a:p>
        </p:txBody>
      </p:sp>
      <p:pic>
        <p:nvPicPr>
          <p:cNvPr id="5" name="内容占位符 4"/>
          <p:cNvPicPr>
            <a:picLocks noGrp="1" noChangeAspect="1"/>
          </p:cNvPicPr>
          <p:nvPr>
            <p:ph idx="1"/>
          </p:nvPr>
        </p:nvPicPr>
        <p:blipFill>
          <a:blip r:embed="rId1"/>
          <a:stretch>
            <a:fillRect/>
          </a:stretch>
        </p:blipFill>
        <p:spPr>
          <a:xfrm>
            <a:off x="838199" y="1690688"/>
            <a:ext cx="8385569" cy="4328372"/>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1690688"/>
            <a:ext cx="9018721" cy="2650624"/>
          </a:xfr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Luogu6072 『</a:t>
            </a:r>
            <a:r>
              <a:rPr lang="en-US" altLang="zh-CN" dirty="0" err="1"/>
              <a:t>MdOI</a:t>
            </a:r>
            <a:r>
              <a:rPr lang="en-US" altLang="zh-CN" dirty="0"/>
              <a:t> R1』Path</a:t>
            </a:r>
            <a:endParaRPr lang="zh-CN" altLang="en-US" dirty="0"/>
          </a:p>
        </p:txBody>
      </p:sp>
      <p:sp>
        <p:nvSpPr>
          <p:cNvPr id="7" name="内容占位符 6"/>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我加强一下，</a:t>
            </a:r>
            <a:r>
              <a:rPr lang="en-US" altLang="zh-CN" dirty="0"/>
              <a:t>n&lt;=2e6</a:t>
            </a:r>
            <a:r>
              <a:rPr lang="zh-CN" altLang="en-US" dirty="0"/>
              <a:t>，</a:t>
            </a:r>
            <a:r>
              <a:rPr lang="en-US" altLang="zh-CN" dirty="0"/>
              <a:t>5s</a:t>
            </a:r>
            <a:endParaRPr lang="zh-CN" altLang="en-US" dirty="0"/>
          </a:p>
        </p:txBody>
      </p:sp>
      <p:pic>
        <p:nvPicPr>
          <p:cNvPr id="8" name="内容占位符 4"/>
          <p:cNvPicPr>
            <a:picLocks noChangeAspect="1"/>
          </p:cNvPicPr>
          <p:nvPr/>
        </p:nvPicPr>
        <p:blipFill>
          <a:blip r:embed="rId1"/>
          <a:stretch>
            <a:fillRect/>
          </a:stretch>
        </p:blipFill>
        <p:spPr>
          <a:xfrm>
            <a:off x="838200" y="1690688"/>
            <a:ext cx="7915183" cy="282908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边权树的路径</a:t>
            </a:r>
            <a:r>
              <a:rPr lang="en-US" altLang="zh-CN" dirty="0" err="1"/>
              <a:t>xor</a:t>
            </a:r>
            <a:r>
              <a:rPr lang="zh-CN" altLang="en-US" dirty="0"/>
              <a:t>可以通过树上前缀和变成点权树的两点</a:t>
            </a:r>
            <a:r>
              <a:rPr lang="en-US" altLang="zh-CN" dirty="0" err="1"/>
              <a:t>xor</a:t>
            </a:r>
            <a:endParaRPr lang="en-US" altLang="zh-CN" dirty="0"/>
          </a:p>
          <a:p>
            <a:r>
              <a:rPr lang="zh-CN" altLang="en-US" dirty="0"/>
              <a:t>我们可以发现问题即找出一个点</a:t>
            </a:r>
            <a:r>
              <a:rPr lang="en-US" altLang="zh-CN" dirty="0" err="1"/>
              <a:t>i</a:t>
            </a:r>
            <a:r>
              <a:rPr lang="zh-CN" altLang="en-US" dirty="0"/>
              <a:t>使得</a:t>
            </a:r>
            <a:r>
              <a:rPr lang="en-US" altLang="zh-CN" dirty="0" err="1"/>
              <a:t>i</a:t>
            </a:r>
            <a:r>
              <a:rPr lang="zh-CN" altLang="en-US" dirty="0"/>
              <a:t>子树内选两个点的</a:t>
            </a:r>
            <a:r>
              <a:rPr lang="en-US" altLang="zh-CN" dirty="0" err="1"/>
              <a:t>xor</a:t>
            </a:r>
            <a:r>
              <a:rPr lang="zh-CN" altLang="en-US" dirty="0"/>
              <a:t>加上</a:t>
            </a:r>
            <a:r>
              <a:rPr lang="en-US" altLang="zh-CN" dirty="0" err="1"/>
              <a:t>i</a:t>
            </a:r>
            <a:r>
              <a:rPr lang="zh-CN" altLang="en-US" dirty="0"/>
              <a:t>的子树外选两个点的</a:t>
            </a:r>
            <a:r>
              <a:rPr lang="en-US" altLang="zh-CN" dirty="0" err="1"/>
              <a:t>xor</a:t>
            </a:r>
            <a:r>
              <a:rPr lang="zh-CN" altLang="en-US" dirty="0"/>
              <a:t>最大</a:t>
            </a:r>
            <a:endParaRPr lang="en-US" altLang="zh-CN" dirty="0"/>
          </a:p>
          <a:p>
            <a:r>
              <a:rPr lang="zh-CN" altLang="en-US" dirty="0"/>
              <a:t>发现每个点的子树外选两个点最大</a:t>
            </a:r>
            <a:r>
              <a:rPr lang="en-US" altLang="zh-CN" dirty="0" err="1"/>
              <a:t>xor</a:t>
            </a:r>
            <a:r>
              <a:rPr lang="zh-CN" altLang="en-US" dirty="0"/>
              <a:t>和是可以用上一个题的做法</a:t>
            </a:r>
            <a:r>
              <a:rPr lang="en-US" altLang="zh-CN" dirty="0"/>
              <a:t>O(</a:t>
            </a:r>
            <a:r>
              <a:rPr lang="en-US" altLang="zh-CN" dirty="0" err="1"/>
              <a:t>nlogn</a:t>
            </a:r>
            <a:r>
              <a:rPr lang="en-US" altLang="zh-CN" dirty="0"/>
              <a:t>)</a:t>
            </a:r>
            <a:r>
              <a:rPr lang="zh-CN" altLang="en-US" dirty="0"/>
              <a:t>算出来的，问题在于子树内如果需要计算每个点的答案的话是</a:t>
            </a:r>
            <a:r>
              <a:rPr lang="en-US" altLang="zh-CN" dirty="0"/>
              <a:t>O(nlog^2n)</a:t>
            </a:r>
            <a:r>
              <a:rPr lang="zh-CN" altLang="en-US" dirty="0"/>
              <a:t>的</a:t>
            </a:r>
            <a:endParaRPr lang="en-US" altLang="zh-CN" dirty="0"/>
          </a:p>
          <a:p>
            <a:r>
              <a:rPr lang="zh-CN" altLang="en-US" dirty="0"/>
              <a:t>先把每个点子树外的答案算出来，即为</a:t>
            </a:r>
            <a:r>
              <a:rPr lang="en-US" altLang="zh-CN" dirty="0"/>
              <a:t>f[</a:t>
            </a:r>
            <a:r>
              <a:rPr lang="en-US" altLang="zh-CN" dirty="0" err="1"/>
              <a:t>i</a:t>
            </a:r>
            <a:r>
              <a:rPr lang="en-US" altLang="zh-CN" dirty="0"/>
              <a:t>]</a:t>
            </a:r>
            <a:endParaRPr lang="en-US" altLang="zh-CN" dirty="0"/>
          </a:p>
          <a:p>
            <a:endParaRPr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还是找出全局最大的</a:t>
            </a:r>
            <a:r>
              <a:rPr lang="en-US" altLang="zh-CN" dirty="0"/>
              <a:t>x </a:t>
            </a:r>
            <a:r>
              <a:rPr lang="en-US" altLang="zh-CN" dirty="0" err="1"/>
              <a:t>xor</a:t>
            </a:r>
            <a:r>
              <a:rPr lang="en-US" altLang="zh-CN" dirty="0"/>
              <a:t> y</a:t>
            </a:r>
            <a:endParaRPr lang="en-US" altLang="zh-CN" dirty="0"/>
          </a:p>
          <a:p>
            <a:r>
              <a:rPr lang="en-US" altLang="zh-CN" dirty="0"/>
              <a:t>1.x</a:t>
            </a:r>
            <a:r>
              <a:rPr lang="zh-CN" altLang="en-US" dirty="0"/>
              <a:t>和</a:t>
            </a:r>
            <a:r>
              <a:rPr lang="en-US" altLang="zh-CN" dirty="0"/>
              <a:t>y</a:t>
            </a:r>
            <a:r>
              <a:rPr lang="zh-CN" altLang="en-US" dirty="0"/>
              <a:t>都在</a:t>
            </a:r>
            <a:r>
              <a:rPr lang="en-US" altLang="zh-CN" dirty="0" err="1"/>
              <a:t>i</a:t>
            </a:r>
            <a:r>
              <a:rPr lang="zh-CN" altLang="en-US" dirty="0"/>
              <a:t>子树内，这种情况</a:t>
            </a:r>
            <a:r>
              <a:rPr lang="en-US" altLang="zh-CN" dirty="0" err="1"/>
              <a:t>i</a:t>
            </a:r>
            <a:r>
              <a:rPr lang="zh-CN" altLang="en-US" dirty="0"/>
              <a:t>一定是</a:t>
            </a:r>
            <a:r>
              <a:rPr lang="en-US" altLang="zh-CN" dirty="0" err="1"/>
              <a:t>lca</a:t>
            </a:r>
            <a:r>
              <a:rPr lang="en-US" altLang="zh-CN" dirty="0"/>
              <a:t>(</a:t>
            </a:r>
            <a:r>
              <a:rPr lang="en-US" altLang="zh-CN" dirty="0" err="1"/>
              <a:t>x,y</a:t>
            </a:r>
            <a:r>
              <a:rPr lang="en-US" altLang="zh-CN" dirty="0"/>
              <a:t>)</a:t>
            </a:r>
            <a:r>
              <a:rPr lang="zh-CN" altLang="en-US" dirty="0"/>
              <a:t>的祖先，求这条路径上最大的</a:t>
            </a:r>
            <a:r>
              <a:rPr lang="en-US" altLang="zh-CN" dirty="0"/>
              <a:t>f[</a:t>
            </a:r>
            <a:r>
              <a:rPr lang="en-US" altLang="zh-CN" dirty="0" err="1"/>
              <a:t>i</a:t>
            </a:r>
            <a:r>
              <a:rPr lang="en-US" altLang="zh-CN" dirty="0"/>
              <a:t>]</a:t>
            </a:r>
            <a:r>
              <a:rPr lang="zh-CN" altLang="en-US" dirty="0"/>
              <a:t>即可</a:t>
            </a:r>
            <a:endParaRPr lang="zh-CN" altLang="en-US" dirty="0"/>
          </a:p>
        </p:txBody>
      </p:sp>
      <p:pic>
        <p:nvPicPr>
          <p:cNvPr id="5" name="图片 4"/>
          <p:cNvPicPr>
            <a:picLocks noChangeAspect="1"/>
          </p:cNvPicPr>
          <p:nvPr/>
        </p:nvPicPr>
        <p:blipFill>
          <a:blip r:embed="rId1"/>
          <a:stretch>
            <a:fillRect/>
          </a:stretch>
        </p:blipFill>
        <p:spPr>
          <a:xfrm>
            <a:off x="5060272" y="2954264"/>
            <a:ext cx="3256718" cy="382633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2.x</a:t>
            </a:r>
            <a:r>
              <a:rPr lang="zh-CN" altLang="en-US" dirty="0"/>
              <a:t>和</a:t>
            </a:r>
            <a:r>
              <a:rPr lang="en-US" altLang="zh-CN" dirty="0"/>
              <a:t>y</a:t>
            </a:r>
            <a:r>
              <a:rPr lang="zh-CN" altLang="en-US" dirty="0"/>
              <a:t>都在子树外，这种情况我们只需要考虑所有</a:t>
            </a:r>
            <a:r>
              <a:rPr lang="en-US" altLang="zh-CN" dirty="0"/>
              <a:t>x</a:t>
            </a:r>
            <a:r>
              <a:rPr lang="zh-CN" altLang="en-US" dirty="0"/>
              <a:t>到</a:t>
            </a:r>
            <a:r>
              <a:rPr lang="en-US" altLang="zh-CN" dirty="0"/>
              <a:t>y</a:t>
            </a:r>
            <a:r>
              <a:rPr lang="zh-CN" altLang="en-US" dirty="0"/>
              <a:t>路径上的点的所有儿子，因为子树外的答案一定是</a:t>
            </a:r>
            <a:r>
              <a:rPr lang="en-US" altLang="zh-CN" dirty="0"/>
              <a:t>x </a:t>
            </a:r>
            <a:r>
              <a:rPr lang="en-US" altLang="zh-CN" dirty="0" err="1"/>
              <a:t>xor</a:t>
            </a:r>
            <a:r>
              <a:rPr lang="en-US" altLang="zh-CN" dirty="0"/>
              <a:t> y</a:t>
            </a:r>
            <a:r>
              <a:rPr lang="zh-CN" altLang="en-US" dirty="0"/>
              <a:t>了，子树内点越多越优</a:t>
            </a:r>
            <a:endParaRPr lang="en-US" altLang="zh-CN" dirty="0"/>
          </a:p>
          <a:p>
            <a:r>
              <a:rPr lang="zh-CN" altLang="en-US" dirty="0"/>
              <a:t>可以发现这里因为所有儿子构成的子树不相交所以</a:t>
            </a:r>
            <a:r>
              <a:rPr lang="en-US" altLang="zh-CN" dirty="0"/>
              <a:t>trie</a:t>
            </a:r>
            <a:r>
              <a:rPr lang="zh-CN" altLang="en-US" dirty="0"/>
              <a:t>插入次数是</a:t>
            </a:r>
            <a:r>
              <a:rPr lang="en-US" altLang="zh-CN" dirty="0"/>
              <a:t>O(n)</a:t>
            </a:r>
            <a:r>
              <a:rPr lang="zh-CN" altLang="en-US" dirty="0"/>
              <a:t>的</a:t>
            </a:r>
            <a:endParaRPr lang="zh-CN" altLang="en-US" dirty="0"/>
          </a:p>
        </p:txBody>
      </p:sp>
      <p:pic>
        <p:nvPicPr>
          <p:cNvPr id="5" name="图片 4"/>
          <p:cNvPicPr>
            <a:picLocks noChangeAspect="1"/>
          </p:cNvPicPr>
          <p:nvPr/>
        </p:nvPicPr>
        <p:blipFill>
          <a:blip r:embed="rId1"/>
          <a:stretch>
            <a:fillRect/>
          </a:stretch>
        </p:blipFill>
        <p:spPr>
          <a:xfrm>
            <a:off x="5974252" y="3595456"/>
            <a:ext cx="3427240" cy="3262544"/>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3.x</a:t>
            </a:r>
            <a:r>
              <a:rPr lang="zh-CN" altLang="en-US" dirty="0"/>
              <a:t>在子树内</a:t>
            </a:r>
            <a:r>
              <a:rPr lang="en-US" altLang="zh-CN" dirty="0"/>
              <a:t>y</a:t>
            </a:r>
            <a:r>
              <a:rPr lang="zh-CN" altLang="en-US" dirty="0"/>
              <a:t>在子树外，以及对称的情况</a:t>
            </a:r>
            <a:endParaRPr lang="en-US" altLang="zh-CN" dirty="0"/>
          </a:p>
          <a:p>
            <a:r>
              <a:rPr lang="zh-CN" altLang="en-US" dirty="0"/>
              <a:t>这种情况我们从</a:t>
            </a:r>
            <a:r>
              <a:rPr lang="en-US" altLang="zh-CN" dirty="0"/>
              <a:t>x</a:t>
            </a:r>
            <a:r>
              <a:rPr lang="zh-CN" altLang="en-US" dirty="0"/>
              <a:t>扫到</a:t>
            </a:r>
            <a:r>
              <a:rPr lang="en-US" altLang="zh-CN" dirty="0" err="1"/>
              <a:t>lca</a:t>
            </a:r>
            <a:r>
              <a:rPr lang="en-US" altLang="zh-CN" dirty="0"/>
              <a:t>(</a:t>
            </a:r>
            <a:r>
              <a:rPr lang="en-US" altLang="zh-CN" dirty="0" err="1"/>
              <a:t>x,y</a:t>
            </a:r>
            <a:r>
              <a:rPr lang="en-US" altLang="zh-CN" dirty="0"/>
              <a:t>)</a:t>
            </a:r>
            <a:r>
              <a:rPr lang="zh-CN" altLang="en-US" dirty="0"/>
              <a:t>算一遍子树内最大</a:t>
            </a:r>
            <a:r>
              <a:rPr lang="en-US" altLang="zh-CN" dirty="0" err="1"/>
              <a:t>xor</a:t>
            </a:r>
            <a:r>
              <a:rPr lang="zh-CN" altLang="en-US" dirty="0"/>
              <a:t>和，从</a:t>
            </a:r>
            <a:r>
              <a:rPr lang="en-US" altLang="zh-CN" dirty="0"/>
              <a:t>y</a:t>
            </a:r>
            <a:r>
              <a:rPr lang="zh-CN" altLang="en-US" dirty="0"/>
              <a:t>扫到</a:t>
            </a:r>
            <a:r>
              <a:rPr lang="en-US" altLang="zh-CN" dirty="0" err="1"/>
              <a:t>lca</a:t>
            </a:r>
            <a:r>
              <a:rPr lang="en-US" altLang="zh-CN" dirty="0"/>
              <a:t>(</a:t>
            </a:r>
            <a:r>
              <a:rPr lang="en-US" altLang="zh-CN" dirty="0" err="1"/>
              <a:t>x,y</a:t>
            </a:r>
            <a:r>
              <a:rPr lang="en-US" altLang="zh-CN" dirty="0"/>
              <a:t>)</a:t>
            </a:r>
            <a:r>
              <a:rPr lang="zh-CN" altLang="en-US" dirty="0"/>
              <a:t>算一遍子树内最大</a:t>
            </a:r>
            <a:r>
              <a:rPr lang="en-US" altLang="zh-CN" dirty="0" err="1"/>
              <a:t>xor</a:t>
            </a:r>
            <a:r>
              <a:rPr lang="zh-CN" altLang="en-US" dirty="0"/>
              <a:t>和即可</a:t>
            </a:r>
            <a:endParaRPr lang="en-US" altLang="zh-CN" dirty="0"/>
          </a:p>
          <a:p>
            <a:r>
              <a:rPr lang="zh-CN" altLang="en-US" dirty="0"/>
              <a:t>这里插入次数也是</a:t>
            </a:r>
            <a:r>
              <a:rPr lang="en-US" altLang="zh-CN" dirty="0"/>
              <a:t>O(n)</a:t>
            </a:r>
            <a:r>
              <a:rPr lang="zh-CN" altLang="en-US" dirty="0"/>
              <a:t>的</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区间值修改</a:t>
            </a:r>
            <a:endParaRPr lang="zh-CN" altLang="en-US" dirty="0"/>
          </a:p>
        </p:txBody>
      </p:sp>
      <p:sp>
        <p:nvSpPr>
          <p:cNvPr id="3" name="内容占位符 2"/>
          <p:cNvSpPr>
            <a:spLocks noGrp="1"/>
          </p:cNvSpPr>
          <p:nvPr>
            <p:ph idx="1"/>
          </p:nvPr>
        </p:nvSpPr>
        <p:spPr/>
        <p:txBody>
          <a:bodyPr>
            <a:normAutofit/>
          </a:bodyPr>
          <a:lstStyle/>
          <a:p>
            <a:r>
              <a:rPr lang="zh-CN" altLang="en-US" dirty="0"/>
              <a:t>维护出区间中每个极长的 </a:t>
            </a:r>
            <a:r>
              <a:rPr lang="en-US" altLang="zh-CN" dirty="0"/>
              <a:t>“X” </a:t>
            </a:r>
            <a:r>
              <a:rPr lang="zh-CN" altLang="en-US" dirty="0"/>
              <a:t>段的长度，可以发现这个存在一个自然根号：</a:t>
            </a:r>
            <a:endParaRPr lang="en-US" altLang="zh-CN" dirty="0"/>
          </a:p>
          <a:p>
            <a:r>
              <a:rPr lang="zh-CN" altLang="en-US" dirty="0"/>
              <a:t>假设区间长度为</a:t>
            </a:r>
            <a:r>
              <a:rPr lang="en-US" altLang="zh-CN" dirty="0"/>
              <a:t>size</a:t>
            </a:r>
            <a:r>
              <a:rPr lang="zh-CN" altLang="en-US" dirty="0"/>
              <a:t>，则最多只有</a:t>
            </a:r>
            <a:r>
              <a:rPr lang="en-US" altLang="zh-CN" dirty="0"/>
              <a:t>O( sqrt( size ) )</a:t>
            </a:r>
            <a:r>
              <a:rPr lang="zh-CN" altLang="en-US" dirty="0"/>
              <a:t>种极长 </a:t>
            </a:r>
            <a:r>
              <a:rPr lang="en-US" altLang="zh-CN" dirty="0"/>
              <a:t>“X” </a:t>
            </a:r>
            <a:r>
              <a:rPr lang="zh-CN" altLang="en-US" dirty="0"/>
              <a:t>段的长度</a:t>
            </a:r>
            <a:endParaRPr lang="en-US" altLang="zh-CN" dirty="0"/>
          </a:p>
          <a:p>
            <a:r>
              <a:rPr lang="zh-CN" altLang="en-US" dirty="0"/>
              <a:t>每次对区间进行值修改的时候，即对这个长度为</a:t>
            </a:r>
            <a:r>
              <a:rPr lang="en-US" altLang="zh-CN" dirty="0"/>
              <a:t>O( sqrt( size ) )</a:t>
            </a:r>
            <a:r>
              <a:rPr lang="zh-CN" altLang="en-US" dirty="0"/>
              <a:t>的多项式进行求值，暴力计算即可，求值复杂度为</a:t>
            </a:r>
            <a:r>
              <a:rPr lang="en-US" altLang="zh-CN" dirty="0"/>
              <a:t>O( sqrt( size ) )</a:t>
            </a:r>
            <a:r>
              <a:rPr lang="zh-CN" altLang="en-US" dirty="0"/>
              <a:t>，即可以</a:t>
            </a:r>
            <a:r>
              <a:rPr lang="en-US" altLang="zh-CN" dirty="0"/>
              <a:t>O( sqrt( size ) )</a:t>
            </a:r>
            <a:r>
              <a:rPr lang="zh-CN" altLang="en-US" dirty="0"/>
              <a:t>的时间将一个节点值进行修改，同时维护信息</a:t>
            </a:r>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区间符号修改</a:t>
            </a:r>
            <a:endParaRPr lang="zh-CN" altLang="en-US" dirty="0"/>
          </a:p>
        </p:txBody>
      </p:sp>
      <p:sp>
        <p:nvSpPr>
          <p:cNvPr id="3" name="内容占位符 2"/>
          <p:cNvSpPr>
            <a:spLocks noGrp="1"/>
          </p:cNvSpPr>
          <p:nvPr>
            <p:ph idx="1"/>
          </p:nvPr>
        </p:nvSpPr>
        <p:spPr/>
        <p:txBody>
          <a:bodyPr/>
          <a:lstStyle/>
          <a:p>
            <a:r>
              <a:rPr lang="zh-CN" altLang="en-US" dirty="0"/>
              <a:t>每次对区间符号进行修改的时候，区间的信息只会变成区间和或者区间乘积，所以我们每个节点要维护区间和和区间乘积</a:t>
            </a:r>
            <a:endParaRPr lang="en-US" altLang="zh-CN" dirty="0"/>
          </a:p>
          <a:p>
            <a:r>
              <a:rPr lang="zh-CN" altLang="en-US" dirty="0"/>
              <a:t>符号修改之后，这个节点的极长 </a:t>
            </a:r>
            <a:r>
              <a:rPr lang="en-US" altLang="zh-CN" dirty="0"/>
              <a:t>“X” </a:t>
            </a:r>
            <a:r>
              <a:rPr lang="zh-CN" altLang="en-US" dirty="0"/>
              <a:t>段只会有</a:t>
            </a:r>
            <a:r>
              <a:rPr lang="en-US" altLang="zh-CN" dirty="0"/>
              <a:t>O( 1 )</a:t>
            </a:r>
            <a:r>
              <a:rPr lang="zh-CN" altLang="en-US" dirty="0"/>
              <a:t>种了</a:t>
            </a:r>
            <a:endParaRPr lang="en-US" altLang="zh-CN" dirty="0"/>
          </a:p>
          <a:p>
            <a:r>
              <a:rPr lang="zh-CN" altLang="en-US" dirty="0"/>
              <a:t>符号进行修改可能影响一些节点的极长 </a:t>
            </a:r>
            <a:r>
              <a:rPr lang="en-US" altLang="zh-CN" dirty="0"/>
              <a:t>“X” </a:t>
            </a:r>
            <a:r>
              <a:rPr lang="zh-CN" altLang="en-US" dirty="0"/>
              <a:t>段，考虑如何维护这个</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区间符号修改</a:t>
            </a:r>
            <a:endParaRPr lang="zh-CN" altLang="en-US" dirty="0"/>
          </a:p>
        </p:txBody>
      </p:sp>
      <p:sp>
        <p:nvSpPr>
          <p:cNvPr id="3" name="内容占位符 2"/>
          <p:cNvSpPr>
            <a:spLocks noGrp="1"/>
          </p:cNvSpPr>
          <p:nvPr>
            <p:ph idx="1"/>
          </p:nvPr>
        </p:nvSpPr>
        <p:spPr/>
        <p:txBody>
          <a:bodyPr/>
          <a:lstStyle/>
          <a:p>
            <a:r>
              <a:rPr lang="zh-CN" altLang="en-US" dirty="0"/>
              <a:t>对一个节点，我们可以归并两个儿子的极长 </a:t>
            </a:r>
            <a:r>
              <a:rPr lang="en-US" altLang="zh-CN" dirty="0"/>
              <a:t>“X” </a:t>
            </a:r>
            <a:r>
              <a:rPr lang="zh-CN" altLang="en-US" dirty="0"/>
              <a:t>段，来维护出这个节点的极长 </a:t>
            </a:r>
            <a:r>
              <a:rPr lang="en-US" altLang="zh-CN" dirty="0"/>
              <a:t>“X” </a:t>
            </a:r>
            <a:r>
              <a:rPr lang="zh-CN" altLang="en-US" dirty="0"/>
              <a:t>段</a:t>
            </a:r>
            <a:endParaRPr lang="en-US" altLang="zh-CN" dirty="0"/>
          </a:p>
          <a:p>
            <a:r>
              <a:rPr lang="zh-CN" altLang="en-US" dirty="0"/>
              <a:t>对一个大小为</a:t>
            </a:r>
            <a:r>
              <a:rPr lang="en-US" altLang="zh-CN" dirty="0"/>
              <a:t>size</a:t>
            </a:r>
            <a:r>
              <a:rPr lang="zh-CN" altLang="en-US" dirty="0"/>
              <a:t>的节点进行归并，代价是</a:t>
            </a:r>
            <a:r>
              <a:rPr lang="en-US" altLang="zh-CN" dirty="0"/>
              <a:t>O( sqrt( size ) )</a:t>
            </a:r>
            <a:r>
              <a:rPr lang="zh-CN" altLang="en-US" dirty="0"/>
              <a:t>的</a:t>
            </a:r>
            <a:endParaRPr lang="en-US" altLang="zh-CN" dirty="0"/>
          </a:p>
          <a:p>
            <a:r>
              <a:rPr lang="zh-CN" altLang="en-US" dirty="0"/>
              <a:t>注意需要特判左儿子的最右极长 </a:t>
            </a:r>
            <a:r>
              <a:rPr lang="en-US" altLang="zh-CN" dirty="0"/>
              <a:t>“X” </a:t>
            </a:r>
            <a:r>
              <a:rPr lang="zh-CN" altLang="en-US" dirty="0"/>
              <a:t>段是否和右儿子的最左极长 </a:t>
            </a:r>
            <a:r>
              <a:rPr lang="en-US" altLang="zh-CN" dirty="0"/>
              <a:t>“X” </a:t>
            </a:r>
            <a:r>
              <a:rPr lang="zh-CN" altLang="en-US" dirty="0"/>
              <a:t>段进行合并</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区间信息合并</a:t>
            </a:r>
            <a:endParaRPr lang="zh-CN" altLang="en-US" dirty="0"/>
          </a:p>
        </p:txBody>
      </p:sp>
      <p:sp>
        <p:nvSpPr>
          <p:cNvPr id="3" name="内容占位符 2"/>
          <p:cNvSpPr>
            <a:spLocks noGrp="1"/>
          </p:cNvSpPr>
          <p:nvPr>
            <p:ph idx="1"/>
          </p:nvPr>
        </p:nvSpPr>
        <p:spPr/>
        <p:txBody>
          <a:bodyPr>
            <a:normAutofit/>
          </a:bodyPr>
          <a:lstStyle/>
          <a:p>
            <a:r>
              <a:rPr lang="zh-CN" altLang="en-US" dirty="0"/>
              <a:t>合并区间信息的时候，只需要把左右儿子信息加起来，同时特判</a:t>
            </a:r>
            <a:r>
              <a:rPr lang="en-US" altLang="zh-CN" dirty="0"/>
              <a:t>O(1)</a:t>
            </a:r>
            <a:r>
              <a:rPr lang="zh-CN" altLang="en-US" dirty="0"/>
              <a:t>个位置即可</a:t>
            </a:r>
            <a:endParaRPr lang="en-US" altLang="zh-CN" dirty="0"/>
          </a:p>
          <a:p>
            <a:r>
              <a:rPr lang="zh-CN" altLang="en-US" dirty="0"/>
              <a:t>这</a:t>
            </a:r>
            <a:r>
              <a:rPr lang="en-US" altLang="zh-CN" dirty="0"/>
              <a:t>O(1)</a:t>
            </a:r>
            <a:r>
              <a:rPr lang="zh-CN" altLang="en-US" dirty="0"/>
              <a:t>个位置就是左儿子的最右部分和右儿子的最左部分</a:t>
            </a:r>
            <a:endParaRPr lang="en-US" altLang="zh-CN" dirty="0"/>
          </a:p>
          <a:p>
            <a:r>
              <a:rPr lang="zh-CN" altLang="en-US" dirty="0"/>
              <a:t>可以处理：</a:t>
            </a:r>
            <a:endParaRPr lang="en-US" altLang="zh-CN" dirty="0"/>
          </a:p>
          <a:p>
            <a:r>
              <a:rPr lang="zh-CN" altLang="en-US" dirty="0"/>
              <a:t>标记对标记的影响</a:t>
            </a:r>
            <a:endParaRPr lang="en-US" altLang="zh-CN" dirty="0"/>
          </a:p>
          <a:p>
            <a:r>
              <a:rPr lang="zh-CN" altLang="en-US" dirty="0"/>
              <a:t>标记对信息的影响</a:t>
            </a:r>
            <a:endParaRPr lang="en-US" altLang="zh-CN" dirty="0"/>
          </a:p>
          <a:p>
            <a:r>
              <a:rPr lang="zh-CN" altLang="en-US" dirty="0"/>
              <a:t>信息和信息的合并</a:t>
            </a:r>
            <a:endParaRPr lang="en-US" altLang="zh-CN" dirty="0"/>
          </a:p>
          <a:p>
            <a:r>
              <a:rPr lang="zh-CN" altLang="en-US" dirty="0"/>
              <a:t>所以我们正确性有保证了</a:t>
            </a:r>
            <a:endParaRPr lang="zh-CN" altLang="en-US" dirty="0"/>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endParaRPr lang="zh-CN" altLang="en-US" dirty="0"/>
          </a:p>
        </p:txBody>
      </p:sp>
      <p:sp>
        <p:nvSpPr>
          <p:cNvPr id="3" name="内容占位符 2"/>
          <p:cNvSpPr>
            <a:spLocks noGrp="1"/>
          </p:cNvSpPr>
          <p:nvPr>
            <p:ph idx="1"/>
          </p:nvPr>
        </p:nvSpPr>
        <p:spPr/>
        <p:txBody>
          <a:bodyPr>
            <a:normAutofit/>
          </a:bodyPr>
          <a:lstStyle/>
          <a:p>
            <a:r>
              <a:rPr lang="zh-CN" altLang="en-US" dirty="0"/>
              <a:t>我们所有地方的复杂度都是</a:t>
            </a:r>
            <a:r>
              <a:rPr lang="en-US" altLang="zh-CN" dirty="0"/>
              <a:t>O( sqrt( size ) )</a:t>
            </a:r>
            <a:r>
              <a:rPr lang="zh-CN" altLang="en-US" dirty="0"/>
              <a:t>的</a:t>
            </a:r>
            <a:endParaRPr lang="en-US" altLang="zh-CN" dirty="0"/>
          </a:p>
          <a:p>
            <a:r>
              <a:rPr lang="zh-CN" altLang="en-US" dirty="0"/>
              <a:t>线段树在每层只会递归到</a:t>
            </a:r>
            <a:r>
              <a:rPr lang="en-US" altLang="zh-CN" dirty="0"/>
              <a:t>2=O(1)</a:t>
            </a:r>
            <a:r>
              <a:rPr lang="zh-CN" altLang="en-US" dirty="0"/>
              <a:t>个节点中，所以每层只有</a:t>
            </a:r>
            <a:r>
              <a:rPr lang="en-US" altLang="zh-CN" dirty="0"/>
              <a:t>O(1)</a:t>
            </a:r>
            <a:r>
              <a:rPr lang="zh-CN" altLang="en-US" dirty="0"/>
              <a:t>个节点的信息需要更新</a:t>
            </a:r>
            <a:endParaRPr lang="en-US" altLang="zh-CN" dirty="0"/>
          </a:p>
          <a:p>
            <a:endParaRPr lang="zh-CN" altLang="en-US" dirty="0"/>
          </a:p>
        </p:txBody>
      </p:sp>
    </p:spTree>
  </p:cSld>
  <p:clrMapOvr>
    <a:masterClrMapping/>
  </p:clrMapOvr>
</p:sld>
</file>

<file path=ppt/tags/tag1.xml><?xml version="1.0" encoding="utf-8"?>
<p:tagLst xmlns:p="http://schemas.openxmlformats.org/presentationml/2006/main">
  <p:tag name="COMMONDATA" val="eyJoZGlkIjoiNTIwNDJiYTdhNzQxZDA4MTgxMDc3YmZjNzFjZDAxMmYifQ=="/>
  <p:tag name="KSO_WPP_MARK_KEY" val="750f342e-ad23-44da-aff4-de628a3d1c5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5519</Words>
  <Application>WPS 演示</Application>
  <PresentationFormat>宽屏</PresentationFormat>
  <Paragraphs>312</Paragraphs>
  <Slides>48</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2</vt:i4>
      </vt:variant>
      <vt:variant>
        <vt:lpstr>幻灯片标题</vt:lpstr>
      </vt:variant>
      <vt:variant>
        <vt:i4>48</vt:i4>
      </vt:variant>
    </vt:vector>
  </HeadingPairs>
  <TitlesOfParts>
    <vt:vector size="57" baseType="lpstr">
      <vt:lpstr>Arial</vt:lpstr>
      <vt:lpstr>宋体</vt:lpstr>
      <vt:lpstr>Wingdings</vt:lpstr>
      <vt:lpstr>微软雅黑</vt:lpstr>
      <vt:lpstr>Calibri</vt:lpstr>
      <vt:lpstr>Arial Unicode MS</vt:lpstr>
      <vt:lpstr>Office 主题</vt:lpstr>
      <vt:lpstr>Paint.Picture</vt:lpstr>
      <vt:lpstr>Paint.Picture</vt:lpstr>
      <vt:lpstr>数据结构杂题选讲</vt:lpstr>
      <vt:lpstr>自我介绍</vt:lpstr>
      <vt:lpstr>Luogu5608 [Ynoi2013]文化课</vt:lpstr>
      <vt:lpstr>Solution</vt:lpstr>
      <vt:lpstr>区间值修改</vt:lpstr>
      <vt:lpstr>区间符号修改</vt:lpstr>
      <vt:lpstr>区间符号修改</vt:lpstr>
      <vt:lpstr>区间信息合并</vt:lpstr>
      <vt:lpstr>Complexity</vt:lpstr>
      <vt:lpstr>Complexity</vt:lpstr>
      <vt:lpstr>PKUSC2021D1T2 逛街</vt:lpstr>
      <vt:lpstr>Solution</vt:lpstr>
      <vt:lpstr>Solution</vt:lpstr>
      <vt:lpstr>Solution</vt:lpstr>
      <vt:lpstr>Solution</vt:lpstr>
      <vt:lpstr>CF702F T-Shirts</vt:lpstr>
      <vt:lpstr>Solution</vt:lpstr>
      <vt:lpstr>Solution</vt:lpstr>
      <vt:lpstr>Solution</vt:lpstr>
      <vt:lpstr>Luogu7447 [Ynoi2007] rgxsxrs</vt:lpstr>
      <vt:lpstr>Solution</vt:lpstr>
      <vt:lpstr>Solution</vt:lpstr>
      <vt:lpstr>Solution</vt:lpstr>
      <vt:lpstr>Loj6144. 「2017 山东三轮集训 Day6」C</vt:lpstr>
      <vt:lpstr>Solution</vt:lpstr>
      <vt:lpstr>CF464E The Classic Problem</vt:lpstr>
      <vt:lpstr>Solution</vt:lpstr>
      <vt:lpstr>Solution</vt:lpstr>
      <vt:lpstr>Solution</vt:lpstr>
      <vt:lpstr>Solution</vt:lpstr>
      <vt:lpstr>CF1017G The Tree</vt:lpstr>
      <vt:lpstr>Solution</vt:lpstr>
      <vt:lpstr>Solution</vt:lpstr>
      <vt:lpstr>Solution</vt:lpstr>
      <vt:lpstr>Luogu7880 [Ynoi2006] rldcot</vt:lpstr>
      <vt:lpstr>Solution</vt:lpstr>
      <vt:lpstr>LOJ3676. 「北大集训 2021」小明的树</vt:lpstr>
      <vt:lpstr>Solution</vt:lpstr>
      <vt:lpstr>Solution</vt:lpstr>
      <vt:lpstr>Solution</vt:lpstr>
      <vt:lpstr>Solution</vt:lpstr>
      <vt:lpstr>Luogu8511 [Ynoi Easy Round 2021] TEST_68</vt:lpstr>
      <vt:lpstr>Solution</vt:lpstr>
      <vt:lpstr>Luogu6072 『MdOI R1』Path</vt:lpstr>
      <vt:lpstr>Solution</vt:lpstr>
      <vt:lpstr>Solution</vt:lpstr>
      <vt:lpstr>Solution</vt:lpstr>
      <vt:lpstr>Solution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Chengze Cai</dc:creator>
  <cp:lastModifiedBy>17945</cp:lastModifiedBy>
  <cp:revision>21</cp:revision>
  <dcterms:created xsi:type="dcterms:W3CDTF">2023-01-29T05:29:00Z</dcterms:created>
  <dcterms:modified xsi:type="dcterms:W3CDTF">2023-01-31T11:26:22Z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011D0840888A4C7B8540E2AB88A0DAC7</vt:lpwstr>
  </property>
  <property fmtid="{D5CDD505-2E9C-101B-9397-08002B2CF9AE}" pid="3" name="KSOProductBuildVer">
    <vt:lpwstr>2052-11.1.0.13703</vt:lpwstr>
  </property>
</Properties>
</file>