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331" r:id="rId4"/>
    <p:sldId id="351" r:id="rId5"/>
    <p:sldId id="333" r:id="rId6"/>
    <p:sldId id="334" r:id="rId7"/>
    <p:sldId id="354" r:id="rId8"/>
    <p:sldId id="355" r:id="rId9"/>
    <p:sldId id="356" r:id="rId10"/>
    <p:sldId id="357" r:id="rId11"/>
    <p:sldId id="352" r:id="rId12"/>
    <p:sldId id="335" r:id="rId13"/>
    <p:sldId id="353" r:id="rId14"/>
    <p:sldId id="3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E7EFF-9922-D546-B80E-1DF1A1BBF971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ECC0-757C-7946-97DE-019315ED1D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31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7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6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3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73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9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8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8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0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2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7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7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A3F4-4F0C-1C4C-8BF1-A71A27EF1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713F5-8CD7-3C44-B470-FC77B769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ECA2E-2606-DD4A-8DB3-26A7DE89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8A476-5DDB-584A-B087-880D6D66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0042-3C26-8D46-A04C-A02E6BB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55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B99E-6291-8D4B-85D3-0C93CC84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7E57E-3FB9-1241-A3E0-6973D355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B6C31-C62D-F447-91A7-E6C08293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FF6D-0416-2D47-8CF4-7BBAF337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1F1E-1E57-0D4F-AA90-45DA2A8B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47DF2-B933-9446-9219-A9588AD73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ED7E7-0F2B-304F-9E9C-B836FF33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00D57-99C7-314C-9320-A9FE164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1A0DE-C3B2-5B43-9C28-6C572B55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EB43-C11D-3442-B8F7-1293AA8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43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9471-6559-B440-B914-DC004F71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6DD10-A976-D24D-9B86-F467F90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3AB1F-98C7-AD4B-B86E-D497B3F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62124-83B7-604B-9E56-274C8DCC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04C69-20B6-A246-B91E-C4F0FC8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3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04FED-BF1C-6743-95DF-1A367F9D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2BD83-9E0F-3848-9537-A9D8737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2294B-7587-BF47-BB38-80A0E779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CD27B-F1A6-2341-B4ED-4BAE862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D2B12-6F5E-E24A-AC27-11285B34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48C3-3784-1440-9362-CF5DB9DF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46113-86E6-814A-BC39-5E294D09D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9F3A8-D59E-3A47-A523-EB72F3E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9F71E-EE84-564C-B626-81CB746B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8B44F-B6B2-2B41-8BC9-6F282F18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E852F-68AA-F644-94E7-C3ED3D8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B8C5-72FE-5646-B9EB-8C47DAEA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2E848-87F0-3442-AC69-C7B743BD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60E1B-B44E-1B4B-870C-E6D86C795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9CA7B-565A-2F49-A1F0-EE84E4087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328F2-7B2A-8A40-92EE-14C73F91E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47F64-AA85-A246-BAEC-EF8C3810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A5F0B4-277B-2843-915E-AAA4B10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B525C-C484-4F47-B6DA-1DB07FB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3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CB2C-E682-344E-ACB0-5E20FC0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EA019-76D4-9244-BF4C-57EA9741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8E1E59-D185-3A4B-A3F9-C0C6F64E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3466A-760F-9343-8849-94720226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11CE4-1ADD-E040-B1E0-D6B6AF8B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BD8416-1D20-D94D-9925-605774E7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D7ED0-CC3B-B24A-948B-B93A5E4D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0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A5F1-C161-2B44-ADE8-1EEC00F4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06660-3B24-174F-913A-B078FAE2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EF53B-C401-9B47-B67A-9EDC0E66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369C0-E39D-DD48-BD7D-49A30B4C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E13A3-4FCA-AB48-96D6-BF5F7D3B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126F1-EE45-5941-B570-2D2B7C30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73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83273-C703-DC4F-92F6-A9B1374E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04588F-9B67-FD45-8B38-8B719BD17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56745-B0D5-054E-94BF-6A9834A5C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B4290-C2E2-8546-AFE4-DD99E431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A4D9C-4496-ED4A-90B2-BBA5D116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A8972-C8DF-B042-8FE3-2E13D0D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FEFA7-9871-A04C-BFD2-7B032ABA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BFC8E-C6D1-574A-8ADE-4AB592E1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5BC90-49A0-7041-AD0B-57F579E6C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DFFA-716F-B742-9DB1-4BBB9A76B5AF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CF91A-FE6A-A247-82A3-68D1E4222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AF99-B61A-F049-BE5E-290D3DD8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303A-5261-9E4D-BD33-A057E95CE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3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uogu.com.cn/problem/P201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uogu.com.cn/problem/P347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www.luogu.com.cn/problem/P135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vjudge.csgrandeur.cn/contest/556703#problem/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vjudge.csgrandeur.cn/contest/556703#problem/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3292" y="2375218"/>
            <a:ext cx="5865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7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6="http://schemas.microsoft.com/office/drawing/2014/main" xmlns:a14="http://schemas.microsoft.com/office/drawing/2010/main"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1373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0842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8619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022" y="1257733"/>
            <a:ext cx="1059957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/>
            <a:r>
              <a:rPr lang="zh-CN" altLang="en-US" dirty="0"/>
              <a:t>这道题可以说是上两道题的升级版了，之前两道题一个点选或者不选，只会影响它的儿子选或者不选；但是在这道题当中，一个点选或者不选不仅会影响儿子还会影响父亲，所以在状态设计上会更加复杂一点点。</a:t>
            </a:r>
          </a:p>
          <a:p>
            <a:pPr fontAlgn="base"/>
            <a:br>
              <a:rPr lang="zh-CN" altLang="en-US" dirty="0"/>
            </a:br>
            <a:r>
              <a:rPr lang="zh-CN" altLang="en-US" dirty="0"/>
              <a:t>设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 </a:t>
            </a:r>
            <a:r>
              <a:rPr lang="zh-CN" altLang="en-US" dirty="0"/>
              <a:t>表示选点 </a:t>
            </a:r>
            <a:r>
              <a:rPr lang="en-US" altLang="zh-CN" dirty="0" err="1"/>
              <a:t>i</a:t>
            </a:r>
            <a:r>
              <a:rPr lang="zh-CN" altLang="en-US" dirty="0"/>
              <a:t>，且以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为根的子树每个点都被覆盖的最少信号塔部署数量；</a:t>
            </a:r>
          </a:p>
          <a:p>
            <a:pPr fontAlgn="base"/>
            <a:r>
              <a:rPr lang="zh-CN" altLang="en-US" dirty="0"/>
              <a:t>设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 </a:t>
            </a:r>
            <a:r>
              <a:rPr lang="zh-CN" altLang="en-US" dirty="0"/>
              <a:t>表示不选点 </a:t>
            </a:r>
            <a:r>
              <a:rPr lang="en-US" altLang="zh-CN" dirty="0" err="1"/>
              <a:t>i</a:t>
            </a:r>
            <a:r>
              <a:rPr lang="zh-CN" altLang="en-US" dirty="0"/>
              <a:t>，并且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被儿子覆盖的最少信号塔部署数量；</a:t>
            </a:r>
          </a:p>
          <a:p>
            <a:pPr fontAlgn="base"/>
            <a:r>
              <a:rPr lang="zh-CN" altLang="en-US" dirty="0"/>
              <a:t>设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][2] </a:t>
            </a:r>
            <a:r>
              <a:rPr lang="zh-CN" altLang="en-US" dirty="0"/>
              <a:t>为不选 </a:t>
            </a:r>
            <a:r>
              <a:rPr lang="en-US" altLang="zh-CN" dirty="0" err="1"/>
              <a:t>i</a:t>
            </a:r>
            <a:r>
              <a:rPr lang="zh-CN" altLang="en-US" dirty="0"/>
              <a:t>，但是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没被儿子覆盖，且以 </a:t>
            </a:r>
            <a:r>
              <a:rPr lang="en-US" altLang="zh-CN" dirty="0" err="1"/>
              <a:t>i</a:t>
            </a:r>
            <a:r>
              <a:rPr lang="en-US" altLang="zh-CN" dirty="0"/>
              <a:t>​ </a:t>
            </a:r>
            <a:r>
              <a:rPr lang="zh-CN" altLang="en-US" dirty="0"/>
              <a:t>为根的子树的其他点都被覆盖的最少信号塔部署数量，</a:t>
            </a:r>
          </a:p>
          <a:p>
            <a:pPr fontAlgn="base"/>
            <a:r>
              <a:rPr lang="zh-CN" altLang="en-US" dirty="0"/>
              <a:t>换句话说这时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的父亲一定要选来覆盖一下 </a:t>
            </a:r>
            <a:r>
              <a:rPr lang="en-US" altLang="zh-CN" dirty="0" err="1"/>
              <a:t>i</a:t>
            </a:r>
            <a:r>
              <a:rPr lang="zh-CN" altLang="en-US" dirty="0"/>
              <a:t>。下面我们来看看如何进行转移。</a:t>
            </a:r>
          </a:p>
          <a:p>
            <a:pPr fontAlgn="base"/>
            <a:endParaRPr lang="zh-CN" altLang="en-US" dirty="0"/>
          </a:p>
          <a:p>
            <a:pPr fontAlgn="base"/>
            <a:r>
              <a:rPr lang="zh-CN" altLang="en-US" dirty="0"/>
              <a:t>当我们选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点时，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点的儿子可选可不选，并且可以已经被覆盖和未被覆盖，所以我们有</a:t>
            </a:r>
          </a:p>
          <a:p>
            <a:pPr fontAlgn="base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][0]=1+∑(min(f[k][0],f[k][1],f[k][2]))</a:t>
            </a:r>
          </a:p>
          <a:p>
            <a:pPr fontAlgn="base"/>
            <a:r>
              <a:rPr lang="zh-CN" altLang="en-US" dirty="0"/>
              <a:t>当我们不选点 </a:t>
            </a:r>
            <a:r>
              <a:rPr lang="en-US" altLang="zh-CN" dirty="0" err="1"/>
              <a:t>i</a:t>
            </a:r>
            <a:r>
              <a:rPr lang="zh-CN" altLang="en-US" dirty="0"/>
              <a:t>，并且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未被覆盖的时候，它的儿子们都至少被覆盖或者不选，不能不选又不被覆盖，所以这个时候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][2]=∑min(f[k][1],f[k][0])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最难的情况是当我们不选点 </a:t>
            </a:r>
            <a:r>
              <a:rPr lang="en-US" altLang="zh-CN" dirty="0" err="1"/>
              <a:t>i</a:t>
            </a:r>
            <a:r>
              <a:rPr lang="zh-CN" altLang="en-US" dirty="0"/>
              <a:t>，并且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被覆盖的时候，这个情况是最复杂的情况，也就是这时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的所有儿子至少有一个被选，也就是至少有一个 </a:t>
            </a:r>
            <a:r>
              <a:rPr lang="en-US" altLang="zh-CN" dirty="0"/>
              <a:t>f[k][0]</a:t>
            </a:r>
            <a:r>
              <a:rPr lang="zh-CN" altLang="en-US" dirty="0"/>
              <a:t>，这时我们分情况讨论：</a:t>
            </a:r>
          </a:p>
          <a:p>
            <a:pPr fontAlgn="base"/>
            <a:r>
              <a:rPr lang="zh-CN" altLang="en-US" dirty="0"/>
              <a:t>如果这时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存在一个儿子 </a:t>
            </a:r>
            <a:r>
              <a:rPr lang="en-US" altLang="zh-CN" dirty="0"/>
              <a:t>k </a:t>
            </a:r>
            <a:r>
              <a:rPr lang="zh-CN" altLang="en-US" dirty="0"/>
              <a:t>，有 </a:t>
            </a:r>
            <a:r>
              <a:rPr lang="en-US" altLang="zh-CN" dirty="0"/>
              <a:t>f[k][0]≤f[k][1] </a:t>
            </a:r>
            <a:r>
              <a:rPr lang="zh-CN" altLang="en-US" dirty="0"/>
              <a:t>，也就说选了它不会更劣，那么我们就选它，我们的答案回归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][1]=∑min(f[k][1],f[k][0])</a:t>
            </a:r>
          </a:p>
          <a:p>
            <a:pPr fontAlgn="base"/>
            <a:r>
              <a:rPr lang="zh-CN" altLang="en-US" dirty="0"/>
              <a:t>如果不存在这样一个儿子，也就是说对于所有儿子，选了都会变得更劣，那我们就要记录一下 </a:t>
            </a:r>
            <a:r>
              <a:rPr lang="en-US" altLang="zh-CN" dirty="0" err="1"/>
              <a:t>minn</a:t>
            </a:r>
            <a:r>
              <a:rPr lang="en-US" altLang="zh-CN" dirty="0"/>
              <a:t>=min(f[k][0]-f[k][1]) , </a:t>
            </a:r>
            <a:r>
              <a:rPr lang="zh-CN" altLang="en-US" dirty="0"/>
              <a:t>也就是选一个损失最小的来选，我们的答案就成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][1]=∑(f[k][1])+</a:t>
            </a:r>
            <a:r>
              <a:rPr lang="en-US" altLang="zh-CN" dirty="0" err="1"/>
              <a:t>minn</a:t>
            </a:r>
            <a:r>
              <a:rPr lang="en-US" altLang="zh-CN" dirty="0"/>
              <a:t> </a:t>
            </a:r>
          </a:p>
          <a:p>
            <a:pPr fontAlgn="base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67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树上背包</a:t>
            </a:r>
            <a:endParaRPr lang="en-US" altLang="zh-CN" b="1" dirty="0"/>
          </a:p>
          <a:p>
            <a:r>
              <a:rPr lang="zh-CN" altLang="en-US" dirty="0"/>
              <a:t>在基本算法之上，树形</a:t>
            </a:r>
            <a:r>
              <a:rPr lang="en-US" altLang="zh-CN" dirty="0" err="1"/>
              <a:t>dp</a:t>
            </a:r>
            <a:r>
              <a:rPr lang="zh-CN" altLang="en-US" dirty="0"/>
              <a:t>还可以用于树上背包问题。</a:t>
            </a:r>
            <a:endParaRPr lang="en-US" altLang="zh-CN" b="1" dirty="0"/>
          </a:p>
          <a:p>
            <a:r>
              <a:rPr lang="zh-CN" altLang="en-US" b="1" dirty="0">
                <a:hlinkClick r:id="rId4"/>
              </a:rPr>
              <a:t>洛谷 </a:t>
            </a:r>
            <a:r>
              <a:rPr lang="en-US" altLang="zh-CN" b="1" dirty="0">
                <a:hlinkClick r:id="rId4"/>
              </a:rPr>
              <a:t>P2014 CTSC1997 </a:t>
            </a:r>
            <a:r>
              <a:rPr lang="zh-CN" altLang="en-US" b="1" dirty="0">
                <a:hlinkClick r:id="rId4"/>
              </a:rPr>
              <a:t>选课</a:t>
            </a:r>
            <a:endParaRPr lang="en-US" altLang="zh-CN" b="1" dirty="0"/>
          </a:p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门课，第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门课的学分</a:t>
            </a:r>
            <a:r>
              <a:rPr lang="en-US" altLang="zh-CN" dirty="0"/>
              <a:t>s </a:t>
            </a:r>
            <a:r>
              <a:rPr lang="en-US" altLang="zh-CN" dirty="0" err="1"/>
              <a:t>i</a:t>
            </a:r>
            <a:r>
              <a:rPr lang="zh-CN" altLang="en-US" dirty="0"/>
              <a:t>。每门课有不超过一门先修课，需要上了先修课才能上这门课。现要选 </a:t>
            </a:r>
            <a:r>
              <a:rPr lang="en-US" altLang="zh-CN" dirty="0"/>
              <a:t>M </a:t>
            </a:r>
            <a:r>
              <a:rPr lang="zh-CN" altLang="en-US" dirty="0"/>
              <a:t>门课，使得学分总和最大。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每门课最多只有一门先修课的特点，与有根树中一个点最多只有一个父亲结点的特点类似。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因此可以想到根据这一性质建树，从而所有课程组成了一个森林的结构。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2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为了方便起见，我们可以新增一门 </a:t>
            </a:r>
            <a:r>
              <a:rPr lang="en-US" altLang="zh-CN" dirty="0"/>
              <a:t>0 </a:t>
            </a:r>
            <a:r>
              <a:rPr lang="zh-CN" altLang="en-US" dirty="0"/>
              <a:t>学分的课程（设这个课程的编号为 </a:t>
            </a:r>
            <a:r>
              <a:rPr lang="en-US" altLang="zh-CN" dirty="0"/>
              <a:t>0</a:t>
            </a:r>
            <a:r>
              <a:rPr lang="zh-CN" altLang="en-US" dirty="0"/>
              <a:t>），作为所有无先修课课程的先修课，这样我们就将森林变成了一棵以 </a:t>
            </a:r>
            <a:r>
              <a:rPr lang="en-US" altLang="zh-CN" dirty="0"/>
              <a:t>0 </a:t>
            </a:r>
            <a:r>
              <a:rPr lang="zh-CN" altLang="en-US" dirty="0"/>
              <a:t>号课程为根的树。注意此时必须选中 </a:t>
            </a:r>
            <a:r>
              <a:rPr lang="en-US" altLang="zh-CN" dirty="0"/>
              <a:t>0</a:t>
            </a:r>
            <a:r>
              <a:rPr lang="zh-CN" altLang="en-US" dirty="0"/>
              <a:t>号结点（它是所有课程的直接或间接先修课），所以操作前先将 </a:t>
            </a:r>
            <a:r>
              <a:rPr lang="en-US" altLang="zh-CN" dirty="0"/>
              <a:t>M </a:t>
            </a:r>
            <a:r>
              <a:rPr lang="zh-CN" altLang="en-US" dirty="0"/>
              <a:t>加上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我们设 </a:t>
            </a:r>
            <a:r>
              <a:rPr lang="en-US" altLang="zh-CN" dirty="0"/>
              <a:t>f(</a:t>
            </a:r>
            <a:r>
              <a:rPr lang="en-US" altLang="zh-CN" dirty="0" err="1"/>
              <a:t>u,i,j</a:t>
            </a:r>
            <a:r>
              <a:rPr lang="en-US" altLang="zh-CN" dirty="0"/>
              <a:t>) </a:t>
            </a:r>
            <a:r>
              <a:rPr lang="zh-CN" altLang="en-US" dirty="0"/>
              <a:t>表示以 </a:t>
            </a:r>
            <a:r>
              <a:rPr lang="en-US" altLang="zh-CN" dirty="0"/>
              <a:t>u </a:t>
            </a:r>
            <a:r>
              <a:rPr lang="zh-CN" altLang="en-US" dirty="0"/>
              <a:t>号点为根的子树中，已经遍历了 </a:t>
            </a:r>
            <a:r>
              <a:rPr lang="en-US" altLang="zh-CN" dirty="0"/>
              <a:t>u </a:t>
            </a:r>
            <a:r>
              <a:rPr lang="zh-CN" altLang="en-US" dirty="0"/>
              <a:t>号点的前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棵子树，选了 </a:t>
            </a:r>
            <a:r>
              <a:rPr lang="en-US" altLang="zh-CN" dirty="0"/>
              <a:t>j </a:t>
            </a:r>
            <a:r>
              <a:rPr lang="zh-CN" altLang="en-US" dirty="0"/>
              <a:t>门课程的最大学分。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转移的过程结合了树形 </a:t>
            </a:r>
            <a:r>
              <a:rPr lang="en-US" altLang="zh-CN" dirty="0"/>
              <a:t>DP </a:t>
            </a:r>
            <a:r>
              <a:rPr lang="zh-CN" altLang="en-US" dirty="0"/>
              <a:t>和 背包 </a:t>
            </a:r>
            <a:r>
              <a:rPr lang="en-US" altLang="zh-CN" dirty="0"/>
              <a:t>DP </a:t>
            </a:r>
            <a:r>
              <a:rPr lang="zh-CN" altLang="en-US" dirty="0"/>
              <a:t>的特点，我们枚举 </a:t>
            </a:r>
            <a:r>
              <a:rPr lang="en-US" altLang="zh-CN" dirty="0"/>
              <a:t>u </a:t>
            </a:r>
            <a:r>
              <a:rPr lang="zh-CN" altLang="en-US" dirty="0"/>
              <a:t>点的每个子结点 </a:t>
            </a:r>
            <a:r>
              <a:rPr lang="en-US" altLang="zh-CN" dirty="0"/>
              <a:t>v</a:t>
            </a:r>
            <a:r>
              <a:rPr lang="zh-CN" altLang="en-US" dirty="0"/>
              <a:t>，同时枚举以 </a:t>
            </a:r>
            <a:r>
              <a:rPr lang="en-US" altLang="zh-CN" dirty="0"/>
              <a:t>v </a:t>
            </a:r>
            <a:r>
              <a:rPr lang="zh-CN" altLang="en-US" dirty="0"/>
              <a:t>为根的子树选了几门课程，将子树的结果合并到 </a:t>
            </a:r>
            <a:r>
              <a:rPr lang="en-US" altLang="zh-CN" dirty="0"/>
              <a:t>u </a:t>
            </a:r>
            <a:r>
              <a:rPr lang="zh-CN" altLang="en-US" dirty="0"/>
              <a:t>上。</a:t>
            </a:r>
          </a:p>
          <a:p>
            <a:endParaRPr lang="zh-CN" altLang="en-US" dirty="0"/>
          </a:p>
          <a:p>
            <a:r>
              <a:rPr lang="zh-CN" altLang="en-US" dirty="0"/>
              <a:t>记点 </a:t>
            </a:r>
            <a:r>
              <a:rPr lang="en-US" altLang="zh-CN" dirty="0"/>
              <a:t>x </a:t>
            </a:r>
            <a:r>
              <a:rPr lang="zh-CN" altLang="en-US" dirty="0"/>
              <a:t>的儿子个数为 </a:t>
            </a:r>
            <a:r>
              <a:rPr lang="en-US" altLang="zh-CN" dirty="0" err="1"/>
              <a:t>s_x</a:t>
            </a:r>
            <a:r>
              <a:rPr lang="zh-CN" altLang="en-US" dirty="0"/>
              <a:t>，以 </a:t>
            </a:r>
            <a:r>
              <a:rPr lang="en-US" altLang="zh-CN" dirty="0"/>
              <a:t>x </a:t>
            </a:r>
            <a:r>
              <a:rPr lang="zh-CN" altLang="en-US" dirty="0"/>
              <a:t>为根的子树大小为 </a:t>
            </a:r>
            <a:r>
              <a:rPr lang="en-US" altLang="zh-CN" dirty="0" err="1"/>
              <a:t>siz_x</a:t>
            </a:r>
            <a:r>
              <a:rPr lang="zh-CN" altLang="en-US" dirty="0"/>
              <a:t>，可以写出下面的状态转移方程：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 </a:t>
            </a:r>
            <a:r>
              <a:rPr lang="zh-CN" altLang="en-US" dirty="0"/>
              <a:t>的第二维可以很轻松地用滚动数组的方式省略掉，注意这时需要倒序枚举 </a:t>
            </a:r>
            <a:r>
              <a:rPr lang="en-US" altLang="zh-CN" dirty="0"/>
              <a:t>j 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9FCE0-1553-2C4F-AAD9-A7FD1DA7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4502150"/>
            <a:ext cx="4622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换根</a:t>
            </a:r>
            <a:r>
              <a:rPr lang="en-US" altLang="zh-CN" b="1" dirty="0" err="1"/>
              <a:t>dp</a:t>
            </a:r>
            <a:endParaRPr lang="en-US" altLang="zh-CN" b="1" dirty="0"/>
          </a:p>
          <a:p>
            <a:r>
              <a:rPr lang="zh-CN" altLang="en-US" dirty="0"/>
              <a:t>换根</a:t>
            </a:r>
            <a:r>
              <a:rPr lang="en-US" altLang="zh-CN" dirty="0"/>
              <a:t>DP</a:t>
            </a:r>
            <a:r>
              <a:rPr lang="zh-CN" altLang="en-US" dirty="0"/>
              <a:t>，即为不知道根结点时使用的一种树形</a:t>
            </a:r>
            <a:r>
              <a:rPr lang="en-US" altLang="zh-CN" dirty="0"/>
              <a:t>DP</a:t>
            </a:r>
            <a:r>
              <a:rPr lang="zh-CN" altLang="en-US" dirty="0"/>
              <a:t>，时间复杂度一般为 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树形 </a:t>
            </a:r>
            <a:r>
              <a:rPr lang="en-US" altLang="zh-CN" dirty="0"/>
              <a:t>DP </a:t>
            </a:r>
            <a:r>
              <a:rPr lang="zh-CN" altLang="en-US" dirty="0"/>
              <a:t>中的换根 </a:t>
            </a:r>
            <a:r>
              <a:rPr lang="en-US" altLang="zh-CN" dirty="0"/>
              <a:t>DP </a:t>
            </a:r>
            <a:r>
              <a:rPr lang="zh-CN" altLang="en-US" dirty="0"/>
              <a:t>问题又被称为二次扫描，通常不会指定根结点，并且根结点的变化会对一些值，例如子结点深度和、点权和等产生影响。通常需要两次 </a:t>
            </a:r>
            <a:r>
              <a:rPr lang="en-US" altLang="zh-CN" dirty="0"/>
              <a:t>DFS</a:t>
            </a:r>
            <a:r>
              <a:rPr lang="zh-CN" altLang="en-US" dirty="0"/>
              <a:t>，第一次 </a:t>
            </a:r>
            <a:r>
              <a:rPr lang="en-US" altLang="zh-CN" dirty="0"/>
              <a:t>DFS </a:t>
            </a:r>
            <a:r>
              <a:rPr lang="zh-CN" altLang="en-US" dirty="0"/>
              <a:t>预处理诸如深度，点权和之类的信息，在第二次 </a:t>
            </a:r>
            <a:r>
              <a:rPr lang="en-US" altLang="zh-CN" dirty="0"/>
              <a:t>DFS </a:t>
            </a:r>
            <a:r>
              <a:rPr lang="zh-CN" altLang="en-US" dirty="0"/>
              <a:t>开始运行换根动态规划。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 </a:t>
            </a:r>
            <a:r>
              <a:rPr lang="en-US" altLang="zh-CN" b="1" dirty="0">
                <a:hlinkClick r:id="rId4"/>
              </a:rPr>
              <a:t>[POI2008]STA-Station</a:t>
            </a:r>
            <a:endParaRPr lang="en-US" altLang="zh-CN" dirty="0"/>
          </a:p>
          <a:p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个点的树，请求出一个结点，使得以这个结点为根时，所有结点的深度之和最大。</a:t>
            </a:r>
            <a:endParaRPr lang="en-US" altLang="zh-CN" dirty="0"/>
          </a:p>
          <a:p>
            <a:r>
              <a:rPr lang="en-US" altLang="zh-CN" dirty="0"/>
              <a:t>n≤10^6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0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不妨令 </a:t>
            </a:r>
            <a:r>
              <a:rPr lang="en-US" altLang="zh-CN" dirty="0"/>
              <a:t>u </a:t>
            </a:r>
            <a:r>
              <a:rPr lang="zh-CN" altLang="en-US" dirty="0"/>
              <a:t>为当前结点，</a:t>
            </a:r>
            <a:r>
              <a:rPr lang="en-US" altLang="zh-CN" dirty="0"/>
              <a:t>v </a:t>
            </a:r>
            <a:r>
              <a:rPr lang="zh-CN" altLang="en-US" dirty="0"/>
              <a:t>为当前结点的子结点。首先需要用 </a:t>
            </a:r>
            <a:r>
              <a:rPr lang="en-US" altLang="zh-CN" dirty="0" err="1"/>
              <a:t>s_i</a:t>
            </a:r>
            <a:r>
              <a:rPr lang="en-US" altLang="zh-CN" dirty="0"/>
              <a:t> </a:t>
            </a:r>
            <a:r>
              <a:rPr lang="zh-CN" altLang="en-US" dirty="0"/>
              <a:t>来表示以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为根的子树中的结点个数，并且有 </a:t>
            </a:r>
            <a:r>
              <a:rPr lang="en-US" altLang="zh-CN" dirty="0" err="1"/>
              <a:t>s_u</a:t>
            </a:r>
            <a:r>
              <a:rPr lang="en-US" altLang="zh-CN" dirty="0"/>
              <a:t>=1+ ∑ </a:t>
            </a:r>
            <a:r>
              <a:rPr lang="en-US" altLang="zh-CN" dirty="0" err="1"/>
              <a:t>s_v</a:t>
            </a:r>
            <a:r>
              <a:rPr lang="zh-CN" altLang="en-US" dirty="0"/>
              <a:t>。显然需要一次 </a:t>
            </a:r>
            <a:r>
              <a:rPr lang="en-US" altLang="zh-CN" dirty="0"/>
              <a:t>DFS </a:t>
            </a:r>
            <a:r>
              <a:rPr lang="zh-CN" altLang="en-US" dirty="0"/>
              <a:t>来计算所有的 </a:t>
            </a:r>
            <a:r>
              <a:rPr lang="en-US" altLang="zh-CN" dirty="0" err="1"/>
              <a:t>s_i</a:t>
            </a:r>
            <a:r>
              <a:rPr lang="zh-CN" altLang="en-US" dirty="0"/>
              <a:t>，这次的 </a:t>
            </a:r>
            <a:r>
              <a:rPr lang="en-US" altLang="zh-CN" dirty="0"/>
              <a:t>DFS </a:t>
            </a:r>
            <a:r>
              <a:rPr lang="zh-CN" altLang="en-US" dirty="0"/>
              <a:t>就是预处理，我们得到了以某个结点为根时其子树中的结点总数。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考虑状态转移，这里就是体现＂换根＂的地方了。令 </a:t>
            </a:r>
            <a:r>
              <a:rPr lang="en-US" altLang="zh-CN" dirty="0" err="1"/>
              <a:t>f_u</a:t>
            </a:r>
            <a:r>
              <a:rPr lang="en-US" altLang="zh-CN" dirty="0"/>
              <a:t> </a:t>
            </a:r>
            <a:r>
              <a:rPr lang="zh-CN" altLang="en-US" dirty="0"/>
              <a:t>为以 </a:t>
            </a:r>
            <a:r>
              <a:rPr lang="en-US" altLang="zh-CN" dirty="0"/>
              <a:t>u </a:t>
            </a:r>
            <a:r>
              <a:rPr lang="zh-CN" altLang="en-US" dirty="0"/>
              <a:t>为根时，所有结点的深度之和。</a:t>
            </a:r>
          </a:p>
          <a:p>
            <a:endParaRPr lang="zh-CN" altLang="en-US" dirty="0"/>
          </a:p>
          <a:p>
            <a:r>
              <a:rPr lang="en-US" altLang="zh-CN" dirty="0" err="1"/>
              <a:t>f_v</a:t>
            </a:r>
            <a:r>
              <a:rPr lang="en-US" altLang="zh-CN" dirty="0"/>
              <a:t> &lt;— </a:t>
            </a:r>
            <a:r>
              <a:rPr lang="en-US" altLang="zh-CN" dirty="0" err="1"/>
              <a:t>f_u</a:t>
            </a:r>
            <a:r>
              <a:rPr lang="en-US" altLang="zh-CN" dirty="0"/>
              <a:t> </a:t>
            </a:r>
            <a:r>
              <a:rPr lang="zh-CN" altLang="en-US" dirty="0"/>
              <a:t>可以体现换根，即以 </a:t>
            </a:r>
            <a:r>
              <a:rPr lang="en-US" altLang="zh-CN" dirty="0"/>
              <a:t>u </a:t>
            </a:r>
            <a:r>
              <a:rPr lang="zh-CN" altLang="en-US" dirty="0"/>
              <a:t>为根转移到以 </a:t>
            </a:r>
            <a:r>
              <a:rPr lang="en-US" altLang="zh-CN" dirty="0"/>
              <a:t>v </a:t>
            </a:r>
            <a:r>
              <a:rPr lang="zh-CN" altLang="en-US" dirty="0"/>
              <a:t>为根。显然在换根的转移过程中，以 </a:t>
            </a:r>
            <a:r>
              <a:rPr lang="en-US" altLang="zh-CN" dirty="0"/>
              <a:t>v </a:t>
            </a:r>
            <a:r>
              <a:rPr lang="zh-CN" altLang="en-US" dirty="0"/>
              <a:t>为根或以 </a:t>
            </a:r>
            <a:r>
              <a:rPr lang="en-US" altLang="zh-CN" dirty="0"/>
              <a:t>u </a:t>
            </a:r>
            <a:r>
              <a:rPr lang="zh-CN" altLang="en-US" dirty="0"/>
              <a:t>为根会导致其子树中的结点的深度产生改变。具体表现为：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所有在 </a:t>
            </a:r>
            <a:r>
              <a:rPr lang="en-US" altLang="zh-CN" dirty="0"/>
              <a:t>v </a:t>
            </a:r>
            <a:r>
              <a:rPr lang="zh-CN" altLang="en-US" dirty="0"/>
              <a:t>的子树上的结点深度都减少了一，那么总深度和就减少了 </a:t>
            </a:r>
            <a:r>
              <a:rPr lang="en-US" altLang="zh-CN" dirty="0" err="1"/>
              <a:t>s_v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所有不在 </a:t>
            </a:r>
            <a:r>
              <a:rPr lang="en-US" altLang="zh-CN" dirty="0"/>
              <a:t>v </a:t>
            </a:r>
            <a:r>
              <a:rPr lang="zh-CN" altLang="en-US" dirty="0"/>
              <a:t>的子树上的结点深度都增加了一，那么总深度和就增加了 </a:t>
            </a:r>
            <a:r>
              <a:rPr lang="en-US" altLang="zh-CN" dirty="0"/>
              <a:t>n-</a:t>
            </a:r>
            <a:r>
              <a:rPr lang="en-US" altLang="zh-CN" dirty="0" err="1"/>
              <a:t>s_v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根据这两个条件就可以推出状态转移方程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于是在第二次 </a:t>
            </a:r>
            <a:r>
              <a:rPr lang="en-US" altLang="zh-CN" dirty="0"/>
              <a:t>DFS </a:t>
            </a:r>
            <a:r>
              <a:rPr lang="zh-CN" altLang="en-US" dirty="0"/>
              <a:t>遍历整棵树并状态转移 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，那么就能求出以每个结点为根时的深度和了。最后只需要遍历一次所有根结点深度和就可以求出答案。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7DC0FF-FFB0-7040-8C4A-9ADB8B3A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0" y="5377018"/>
            <a:ext cx="3695700" cy="34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511F11-7F42-1241-91C5-31DE1E489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511" y="5854584"/>
            <a:ext cx="1879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6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树形</a:t>
            </a:r>
            <a:r>
              <a:rPr lang="en-US" altLang="zh-CN" sz="4800" b="1" dirty="0" err="1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dp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A designer can use default text to simulate what text would look like. </a:t>
            </a:r>
          </a:p>
        </p:txBody>
      </p:sp>
    </p:spTree>
    <p:extLst>
      <p:ext uri="{BB962C8B-B14F-4D97-AF65-F5344CB8AC3E}">
        <p14:creationId xmlns:p14="http://schemas.microsoft.com/office/powerpoint/2010/main" val="870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3107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2576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0353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问题定义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4311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树形 </a:t>
            </a:r>
            <a:r>
              <a:rPr lang="en-US" altLang="zh-CN" dirty="0"/>
              <a:t>DP</a:t>
            </a:r>
            <a:r>
              <a:rPr lang="zh-CN" altLang="en-US" dirty="0"/>
              <a:t>，即在树上进行的 </a:t>
            </a:r>
            <a:r>
              <a:rPr lang="en-US" altLang="zh-CN" dirty="0"/>
              <a:t>DP</a:t>
            </a:r>
            <a:r>
              <a:rPr lang="zh-CN" altLang="en-US" dirty="0"/>
              <a:t>。由于树固有的递归性质，树形 </a:t>
            </a:r>
            <a:r>
              <a:rPr lang="en-US" altLang="zh-CN" dirty="0"/>
              <a:t>DP </a:t>
            </a:r>
            <a:r>
              <a:rPr lang="zh-CN" altLang="en-US" dirty="0"/>
              <a:t>一般都是递归进行的。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D3E66AE6-33D0-7B4E-A0F0-424259022DCA}"/>
              </a:ext>
            </a:extLst>
          </p:cNvPr>
          <p:cNvSpPr/>
          <p:nvPr/>
        </p:nvSpPr>
        <p:spPr>
          <a:xfrm>
            <a:off x="874378" y="24156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8C844A56-7D3A-1C44-B66E-5DEF525BF8F8}"/>
              </a:ext>
            </a:extLst>
          </p:cNvPr>
          <p:cNvSpPr/>
          <p:nvPr/>
        </p:nvSpPr>
        <p:spPr>
          <a:xfrm>
            <a:off x="810269" y="23625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>
            <a:extLst>
              <a:ext uri="{FF2B5EF4-FFF2-40B4-BE49-F238E27FC236}">
                <a16:creationId xmlns:a16="http://schemas.microsoft.com/office/drawing/2014/main" id="{10EED230-B0E4-3D48-94B9-353E3BF5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21402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2536015"/>
            <a:ext cx="103709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600" dirty="0"/>
              <a:t>令 </a:t>
            </a:r>
            <a:r>
              <a:rPr lang="en-US" altLang="zh-CN" sz="1600" dirty="0"/>
              <a:t>f[u]= </a:t>
            </a:r>
            <a:r>
              <a:rPr lang="zh-CN" altLang="en-US" sz="1600" dirty="0"/>
              <a:t>与树上顶点 </a:t>
            </a:r>
            <a:r>
              <a:rPr lang="en-US" altLang="zh-CN" sz="1600" dirty="0"/>
              <a:t>u </a:t>
            </a:r>
            <a:r>
              <a:rPr lang="zh-CN" altLang="en-US" sz="1600" dirty="0"/>
              <a:t>有关的某些数据，并按照拓扑序（从叶子节点向上到根节点的顺序）进行 </a:t>
            </a:r>
            <a:r>
              <a:rPr lang="en-US" altLang="zh-CN" sz="1600" dirty="0"/>
              <a:t>DP</a:t>
            </a:r>
            <a:r>
              <a:rPr lang="zh-CN" altLang="en-US" sz="1600" dirty="0"/>
              <a:t>，确保在更新一个顶点时其子节点的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值已经被更新好，以更新当前节点的 </a:t>
            </a:r>
            <a:r>
              <a:rPr lang="en-US" altLang="zh-CN" sz="1600" dirty="0"/>
              <a:t>DP</a:t>
            </a:r>
            <a:r>
              <a:rPr lang="zh-CN" altLang="en-US" sz="1600" dirty="0"/>
              <a:t>值。为方便计算，一般写成</a:t>
            </a:r>
            <a:r>
              <a:rPr lang="en-US" altLang="zh-CN" sz="1600" dirty="0" err="1"/>
              <a:t>dfs</a:t>
            </a:r>
            <a:r>
              <a:rPr lang="zh-CN" altLang="en-US" sz="1600" dirty="0"/>
              <a:t>的形式，如下：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0B735-0328-2146-8322-FDD80CF6C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50" y="3245169"/>
            <a:ext cx="6210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子树大小</a:t>
            </a:r>
          </a:p>
          <a:p>
            <a:r>
              <a:rPr lang="zh-CN" altLang="en-US" b="1" dirty="0"/>
              <a:t>给定一棵有 </a:t>
            </a:r>
            <a:r>
              <a:rPr lang="en-US" altLang="zh-CN" b="1" dirty="0"/>
              <a:t>N </a:t>
            </a:r>
            <a:r>
              <a:rPr lang="zh-CN" altLang="en-US" b="1" dirty="0"/>
              <a:t>个结点的树，根结点为结点 </a:t>
            </a:r>
            <a:r>
              <a:rPr lang="en-US" altLang="zh-CN" b="1" dirty="0"/>
              <a:t>1 </a:t>
            </a:r>
            <a:r>
              <a:rPr lang="zh-CN" altLang="en-US" b="1" dirty="0"/>
              <a:t>。对于 </a:t>
            </a:r>
            <a:r>
              <a:rPr lang="en-US" altLang="zh-CN" b="1" dirty="0" err="1"/>
              <a:t>i</a:t>
            </a:r>
            <a:r>
              <a:rPr lang="en-US" altLang="zh-CN" b="1" dirty="0"/>
              <a:t> = 1 , 2 , … , N </a:t>
            </a:r>
            <a:r>
              <a:rPr lang="zh-CN" altLang="en-US" b="1" dirty="0"/>
              <a:t>，求以结点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为根的子树大小（即子树上结点的个数，包括根结点）。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本题明显可以使用树形</a:t>
            </a:r>
            <a:r>
              <a:rPr lang="en-US" altLang="zh-CN" dirty="0"/>
              <a:t>DP</a:t>
            </a:r>
            <a:r>
              <a:rPr lang="zh-CN" altLang="en-US" dirty="0"/>
              <a:t>的方法，</a:t>
            </a:r>
            <a:r>
              <a:rPr lang="en-US" altLang="zh-CN" dirty="0"/>
              <a:t>f[v]= </a:t>
            </a:r>
            <a:r>
              <a:rPr lang="zh-CN" altLang="en-US" dirty="0"/>
              <a:t>以 </a:t>
            </a:r>
            <a:r>
              <a:rPr lang="en-US" altLang="zh-CN" dirty="0"/>
              <a:t>v</a:t>
            </a:r>
            <a:r>
              <a:rPr lang="zh-CN" altLang="en-US" dirty="0"/>
              <a:t>为根的子树大小，则易得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即：一个结点的子树大小  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（根节点） </a:t>
            </a:r>
            <a:r>
              <a:rPr lang="en-US" altLang="zh-CN" dirty="0"/>
              <a:t>+ </a:t>
            </a:r>
            <a:r>
              <a:rPr lang="zh-CN" altLang="en-US" dirty="0"/>
              <a:t>每个子树的大小。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树的平衡点</a:t>
            </a:r>
          </a:p>
          <a:p>
            <a:r>
              <a:rPr lang="zh-CN" altLang="en-US" b="1" dirty="0"/>
              <a:t>树的重心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568F58-821F-6A44-B7E0-54D727CF7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429000"/>
            <a:ext cx="2476500" cy="85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712242-671D-7B42-956E-AB5DFBE65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088" y="3854450"/>
            <a:ext cx="3602512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3278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2747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0524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448233"/>
            <a:ext cx="1037097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树的最大独立集</a:t>
            </a:r>
            <a:endParaRPr lang="en-US" altLang="zh-CN" b="1" dirty="0"/>
          </a:p>
          <a:p>
            <a:r>
              <a:rPr lang="zh-CN" altLang="en-US" b="1" dirty="0"/>
              <a:t>对于一颗</a:t>
            </a:r>
            <a:r>
              <a:rPr lang="en-US" altLang="zh-CN" b="1" dirty="0"/>
              <a:t>n</a:t>
            </a:r>
            <a:r>
              <a:rPr lang="zh-CN" altLang="en-US" b="1" dirty="0"/>
              <a:t>个结点的无根树，选出尽量多的结点，使得任何两个结点均不相邻（称为最大独立集），然后输入</a:t>
            </a:r>
            <a:r>
              <a:rPr lang="en-US" altLang="zh-CN" b="1" dirty="0"/>
              <a:t>n-1</a:t>
            </a:r>
            <a:r>
              <a:rPr lang="zh-CN" altLang="en-US" b="1" dirty="0"/>
              <a:t>条无向边，输出一个最大独立集。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hlinkClick r:id="rId4"/>
              </a:rPr>
              <a:t>洛谷 </a:t>
            </a:r>
            <a:r>
              <a:rPr lang="en-US" altLang="zh-CN" b="1" dirty="0">
                <a:hlinkClick r:id="rId4"/>
              </a:rPr>
              <a:t>P1352 </a:t>
            </a:r>
            <a:r>
              <a:rPr lang="zh-CN" altLang="en-US" b="1" dirty="0">
                <a:hlinkClick r:id="rId4"/>
              </a:rPr>
              <a:t>没有上司的舞会</a:t>
            </a:r>
            <a:endParaRPr lang="en-US" altLang="zh-CN" b="1" dirty="0"/>
          </a:p>
          <a:p>
            <a:r>
              <a:rPr lang="zh-CN" altLang="en-US" dirty="0"/>
              <a:t>某大学有 </a:t>
            </a:r>
            <a:r>
              <a:rPr lang="en-US" altLang="zh-CN" dirty="0"/>
              <a:t>n </a:t>
            </a:r>
            <a:r>
              <a:rPr lang="zh-CN" altLang="en-US" dirty="0"/>
              <a:t>个职员，编号为 </a:t>
            </a:r>
            <a:r>
              <a:rPr lang="en-US" altLang="zh-CN" dirty="0"/>
              <a:t>1</a:t>
            </a:r>
            <a:r>
              <a:rPr lang="zh-CN" altLang="en-US" dirty="0"/>
              <a:t> ～</a:t>
            </a:r>
            <a:r>
              <a:rPr lang="en-US" altLang="zh-CN" dirty="0"/>
              <a:t> N</a:t>
            </a:r>
            <a:r>
              <a:rPr lang="zh-CN" altLang="en-US" dirty="0"/>
              <a:t>。他们之间有从属关系，也就是说他们的关系就像一棵以校长为根的树，父结点就是子结点的直接上司。现在有个周年庆宴会，宴会每邀请来一个职员都会增加一定的快乐指数 </a:t>
            </a:r>
            <a:r>
              <a:rPr lang="en-US" altLang="zh-CN" dirty="0" err="1"/>
              <a:t>a_i</a:t>
            </a:r>
            <a:r>
              <a:rPr lang="zh-CN" altLang="en-US" dirty="0"/>
              <a:t>，但是呢，如果某个职员的直接上司来参加舞会了，那么这个职员就无论如何也不肯来参加舞会了。所以，请你编程计算，邀请哪些职员可以使快乐指数最大，求最大的快乐指数。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B3516-4A87-734D-9814-7FEE58622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463" y="4000198"/>
            <a:ext cx="6552137" cy="25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令 </a:t>
            </a:r>
            <a:r>
              <a:rPr lang="en-US" altLang="zh-CN" dirty="0"/>
              <a:t>f(v)</a:t>
            </a:r>
            <a:r>
              <a:rPr lang="zh-CN" altLang="en-US" dirty="0"/>
              <a:t>表示以 </a:t>
            </a:r>
            <a:r>
              <a:rPr lang="en-US" altLang="zh-CN" dirty="0"/>
              <a:t>v </a:t>
            </a:r>
            <a:r>
              <a:rPr lang="zh-CN" altLang="en-US" dirty="0"/>
              <a:t>为根的子树中，选择 </a:t>
            </a:r>
            <a:r>
              <a:rPr lang="en-US" altLang="zh-CN" dirty="0"/>
              <a:t>v </a:t>
            </a:r>
            <a:r>
              <a:rPr lang="zh-CN" altLang="en-US" dirty="0"/>
              <a:t>的最优解，</a:t>
            </a:r>
            <a:r>
              <a:rPr lang="en-US" altLang="zh-CN" dirty="0"/>
              <a:t>g(v)</a:t>
            </a:r>
            <a:r>
              <a:rPr lang="zh-CN" altLang="en-US" dirty="0"/>
              <a:t>表示以 </a:t>
            </a:r>
            <a:r>
              <a:rPr lang="en-US" altLang="zh-CN" dirty="0"/>
              <a:t>v </a:t>
            </a:r>
            <a:r>
              <a:rPr lang="zh-CN" altLang="en-US" dirty="0"/>
              <a:t>为根的子树中，不选 </a:t>
            </a:r>
            <a:r>
              <a:rPr lang="en-US" altLang="zh-CN" dirty="0"/>
              <a:t>v </a:t>
            </a:r>
            <a:r>
              <a:rPr lang="zh-CN" altLang="en-US" dirty="0"/>
              <a:t>的最优解。</a:t>
            </a:r>
          </a:p>
          <a:p>
            <a:r>
              <a:rPr lang="zh-CN" altLang="en-US" dirty="0"/>
              <a:t>则对于每个状态，都存在两种决策（其中 </a:t>
            </a:r>
            <a:r>
              <a:rPr lang="en-US" altLang="zh-CN" dirty="0"/>
              <a:t>u </a:t>
            </a:r>
            <a:r>
              <a:rPr lang="zh-CN" altLang="en-US" dirty="0"/>
              <a:t>代表 </a:t>
            </a:r>
            <a:r>
              <a:rPr lang="en-US" altLang="zh-CN" dirty="0"/>
              <a:t>v </a:t>
            </a:r>
            <a:r>
              <a:rPr lang="zh-CN" altLang="en-US" dirty="0"/>
              <a:t>的儿子）：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不选择 </a:t>
            </a:r>
            <a:r>
              <a:rPr lang="en-US" altLang="zh-CN" dirty="0"/>
              <a:t>v </a:t>
            </a:r>
            <a:r>
              <a:rPr lang="zh-CN" altLang="en-US" dirty="0"/>
              <a:t>时（上司不参加舞会），可选也可不选 </a:t>
            </a:r>
            <a:r>
              <a:rPr lang="en-US" altLang="zh-CN" dirty="0"/>
              <a:t>u</a:t>
            </a:r>
            <a:r>
              <a:rPr lang="zh-CN" altLang="en-US" dirty="0"/>
              <a:t>，此时有 </a:t>
            </a:r>
            <a:r>
              <a:rPr lang="en-US" altLang="zh-CN" dirty="0"/>
              <a:t>g(v)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∑max{f(u),g(u)}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选 </a:t>
            </a:r>
            <a:r>
              <a:rPr lang="en-US" altLang="zh-CN" dirty="0"/>
              <a:t>v</a:t>
            </a:r>
            <a:r>
              <a:rPr lang="zh-CN" altLang="en-US" dirty="0"/>
              <a:t>时（上司参加舞会），一定不能选 </a:t>
            </a:r>
            <a:r>
              <a:rPr lang="en-US" altLang="zh-CN" dirty="0"/>
              <a:t>u </a:t>
            </a:r>
            <a:r>
              <a:rPr lang="zh-CN" altLang="en-US" dirty="0"/>
              <a:t>，此时有 </a:t>
            </a:r>
            <a:r>
              <a:rPr lang="en-US" altLang="zh-CN" dirty="0"/>
              <a:t>f(v)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ai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∑g(u)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我们可以通过 </a:t>
            </a:r>
            <a:r>
              <a:rPr lang="en-US" altLang="zh-CN" dirty="0"/>
              <a:t>DFS</a:t>
            </a:r>
            <a:r>
              <a:rPr lang="zh-CN" altLang="en-US" dirty="0"/>
              <a:t>，在返回上一层时更新当前结点的最优解，时间复杂度为 </a:t>
            </a:r>
            <a:r>
              <a:rPr lang="en-US" altLang="zh-CN" dirty="0"/>
              <a:t>O ( N )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6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3278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2747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0524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448233"/>
            <a:ext cx="1037097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树的最小点覆盖</a:t>
            </a:r>
            <a:endParaRPr lang="en-US" altLang="zh-CN" b="1" dirty="0"/>
          </a:p>
          <a:p>
            <a:r>
              <a:rPr lang="zh-CN" altLang="en-US" b="1" dirty="0"/>
              <a:t>对于一颗</a:t>
            </a:r>
            <a:r>
              <a:rPr lang="en-US" altLang="zh-CN" b="1" dirty="0"/>
              <a:t>n</a:t>
            </a:r>
            <a:r>
              <a:rPr lang="zh-CN" altLang="en-US" b="1" dirty="0"/>
              <a:t>个结点的无根树，求覆盖最少的点，可以使整棵树的所有边都被覆盖掉。</a:t>
            </a:r>
            <a:endParaRPr lang="en-US" altLang="zh-CN" b="1" dirty="0"/>
          </a:p>
          <a:p>
            <a:r>
              <a:rPr lang="en-US" altLang="zh-CN" dirty="0">
                <a:hlinkClick r:id="rId4"/>
              </a:rPr>
              <a:t>POJ1463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Strategic game</a:t>
            </a:r>
            <a:endParaRPr lang="en-US" altLang="zh-CN" dirty="0"/>
          </a:p>
          <a:p>
            <a:r>
              <a:rPr lang="zh-CN" altLang="en-US" dirty="0"/>
              <a:t>给你一个有 </a:t>
            </a:r>
            <a:r>
              <a:rPr lang="en-US" altLang="zh-CN" dirty="0"/>
              <a:t>n </a:t>
            </a:r>
            <a:r>
              <a:rPr lang="zh-CN" altLang="en-US" dirty="0"/>
              <a:t>个点的树，每两个点之间至多只有一条边。如果在一个结点上放一个士兵，那他能看守与之相连的边，问最少放多少个兵，才能把所有的边能看守住。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511118-B9DA-5746-B1AF-97F48DDA1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350" y="3187700"/>
            <a:ext cx="4432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841933"/>
            <a:ext cx="1037097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/>
            <a:r>
              <a:rPr lang="zh-CN" altLang="en-US" dirty="0"/>
              <a:t>和上一题一样，都是能够发现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号点选或不选是会影响子树的结果。但和上一题儿子父亲不能同时选不一样的是：儿子和父亲不能选冗余边。</a:t>
            </a:r>
          </a:p>
          <a:p>
            <a:pPr fontAlgn="base"/>
            <a:r>
              <a:rPr lang="zh-CN" altLang="en-US" dirty="0"/>
              <a:t>那我们的状态就很明朗了，</a:t>
            </a:r>
          </a:p>
          <a:p>
            <a:pPr fontAlgn="base"/>
            <a:r>
              <a:rPr lang="zh-CN" altLang="en-US" dirty="0"/>
              <a:t>设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 </a:t>
            </a:r>
            <a:r>
              <a:rPr lang="zh-CN" altLang="en-US" dirty="0"/>
              <a:t>为不在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号点上放士兵并且以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为根的每条边都被看住的最小士兵数；</a:t>
            </a:r>
          </a:p>
          <a:p>
            <a:pPr fontAlgn="base"/>
            <a:r>
              <a:rPr lang="zh-CN" altLang="en-US" dirty="0"/>
              <a:t>设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 </a:t>
            </a:r>
            <a:r>
              <a:rPr lang="zh-CN" altLang="en-US" dirty="0"/>
              <a:t>为在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号点上放士兵并且以 </a:t>
            </a:r>
            <a:r>
              <a:rPr lang="en-US" altLang="zh-CN" dirty="0" err="1"/>
              <a:t>i</a:t>
            </a:r>
            <a:r>
              <a:rPr lang="en-US" altLang="zh-CN" dirty="0"/>
              <a:t>​ </a:t>
            </a:r>
            <a:r>
              <a:rPr lang="zh-CN" altLang="en-US" dirty="0"/>
              <a:t>为根的子树的每条边都被看住的最小士兵数。</a:t>
            </a:r>
          </a:p>
          <a:p>
            <a:pPr fontAlgn="base"/>
            <a:br>
              <a:rPr lang="zh-CN" altLang="en-US" dirty="0"/>
            </a:br>
            <a:r>
              <a:rPr lang="zh-CN" altLang="en-US" dirty="0"/>
              <a:t>接下来我们来考虑转移，</a:t>
            </a:r>
          </a:p>
          <a:p>
            <a:pPr fontAlgn="base"/>
            <a:r>
              <a:rPr lang="zh-CN" altLang="en-US" dirty="0"/>
              <a:t>当 </a:t>
            </a:r>
            <a:r>
              <a:rPr lang="en-US" altLang="zh-CN" dirty="0" err="1"/>
              <a:t>i</a:t>
            </a:r>
            <a:r>
              <a:rPr lang="en-US" altLang="zh-CN" dirty="0"/>
              <a:t>​ </a:t>
            </a:r>
            <a:r>
              <a:rPr lang="zh-CN" altLang="en-US" dirty="0"/>
              <a:t>点不放士兵时，它的儿子就必须都要放士兵，所以 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][0]=∑f[k][1]​ </a:t>
            </a:r>
            <a:r>
              <a:rPr lang="zh-CN" altLang="en-US" dirty="0"/>
              <a:t>；</a:t>
            </a:r>
          </a:p>
          <a:p>
            <a:pPr fontAlgn="base"/>
            <a:r>
              <a:rPr lang="zh-CN" altLang="en-US" dirty="0"/>
              <a:t>当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点放士兵时，它的儿子可以放士兵，也可以不放士兵，所以</a:t>
            </a:r>
          </a:p>
          <a:p>
            <a:pPr fontAlgn="base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][1]=1+∑(min(f[k][0],f[k][1]))</a:t>
            </a:r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我们最后的答案就是：</a:t>
            </a:r>
            <a:r>
              <a:rPr lang="en-US" altLang="zh-CN" dirty="0" err="1"/>
              <a:t>ans</a:t>
            </a:r>
            <a:r>
              <a:rPr lang="en-US" altLang="zh-CN" dirty="0"/>
              <a:t>=min(f[root][0],f[root][1])​</a:t>
            </a:r>
          </a:p>
          <a:p>
            <a:pPr fontAlgn="base"/>
            <a:r>
              <a:rPr lang="zh-CN" altLang="en-US" dirty="0"/>
              <a:t>这就是树的最小点覆盖问题的解法。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9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树形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3278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2747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10524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例题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>
            <a:extLst>
              <a:ext uri="{FF2B5EF4-FFF2-40B4-BE49-F238E27FC236}">
                <a16:creationId xmlns:a16="http://schemas.microsoft.com/office/drawing/2014/main" id="{E5D579CC-3A64-9C47-9D85-0826688F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1448233"/>
            <a:ext cx="1037097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树的最小支配集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zh-CN" altLang="en-US" b="1" dirty="0"/>
              <a:t>一棵点有点权的树</a:t>
            </a:r>
            <a:r>
              <a:rPr lang="zh-CN" altLang="en-US" dirty="0"/>
              <a:t>上，</a:t>
            </a:r>
            <a:r>
              <a:rPr lang="zh-CN" altLang="en-US" b="1" dirty="0"/>
              <a:t>选择一些点</a:t>
            </a:r>
            <a:r>
              <a:rPr lang="zh-CN" altLang="en-US" dirty="0"/>
              <a:t>，这些点能</a:t>
            </a:r>
            <a:r>
              <a:rPr lang="zh-CN" altLang="en-US" b="1" dirty="0"/>
              <a:t>将所有与它们相连的点覆盖</a:t>
            </a:r>
            <a:r>
              <a:rPr lang="zh-CN" altLang="en-US" dirty="0"/>
              <a:t>，</a:t>
            </a:r>
            <a:r>
              <a:rPr lang="zh-CN" altLang="en-US" b="1" dirty="0"/>
              <a:t>最终将整棵树上的点全部覆盖</a:t>
            </a:r>
            <a:r>
              <a:rPr lang="zh-CN" altLang="en-US" dirty="0"/>
              <a:t>，试求最小代价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P2899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Cell Phone Network G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b="1" dirty="0"/>
              <a:t> P2458 [SDOI2006]</a:t>
            </a:r>
            <a:r>
              <a:rPr lang="zh-CN" altLang="en-US" b="1" dirty="0"/>
              <a:t>保安站岗</a:t>
            </a:r>
            <a:endParaRPr lang="en-US" altLang="zh-CN" b="1" dirty="0"/>
          </a:p>
          <a:p>
            <a:r>
              <a:rPr lang="zh-CN" altLang="en-US" dirty="0"/>
              <a:t>给你一个有 </a:t>
            </a:r>
            <a:r>
              <a:rPr lang="en-US" altLang="zh-CN" dirty="0"/>
              <a:t>n </a:t>
            </a:r>
            <a:r>
              <a:rPr lang="zh-CN" altLang="en-US" dirty="0"/>
              <a:t>个点的树，每两个点之间至多只有一条边。如果在第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个点部署信号塔，就可以让它和所有与它相连的点都收到信号。求最少部署多少个信号塔能让所有点都能收到信号。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97C17E-AAC3-0F44-A2E3-5CC502AA8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49" y="3201896"/>
            <a:ext cx="6350001" cy="32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2499</Words>
  <Application>Microsoft Macintosh PowerPoint</Application>
  <PresentationFormat>宽屏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方正兰亭超细黑简体</vt:lpstr>
      <vt:lpstr>方正兰亭粗黑简体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33</cp:revision>
  <dcterms:created xsi:type="dcterms:W3CDTF">2023-04-11T01:53:35Z</dcterms:created>
  <dcterms:modified xsi:type="dcterms:W3CDTF">2023-05-05T02:09:43Z</dcterms:modified>
</cp:coreProperties>
</file>