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69" r:id="rId4"/>
    <p:sldId id="270" r:id="rId5"/>
    <p:sldId id="256" r:id="rId6"/>
    <p:sldId id="257" r:id="rId7"/>
    <p:sldId id="258" r:id="rId8"/>
    <p:sldId id="259" r:id="rId9"/>
    <p:sldId id="260" r:id="rId10"/>
    <p:sldId id="261" r:id="rId11"/>
    <p:sldId id="271" r:id="rId12"/>
    <p:sldId id="262" r:id="rId13"/>
    <p:sldId id="263" r:id="rId14"/>
    <p:sldId id="264" r:id="rId15"/>
    <p:sldId id="272" r:id="rId16"/>
    <p:sldId id="274" r:id="rId17"/>
    <p:sldId id="277" r:id="rId18"/>
    <p:sldId id="278" r:id="rId19"/>
    <p:sldId id="279" r:id="rId20"/>
    <p:sldId id="265" r:id="rId21"/>
    <p:sldId id="266" r:id="rId22"/>
    <p:sldId id="267" r:id="rId23"/>
    <p:sldId id="273"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4.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tags" Target="../tags/tag3.xml"/><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减半</a:t>
            </a:r>
            <a:r>
              <a:rPr lang="zh-CN" altLang="en-US" dirty="0"/>
              <a:t>警报器</a:t>
            </a:r>
            <a:endParaRPr lang="zh-CN" altLang="en-US" dirty="0"/>
          </a:p>
        </p:txBody>
      </p:sp>
      <p:sp>
        <p:nvSpPr>
          <p:cNvPr id="3" name="副标题 2"/>
          <p:cNvSpPr>
            <a:spLocks noGrp="1"/>
          </p:cNvSpPr>
          <p:nvPr>
            <p:ph type="subTitle" idx="1"/>
          </p:nvPr>
        </p:nvSpPr>
        <p:spPr/>
        <p:txBody>
          <a:bodyPr/>
          <a:lstStyle/>
          <a:p>
            <a:r>
              <a:rPr lang="zh-CN" altLang="en-US" dirty="0"/>
              <a:t>清华</a:t>
            </a:r>
            <a:r>
              <a:rPr lang="zh-CN" altLang="en-US" dirty="0"/>
              <a:t>大学 </a:t>
            </a:r>
            <a:r>
              <a:rPr lang="en-US" altLang="zh-CN" dirty="0"/>
              <a:t>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这道题通过减半警报器的</a:t>
            </a:r>
            <a:r>
              <a:rPr lang="en-US" altLang="zh-CN"/>
              <a:t> trick</a:t>
            </a:r>
            <a:r>
              <a:rPr lang="zh-CN" altLang="en-US"/>
              <a:t>，将原范围：区间，变成了新范围：前后缀</a:t>
            </a:r>
            <a:endParaRPr lang="zh-CN" altLang="en-US"/>
          </a:p>
          <a:p>
            <a:r>
              <a:rPr lang="zh-CN" altLang="en-US"/>
              <a:t>因为前后缀比区间少一个自由度，这里问题降维</a:t>
            </a:r>
            <a:r>
              <a:rPr lang="zh-CN" altLang="en-US"/>
              <a:t>了</a:t>
            </a:r>
            <a:endParaRPr lang="zh-CN" altLang="en-US"/>
          </a:p>
          <a:p>
            <a:r>
              <a:rPr lang="zh-CN" altLang="en-US"/>
              <a:t>原本的动态二维修改查询的复杂度：</a:t>
            </a:r>
            <a:r>
              <a:rPr lang="en-US" altLang="zh-CN"/>
              <a:t>KDT </a:t>
            </a:r>
            <a:r>
              <a:rPr lang="zh-CN" altLang="en-US"/>
              <a:t>的</a:t>
            </a:r>
            <a:r>
              <a:rPr lang="en-US" altLang="zh-CN"/>
              <a:t> O(sqrtn)</a:t>
            </a:r>
            <a:endParaRPr lang="en-US" altLang="zh-CN"/>
          </a:p>
          <a:p>
            <a:r>
              <a:rPr lang="zh-CN" altLang="en-US"/>
              <a:t>变成了动态一维修改查询的复杂度：线段树的</a:t>
            </a:r>
            <a:r>
              <a:rPr lang="en-US" altLang="zh-CN"/>
              <a:t> O(logn)</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 gym 102331 F. Fast Spanning Tree</a:t>
            </a:r>
            <a:endParaRPr lang="en-US" altLang="zh-CN"/>
          </a:p>
        </p:txBody>
      </p:sp>
      <p:sp>
        <p:nvSpPr>
          <p:cNvPr id="3" name="内容占位符 2"/>
          <p:cNvSpPr>
            <a:spLocks noGrp="1"/>
          </p:cNvSpPr>
          <p:nvPr>
            <p:ph idx="1"/>
          </p:nvPr>
        </p:nvSpPr>
        <p:spPr/>
        <p:txBody>
          <a:bodyPr/>
          <a:p>
            <a:r>
              <a:rPr lang="zh-CN" altLang="en-US"/>
              <a:t>给你一张有</a:t>
            </a:r>
            <a:r>
              <a:rPr lang="en-US" altLang="zh-CN"/>
              <a:t> n </a:t>
            </a:r>
            <a:r>
              <a:rPr lang="zh-CN" altLang="en-US"/>
              <a:t>个点的图，每个点有非负点权</a:t>
            </a:r>
            <a:r>
              <a:rPr lang="en-US" altLang="zh-CN"/>
              <a:t> wi</a:t>
            </a:r>
            <a:r>
              <a:rPr lang="zh-CN" altLang="en-US"/>
              <a:t>。</a:t>
            </a:r>
            <a:endParaRPr lang="zh-CN" altLang="en-US"/>
          </a:p>
          <a:p>
            <a:r>
              <a:rPr lang="zh-CN" altLang="en-US"/>
              <a:t>有</a:t>
            </a:r>
            <a:r>
              <a:rPr lang="en-US" altLang="zh-CN"/>
              <a:t> m </a:t>
            </a:r>
            <a:r>
              <a:rPr lang="zh-CN" altLang="en-US"/>
              <a:t>个三元组</a:t>
            </a:r>
            <a:r>
              <a:rPr lang="en-US" altLang="zh-CN"/>
              <a:t> (ai,bi,si)</a:t>
            </a:r>
            <a:r>
              <a:rPr lang="zh-CN" altLang="en-US"/>
              <a:t>，</a:t>
            </a:r>
            <a:r>
              <a:rPr lang="en-US" altLang="zh-CN"/>
              <a:t>ai!=bi</a:t>
            </a:r>
            <a:r>
              <a:rPr lang="zh-CN" altLang="en-US"/>
              <a:t>，</a:t>
            </a:r>
            <a:r>
              <a:rPr lang="en-US" altLang="zh-CN"/>
              <a:t>si </a:t>
            </a:r>
            <a:r>
              <a:rPr lang="zh-CN" altLang="en-US"/>
              <a:t>非负</a:t>
            </a:r>
            <a:endParaRPr lang="zh-CN" altLang="en-US"/>
          </a:p>
          <a:p>
            <a:r>
              <a:rPr lang="zh-CN" altLang="en-US"/>
              <a:t>一直进行如下的</a:t>
            </a:r>
            <a:r>
              <a:rPr lang="zh-CN" altLang="en-US"/>
              <a:t>操作：</a:t>
            </a:r>
            <a:endParaRPr lang="zh-CN" altLang="en-US"/>
          </a:p>
          <a:p>
            <a:r>
              <a:rPr lang="zh-CN" altLang="en-US"/>
              <a:t>如果没有</a:t>
            </a:r>
            <a:r>
              <a:rPr lang="en-US" altLang="zh-CN"/>
              <a:t> i </a:t>
            </a:r>
            <a:r>
              <a:rPr lang="zh-CN" altLang="en-US"/>
              <a:t>满足：</a:t>
            </a:r>
            <a:r>
              <a:rPr lang="en-US" altLang="zh-CN"/>
              <a:t>ai </a:t>
            </a:r>
            <a:r>
              <a:rPr lang="zh-CN" altLang="en-US"/>
              <a:t>和</a:t>
            </a:r>
            <a:r>
              <a:rPr lang="en-US" altLang="zh-CN"/>
              <a:t> bi </a:t>
            </a:r>
            <a:r>
              <a:rPr lang="zh-CN" altLang="en-US"/>
              <a:t>在图中的两个不同的连通块中，且（</a:t>
            </a:r>
            <a:r>
              <a:rPr lang="en-US" altLang="zh-CN"/>
              <a:t>ai </a:t>
            </a:r>
            <a:r>
              <a:rPr lang="zh-CN" altLang="en-US"/>
              <a:t>所在连通块的</a:t>
            </a:r>
            <a:r>
              <a:rPr lang="en-US" altLang="zh-CN"/>
              <a:t> wi </a:t>
            </a:r>
            <a:r>
              <a:rPr lang="zh-CN" altLang="en-US"/>
              <a:t>和）</a:t>
            </a:r>
            <a:r>
              <a:rPr lang="en-US" altLang="zh-CN"/>
              <a:t>+</a:t>
            </a:r>
            <a:r>
              <a:rPr lang="zh-CN" altLang="en-US"/>
              <a:t>（</a:t>
            </a:r>
            <a:r>
              <a:rPr lang="en-US" altLang="zh-CN"/>
              <a:t>bi </a:t>
            </a:r>
            <a:r>
              <a:rPr lang="zh-CN" altLang="en-US"/>
              <a:t>所在连通块的</a:t>
            </a:r>
            <a:r>
              <a:rPr lang="en-US" altLang="zh-CN"/>
              <a:t> wi </a:t>
            </a:r>
            <a:r>
              <a:rPr lang="zh-CN" altLang="en-US"/>
              <a:t>和）</a:t>
            </a:r>
            <a:r>
              <a:rPr lang="en-US" altLang="zh-CN"/>
              <a:t>&gt;= si</a:t>
            </a:r>
            <a:r>
              <a:rPr lang="zh-CN" altLang="en-US"/>
              <a:t>，则</a:t>
            </a:r>
            <a:r>
              <a:rPr lang="zh-CN" altLang="en-US"/>
              <a:t>停机</a:t>
            </a:r>
            <a:endParaRPr lang="zh-CN" altLang="en-US"/>
          </a:p>
          <a:p>
            <a:r>
              <a:rPr lang="zh-CN" altLang="en-US"/>
              <a:t>否则找到最小的满足条件的</a:t>
            </a:r>
            <a:r>
              <a:rPr lang="en-US" altLang="zh-CN"/>
              <a:t> i</a:t>
            </a:r>
            <a:r>
              <a:rPr lang="zh-CN" altLang="en-US"/>
              <a:t>，输出</a:t>
            </a:r>
            <a:r>
              <a:rPr lang="en-US" altLang="zh-CN"/>
              <a:t> i</a:t>
            </a:r>
            <a:r>
              <a:rPr lang="zh-CN" altLang="en-US"/>
              <a:t>，并且将</a:t>
            </a:r>
            <a:r>
              <a:rPr lang="en-US" altLang="zh-CN"/>
              <a:t> ai </a:t>
            </a:r>
            <a:r>
              <a:rPr lang="zh-CN" altLang="en-US"/>
              <a:t>和</a:t>
            </a:r>
            <a:r>
              <a:rPr lang="en-US" altLang="zh-CN"/>
              <a:t> bi </a:t>
            </a:r>
            <a:r>
              <a:rPr lang="zh-CN" altLang="en-US"/>
              <a:t>连通</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可以发现每次连一条边后，可能有新的边满足</a:t>
            </a:r>
            <a:r>
              <a:rPr lang="zh-CN" altLang="en-US"/>
              <a:t>条件</a:t>
            </a:r>
            <a:endParaRPr lang="zh-CN" altLang="en-US"/>
          </a:p>
          <a:p>
            <a:r>
              <a:rPr lang="zh-CN" altLang="en-US"/>
              <a:t>我们考虑每次合并连通块的时候</a:t>
            </a:r>
            <a:r>
              <a:rPr lang="zh-CN" altLang="en-US"/>
              <a:t>维护有哪些边满足</a:t>
            </a:r>
            <a:r>
              <a:rPr lang="zh-CN" altLang="en-US"/>
              <a:t>条件</a:t>
            </a:r>
            <a:endParaRPr lang="zh-CN" altLang="en-US"/>
          </a:p>
          <a:p>
            <a:r>
              <a:rPr lang="zh-CN" altLang="en-US"/>
              <a:t>假设一条边连接</a:t>
            </a:r>
            <a:r>
              <a:rPr lang="en-US" altLang="zh-CN"/>
              <a:t> x,y </a:t>
            </a:r>
            <a:r>
              <a:rPr lang="zh-CN" altLang="en-US"/>
              <a:t>边权为</a:t>
            </a:r>
            <a:r>
              <a:rPr lang="en-US" altLang="zh-CN"/>
              <a:t> </a:t>
            </a:r>
            <a:r>
              <a:rPr lang="en-US" altLang="zh-CN"/>
              <a:t>s</a:t>
            </a:r>
            <a:endParaRPr lang="en-US" altLang="zh-CN"/>
          </a:p>
          <a:p>
            <a:r>
              <a:rPr lang="zh-CN" altLang="en-US"/>
              <a:t>我们把这条边分别存在</a:t>
            </a:r>
            <a:r>
              <a:rPr lang="en-US" altLang="zh-CN"/>
              <a:t> x </a:t>
            </a:r>
            <a:r>
              <a:rPr lang="zh-CN" altLang="en-US"/>
              <a:t>和</a:t>
            </a:r>
            <a:r>
              <a:rPr lang="en-US" altLang="zh-CN"/>
              <a:t> y </a:t>
            </a:r>
            <a:r>
              <a:rPr lang="zh-CN" altLang="en-US"/>
              <a:t>所在的连通块的数据结构中，每次</a:t>
            </a:r>
            <a:r>
              <a:rPr lang="en-US" altLang="zh-CN"/>
              <a:t> x,y </a:t>
            </a:r>
            <a:r>
              <a:rPr lang="zh-CN" altLang="en-US"/>
              <a:t>连通时，我们将</a:t>
            </a:r>
            <a:r>
              <a:rPr lang="en-US" altLang="zh-CN"/>
              <a:t> x </a:t>
            </a:r>
            <a:r>
              <a:rPr lang="zh-CN" altLang="en-US"/>
              <a:t>所在连通块中的边的</a:t>
            </a:r>
            <a:r>
              <a:rPr lang="en-US" altLang="zh-CN"/>
              <a:t> s </a:t>
            </a:r>
            <a:r>
              <a:rPr lang="zh-CN" altLang="en-US"/>
              <a:t>减去</a:t>
            </a:r>
            <a:r>
              <a:rPr lang="en-US" altLang="zh-CN"/>
              <a:t> y </a:t>
            </a:r>
            <a:r>
              <a:rPr lang="zh-CN" altLang="en-US"/>
              <a:t>所在连通块的</a:t>
            </a:r>
            <a:r>
              <a:rPr lang="en-US" altLang="zh-CN"/>
              <a:t> wi </a:t>
            </a:r>
            <a:r>
              <a:rPr lang="zh-CN" altLang="en-US"/>
              <a:t>的和，</a:t>
            </a:r>
            <a:r>
              <a:rPr lang="zh-CN" altLang="en-US">
                <a:sym typeface="+mn-ea"/>
              </a:rPr>
              <a:t>将</a:t>
            </a:r>
            <a:r>
              <a:rPr lang="en-US" altLang="zh-CN">
                <a:sym typeface="+mn-ea"/>
              </a:rPr>
              <a:t> y </a:t>
            </a:r>
            <a:r>
              <a:rPr lang="zh-CN" altLang="en-US">
                <a:sym typeface="+mn-ea"/>
              </a:rPr>
              <a:t>所在连通块中的边的</a:t>
            </a:r>
            <a:r>
              <a:rPr lang="en-US" altLang="zh-CN">
                <a:sym typeface="+mn-ea"/>
              </a:rPr>
              <a:t> s </a:t>
            </a:r>
            <a:r>
              <a:rPr lang="zh-CN" altLang="en-US">
                <a:sym typeface="+mn-ea"/>
              </a:rPr>
              <a:t>减去</a:t>
            </a:r>
            <a:r>
              <a:rPr lang="en-US" altLang="zh-CN">
                <a:sym typeface="+mn-ea"/>
              </a:rPr>
              <a:t> x </a:t>
            </a:r>
            <a:r>
              <a:rPr lang="zh-CN" altLang="en-US">
                <a:sym typeface="+mn-ea"/>
              </a:rPr>
              <a:t>所在连通块的</a:t>
            </a:r>
            <a:r>
              <a:rPr lang="en-US" altLang="zh-CN">
                <a:sym typeface="+mn-ea"/>
              </a:rPr>
              <a:t> wi </a:t>
            </a:r>
            <a:r>
              <a:rPr lang="zh-CN" altLang="en-US">
                <a:sym typeface="+mn-ea"/>
              </a:rPr>
              <a:t>的和</a:t>
            </a:r>
            <a:endParaRPr lang="zh-CN" altLang="en-US">
              <a:sym typeface="+mn-ea"/>
            </a:endParaRPr>
          </a:p>
          <a:p>
            <a:endParaRPr lang="zh-CN" altLang="en-US">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zh-CN" altLang="en-US">
                <a:sym typeface="+mn-ea"/>
              </a:rPr>
              <a:t>这里我们可以用平分权值的思路，将每条边</a:t>
            </a:r>
            <a:r>
              <a:rPr lang="en-US" altLang="zh-CN">
                <a:sym typeface="+mn-ea"/>
              </a:rPr>
              <a:t> (x,y) </a:t>
            </a:r>
            <a:r>
              <a:rPr lang="zh-CN" altLang="en-US">
                <a:sym typeface="+mn-ea"/>
              </a:rPr>
              <a:t>的</a:t>
            </a:r>
            <a:r>
              <a:rPr lang="en-US" altLang="zh-CN">
                <a:sym typeface="+mn-ea"/>
              </a:rPr>
              <a:t> s </a:t>
            </a:r>
            <a:r>
              <a:rPr lang="zh-CN" altLang="en-US">
                <a:sym typeface="+mn-ea"/>
              </a:rPr>
              <a:t>平均分配到</a:t>
            </a:r>
            <a:r>
              <a:rPr lang="en-US" altLang="zh-CN">
                <a:sym typeface="+mn-ea"/>
              </a:rPr>
              <a:t> x </a:t>
            </a:r>
            <a:r>
              <a:rPr lang="zh-CN" altLang="en-US">
                <a:sym typeface="+mn-ea"/>
              </a:rPr>
              <a:t>和</a:t>
            </a:r>
            <a:r>
              <a:rPr lang="en-US" altLang="zh-CN">
                <a:sym typeface="+mn-ea"/>
              </a:rPr>
              <a:t> y </a:t>
            </a:r>
            <a:r>
              <a:rPr lang="zh-CN" altLang="en-US">
                <a:sym typeface="+mn-ea"/>
              </a:rPr>
              <a:t>的连通块中</a:t>
            </a:r>
            <a:endParaRPr lang="zh-CN" altLang="en-US">
              <a:sym typeface="+mn-ea"/>
            </a:endParaRPr>
          </a:p>
          <a:p>
            <a:r>
              <a:rPr lang="zh-CN" altLang="en-US">
                <a:sym typeface="+mn-ea"/>
              </a:rPr>
              <a:t>每个连通块的数据结构需要处理的操作是每次将所有元素</a:t>
            </a:r>
            <a:r>
              <a:rPr lang="en-US" altLang="zh-CN">
                <a:sym typeface="+mn-ea"/>
              </a:rPr>
              <a:t> -t</a:t>
            </a:r>
            <a:r>
              <a:rPr lang="zh-CN" altLang="en-US">
                <a:sym typeface="+mn-ea"/>
              </a:rPr>
              <a:t>，找出被减为</a:t>
            </a:r>
            <a:r>
              <a:rPr lang="en-US" altLang="zh-CN">
                <a:sym typeface="+mn-ea"/>
              </a:rPr>
              <a:t> &lt;= 0 </a:t>
            </a:r>
            <a:r>
              <a:rPr lang="zh-CN" altLang="en-US">
                <a:sym typeface="+mn-ea"/>
              </a:rPr>
              <a:t>的元素，用一棵线段树或者平衡树维护</a:t>
            </a:r>
            <a:r>
              <a:rPr lang="zh-CN" altLang="en-US">
                <a:sym typeface="+mn-ea"/>
              </a:rPr>
              <a:t>即可</a:t>
            </a:r>
            <a:endParaRPr lang="zh-CN" altLang="en-US">
              <a:sym typeface="+mn-ea"/>
            </a:endParaRPr>
          </a:p>
          <a:p>
            <a:r>
              <a:rPr lang="zh-CN" altLang="en-US">
                <a:sym typeface="+mn-ea"/>
              </a:rPr>
              <a:t>每条边被操作</a:t>
            </a:r>
            <a:r>
              <a:rPr lang="en-US" altLang="zh-CN">
                <a:sym typeface="+mn-ea"/>
              </a:rPr>
              <a:t> O(logs) </a:t>
            </a:r>
            <a:r>
              <a:rPr lang="zh-CN" altLang="en-US">
                <a:sym typeface="+mn-ea"/>
              </a:rPr>
              <a:t>次之后，边权一定</a:t>
            </a:r>
            <a:r>
              <a:rPr lang="en-US" altLang="zh-CN">
                <a:sym typeface="+mn-ea"/>
              </a:rPr>
              <a:t> &lt;= 0</a:t>
            </a:r>
            <a:endParaRPr lang="en-US" altLang="zh-CN">
              <a:sym typeface="+mn-ea"/>
            </a:endParaRPr>
          </a:p>
          <a:p>
            <a:endParaRPr lang="zh-CN" altLang="en-US">
              <a:sym typeface="+mn-ea"/>
            </a:endParaRPr>
          </a:p>
          <a:p>
            <a:r>
              <a:rPr lang="zh-CN" altLang="en-US">
                <a:sym typeface="+mn-ea"/>
              </a:rPr>
              <a:t>总时间复杂度</a:t>
            </a:r>
            <a:r>
              <a:rPr lang="en-US" altLang="zh-CN">
                <a:sym typeface="+mn-ea"/>
              </a:rPr>
              <a:t> O(n+mlognlogs)</a:t>
            </a:r>
            <a:endParaRPr lang="en-US" altLang="zh-CN">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这道题通过减半警报器的</a:t>
            </a:r>
            <a:r>
              <a:rPr lang="en-US" altLang="zh-CN"/>
              <a:t> trick</a:t>
            </a:r>
            <a:r>
              <a:rPr lang="zh-CN" altLang="en-US"/>
              <a:t>，将原范围：两个自由度的边，变成了新范围：一个自由度的</a:t>
            </a:r>
            <a:r>
              <a:rPr lang="zh-CN" altLang="en-US"/>
              <a:t>边</a:t>
            </a:r>
            <a:endParaRPr lang="zh-CN" altLang="en-US"/>
          </a:p>
          <a:p>
            <a:r>
              <a:rPr lang="zh-CN" altLang="en-US"/>
              <a:t>新</a:t>
            </a:r>
            <a:r>
              <a:rPr lang="zh-CN" altLang="en-US"/>
              <a:t>的范围少一个自由度，这里问题降维</a:t>
            </a:r>
            <a:r>
              <a:rPr lang="zh-CN" altLang="en-US"/>
              <a:t>了</a:t>
            </a:r>
            <a:endParaRPr lang="zh-CN" altLang="en-US"/>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Codeforces gym </a:t>
            </a:r>
            <a:r>
              <a:rPr lang="zh-CN" altLang="en-US"/>
              <a:t>102452</a:t>
            </a:r>
            <a:r>
              <a:rPr lang="en-US" altLang="zh-CN"/>
              <a:t> </a:t>
            </a:r>
            <a:r>
              <a:rPr lang="en-US" altLang="zh-CN"/>
              <a:t>I</a:t>
            </a:r>
            <a:endParaRPr lang="en-US" altLang="zh-CN"/>
          </a:p>
        </p:txBody>
      </p:sp>
      <p:sp>
        <p:nvSpPr>
          <p:cNvPr id="6" name="内容占位符 5"/>
          <p:cNvSpPr/>
          <p:nvPr>
            <p:ph idx="1"/>
          </p:nvPr>
        </p:nvSpPr>
        <p:spPr/>
        <p:txBody>
          <a:bodyPr/>
          <a:p>
            <a:endParaRPr lang="zh-CN" altLang="en-US"/>
          </a:p>
          <a:p>
            <a:endParaRPr lang="zh-CN" altLang="en-US"/>
          </a:p>
          <a:p>
            <a:endParaRPr lang="zh-CN" altLang="en-US"/>
          </a:p>
          <a:p>
            <a:r>
              <a:rPr lang="zh-CN" altLang="en-US"/>
              <a:t>序列长度</a:t>
            </a:r>
            <a:r>
              <a:rPr lang="en-US" altLang="zh-CN"/>
              <a:t> 2e5</a:t>
            </a:r>
            <a:r>
              <a:rPr lang="zh-CN" altLang="en-US"/>
              <a:t>，操作的值</a:t>
            </a:r>
            <a:r>
              <a:rPr lang="en-US" altLang="zh-CN"/>
              <a:t> 1</a:t>
            </a:r>
            <a:r>
              <a:rPr lang="en-US" altLang="zh-CN"/>
              <a:t>e6</a:t>
            </a:r>
            <a:endParaRPr lang="en-US" altLang="zh-CN"/>
          </a:p>
        </p:txBody>
      </p:sp>
      <p:graphicFrame>
        <p:nvGraphicFramePr>
          <p:cNvPr id="7" name="对象 6"/>
          <p:cNvGraphicFramePr>
            <a:graphicFrameLocks noChangeAspect="1"/>
          </p:cNvGraphicFramePr>
          <p:nvPr>
            <p:custDataLst>
              <p:tags r:id="rId1"/>
            </p:custDataLst>
          </p:nvPr>
        </p:nvGraphicFramePr>
        <p:xfrm>
          <a:off x="838200" y="1691005"/>
          <a:ext cx="9086850" cy="1670050"/>
        </p:xfrm>
        <a:graphic>
          <a:graphicData uri="http://schemas.openxmlformats.org/presentationml/2006/ole">
            <mc:AlternateContent xmlns:mc="http://schemas.openxmlformats.org/markup-compatibility/2006">
              <mc:Choice xmlns:v="urn:schemas-microsoft-com:vml" Requires="v">
                <p:oleObj spid="_x0000_s8" name="" r:id="rId2" imgW="9086850" imgH="1670050" progId="Paint.Picture">
                  <p:embed/>
                </p:oleObj>
              </mc:Choice>
              <mc:Fallback>
                <p:oleObj name="" r:id="rId2" imgW="9086850" imgH="1670050" progId="Paint.Picture">
                  <p:embed/>
                  <p:pic>
                    <p:nvPicPr>
                      <p:cNvPr id="0" name="图片 4"/>
                      <p:cNvPicPr/>
                      <p:nvPr/>
                    </p:nvPicPr>
                    <p:blipFill>
                      <a:blip r:embed="rId3"/>
                      <a:stretch>
                        <a:fillRect/>
                      </a:stretch>
                    </p:blipFill>
                    <p:spPr>
                      <a:xfrm>
                        <a:off x="838200" y="1691005"/>
                        <a:ext cx="9086850" cy="1670050"/>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每次</a:t>
            </a:r>
            <a:r>
              <a:rPr lang="en-US" altLang="zh-CN"/>
              <a:t> 2 </a:t>
            </a:r>
            <a:r>
              <a:rPr lang="zh-CN" altLang="en-US"/>
              <a:t>操作就是对序列上</a:t>
            </a:r>
            <a:r>
              <a:rPr lang="en-US" altLang="zh-CN"/>
              <a:t> 1 </a:t>
            </a:r>
            <a:r>
              <a:rPr lang="zh-CN" altLang="en-US"/>
              <a:t>个位置进行单点</a:t>
            </a:r>
            <a:r>
              <a:rPr lang="zh-CN" altLang="en-US"/>
              <a:t>加</a:t>
            </a:r>
            <a:endParaRPr lang="zh-CN" altLang="en-US"/>
          </a:p>
          <a:p>
            <a:r>
              <a:rPr lang="zh-CN" altLang="en-US"/>
              <a:t>每次</a:t>
            </a:r>
            <a:r>
              <a:rPr lang="en-US" altLang="zh-CN"/>
              <a:t> 1 </a:t>
            </a:r>
            <a:r>
              <a:rPr lang="zh-CN" altLang="en-US"/>
              <a:t>操作就是新加了一个监视器，每个监视器监视了序列上的</a:t>
            </a:r>
            <a:r>
              <a:rPr lang="en-US" altLang="zh-CN"/>
              <a:t> 3 </a:t>
            </a:r>
            <a:r>
              <a:rPr lang="zh-CN" altLang="en-US"/>
              <a:t>个位置，如果这</a:t>
            </a:r>
            <a:r>
              <a:rPr lang="en-US" altLang="zh-CN"/>
              <a:t> 3 </a:t>
            </a:r>
            <a:r>
              <a:rPr lang="zh-CN" altLang="en-US"/>
              <a:t>个位置的增量加起来达到了</a:t>
            </a:r>
            <a:r>
              <a:rPr lang="en-US" altLang="zh-CN"/>
              <a:t> y</a:t>
            </a:r>
            <a:r>
              <a:rPr lang="zh-CN" altLang="en-US"/>
              <a:t>，则触发</a:t>
            </a:r>
            <a:r>
              <a:rPr lang="zh-CN" altLang="en-US"/>
              <a:t>警报</a:t>
            </a:r>
            <a:endParaRPr lang="zh-CN" altLang="en-US"/>
          </a:p>
          <a:p>
            <a:r>
              <a:rPr lang="zh-CN" altLang="en-US"/>
              <a:t>将每个监视器的</a:t>
            </a:r>
            <a:r>
              <a:rPr lang="en-US" altLang="zh-CN"/>
              <a:t> y </a:t>
            </a:r>
            <a:r>
              <a:rPr lang="zh-CN" altLang="en-US"/>
              <a:t>平均分配到被监视的每个位置</a:t>
            </a:r>
            <a:r>
              <a:rPr lang="zh-CN" altLang="en-US"/>
              <a:t>上</a:t>
            </a:r>
            <a:endParaRPr lang="zh-CN" altLang="en-US"/>
          </a:p>
          <a:p>
            <a:r>
              <a:rPr lang="zh-CN" altLang="en-US"/>
              <a:t>之后每个位置只需要维护一个支持全局减，维护</a:t>
            </a:r>
            <a:r>
              <a:rPr lang="en-US" altLang="zh-CN"/>
              <a:t> min</a:t>
            </a:r>
            <a:r>
              <a:rPr lang="zh-CN" altLang="en-US"/>
              <a:t>，删除</a:t>
            </a:r>
            <a:r>
              <a:rPr lang="en-US" altLang="zh-CN"/>
              <a:t> min </a:t>
            </a:r>
            <a:r>
              <a:rPr lang="zh-CN" altLang="en-US"/>
              <a:t>的数据结构即可，每次判断</a:t>
            </a:r>
            <a:r>
              <a:rPr lang="en-US" altLang="zh-CN"/>
              <a:t> min </a:t>
            </a:r>
            <a:r>
              <a:rPr lang="zh-CN" altLang="en-US"/>
              <a:t>是否被减得</a:t>
            </a:r>
            <a:r>
              <a:rPr lang="en-US" altLang="zh-CN"/>
              <a:t> &lt;= 0 </a:t>
            </a:r>
            <a:r>
              <a:rPr lang="zh-CN" altLang="en-US"/>
              <a:t>了，如果是则找到这个监视器在其他几个位置上的值并重新</a:t>
            </a:r>
            <a:r>
              <a:rPr lang="zh-CN" altLang="en-US"/>
              <a:t>分配</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zh-CN" altLang="en-US"/>
              <a:t>每个监视器被重新分配一次后，</a:t>
            </a:r>
            <a:r>
              <a:rPr lang="en-US" altLang="zh-CN"/>
              <a:t>y </a:t>
            </a:r>
            <a:r>
              <a:rPr lang="zh-CN" altLang="en-US"/>
              <a:t>一定会减少常数</a:t>
            </a:r>
            <a:r>
              <a:rPr lang="zh-CN" altLang="en-US"/>
              <a:t>比例</a:t>
            </a:r>
            <a:endParaRPr lang="zh-CN" altLang="en-US"/>
          </a:p>
          <a:p>
            <a:r>
              <a:rPr lang="zh-CN" altLang="en-US"/>
              <a:t>所以每个监视器最多</a:t>
            </a:r>
            <a:r>
              <a:rPr lang="zh-CN" altLang="en-US"/>
              <a:t>重新分配</a:t>
            </a:r>
            <a:r>
              <a:rPr lang="en-US" altLang="zh-CN"/>
              <a:t> O(logy) </a:t>
            </a:r>
            <a:r>
              <a:rPr lang="zh-CN" altLang="en-US"/>
              <a:t>次后变成</a:t>
            </a:r>
            <a:r>
              <a:rPr lang="en-US" altLang="zh-CN"/>
              <a:t> 0</a:t>
            </a:r>
            <a:r>
              <a:rPr lang="zh-CN" altLang="en-US"/>
              <a:t>，即</a:t>
            </a:r>
            <a:r>
              <a:rPr lang="zh-CN" altLang="en-US"/>
              <a:t>触发</a:t>
            </a:r>
            <a:endParaRPr lang="zh-CN" altLang="en-US"/>
          </a:p>
          <a:p>
            <a:r>
              <a:rPr lang="zh-CN" altLang="en-US"/>
              <a:t>每个位置支持的操作</a:t>
            </a:r>
            <a:r>
              <a:rPr lang="zh-CN" altLang="en-US"/>
              <a:t>很简单，只需要开一个堆</a:t>
            </a:r>
            <a:r>
              <a:rPr lang="zh-CN" altLang="en-US"/>
              <a:t>即可</a:t>
            </a:r>
            <a:endParaRPr lang="zh-CN" altLang="en-US"/>
          </a:p>
          <a:p>
            <a:endParaRPr lang="zh-CN" altLang="en-US"/>
          </a:p>
          <a:p>
            <a:r>
              <a:rPr lang="zh-CN" altLang="en-US"/>
              <a:t>总时间复杂度</a:t>
            </a:r>
            <a:r>
              <a:rPr lang="en-US" altLang="zh-CN"/>
              <a:t> O(nlogn+mlog(n+m)logy)</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这道题通过减半警报器的</a:t>
            </a:r>
            <a:r>
              <a:rPr lang="en-US" altLang="zh-CN"/>
              <a:t> trick</a:t>
            </a:r>
            <a:r>
              <a:rPr lang="zh-CN" altLang="en-US"/>
              <a:t>，将原范围：三个自由度的，序列上</a:t>
            </a:r>
            <a:r>
              <a:rPr lang="zh-CN" altLang="en-US"/>
              <a:t>三个单点的和；变成了新范围：一个自由度的，序列上</a:t>
            </a:r>
            <a:r>
              <a:rPr lang="zh-CN" altLang="en-US"/>
              <a:t>的一个</a:t>
            </a:r>
            <a:r>
              <a:rPr lang="zh-CN" altLang="en-US"/>
              <a:t>单点</a:t>
            </a:r>
            <a:endParaRPr lang="zh-CN" altLang="en-US"/>
          </a:p>
          <a:p>
            <a:r>
              <a:rPr lang="zh-CN" altLang="en-US"/>
              <a:t>于是问题变为单点修改单点查询，降低了</a:t>
            </a:r>
            <a:r>
              <a:rPr lang="zh-CN" altLang="en-US"/>
              <a:t>维度</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Luogu</a:t>
            </a:r>
            <a:r>
              <a:rPr lang="zh-CN" altLang="en-US"/>
              <a:t>7603 [THUPC2021] 鬼街</a:t>
            </a:r>
            <a:endParaRPr lang="zh-CN" altLang="en-US"/>
          </a:p>
        </p:txBody>
      </p:sp>
      <p:graphicFrame>
        <p:nvGraphicFramePr>
          <p:cNvPr id="12" name="对象 11"/>
          <p:cNvGraphicFramePr>
            <a:graphicFrameLocks noChangeAspect="1"/>
          </p:cNvGraphicFramePr>
          <p:nvPr>
            <p:custDataLst>
              <p:tags r:id="rId1"/>
            </p:custDataLst>
          </p:nvPr>
        </p:nvGraphicFramePr>
        <p:xfrm>
          <a:off x="838200" y="1691005"/>
          <a:ext cx="7200900" cy="4305300"/>
        </p:xfrm>
        <a:graphic>
          <a:graphicData uri="http://schemas.openxmlformats.org/presentationml/2006/ole">
            <mc:AlternateContent xmlns:mc="http://schemas.openxmlformats.org/markup-compatibility/2006">
              <mc:Choice xmlns:v="urn:schemas-microsoft-com:vml" Requires="v">
                <p:oleObj spid="_x0000_s13" name="" r:id="rId2" imgW="7200900" imgH="4305300" progId="Paint.Picture">
                  <p:embed/>
                </p:oleObj>
              </mc:Choice>
              <mc:Fallback>
                <p:oleObj name="" r:id="rId2" imgW="7200900" imgH="4305300" progId="Paint.Picture">
                  <p:embed/>
                  <p:pic>
                    <p:nvPicPr>
                      <p:cNvPr id="0" name="图片 9"/>
                      <p:cNvPicPr/>
                      <p:nvPr/>
                    </p:nvPicPr>
                    <p:blipFill>
                      <a:blip r:embed="rId3"/>
                      <a:stretch>
                        <a:fillRect/>
                      </a:stretch>
                    </p:blipFill>
                    <p:spPr>
                      <a:xfrm>
                        <a:off x="838200" y="1691005"/>
                        <a:ext cx="7200900" cy="4305300"/>
                      </a:xfrm>
                      <a:prstGeom prst="rect">
                        <a:avLst/>
                      </a:prstGeom>
                    </p:spPr>
                  </p:pic>
                </p:oleObj>
              </mc:Fallback>
            </mc:AlternateContent>
          </a:graphicData>
        </a:graphic>
      </p:graphicFrame>
      <p:graphicFrame>
        <p:nvGraphicFramePr>
          <p:cNvPr id="14" name="内容占位符 13"/>
          <p:cNvGraphicFramePr>
            <a:graphicFrameLocks noChangeAspect="1"/>
          </p:cNvGraphicFramePr>
          <p:nvPr>
            <p:ph idx="1"/>
            <p:custDataLst>
              <p:tags r:id="rId4"/>
            </p:custDataLst>
          </p:nvPr>
        </p:nvGraphicFramePr>
        <p:xfrm>
          <a:off x="8092440" y="1918970"/>
          <a:ext cx="4044315" cy="364490"/>
        </p:xfrm>
        <a:graphic>
          <a:graphicData uri="http://schemas.openxmlformats.org/presentationml/2006/ole">
            <mc:AlternateContent xmlns:mc="http://schemas.openxmlformats.org/markup-compatibility/2006">
              <mc:Choice xmlns:v="urn:schemas-microsoft-com:vml" Requires="v">
                <p:oleObj spid="_x0000_s15" name="" r:id="rId5" imgW="2889250" imgH="260350" progId="Paint.Picture">
                  <p:embed/>
                </p:oleObj>
              </mc:Choice>
              <mc:Fallback>
                <p:oleObj name="" r:id="rId5" imgW="2889250" imgH="260350" progId="Paint.Picture">
                  <p:embed/>
                  <p:pic>
                    <p:nvPicPr>
                      <p:cNvPr id="0" name="图片 14"/>
                      <p:cNvPicPr/>
                      <p:nvPr/>
                    </p:nvPicPr>
                    <p:blipFill>
                      <a:blip r:embed="rId6"/>
                      <a:stretch>
                        <a:fillRect/>
                      </a:stretch>
                    </p:blipFill>
                    <p:spPr>
                      <a:xfrm>
                        <a:off x="8092440" y="1918970"/>
                        <a:ext cx="4044315" cy="36449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减半</a:t>
            </a:r>
            <a:r>
              <a:rPr lang="zh-CN" altLang="en-US"/>
              <a:t>警报器</a:t>
            </a:r>
            <a:endParaRPr lang="zh-CN" altLang="en-US"/>
          </a:p>
        </p:txBody>
      </p:sp>
      <p:sp>
        <p:nvSpPr>
          <p:cNvPr id="3" name="内容占位符 2"/>
          <p:cNvSpPr>
            <a:spLocks noGrp="1"/>
          </p:cNvSpPr>
          <p:nvPr>
            <p:ph idx="1"/>
          </p:nvPr>
        </p:nvSpPr>
        <p:spPr/>
        <p:txBody>
          <a:bodyPr/>
          <a:p>
            <a:r>
              <a:rPr lang="zh-CN" altLang="en-US"/>
              <a:t>这种题目一般是你需要维护一个数据结构，初始给定了一些范围，每个范围有</a:t>
            </a:r>
            <a:r>
              <a:rPr lang="zh-CN" altLang="en-US"/>
              <a:t>权值</a:t>
            </a:r>
            <a:endParaRPr lang="zh-CN" altLang="en-US"/>
          </a:p>
          <a:p>
            <a:r>
              <a:rPr lang="zh-CN" altLang="en-US"/>
              <a:t>每次把包含一个点的所有范围都减去</a:t>
            </a:r>
            <a:r>
              <a:rPr lang="en-US" altLang="zh-CN"/>
              <a:t> </a:t>
            </a:r>
            <a:r>
              <a:rPr lang="en-US" altLang="zh-CN"/>
              <a:t>x</a:t>
            </a:r>
            <a:endParaRPr lang="en-US" altLang="zh-CN"/>
          </a:p>
          <a:p>
            <a:r>
              <a:rPr lang="zh-CN" altLang="en-US"/>
              <a:t>你需要维护每个范围被减到</a:t>
            </a:r>
            <a:r>
              <a:rPr lang="en-US" altLang="zh-CN"/>
              <a:t> &lt;0 </a:t>
            </a:r>
            <a:r>
              <a:rPr lang="zh-CN" altLang="en-US"/>
              <a:t>的最早</a:t>
            </a:r>
            <a:r>
              <a:rPr lang="zh-CN" altLang="en-US"/>
              <a:t>时刻</a:t>
            </a:r>
            <a:endParaRPr lang="zh-CN" altLang="en-US"/>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对每个</a:t>
            </a:r>
            <a:r>
              <a:rPr lang="en-US" altLang="zh-CN"/>
              <a:t> x</a:t>
            </a:r>
            <a:r>
              <a:rPr lang="zh-CN" altLang="en-US"/>
              <a:t>，最多有</a:t>
            </a:r>
            <a:r>
              <a:rPr lang="en-US" altLang="zh-CN"/>
              <a:t> 6 </a:t>
            </a:r>
            <a:r>
              <a:rPr lang="zh-CN" altLang="en-US"/>
              <a:t>个不同的质因子（</a:t>
            </a:r>
            <a:r>
              <a:rPr lang="en-US" altLang="zh-CN"/>
              <a:t>2*3*5*7*11*13*17&gt;10^5</a:t>
            </a:r>
            <a:r>
              <a:rPr lang="zh-CN" altLang="en-US"/>
              <a:t>），这里我们把</a:t>
            </a:r>
            <a:r>
              <a:rPr lang="en-US" altLang="zh-CN"/>
              <a:t> 6 </a:t>
            </a:r>
            <a:r>
              <a:rPr lang="zh-CN" altLang="en-US"/>
              <a:t>当成</a:t>
            </a:r>
            <a:r>
              <a:rPr lang="zh-CN" altLang="en-US"/>
              <a:t>常数</a:t>
            </a:r>
            <a:endParaRPr lang="zh-CN" altLang="en-US"/>
          </a:p>
          <a:p>
            <a:r>
              <a:rPr lang="zh-CN" altLang="en-US"/>
              <a:t>每次</a:t>
            </a:r>
            <a:r>
              <a:rPr lang="en-US" altLang="zh-CN"/>
              <a:t> 1 </a:t>
            </a:r>
            <a:r>
              <a:rPr lang="zh-CN" altLang="en-US"/>
              <a:t>操作就是对序列上</a:t>
            </a:r>
            <a:r>
              <a:rPr lang="en-US" altLang="zh-CN"/>
              <a:t> 6 </a:t>
            </a:r>
            <a:r>
              <a:rPr lang="zh-CN" altLang="en-US"/>
              <a:t>个位置进行单点</a:t>
            </a:r>
            <a:r>
              <a:rPr lang="zh-CN" altLang="en-US"/>
              <a:t>加</a:t>
            </a:r>
            <a:endParaRPr lang="zh-CN" altLang="en-US"/>
          </a:p>
          <a:p>
            <a:r>
              <a:rPr lang="zh-CN" altLang="en-US"/>
              <a:t>每次</a:t>
            </a:r>
            <a:r>
              <a:rPr lang="en-US" altLang="zh-CN"/>
              <a:t> 2 </a:t>
            </a:r>
            <a:r>
              <a:rPr lang="zh-CN" altLang="en-US"/>
              <a:t>操作就是新加了一个监视器，每个监视器监视了序列上的</a:t>
            </a:r>
            <a:r>
              <a:rPr lang="en-US" altLang="zh-CN"/>
              <a:t> 6 </a:t>
            </a:r>
            <a:r>
              <a:rPr lang="zh-CN" altLang="en-US"/>
              <a:t>个位置，如果这</a:t>
            </a:r>
            <a:r>
              <a:rPr lang="en-US" altLang="zh-CN"/>
              <a:t> 6 </a:t>
            </a:r>
            <a:r>
              <a:rPr lang="zh-CN" altLang="en-US"/>
              <a:t>个位置的增量加起来达到了</a:t>
            </a:r>
            <a:r>
              <a:rPr lang="en-US" altLang="zh-CN"/>
              <a:t> y</a:t>
            </a:r>
            <a:r>
              <a:rPr lang="zh-CN" altLang="en-US"/>
              <a:t>，则触发</a:t>
            </a:r>
            <a:r>
              <a:rPr lang="zh-CN" altLang="en-US"/>
              <a:t>警报</a:t>
            </a:r>
            <a:endParaRPr lang="zh-CN" altLang="en-US"/>
          </a:p>
          <a:p>
            <a:r>
              <a:rPr lang="zh-CN" altLang="en-US"/>
              <a:t>将每个监视器的</a:t>
            </a:r>
            <a:r>
              <a:rPr lang="en-US" altLang="zh-CN"/>
              <a:t> y </a:t>
            </a:r>
            <a:r>
              <a:rPr lang="zh-CN" altLang="en-US"/>
              <a:t>平均分配到被监视的每个位置</a:t>
            </a:r>
            <a:r>
              <a:rPr lang="zh-CN" altLang="en-US"/>
              <a:t>上</a:t>
            </a:r>
            <a:endParaRPr lang="zh-CN" altLang="en-US"/>
          </a:p>
          <a:p>
            <a:r>
              <a:rPr lang="zh-CN" altLang="en-US"/>
              <a:t>之后每个位置只需要维护一个支持全局减，维护</a:t>
            </a:r>
            <a:r>
              <a:rPr lang="en-US" altLang="zh-CN"/>
              <a:t> min</a:t>
            </a:r>
            <a:r>
              <a:rPr lang="zh-CN" altLang="en-US"/>
              <a:t>，删除</a:t>
            </a:r>
            <a:r>
              <a:rPr lang="en-US" altLang="zh-CN"/>
              <a:t> min </a:t>
            </a:r>
            <a:r>
              <a:rPr lang="zh-CN" altLang="en-US"/>
              <a:t>的数据结构即可，每次判断</a:t>
            </a:r>
            <a:r>
              <a:rPr lang="en-US" altLang="zh-CN"/>
              <a:t> min </a:t>
            </a:r>
            <a:r>
              <a:rPr lang="zh-CN" altLang="en-US"/>
              <a:t>是否被减得</a:t>
            </a:r>
            <a:r>
              <a:rPr lang="en-US" altLang="zh-CN"/>
              <a:t> &lt;= 0 </a:t>
            </a:r>
            <a:r>
              <a:rPr lang="zh-CN" altLang="en-US"/>
              <a:t>了，如果是则找到这个监视器在其他几个位置上的值并重新</a:t>
            </a:r>
            <a:r>
              <a:rPr lang="zh-CN" altLang="en-US"/>
              <a:t>分配</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zh-CN" altLang="en-US"/>
              <a:t>每个监视器被重新分配一次后，</a:t>
            </a:r>
            <a:r>
              <a:rPr lang="en-US" altLang="zh-CN"/>
              <a:t>y </a:t>
            </a:r>
            <a:r>
              <a:rPr lang="zh-CN" altLang="en-US"/>
              <a:t>一定会减少常数</a:t>
            </a:r>
            <a:r>
              <a:rPr lang="zh-CN" altLang="en-US"/>
              <a:t>比例</a:t>
            </a:r>
            <a:endParaRPr lang="zh-CN" altLang="en-US"/>
          </a:p>
          <a:p>
            <a:r>
              <a:rPr lang="zh-CN" altLang="en-US"/>
              <a:t>所以每个监视器最多</a:t>
            </a:r>
            <a:r>
              <a:rPr lang="zh-CN" altLang="en-US"/>
              <a:t>重新分配</a:t>
            </a:r>
            <a:r>
              <a:rPr lang="en-US" altLang="zh-CN"/>
              <a:t> O(logy) </a:t>
            </a:r>
            <a:r>
              <a:rPr lang="zh-CN" altLang="en-US"/>
              <a:t>次后变成</a:t>
            </a:r>
            <a:r>
              <a:rPr lang="en-US" altLang="zh-CN"/>
              <a:t> 0</a:t>
            </a:r>
            <a:r>
              <a:rPr lang="zh-CN" altLang="en-US"/>
              <a:t>，即</a:t>
            </a:r>
            <a:r>
              <a:rPr lang="zh-CN" altLang="en-US"/>
              <a:t>触发</a:t>
            </a:r>
            <a:endParaRPr lang="zh-CN" altLang="en-US"/>
          </a:p>
          <a:p>
            <a:r>
              <a:rPr lang="zh-CN" altLang="en-US"/>
              <a:t>每个位置支持的操作</a:t>
            </a:r>
            <a:r>
              <a:rPr lang="zh-CN" altLang="en-US"/>
              <a:t>很简单，只需要开一个堆</a:t>
            </a:r>
            <a:r>
              <a:rPr lang="zh-CN" altLang="en-US"/>
              <a:t>即可</a:t>
            </a:r>
            <a:endParaRPr lang="zh-CN" altLang="en-US"/>
          </a:p>
          <a:p>
            <a:endParaRPr lang="zh-CN" altLang="en-US"/>
          </a:p>
          <a:p>
            <a:r>
              <a:rPr lang="zh-CN" altLang="en-US"/>
              <a:t>总时间复杂度</a:t>
            </a:r>
            <a:r>
              <a:rPr lang="en-US" altLang="zh-CN"/>
              <a:t> O(nlogn+mlog(n+m)logy)</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p:txBody>
          <a:bodyPr/>
          <a:p>
            <a:r>
              <a:rPr lang="zh-CN" altLang="en-US"/>
              <a:t>这道题通过减半警报器的</a:t>
            </a:r>
            <a:r>
              <a:rPr lang="en-US" altLang="zh-CN"/>
              <a:t> trick</a:t>
            </a:r>
            <a:r>
              <a:rPr lang="zh-CN" altLang="en-US"/>
              <a:t>，将原范围：六个自由度的，序列上六个单点的和；变成了新范围：一个自由度的，序列上</a:t>
            </a:r>
            <a:r>
              <a:rPr lang="zh-CN" altLang="en-US"/>
              <a:t>的一个</a:t>
            </a:r>
            <a:r>
              <a:rPr lang="zh-CN" altLang="en-US"/>
              <a:t>单点</a:t>
            </a:r>
            <a:endParaRPr lang="zh-CN" altLang="en-US"/>
          </a:p>
          <a:p>
            <a:r>
              <a:rPr lang="zh-CN" altLang="en-US"/>
              <a:t>于是问题变为单点修改单点查询，降低了</a:t>
            </a:r>
            <a:r>
              <a:rPr lang="zh-CN" altLang="en-US"/>
              <a:t>维度</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减半警报器</a:t>
            </a:r>
            <a:endParaRPr lang="zh-CN" altLang="en-US"/>
          </a:p>
        </p:txBody>
      </p:sp>
      <p:sp>
        <p:nvSpPr>
          <p:cNvPr id="3" name="内容占位符 2"/>
          <p:cNvSpPr>
            <a:spLocks noGrp="1"/>
          </p:cNvSpPr>
          <p:nvPr>
            <p:ph idx="1"/>
          </p:nvPr>
        </p:nvSpPr>
        <p:spPr/>
        <p:txBody>
          <a:bodyPr/>
          <a:p>
            <a:r>
              <a:rPr lang="zh-CN" altLang="en-US">
                <a:sym typeface="+mn-ea"/>
              </a:rPr>
              <a:t>思路是将每个范围拆成常数个</a:t>
            </a:r>
            <a:r>
              <a:rPr lang="zh-CN" altLang="en-US">
                <a:sym typeface="+mn-ea"/>
              </a:rPr>
              <a:t>新的范围的和，拆之后的每个范围可以用数据结构比较低的代价维护</a:t>
            </a:r>
            <a:endParaRPr lang="zh-CN" altLang="en-US"/>
          </a:p>
          <a:p>
            <a:r>
              <a:rPr lang="zh-CN" altLang="en-US">
                <a:sym typeface="+mn-ea"/>
              </a:rPr>
              <a:t>将初始的权值平均分到拆分后的每个范围中，这样新的范围一旦被减空，则找到这个新的范围对应的原范围拆出的所有新的范围目前的权值的和，并平均</a:t>
            </a:r>
            <a:r>
              <a:rPr lang="zh-CN" altLang="en-US">
                <a:sym typeface="+mn-ea"/>
              </a:rPr>
              <a:t>分配</a:t>
            </a:r>
            <a:endParaRPr lang="zh-CN" altLang="en-US">
              <a:sym typeface="+mn-ea"/>
            </a:endParaRPr>
          </a:p>
          <a:p>
            <a:r>
              <a:rPr lang="zh-CN" altLang="en-US">
                <a:sym typeface="+mn-ea"/>
              </a:rPr>
              <a:t>每次重新</a:t>
            </a:r>
            <a:r>
              <a:rPr lang="zh-CN" altLang="en-US">
                <a:sym typeface="+mn-ea"/>
              </a:rPr>
              <a:t>分配，原范围的权值会减少一个常数比例</a:t>
            </a:r>
            <a:endParaRPr lang="zh-CN" altLang="en-US">
              <a:sym typeface="+mn-ea"/>
            </a:endParaRPr>
          </a:p>
          <a:p>
            <a:r>
              <a:rPr lang="zh-CN" altLang="en-US"/>
              <a:t>这样可以花费</a:t>
            </a:r>
            <a:r>
              <a:rPr lang="en-US" altLang="zh-CN"/>
              <a:t> O(log(</a:t>
            </a:r>
            <a:r>
              <a:rPr lang="zh-CN" altLang="en-US"/>
              <a:t>值域</a:t>
            </a:r>
            <a:r>
              <a:rPr lang="en-US" altLang="zh-CN"/>
              <a:t>)) </a:t>
            </a:r>
            <a:r>
              <a:rPr lang="zh-CN" altLang="en-US"/>
              <a:t>的代价，将原问题的范围变成我们想要的新</a:t>
            </a:r>
            <a:r>
              <a:rPr lang="zh-CN" altLang="en-US"/>
              <a:t>范围</a:t>
            </a:r>
            <a:endParaRPr lang="zh-CN" altLang="en-US"/>
          </a:p>
          <a:p>
            <a:r>
              <a:rPr lang="zh-CN" altLang="en-US"/>
              <a:t>新的范围能降低自由度就尽可能降低，一般可以降至</a:t>
            </a:r>
            <a:r>
              <a:rPr lang="en-US" altLang="zh-CN"/>
              <a:t> 1 </a:t>
            </a:r>
            <a:r>
              <a:rPr lang="zh-CN" altLang="en-US"/>
              <a:t>自由度</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CCPC2022 </a:t>
            </a:r>
            <a:r>
              <a:rPr lang="zh-CN" altLang="en-US"/>
              <a:t>绵阳</a:t>
            </a:r>
            <a:r>
              <a:rPr lang="en-US" altLang="zh-CN"/>
              <a:t>B</a:t>
            </a:r>
            <a:br>
              <a:rPr lang="en-US" altLang="zh-CN"/>
            </a:br>
            <a:r>
              <a:rPr lang="en-US" altLang="zh-CN"/>
              <a:t>CF gym 104065 B</a:t>
            </a:r>
            <a:endParaRPr lang="en-US" altLang="zh-CN"/>
          </a:p>
        </p:txBody>
      </p:sp>
      <p:sp>
        <p:nvSpPr>
          <p:cNvPr id="3" name="内容占位符 2"/>
          <p:cNvSpPr>
            <a:spLocks noGrp="1"/>
          </p:cNvSpPr>
          <p:nvPr>
            <p:ph idx="1"/>
          </p:nvPr>
        </p:nvSpPr>
        <p:spPr/>
        <p:txBody>
          <a:bodyPr/>
          <a:p>
            <a:endParaRPr lang="zh-CN" altLang="en-US"/>
          </a:p>
          <a:p>
            <a:endParaRPr lang="zh-CN" altLang="en-US"/>
          </a:p>
          <a:p>
            <a:endParaRPr lang="zh-CN" altLang="en-US"/>
          </a:p>
          <a:p>
            <a:endParaRPr lang="zh-CN" altLang="en-US"/>
          </a:p>
          <a:p>
            <a:endParaRPr lang="zh-CN" altLang="en-US"/>
          </a:p>
          <a:p>
            <a:endParaRPr lang="zh-CN" altLang="en-US"/>
          </a:p>
          <a:p>
            <a:r>
              <a:rPr lang="zh-CN" altLang="en-US"/>
              <a:t>也就是说你要自己找到一个顺序去邀请</a:t>
            </a:r>
            <a:r>
              <a:rPr lang="zh-CN" altLang="en-US"/>
              <a:t>人。</a:t>
            </a:r>
            <a:endParaRPr lang="zh-CN" altLang="en-US"/>
          </a:p>
        </p:txBody>
      </p:sp>
      <p:pic>
        <p:nvPicPr>
          <p:cNvPr id="7" name="图片 6" descr="668JH~UU]WS%I4)JY1Y(AGM"/>
          <p:cNvPicPr>
            <a:picLocks noChangeAspect="1"/>
          </p:cNvPicPr>
          <p:nvPr/>
        </p:nvPicPr>
        <p:blipFill>
          <a:blip r:embed="rId1"/>
          <a:stretch>
            <a:fillRect/>
          </a:stretch>
        </p:blipFill>
        <p:spPr>
          <a:xfrm>
            <a:off x="838200" y="1825625"/>
            <a:ext cx="10639425" cy="29146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这个题转换后可以看</a:t>
            </a:r>
            <a:r>
              <a:rPr lang="zh-CN" altLang="en-US"/>
              <a:t>做</a:t>
            </a:r>
            <a:endParaRPr lang="zh-CN" altLang="en-US"/>
          </a:p>
          <a:p>
            <a:r>
              <a:rPr lang="zh-CN" altLang="en-US"/>
              <a:t>初始给了</a:t>
            </a:r>
            <a:r>
              <a:rPr lang="en-US" altLang="zh-CN"/>
              <a:t> m </a:t>
            </a:r>
            <a:r>
              <a:rPr lang="zh-CN" altLang="en-US"/>
              <a:t>个区间，第</a:t>
            </a:r>
            <a:r>
              <a:rPr lang="en-US" altLang="zh-CN"/>
              <a:t> i </a:t>
            </a:r>
            <a:r>
              <a:rPr lang="zh-CN" altLang="en-US"/>
              <a:t>个区间有一个权值</a:t>
            </a:r>
            <a:r>
              <a:rPr lang="en-US" altLang="zh-CN"/>
              <a:t> v[i]</a:t>
            </a:r>
            <a:endParaRPr lang="en-US" altLang="zh-CN"/>
          </a:p>
          <a:p>
            <a:r>
              <a:rPr lang="zh-CN" altLang="en-US"/>
              <a:t>每次给定一个点</a:t>
            </a:r>
            <a:r>
              <a:rPr lang="en-US" altLang="zh-CN"/>
              <a:t> x</a:t>
            </a:r>
            <a:r>
              <a:rPr lang="zh-CN" altLang="en-US"/>
              <a:t>，将包含了</a:t>
            </a:r>
            <a:r>
              <a:rPr lang="en-US" altLang="zh-CN"/>
              <a:t> x </a:t>
            </a:r>
            <a:r>
              <a:rPr lang="zh-CN" altLang="en-US"/>
              <a:t>的所有区间的权值</a:t>
            </a:r>
            <a:r>
              <a:rPr lang="en-US" altLang="zh-CN"/>
              <a:t> v[i] </a:t>
            </a:r>
            <a:r>
              <a:rPr lang="zh-CN" altLang="en-US"/>
              <a:t>都减去</a:t>
            </a:r>
            <a:r>
              <a:rPr lang="en-US" altLang="zh-CN"/>
              <a:t> 1</a:t>
            </a:r>
            <a:endParaRPr lang="en-US" altLang="zh-CN"/>
          </a:p>
          <a:p>
            <a:r>
              <a:rPr lang="zh-CN" altLang="en-US"/>
              <a:t>如果一个区间的权值被减到</a:t>
            </a:r>
            <a:r>
              <a:rPr lang="en-US" altLang="zh-CN"/>
              <a:t> 0</a:t>
            </a:r>
            <a:r>
              <a:rPr lang="zh-CN" altLang="en-US"/>
              <a:t>，则这个区间被</a:t>
            </a:r>
            <a:r>
              <a:rPr lang="zh-CN" altLang="en-US"/>
              <a:t>删除</a:t>
            </a:r>
            <a:endParaRPr lang="zh-CN" altLang="en-US"/>
          </a:p>
          <a:p>
            <a:r>
              <a:rPr lang="zh-CN" altLang="en-US"/>
              <a:t>你需要在线地维护每次操作后有哪些区间被</a:t>
            </a:r>
            <a:r>
              <a:rPr lang="zh-CN" altLang="en-US"/>
              <a:t>删除</a:t>
            </a:r>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sym typeface="+mn-ea"/>
              </a:rPr>
              <a:t>先考虑所有区间都包含一个</a:t>
            </a:r>
            <a:r>
              <a:rPr lang="zh-CN" altLang="en-US">
                <a:sym typeface="+mn-ea"/>
              </a:rPr>
              <a:t>固定位置</a:t>
            </a:r>
            <a:r>
              <a:rPr lang="en-US" altLang="zh-CN">
                <a:sym typeface="+mn-ea"/>
              </a:rPr>
              <a:t> p </a:t>
            </a:r>
            <a:r>
              <a:rPr lang="zh-CN" altLang="en-US">
                <a:sym typeface="+mn-ea"/>
              </a:rPr>
              <a:t>的情况</a:t>
            </a:r>
            <a:endParaRPr lang="zh-CN" altLang="en-US"/>
          </a:p>
          <a:p>
            <a:r>
              <a:rPr lang="zh-CN" altLang="en-US"/>
              <a:t>可以将序列从</a:t>
            </a:r>
            <a:r>
              <a:rPr lang="en-US" altLang="zh-CN"/>
              <a:t> p </a:t>
            </a:r>
            <a:r>
              <a:rPr lang="zh-CN" altLang="en-US"/>
              <a:t>位置分为</a:t>
            </a:r>
            <a:r>
              <a:rPr lang="zh-CN" altLang="en-US"/>
              <a:t>两段</a:t>
            </a:r>
            <a:endParaRPr lang="zh-CN" altLang="en-US"/>
          </a:p>
          <a:p>
            <a:r>
              <a:rPr lang="zh-CN" altLang="en-US"/>
              <a:t>每个区间都会被分为左边一段的一个后缀，右边一段的一个</a:t>
            </a:r>
            <a:r>
              <a:rPr lang="zh-CN" altLang="en-US"/>
              <a:t>前缀</a:t>
            </a:r>
            <a:endParaRPr lang="zh-CN" altLang="en-US"/>
          </a:p>
          <a:p>
            <a:r>
              <a:rPr lang="zh-CN" altLang="en-US"/>
              <a:t>一个区间会被分成两段，我们让这两段平分这个区间的</a:t>
            </a:r>
            <a:r>
              <a:rPr lang="en-US" altLang="zh-CN"/>
              <a:t> v</a:t>
            </a:r>
            <a:endParaRPr lang="en-US" altLang="zh-CN"/>
          </a:p>
          <a:p>
            <a:r>
              <a:rPr lang="zh-CN" altLang="en-US"/>
              <a:t>这个方法可以让分出的两段独立，当其中一段被减到负数时，找到另一段的值，并且重新进行</a:t>
            </a:r>
            <a:r>
              <a:rPr lang="zh-CN" altLang="en-US"/>
              <a:t>平分</a:t>
            </a:r>
            <a:endParaRPr lang="zh-CN" altLang="en-US"/>
          </a:p>
          <a:p>
            <a:r>
              <a:rPr lang="zh-CN" altLang="en-US"/>
              <a:t>每次这样做后这个区间的值会至少减半，所以进行</a:t>
            </a:r>
            <a:r>
              <a:rPr lang="en-US" altLang="zh-CN"/>
              <a:t> O(logv) </a:t>
            </a:r>
            <a:r>
              <a:rPr lang="zh-CN" altLang="en-US"/>
              <a:t>次</a:t>
            </a:r>
            <a:endParaRPr lang="zh-CN" altLang="en-US"/>
          </a:p>
        </p:txBody>
      </p:sp>
      <p:graphicFrame>
        <p:nvGraphicFramePr>
          <p:cNvPr id="4" name="对象 3"/>
          <p:cNvGraphicFramePr/>
          <p:nvPr/>
        </p:nvGraphicFramePr>
        <p:xfrm>
          <a:off x="1042035" y="5180330"/>
          <a:ext cx="6310630" cy="1747520"/>
        </p:xfrm>
        <a:graphic>
          <a:graphicData uri="http://schemas.openxmlformats.org/presentationml/2006/ole">
            <mc:AlternateContent xmlns:mc="http://schemas.openxmlformats.org/markup-compatibility/2006">
              <mc:Choice xmlns:v="urn:schemas-microsoft-com:vml" Requires="v">
                <p:oleObj spid="_x0000_s5" name="" r:id="rId1" imgW="6305550" imgH="1746250" progId="Paint.Picture">
                  <p:embed/>
                </p:oleObj>
              </mc:Choice>
              <mc:Fallback>
                <p:oleObj name="" r:id="rId1" imgW="6305550" imgH="1746250" progId="Paint.Picture">
                  <p:embed/>
                  <p:pic>
                    <p:nvPicPr>
                      <p:cNvPr id="0" name="图片 4"/>
                      <p:cNvPicPr/>
                      <p:nvPr/>
                    </p:nvPicPr>
                    <p:blipFill>
                      <a:blip r:embed="rId2"/>
                      <a:stretch>
                        <a:fillRect/>
                      </a:stretch>
                    </p:blipFill>
                    <p:spPr>
                      <a:xfrm>
                        <a:off x="1042035" y="5180330"/>
                        <a:ext cx="6310630" cy="1747520"/>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sym typeface="+mn-ea"/>
              </a:rPr>
              <a:t>每次修改</a:t>
            </a:r>
            <a:r>
              <a:rPr lang="en-US" altLang="zh-CN">
                <a:sym typeface="+mn-ea"/>
              </a:rPr>
              <a:t> x </a:t>
            </a:r>
            <a:r>
              <a:rPr lang="zh-CN" altLang="en-US">
                <a:sym typeface="+mn-ea"/>
              </a:rPr>
              <a:t>位置的时候，我们只需要考虑对其中一侧的影响</a:t>
            </a:r>
            <a:endParaRPr lang="zh-CN" altLang="en-US">
              <a:sym typeface="+mn-ea"/>
            </a:endParaRPr>
          </a:p>
          <a:p>
            <a:r>
              <a:rPr lang="zh-CN" altLang="en-US"/>
              <a:t>比如对所有</a:t>
            </a:r>
            <a:r>
              <a:rPr lang="en-US" altLang="zh-CN"/>
              <a:t> y&lt;x </a:t>
            </a:r>
            <a:r>
              <a:rPr lang="zh-CN" altLang="en-US"/>
              <a:t>的后缀</a:t>
            </a:r>
            <a:r>
              <a:rPr lang="en-US" altLang="zh-CN"/>
              <a:t>[y,p] </a:t>
            </a:r>
            <a:r>
              <a:rPr lang="zh-CN" altLang="en-US"/>
              <a:t>减去一个数，使用线段树或平衡</a:t>
            </a:r>
            <a:r>
              <a:rPr lang="zh-CN" altLang="en-US"/>
              <a:t>树维护一个</a:t>
            </a:r>
            <a:r>
              <a:rPr lang="en-US" altLang="zh-CN"/>
              <a:t> min </a:t>
            </a:r>
            <a:r>
              <a:rPr lang="zh-CN" altLang="en-US"/>
              <a:t>就可以知道是否有被减到负数</a:t>
            </a:r>
            <a:r>
              <a:rPr lang="zh-CN" altLang="en-US"/>
              <a:t>的</a:t>
            </a:r>
            <a:endParaRPr lang="zh-CN" altLang="en-US"/>
          </a:p>
          <a:p>
            <a:r>
              <a:rPr lang="zh-CN" altLang="en-US"/>
              <a:t>有被减到负数的就找到其在另一侧的一段，查出权值后</a:t>
            </a:r>
            <a:r>
              <a:rPr lang="zh-CN" altLang="en-US"/>
              <a:t>平分</a:t>
            </a:r>
            <a:endParaRPr lang="zh-CN" altLang="en-US"/>
          </a:p>
        </p:txBody>
      </p:sp>
      <p:graphicFrame>
        <p:nvGraphicFramePr>
          <p:cNvPr id="4" name="对象 3"/>
          <p:cNvGraphicFramePr/>
          <p:nvPr/>
        </p:nvGraphicFramePr>
        <p:xfrm>
          <a:off x="838200" y="4627245"/>
          <a:ext cx="6367780" cy="2230755"/>
        </p:xfrm>
        <a:graphic>
          <a:graphicData uri="http://schemas.openxmlformats.org/presentationml/2006/ole">
            <mc:AlternateContent xmlns:mc="http://schemas.openxmlformats.org/markup-compatibility/2006">
              <mc:Choice xmlns:v="urn:schemas-microsoft-com:vml" Requires="v">
                <p:oleObj spid="_x0000_s5" name="" r:id="rId1" imgW="6362700" imgH="2228850" progId="Paint.Picture">
                  <p:embed/>
                </p:oleObj>
              </mc:Choice>
              <mc:Fallback>
                <p:oleObj name="" r:id="rId1" imgW="6362700" imgH="2228850" progId="Paint.Picture">
                  <p:embed/>
                  <p:pic>
                    <p:nvPicPr>
                      <p:cNvPr id="0" name="图片 4"/>
                      <p:cNvPicPr/>
                      <p:nvPr/>
                    </p:nvPicPr>
                    <p:blipFill>
                      <a:blip r:embed="rId2"/>
                      <a:stretch>
                        <a:fillRect/>
                      </a:stretch>
                    </p:blipFill>
                    <p:spPr>
                      <a:xfrm>
                        <a:off x="838200" y="4627245"/>
                        <a:ext cx="6367780" cy="223075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对序列进行分治，分治和线段树是一样的</a:t>
            </a:r>
            <a:r>
              <a:rPr lang="zh-CN" altLang="en-US"/>
              <a:t>结构</a:t>
            </a:r>
            <a:endParaRPr lang="zh-CN" altLang="en-US"/>
          </a:p>
          <a:p>
            <a:r>
              <a:rPr lang="zh-CN" altLang="en-US"/>
              <a:t>每个区间必定会在一层上被拆成一个后缀和一个</a:t>
            </a:r>
            <a:r>
              <a:rPr lang="zh-CN" altLang="en-US"/>
              <a:t>前缀</a:t>
            </a:r>
            <a:endParaRPr lang="zh-CN" altLang="en-US"/>
          </a:p>
          <a:p>
            <a:r>
              <a:rPr lang="zh-CN" altLang="en-US"/>
              <a:t>每一层维护上面说的那个</a:t>
            </a:r>
            <a:r>
              <a:rPr lang="zh-CN" altLang="en-US"/>
              <a:t>数据结构</a:t>
            </a:r>
            <a:endParaRPr lang="zh-CN" altLang="en-US"/>
          </a:p>
          <a:p>
            <a:r>
              <a:rPr lang="zh-CN" altLang="en-US"/>
              <a:t>具体而言，对外层线段树的每个节点，再开一个线段树或平衡树维护这个节点上所有拆出来</a:t>
            </a:r>
            <a:r>
              <a:rPr lang="zh-CN" altLang="en-US"/>
              <a:t>的前缀，后缀</a:t>
            </a:r>
            <a:endParaRPr lang="zh-CN" altLang="en-US"/>
          </a:p>
          <a:p>
            <a:r>
              <a:rPr lang="zh-CN" altLang="en-US"/>
              <a:t>每次单点修改会在</a:t>
            </a:r>
            <a:r>
              <a:rPr lang="en-US" altLang="zh-CN"/>
              <a:t> O(logn) </a:t>
            </a:r>
            <a:r>
              <a:rPr lang="zh-CN" altLang="en-US"/>
              <a:t>个外层线段树节点上进行内层线段树的区间</a:t>
            </a:r>
            <a:r>
              <a:rPr lang="zh-CN" altLang="en-US"/>
              <a:t>减</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zh-CN" altLang="en-US"/>
              <a:t>这里每次对</a:t>
            </a:r>
            <a:r>
              <a:rPr lang="en-US" altLang="zh-CN"/>
              <a:t> O(logn) </a:t>
            </a:r>
            <a:r>
              <a:rPr lang="zh-CN" altLang="en-US"/>
              <a:t>棵线段树或平衡树进行区间减，维护区间</a:t>
            </a:r>
            <a:r>
              <a:rPr lang="en-US" altLang="zh-CN"/>
              <a:t> min</a:t>
            </a:r>
            <a:r>
              <a:rPr lang="zh-CN" altLang="en-US"/>
              <a:t>，如果区间</a:t>
            </a:r>
            <a:r>
              <a:rPr lang="en-US" altLang="zh-CN"/>
              <a:t> min&lt;0</a:t>
            </a:r>
            <a:r>
              <a:rPr lang="zh-CN" altLang="en-US"/>
              <a:t>，则额外花费</a:t>
            </a:r>
            <a:r>
              <a:rPr lang="en-US" altLang="zh-CN"/>
              <a:t> O(logn) </a:t>
            </a:r>
            <a:r>
              <a:rPr lang="zh-CN" altLang="en-US"/>
              <a:t>代价递归下去找到这个</a:t>
            </a:r>
            <a:r>
              <a:rPr lang="zh-CN" altLang="en-US"/>
              <a:t>点</a:t>
            </a:r>
            <a:endParaRPr lang="zh-CN" altLang="en-US"/>
          </a:p>
          <a:p>
            <a:r>
              <a:rPr lang="zh-CN" altLang="en-US"/>
              <a:t>每个初始给定的区间只会被递归操作</a:t>
            </a:r>
            <a:r>
              <a:rPr lang="en-US" altLang="zh-CN"/>
              <a:t> O(logv) </a:t>
            </a:r>
            <a:r>
              <a:rPr lang="zh-CN" altLang="en-US"/>
              <a:t>次</a:t>
            </a:r>
            <a:endParaRPr lang="zh-CN" altLang="en-US"/>
          </a:p>
          <a:p>
            <a:r>
              <a:rPr lang="zh-CN" altLang="en-US"/>
              <a:t>每次操作涉及到</a:t>
            </a:r>
            <a:r>
              <a:rPr lang="en-US" altLang="zh-CN"/>
              <a:t> O(logn) </a:t>
            </a:r>
            <a:r>
              <a:rPr lang="zh-CN" altLang="en-US"/>
              <a:t>棵线段树的区间</a:t>
            </a:r>
            <a:r>
              <a:rPr lang="zh-CN" altLang="en-US"/>
              <a:t>操作</a:t>
            </a:r>
            <a:endParaRPr lang="zh-CN" altLang="en-US"/>
          </a:p>
          <a:p>
            <a:r>
              <a:rPr lang="zh-CN" altLang="en-US"/>
              <a:t>总时间复杂度</a:t>
            </a:r>
            <a:r>
              <a:rPr lang="en-US" altLang="zh-CN"/>
              <a:t> O(nlogn(logv+logn))</a:t>
            </a:r>
            <a:endParaRPr lang="en-US" altLang="zh-CN"/>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COMMONDATA" val="eyJoZGlkIjoiNTIwNDJiYTdhNzQxZDA4MTgxMDc3YmZjNzFjZDAxM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2754</Words>
  <Application>WPS 演示</Application>
  <PresentationFormat>宽屏</PresentationFormat>
  <Paragraphs>153</Paragraphs>
  <Slides>22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5</vt:i4>
      </vt:variant>
      <vt:variant>
        <vt:lpstr>幻灯片标题</vt:lpstr>
      </vt:variant>
      <vt:variant>
        <vt:i4>22</vt:i4>
      </vt:variant>
    </vt:vector>
  </HeadingPairs>
  <TitlesOfParts>
    <vt:vector size="34" baseType="lpstr">
      <vt:lpstr>Arial</vt:lpstr>
      <vt:lpstr>宋体</vt:lpstr>
      <vt:lpstr>Wingdings</vt:lpstr>
      <vt:lpstr>Arial Unicode MS</vt:lpstr>
      <vt:lpstr>Calibri</vt:lpstr>
      <vt:lpstr>微软雅黑</vt:lpstr>
      <vt:lpstr>Office 主题</vt:lpstr>
      <vt:lpstr>Paint.Picture</vt:lpstr>
      <vt:lpstr>Paint.Picture</vt:lpstr>
      <vt:lpstr>Paint.Picture</vt:lpstr>
      <vt:lpstr>Paint.Picture</vt:lpstr>
      <vt:lpstr>Paint.Picture</vt:lpstr>
      <vt:lpstr>O(nlogn)支配对</vt:lpstr>
      <vt:lpstr>PowerPoint 演示文稿</vt:lpstr>
      <vt:lpstr>PowerPoint 演示文稿</vt:lpstr>
      <vt:lpstr>CCPC2022 绵阳B CF gym 104065 B</vt:lpstr>
      <vt:lpstr>Solution</vt:lpstr>
      <vt:lpstr>Solution</vt:lpstr>
      <vt:lpstr>Solution</vt:lpstr>
      <vt:lpstr>Solution</vt:lpstr>
      <vt:lpstr>Solution</vt:lpstr>
      <vt:lpstr>PowerPoint 演示文稿</vt:lpstr>
      <vt:lpstr>CF gym 102331 F. Fast Spanning Tree</vt:lpstr>
      <vt:lpstr>Solution</vt:lpstr>
      <vt:lpstr>Solution</vt:lpstr>
      <vt:lpstr>总结</vt:lpstr>
      <vt:lpstr>PowerPoint 演示文稿</vt:lpstr>
      <vt:lpstr>Solution</vt:lpstr>
      <vt:lpstr>Solution</vt:lpstr>
      <vt:lpstr>总结</vt:lpstr>
      <vt:lpstr>Luogu7603 [THUPC2021] 鬼街</vt:lpstr>
      <vt:lpstr>Solution</vt:lpstr>
      <vt:lpstr>Solution</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Chengze Cai</dc:creator>
  <cp:lastModifiedBy>17945</cp:lastModifiedBy>
  <cp:revision>23</cp:revision>
  <dcterms:created xsi:type="dcterms:W3CDTF">2023-03-08T07:52:00Z</dcterms:created>
  <dcterms:modified xsi:type="dcterms:W3CDTF">2023-03-08T08:10:45Z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689D23FC7FC34293A1F80F6EAF0D1546</vt:lpwstr>
  </property>
  <property fmtid="{D5CDD505-2E9C-101B-9397-08002B2CF9AE}" pid="3" name="KSOProductBuildVer">
    <vt:lpwstr>2052-11.1.0.13703</vt:lpwstr>
  </property>
</Properties>
</file>