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5"/>
  </p:handoutMasterIdLst>
  <p:sldIdLst>
    <p:sldId id="256" r:id="rId3"/>
    <p:sldId id="271" r:id="rId5"/>
    <p:sldId id="295" r:id="rId6"/>
    <p:sldId id="296" r:id="rId7"/>
    <p:sldId id="297" r:id="rId8"/>
    <p:sldId id="294" r:id="rId9"/>
    <p:sldId id="278" r:id="rId10"/>
    <p:sldId id="268" r:id="rId11"/>
    <p:sldId id="279" r:id="rId12"/>
    <p:sldId id="263" r:id="rId13"/>
    <p:sldId id="281" r:id="rId14"/>
    <p:sldId id="282" r:id="rId15"/>
    <p:sldId id="276" r:id="rId16"/>
    <p:sldId id="315" r:id="rId17"/>
    <p:sldId id="314" r:id="rId18"/>
    <p:sldId id="286" r:id="rId19"/>
    <p:sldId id="277" r:id="rId20"/>
    <p:sldId id="287" r:id="rId21"/>
    <p:sldId id="288" r:id="rId22"/>
    <p:sldId id="260" r:id="rId23"/>
    <p:sldId id="283" r:id="rId24"/>
    <p:sldId id="269" r:id="rId25"/>
    <p:sldId id="289" r:id="rId26"/>
    <p:sldId id="299" r:id="rId27"/>
    <p:sldId id="300" r:id="rId28"/>
    <p:sldId id="262" r:id="rId29"/>
    <p:sldId id="291" r:id="rId30"/>
    <p:sldId id="273" r:id="rId31"/>
    <p:sldId id="284" r:id="rId32"/>
    <p:sldId id="285" r:id="rId33"/>
    <p:sldId id="267" r:id="rId34"/>
    <p:sldId id="290" r:id="rId35"/>
    <p:sldId id="258" r:id="rId36"/>
    <p:sldId id="292" r:id="rId37"/>
    <p:sldId id="274" r:id="rId38"/>
    <p:sldId id="293" r:id="rId39"/>
    <p:sldId id="275" r:id="rId40"/>
    <p:sldId id="298" r:id="rId41"/>
    <p:sldId id="305" r:id="rId42"/>
    <p:sldId id="306" r:id="rId43"/>
    <p:sldId id="307" r:id="rId44"/>
    <p:sldId id="265" r:id="rId45"/>
    <p:sldId id="312" r:id="rId46"/>
    <p:sldId id="313" r:id="rId47"/>
    <p:sldId id="311" r:id="rId48"/>
    <p:sldId id="316" r:id="rId49"/>
    <p:sldId id="317" r:id="rId50"/>
    <p:sldId id="318" r:id="rId51"/>
    <p:sldId id="319" r:id="rId52"/>
    <p:sldId id="309" r:id="rId53"/>
    <p:sldId id="310" r:id="rId5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bleStyles" Target="tableStyles.xml"/><Relationship Id="rId57" Type="http://schemas.openxmlformats.org/officeDocument/2006/relationships/viewProps" Target="viewProps.xml"/><Relationship Id="rId56" Type="http://schemas.openxmlformats.org/officeDocument/2006/relationships/presProps" Target="presProps.xml"/><Relationship Id="rId55" Type="http://schemas.openxmlformats.org/officeDocument/2006/relationships/handoutMaster" Target="handoutMasters/handoutMaster1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dp </a:t>
            </a:r>
            <a:r>
              <a:rPr lang="zh-CN" altLang="en-US" dirty="0">
                <a:effectLst/>
              </a:rPr>
              <a:t>杂题选讲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2023 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两个序列</a:t>
            </a:r>
            <a:r>
              <a:rPr lang="en-US" altLang="zh-CN"/>
              <a:t> a, b</a:t>
            </a:r>
            <a:r>
              <a:rPr lang="zh-CN" altLang="en-US"/>
              <a:t>，每个数都要求在一个区间</a:t>
            </a:r>
            <a:r>
              <a:rPr lang="en-US" altLang="zh-CN"/>
              <a:t> [la[i], ra[i]] </a:t>
            </a:r>
            <a:r>
              <a:rPr lang="zh-CN" altLang="en-US"/>
              <a:t>和</a:t>
            </a:r>
            <a:r>
              <a:rPr lang="en-US" altLang="zh-CN"/>
              <a:t> [lb[i], rb[i]]</a:t>
            </a:r>
            <a:r>
              <a:rPr lang="zh-CN" altLang="en-US"/>
              <a:t>内。</a:t>
            </a:r>
            <a:endParaRPr lang="zh-CN" altLang="en-US"/>
          </a:p>
          <a:p>
            <a:r>
              <a:rPr lang="zh-CN" altLang="en-US"/>
              <a:t>问对于每个前缀</a:t>
            </a:r>
            <a:r>
              <a:rPr lang="en-US" altLang="zh-CN"/>
              <a:t> p, q</a:t>
            </a:r>
            <a:r>
              <a:rPr lang="zh-CN" altLang="en-US"/>
              <a:t>，</a:t>
            </a:r>
            <a:r>
              <a:rPr lang="en-US" altLang="zh-CN"/>
              <a:t>a </a:t>
            </a:r>
            <a:r>
              <a:rPr lang="zh-CN" altLang="en-US"/>
              <a:t>的前</a:t>
            </a:r>
            <a:r>
              <a:rPr lang="en-US" altLang="zh-CN"/>
              <a:t> p </a:t>
            </a:r>
            <a:r>
              <a:rPr lang="zh-CN" altLang="en-US"/>
              <a:t>项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b </a:t>
            </a:r>
            <a:r>
              <a:rPr lang="zh-CN" altLang="en-US"/>
              <a:t>的前</a:t>
            </a:r>
            <a:r>
              <a:rPr lang="en-US" altLang="zh-CN"/>
              <a:t> q </a:t>
            </a:r>
            <a:r>
              <a:rPr lang="zh-CN" altLang="en-US"/>
              <a:t>项和相同的</a:t>
            </a:r>
            <a:r>
              <a:rPr lang="zh-CN" altLang="en-US"/>
              <a:t>概率。</a:t>
            </a:r>
            <a:endParaRPr lang="zh-CN" altLang="en-US"/>
          </a:p>
          <a:p>
            <a:r>
              <a:rPr lang="en-US" altLang="zh-CN"/>
              <a:t>n &lt;= 500, W &lt;= 500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2023 C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dp </a:t>
            </a:r>
            <a:r>
              <a:rPr lang="zh-CN" altLang="en-US"/>
              <a:t>的时候保持两边的差的绝对值不超过</a:t>
            </a:r>
            <a:r>
              <a:rPr lang="en-US" altLang="zh-CN"/>
              <a:t> W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 O(n^2 W)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类似的方法，可以做</a:t>
            </a:r>
            <a:r>
              <a:rPr lang="en-US" altLang="zh-CN"/>
              <a:t> O(nW) </a:t>
            </a:r>
            <a:r>
              <a:rPr lang="zh-CN" altLang="en-US"/>
              <a:t>子集和。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2023 C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59000" y="1825625"/>
            <a:ext cx="74923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1810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对于每个位置</a:t>
            </a:r>
            <a:r>
              <a:rPr lang="en-US" altLang="zh-CN"/>
              <a:t> i</a:t>
            </a:r>
            <a:r>
              <a:rPr lang="zh-CN" altLang="en-US"/>
              <a:t>，</a:t>
            </a:r>
            <a:r>
              <a:rPr lang="en-US" altLang="zh-CN"/>
              <a:t>pi </a:t>
            </a:r>
            <a:r>
              <a:rPr lang="zh-CN" altLang="en-US"/>
              <a:t>的概率为</a:t>
            </a:r>
            <a:r>
              <a:rPr lang="en-US" altLang="zh-CN"/>
              <a:t> 1</a:t>
            </a:r>
            <a:r>
              <a:rPr lang="zh-CN" altLang="en-US"/>
              <a:t>，</a:t>
            </a:r>
            <a:r>
              <a:rPr lang="en-US" altLang="zh-CN"/>
              <a:t>(1-pi) </a:t>
            </a:r>
            <a:r>
              <a:rPr lang="zh-CN" altLang="en-US"/>
              <a:t>的概率为</a:t>
            </a:r>
            <a:r>
              <a:rPr lang="en-US" altLang="zh-CN"/>
              <a:t> -1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对于每个序列，分数为</a:t>
            </a:r>
            <a:r>
              <a:rPr lang="en-US" altLang="zh-CN"/>
              <a:t> h[</a:t>
            </a:r>
            <a:r>
              <a:rPr lang="zh-CN" altLang="en-US"/>
              <a:t>前缀最大值之和</a:t>
            </a:r>
            <a:r>
              <a:rPr lang="en-US" altLang="zh-CN"/>
              <a:t>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问</a:t>
            </a:r>
            <a:r>
              <a:rPr lang="en-US" altLang="zh-CN"/>
              <a:t> k = 1, ..., n</a:t>
            </a:r>
            <a:r>
              <a:rPr lang="zh-CN" altLang="en-US"/>
              <a:t>，只考虑前</a:t>
            </a:r>
            <a:r>
              <a:rPr lang="en-US" altLang="zh-CN"/>
              <a:t> k </a:t>
            </a:r>
            <a:r>
              <a:rPr lang="zh-CN" altLang="en-US"/>
              <a:t>项，分数的期望是</a:t>
            </a:r>
            <a:r>
              <a:rPr lang="zh-CN" altLang="en-US"/>
              <a:t>多少。</a:t>
            </a:r>
            <a:endParaRPr lang="zh-CN" altLang="en-US"/>
          </a:p>
          <a:p>
            <a:r>
              <a:rPr lang="en-US" altLang="zh-CN"/>
              <a:t>n 5000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1810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</a:t>
            </a:r>
            <a:r>
              <a:rPr lang="zh-CN" altLang="en-US"/>
              <a:t>倒着做。</a:t>
            </a:r>
            <a:endParaRPr lang="zh-CN" altLang="en-US"/>
          </a:p>
          <a:p>
            <a:r>
              <a:rPr lang="zh-CN" altLang="en-US"/>
              <a:t>然后转置一下，或者想想把</a:t>
            </a:r>
            <a:r>
              <a:rPr lang="en-US" altLang="zh-CN"/>
              <a:t>dp</a:t>
            </a:r>
            <a:r>
              <a:rPr lang="zh-CN" altLang="en-US"/>
              <a:t>过程反过来。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ARC 168 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给你若干个非负的数，你要分成</a:t>
            </a:r>
            <a:r>
              <a:rPr lang="en-US" altLang="zh-CN"/>
              <a:t> k </a:t>
            </a:r>
            <a:r>
              <a:rPr lang="zh-CN" altLang="en-US"/>
              <a:t>段，使得和不小于</a:t>
            </a:r>
            <a:r>
              <a:rPr lang="en-US" altLang="zh-CN"/>
              <a:t> S </a:t>
            </a:r>
            <a:r>
              <a:rPr lang="zh-CN" altLang="en-US"/>
              <a:t>的</a:t>
            </a:r>
            <a:r>
              <a:rPr lang="zh-CN" altLang="en-US"/>
              <a:t>段尽量多。</a:t>
            </a:r>
            <a:endParaRPr lang="zh-CN"/>
          </a:p>
          <a:p>
            <a:r>
              <a:rPr lang="en-US" altLang="zh-CN"/>
              <a:t>n &lt;= 2.5</a:t>
            </a:r>
            <a:r>
              <a:rPr lang="en-US" altLang="zh-CN"/>
              <a:t>e5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ARC 168 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相当于找到</a:t>
            </a:r>
            <a:r>
              <a:rPr lang="en-US" altLang="zh-CN"/>
              <a:t> x </a:t>
            </a:r>
            <a:r>
              <a:rPr lang="zh-CN"/>
              <a:t>段和不小于</a:t>
            </a:r>
            <a:r>
              <a:rPr lang="en-US" altLang="zh-CN"/>
              <a:t> S </a:t>
            </a:r>
            <a:r>
              <a:rPr lang="zh-CN" altLang="en-US"/>
              <a:t>的，并且数字总个数不能超过</a:t>
            </a:r>
            <a:r>
              <a:rPr lang="en-US" altLang="zh-CN"/>
              <a:t> n-(k-x)</a:t>
            </a:r>
            <a:r>
              <a:rPr lang="zh-CN" altLang="en-US"/>
              <a:t>。找最大的</a:t>
            </a:r>
            <a:r>
              <a:rPr lang="en-US" altLang="zh-CN"/>
              <a:t> x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令</a:t>
            </a:r>
            <a:r>
              <a:rPr lang="en-US" altLang="zh-CN"/>
              <a:t> f(x) </a:t>
            </a:r>
            <a:r>
              <a:rPr lang="zh-CN" altLang="en-US"/>
              <a:t>表示上述问题，数字总个数的最小值</a:t>
            </a:r>
            <a:r>
              <a:rPr lang="en-US" altLang="zh-CN"/>
              <a:t> - x</a:t>
            </a:r>
            <a:r>
              <a:rPr lang="zh-CN" altLang="en-US"/>
              <a:t>，那么</a:t>
            </a:r>
            <a:r>
              <a:rPr lang="en-US" altLang="zh-CN"/>
              <a:t> f </a:t>
            </a:r>
            <a:r>
              <a:rPr lang="zh-CN" altLang="en-US"/>
              <a:t>是一个</a:t>
            </a:r>
            <a:r>
              <a:rPr lang="zh-CN" altLang="en-US"/>
              <a:t>凸函数。</a:t>
            </a:r>
            <a:endParaRPr lang="zh-CN" altLang="en-US"/>
          </a:p>
          <a:p>
            <a:r>
              <a:rPr lang="zh-CN" altLang="en-US"/>
              <a:t>只要找到</a:t>
            </a:r>
            <a:r>
              <a:rPr lang="en-US" altLang="zh-CN"/>
              <a:t> f(x) &lt;= n-k </a:t>
            </a:r>
            <a:r>
              <a:rPr lang="zh-CN" altLang="en-US"/>
              <a:t>的最大值即可。可以</a:t>
            </a:r>
            <a:r>
              <a:rPr lang="zh-CN" altLang="en-US"/>
              <a:t>二分。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ABC 311 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给你一棵树，每个点有个颜色，重量和</a:t>
            </a:r>
            <a:r>
              <a:rPr lang="zh-CN"/>
              <a:t>权值。</a:t>
            </a:r>
            <a:endParaRPr lang="zh-CN"/>
          </a:p>
          <a:p>
            <a:r>
              <a:rPr lang="zh-CN"/>
              <a:t>对于每个</a:t>
            </a:r>
            <a:r>
              <a:rPr lang="en-US" altLang="zh-CN"/>
              <a:t> i</a:t>
            </a:r>
            <a:r>
              <a:rPr lang="zh-CN" altLang="en-US"/>
              <a:t>，询问在</a:t>
            </a:r>
            <a:r>
              <a:rPr lang="en-US" altLang="zh-CN"/>
              <a:t> i </a:t>
            </a:r>
            <a:r>
              <a:rPr lang="zh-CN" altLang="en-US"/>
              <a:t>这个子树里选择一些点，满足重量不超过</a:t>
            </a:r>
            <a:r>
              <a:rPr lang="en-US" altLang="zh-CN"/>
              <a:t> X </a:t>
            </a:r>
            <a:r>
              <a:rPr lang="zh-CN" altLang="en-US"/>
              <a:t>条件下权值尽量大，并且每个点和它</a:t>
            </a:r>
            <a:r>
              <a:rPr lang="zh-CN" altLang="en-US"/>
              <a:t>上一个被选的祖先颜色不同，且</a:t>
            </a:r>
            <a:r>
              <a:rPr lang="en-US" altLang="zh-CN"/>
              <a:t> i </a:t>
            </a:r>
            <a:r>
              <a:rPr lang="zh-CN" altLang="en-US"/>
              <a:t>一定被选中。</a:t>
            </a:r>
            <a:endParaRPr lang="zh-CN"/>
          </a:p>
          <a:p>
            <a:r>
              <a:rPr lang="en-US" altLang="zh-CN"/>
              <a:t>n &lt;= 200</a:t>
            </a:r>
            <a:endParaRPr lang="en-US" altLang="zh-CN"/>
          </a:p>
          <a:p>
            <a:r>
              <a:rPr lang="en-US" altLang="zh-CN"/>
              <a:t>X &lt;= 50000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ABC 311 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448300" cy="4360545"/>
          </a:xfrm>
        </p:spPr>
        <p:txBody>
          <a:bodyPr/>
          <a:p>
            <a:r>
              <a:rPr lang="zh-CN"/>
              <a:t>首先</a:t>
            </a:r>
            <a:r>
              <a:rPr lang="en-US" altLang="zh-CN"/>
              <a:t> X </a:t>
            </a:r>
            <a:r>
              <a:rPr lang="zh-CN" altLang="en-US"/>
              <a:t>很大，那么需要避免</a:t>
            </a:r>
            <a:r>
              <a:rPr lang="zh-CN" altLang="en-US"/>
              <a:t>合并。</a:t>
            </a:r>
            <a:endParaRPr lang="zh-CN" altLang="en-US"/>
          </a:p>
          <a:p>
            <a:r>
              <a:rPr lang="zh-CN" altLang="en-US"/>
              <a:t>考虑搜索，令</a:t>
            </a:r>
            <a:r>
              <a:rPr lang="en-US" altLang="zh-CN"/>
              <a:t> dfs(x, D) </a:t>
            </a:r>
            <a:r>
              <a:rPr lang="zh-CN" altLang="en-US"/>
              <a:t>表示在</a:t>
            </a:r>
            <a:r>
              <a:rPr lang="en-US" altLang="zh-CN"/>
              <a:t> x </a:t>
            </a:r>
            <a:r>
              <a:rPr lang="zh-CN" altLang="en-US"/>
              <a:t>这个子树里，如果初值为</a:t>
            </a:r>
            <a:r>
              <a:rPr lang="en-US" altLang="zh-CN"/>
              <a:t> D</a:t>
            </a:r>
            <a:r>
              <a:rPr lang="zh-CN" altLang="en-US"/>
              <a:t>，那么跑完之后的</a:t>
            </a:r>
            <a:r>
              <a:rPr lang="en-US" altLang="zh-CN"/>
              <a:t> dp </a:t>
            </a:r>
            <a:r>
              <a:rPr lang="zh-CN" altLang="en-US"/>
              <a:t>值是什么。</a:t>
            </a:r>
            <a:endParaRPr lang="zh-CN" altLang="en-US"/>
          </a:p>
          <a:p>
            <a:r>
              <a:rPr lang="zh-CN" altLang="en-US"/>
              <a:t>可以理解成枚举了每个点是</a:t>
            </a:r>
            <a:r>
              <a:rPr lang="en-US" altLang="zh-CN"/>
              <a:t> 0 </a:t>
            </a:r>
            <a:r>
              <a:rPr lang="zh-CN" altLang="en-US"/>
              <a:t>还是</a:t>
            </a:r>
            <a:r>
              <a:rPr lang="en-US" altLang="zh-CN"/>
              <a:t> 1</a:t>
            </a:r>
            <a:r>
              <a:rPr lang="zh-CN" altLang="en-US"/>
              <a:t>，然后</a:t>
            </a:r>
            <a:r>
              <a:rPr lang="zh-CN" altLang="en-US"/>
              <a:t>搜索。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2550" y="2135505"/>
            <a:ext cx="5347970" cy="28759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ABC 311 H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5863590" cy="4351655"/>
          </a:xfrm>
        </p:spPr>
        <p:txBody>
          <a:bodyPr/>
          <a:p>
            <a:r>
              <a:rPr lang="zh-CN"/>
              <a:t>进第一个儿子的时候，因为不涉及合并，所以不需要</a:t>
            </a:r>
            <a:r>
              <a:rPr lang="zh-CN"/>
              <a:t>枚举。所以可以直接</a:t>
            </a:r>
            <a:r>
              <a:rPr lang="zh-CN"/>
              <a:t>进去。</a:t>
            </a:r>
            <a:endParaRPr lang="zh-CN"/>
          </a:p>
          <a:p>
            <a:r>
              <a:rPr lang="zh-CN"/>
              <a:t>也可以理解成轻重链剖分之后，枚举一下每个轻边的</a:t>
            </a:r>
            <a:r>
              <a:rPr lang="zh-CN"/>
              <a:t>转移。</a:t>
            </a:r>
            <a:endParaRPr lang="zh-CN"/>
          </a:p>
          <a:p>
            <a:r>
              <a:rPr lang="zh-CN"/>
              <a:t>时间复杂度</a:t>
            </a:r>
            <a:r>
              <a:rPr lang="en-US" altLang="zh-CN"/>
              <a:t> O(n^1.59 W)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/>
              <a:t>对于所有的点，可以在每条重链链头重新</a:t>
            </a:r>
            <a:r>
              <a:rPr lang="zh-CN"/>
              <a:t>跑一边即可。</a:t>
            </a:r>
            <a:endParaRPr lang="zh-CN"/>
          </a:p>
          <a:p>
            <a:endParaRPr 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34455" y="1584325"/>
            <a:ext cx="5553075" cy="40227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Fibonacci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首先可以证明，答案不会超过</a:t>
            </a:r>
            <a:r>
              <a:rPr lang="en-US" altLang="zh-CN"/>
              <a:t> 2n</a:t>
            </a:r>
            <a:r>
              <a:rPr lang="zh-CN" altLang="en-US"/>
              <a:t>。因为串里不存在三个连续的相同字符。而且也可以证明</a:t>
            </a:r>
            <a:r>
              <a:rPr lang="en-US" altLang="zh-CN"/>
              <a:t> S</a:t>
            </a:r>
            <a:r>
              <a:rPr lang="zh-CN" altLang="en-US"/>
              <a:t>串</a:t>
            </a:r>
            <a:r>
              <a:rPr lang="en-US" altLang="zh-CN"/>
              <a:t> </a:t>
            </a:r>
            <a:r>
              <a:rPr lang="zh-CN" altLang="en-US"/>
              <a:t>不需要生成</a:t>
            </a:r>
            <a:r>
              <a:rPr lang="zh-CN" altLang="en-US"/>
              <a:t>到很长。</a:t>
            </a:r>
            <a:endParaRPr lang="zh-CN" altLang="en-US"/>
          </a:p>
          <a:p>
            <a:r>
              <a:rPr lang="zh-CN" altLang="en-US"/>
              <a:t>令</a:t>
            </a:r>
            <a:r>
              <a:rPr lang="en-US" altLang="zh-CN"/>
              <a:t> f[i][j] </a:t>
            </a:r>
            <a:r>
              <a:rPr lang="zh-CN" altLang="en-US"/>
              <a:t>表示</a:t>
            </a:r>
            <a:r>
              <a:rPr lang="en-US" altLang="zh-CN"/>
              <a:t> </a:t>
            </a:r>
            <a:r>
              <a:rPr lang="zh-CN" altLang="en-US"/>
              <a:t>从</a:t>
            </a:r>
            <a:r>
              <a:rPr lang="en-US" altLang="zh-CN"/>
              <a:t> t[i] </a:t>
            </a:r>
            <a:r>
              <a:rPr lang="zh-CN" altLang="en-US"/>
              <a:t>出发，在</a:t>
            </a:r>
            <a:r>
              <a:rPr lang="en-US" altLang="zh-CN"/>
              <a:t> S[j] </a:t>
            </a:r>
            <a:r>
              <a:rPr lang="zh-CN" altLang="en-US"/>
              <a:t>中找子序列会走到哪里，那么有</a:t>
            </a:r>
            <a:r>
              <a:rPr lang="en-US" altLang="zh-CN"/>
              <a:t> f[i][j] = f[f[i][j - 1]][j - 2]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然后我们可以用双指针在</a:t>
            </a:r>
            <a:r>
              <a:rPr lang="en-US" altLang="zh-CN"/>
              <a:t> S </a:t>
            </a:r>
            <a:r>
              <a:rPr lang="zh-CN" altLang="en-US"/>
              <a:t>中找合法的区间，对于每段区间，可以把它分成若干段</a:t>
            </a:r>
            <a:r>
              <a:rPr lang="en-US" altLang="zh-CN"/>
              <a:t> fibonacci </a:t>
            </a:r>
            <a:r>
              <a:rPr lang="zh-CN" altLang="en-US"/>
              <a:t>串，然后用上面求的倍增表快速</a:t>
            </a:r>
            <a:r>
              <a:rPr lang="zh-CN" altLang="en-US"/>
              <a:t>计算。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JOISC 2024 Day 1 P3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有 n 个点，每个点初始海拔为 h[i] ，可以以 k 的代价将一个点的海拔增加 1。</a:t>
            </a:r>
            <a:endParaRPr lang="en-US" altLang="zh-CN"/>
          </a:p>
          <a:p>
            <a:r>
              <a:rPr lang="en-US" altLang="zh-CN"/>
              <a:t>操作完成后，以海拔最低的点为根建一棵有根树，要求满足每个点的海拔严格大于它父亲的海拔。若点 i 有 x 个儿子，则需要额外付出 max(0,x−1) c[i] 的代价。求总代价的最小值。</a:t>
            </a:r>
            <a:endParaRPr lang="en-US" altLang="zh-CN"/>
          </a:p>
          <a:p>
            <a:r>
              <a:rPr lang="en-US" altLang="zh-CN"/>
              <a:t>n &lt;= 300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JOISC 2024 Day 1 P3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从下往上做，注意前缀最小值一定可以作为一个</a:t>
            </a:r>
            <a:r>
              <a:rPr lang="zh-CN" altLang="en-US"/>
              <a:t>接口。</a:t>
            </a:r>
            <a:endParaRPr lang="zh-CN" altLang="en-US"/>
          </a:p>
          <a:p>
            <a:r>
              <a:rPr lang="zh-CN" altLang="en-US"/>
              <a:t>记录一下，当前有多少的免费的接口，还有多少个没有</a:t>
            </a:r>
            <a:r>
              <a:rPr lang="zh-CN" altLang="en-US"/>
              <a:t>接上去。</a:t>
            </a:r>
            <a:endParaRPr lang="zh-CN" altLang="en-US"/>
          </a:p>
          <a:p>
            <a:r>
              <a:rPr lang="zh-CN" altLang="en-US"/>
              <a:t>转移的时候，枚举新开几个接口，可以用前缀和</a:t>
            </a:r>
            <a:r>
              <a:rPr lang="zh-CN" altLang="en-US"/>
              <a:t>优化。</a:t>
            </a:r>
            <a:endParaRPr lang="zh-CN" altLang="en-US"/>
          </a:p>
          <a:p>
            <a:r>
              <a:rPr lang="zh-CN" altLang="en-US"/>
              <a:t>有用的高度，只有</a:t>
            </a:r>
            <a:r>
              <a:rPr lang="en-US" altLang="zh-CN"/>
              <a:t> O(n) </a:t>
            </a:r>
            <a:r>
              <a:rPr lang="zh-CN" altLang="en-US"/>
              <a:t>个。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Jinan 2023 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有 (n + 1) 个点排成一条线，编号从 0 到 n。还有 n 条线段，</a:t>
            </a:r>
          </a:p>
          <a:p>
            <a:r>
              <a:t>第 i 条线段连接点 (i − 1) 和 i。给定 q 个区间 [li,ri]，每个区间还有一个分数 vi。</a:t>
            </a:r>
          </a:p>
          <a:p>
            <a:r>
              <a:t>可以选择将一些线段涂红，如果点 li 到 ri 之间的线段都是红的，那么得 vi 分。</a:t>
            </a:r>
          </a:p>
          <a:p>
            <a:r>
              <a:t>求恰好涂红 1, 2, · · · , n 条线段的最大得分。</a:t>
            </a:r>
          </a:p>
          <a:p>
            <a:r>
              <a:rPr lang="en-US"/>
              <a:t>n, q &lt;= 1e4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Jinan 2023 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直接</a:t>
            </a:r>
            <a:r>
              <a:rPr lang="en-US" altLang="zh-CN"/>
              <a:t> dp </a:t>
            </a:r>
            <a:r>
              <a:rPr lang="zh-CN" altLang="en-US"/>
              <a:t>是平凡的，考虑</a:t>
            </a:r>
            <a:r>
              <a:rPr lang="en-US" altLang="zh-CN"/>
              <a:t> dp[i][j] </a:t>
            </a:r>
            <a:r>
              <a:rPr lang="zh-CN" altLang="en-US"/>
              <a:t>表示前</a:t>
            </a:r>
            <a:r>
              <a:rPr lang="en-US" altLang="zh-CN"/>
              <a:t> i </a:t>
            </a:r>
            <a:r>
              <a:rPr lang="zh-CN" altLang="en-US"/>
              <a:t>条，一共</a:t>
            </a:r>
            <a:r>
              <a:rPr lang="en-US" altLang="zh-CN"/>
              <a:t> j </a:t>
            </a:r>
            <a:r>
              <a:rPr lang="zh-CN" altLang="en-US"/>
              <a:t>个</a:t>
            </a:r>
            <a:r>
              <a:rPr lang="zh-CN" altLang="en-US"/>
              <a:t>没涂色。</a:t>
            </a:r>
          </a:p>
          <a:p>
            <a:r>
              <a:rPr lang="zh-CN" altLang="en-US"/>
              <a:t>转移，枚举前一条没涂色的线段，然后加上这一段包含的线段的</a:t>
            </a:r>
            <a:r>
              <a:rPr lang="zh-CN" altLang="en-US"/>
              <a:t>权值。</a:t>
            </a:r>
            <a:endParaRPr lang="zh-CN" altLang="en-US"/>
          </a:p>
          <a:p>
            <a:r>
              <a:rPr lang="zh-CN" altLang="en-US"/>
              <a:t>转移可以看成前缀加，后面加入一个数，求</a:t>
            </a:r>
            <a:r>
              <a:rPr lang="zh-CN" altLang="en-US"/>
              <a:t>全局最</a:t>
            </a:r>
            <a:r>
              <a:rPr lang="zh-CN" altLang="en-US"/>
              <a:t>大值。</a:t>
            </a:r>
            <a:endParaRPr lang="zh-CN" altLang="en-US"/>
          </a:p>
          <a:p>
            <a:r>
              <a:rPr lang="zh-CN" altLang="en-US"/>
              <a:t>用线段树优化可以做到</a:t>
            </a:r>
            <a:r>
              <a:rPr lang="en-US" altLang="zh-CN"/>
              <a:t> O(nq log n)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根据操作特殊性，可以维护前缀最大值的段，</a:t>
            </a:r>
            <a:r>
              <a:rPr lang="zh-CN" altLang="en-US"/>
              <a:t>只会发生合并操作。</a:t>
            </a:r>
            <a:endParaRPr lang="zh-CN" altLang="en-US"/>
          </a:p>
          <a:p>
            <a:r>
              <a:rPr lang="zh-CN" altLang="en-US"/>
              <a:t>可以使用并查集</a:t>
            </a:r>
            <a:r>
              <a:rPr lang="zh-CN" altLang="en-US"/>
              <a:t>卡常数。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THUPC 2024 </a:t>
            </a:r>
            <a:r>
              <a:rPr lang="zh-CN" altLang="en-US"/>
              <a:t>初赛</a:t>
            </a:r>
            <a:r>
              <a:rPr lang="en-US" altLang="zh-CN"/>
              <a:t> </a:t>
            </a:r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一棵有根二叉树，初始有个机器人在 s</a:t>
            </a:r>
            <a:r>
              <a:rPr lang="zh-CN"/>
              <a:t>。</a:t>
            </a:r>
          </a:p>
          <a:p>
            <a:r>
              <a:t>有 4 种指令：将机器人往祖先移至少一步</a:t>
            </a:r>
            <a:r>
              <a:rPr lang="zh-CN"/>
              <a:t>，</a:t>
            </a:r>
            <a:r>
              <a:t>将机器人往子树里移至少一步</a:t>
            </a:r>
            <a:r>
              <a:rPr lang="zh-CN"/>
              <a:t>，</a:t>
            </a:r>
            <a:r>
              <a:t>将一个人类加到根</a:t>
            </a:r>
            <a:r>
              <a:rPr lang="zh-CN"/>
              <a:t>，</a:t>
            </a:r>
            <a:r>
              <a:t>将一个人类从根移走</a:t>
            </a:r>
            <a:r>
              <a:rPr lang="zh-CN"/>
              <a:t>。</a:t>
            </a:r>
          </a:p>
          <a:p>
            <a:r>
              <a:t>移动时只能点上站人且一个点只能包含不超过一个人</a:t>
            </a:r>
            <a:r>
              <a:rPr lang="zh-CN"/>
              <a:t>。</a:t>
            </a:r>
          </a:p>
          <a:p>
            <a:r>
              <a:t>每个点有产出，根据上面的工人，在每个指令结算</a:t>
            </a:r>
            <a:r>
              <a:rPr lang="zh-CN"/>
              <a:t>。</a:t>
            </a:r>
          </a:p>
          <a:p>
            <a:r>
              <a:t>指令之间人类可以任意移动，求最大总产出</a:t>
            </a:r>
            <a:r>
              <a:rPr lang="zh-CN"/>
              <a:t>。</a:t>
            </a:r>
            <a:endParaRPr lang="zh-CN"/>
          </a:p>
          <a:p>
            <a:r>
              <a:rPr lang="en-US" altLang="zh-CN"/>
              <a:t>n, q &lt;= 300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THUPC 2024 </a:t>
            </a:r>
            <a:r>
              <a:rPr lang="zh-CN" altLang="en-US"/>
              <a:t>初赛</a:t>
            </a:r>
            <a:r>
              <a:rPr lang="en-US" altLang="zh-CN"/>
              <a:t> </a:t>
            </a:r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当前状态只和机器人位置、当前是哪个计划，以及被机器人分开的每个连通块里有几个人类有关</a:t>
            </a:r>
            <a:r>
              <a:rPr lang="zh-CN"/>
              <a:t>。</a:t>
            </a:r>
            <a:r>
              <a:t>全部记录到状态里暴力 DP</a:t>
            </a:r>
            <a:r>
              <a:rPr lang="zh-CN"/>
              <a:t>。</a:t>
            </a:r>
          </a:p>
          <a:p>
            <a:r>
              <a:t>注意每个时刻人类总数是已知的，所以只要记录两个子树里分别有多少人类</a:t>
            </a:r>
            <a:r>
              <a:rPr lang="zh-CN"/>
              <a:t>。</a:t>
            </a:r>
            <a:r>
              <a:t>状态总数为对每个点计算两个子树 size 的积加起来，是平方的</a:t>
            </a:r>
            <a:r>
              <a:rPr lang="zh-CN"/>
              <a:t>。</a:t>
            </a:r>
          </a:p>
          <a:p>
            <a:r>
              <a:t>前两种计划需要额外记录机器人是否移动过</a:t>
            </a:r>
            <a:r>
              <a:rPr lang="zh-CN"/>
              <a:t>。</a:t>
            </a:r>
            <a:r>
              <a:t>转移的时候需要枚举下一步往里走的那个子树里的人类怎么分配</a:t>
            </a:r>
            <a:r>
              <a:rPr lang="zh-CN"/>
              <a:t>。</a:t>
            </a:r>
          </a:p>
          <a:p>
            <a:r>
              <a:t>可以用前缀和优化做到 O(1) 单次转移，总复杂度 O(qn^2)</a:t>
            </a:r>
            <a:r>
              <a:rPr lang="zh-CN"/>
              <a:t>。</a:t>
            </a:r>
            <a:endParaRPr 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 1874 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给定</a:t>
            </a:r>
            <a:r>
              <a:rPr lang="en-US" altLang="zh-CN"/>
              <a:t> n</a:t>
            </a:r>
            <a:r>
              <a:rPr lang="zh-CN" altLang="en-US"/>
              <a:t>，和</a:t>
            </a:r>
            <a:r>
              <a:rPr lang="en-US" altLang="zh-CN"/>
              <a:t> m1, m2, ..., mn</a:t>
            </a:r>
            <a:r>
              <a:rPr lang="zh-CN" altLang="en-US"/>
              <a:t>，求所有排列</a:t>
            </a:r>
            <a:r>
              <a:rPr lang="en-US" altLang="zh-CN"/>
              <a:t> p,</a:t>
            </a:r>
            <a:r>
              <a:rPr lang="zh-CN" altLang="en-US"/>
              <a:t>满足对于</a:t>
            </a:r>
            <a:r>
              <a:rPr lang="en-US" altLang="zh-CN"/>
              <a:t> l&lt;= r &lt;= ml</a:t>
            </a:r>
            <a:r>
              <a:rPr lang="zh-CN" altLang="en-US"/>
              <a:t>，</a:t>
            </a:r>
            <a:r>
              <a:rPr lang="en-US" altLang="zh-CN"/>
              <a:t>p[l], p[l+1], ..., p[r] </a:t>
            </a:r>
            <a:r>
              <a:rPr lang="zh-CN" altLang="en-US"/>
              <a:t>不是</a:t>
            </a:r>
            <a:r>
              <a:rPr lang="en-US" altLang="zh-CN"/>
              <a:t> l, l+1, ..., r</a:t>
            </a:r>
            <a:r>
              <a:rPr lang="zh-CN" altLang="en-US"/>
              <a:t>的</a:t>
            </a:r>
            <a:r>
              <a:rPr lang="zh-CN" altLang="en-US"/>
              <a:t>排列。</a:t>
            </a:r>
            <a:endParaRPr lang="zh-CN" altLang="en-US"/>
          </a:p>
          <a:p>
            <a:r>
              <a:rPr lang="en-US" altLang="zh-CN"/>
              <a:t>n &lt;= 200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CF 1874 </a:t>
            </a:r>
            <a:r>
              <a:rPr lang="en-US" altLang="zh-CN"/>
              <a:t>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考虑坏的区间的结构，如果两个区间相交，那么中间这一段也是</a:t>
            </a:r>
            <a:r>
              <a:rPr lang="zh-CN" altLang="en-US"/>
              <a:t>坏的。</a:t>
            </a:r>
            <a:endParaRPr lang="zh-CN" altLang="en-US"/>
          </a:p>
          <a:p>
            <a:r>
              <a:rPr lang="zh-CN" altLang="en-US"/>
              <a:t>如果一个被另一个包含，那么去掉被包含的，外面的也是</a:t>
            </a:r>
            <a:r>
              <a:rPr lang="zh-CN" altLang="en-US"/>
              <a:t>坏的。</a:t>
            </a:r>
            <a:endParaRPr lang="zh-CN" altLang="en-US"/>
          </a:p>
          <a:p>
            <a:r>
              <a:rPr lang="zh-CN" altLang="en-US"/>
              <a:t>考虑极小</a:t>
            </a:r>
            <a:r>
              <a:rPr lang="zh-CN" altLang="en-US"/>
              <a:t>的坏区间，可以得到一个类似析合树的</a:t>
            </a:r>
            <a:r>
              <a:rPr lang="zh-CN" altLang="en-US"/>
              <a:t>树形结构。</a:t>
            </a:r>
            <a:endParaRPr lang="zh-CN" altLang="en-US"/>
          </a:p>
          <a:p>
            <a:r>
              <a:rPr lang="zh-CN" altLang="en-US"/>
              <a:t>对这个进行区间</a:t>
            </a:r>
            <a:r>
              <a:rPr lang="en-US" altLang="zh-CN"/>
              <a:t> dp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如何求极小的坏区间，可以使用类似的容斥，或者</a:t>
            </a:r>
            <a:r>
              <a:rPr lang="en-US" altLang="zh-CN"/>
              <a:t> OEIS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1930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给一棵树，问先序遍历中，前缀最大值</a:t>
            </a:r>
            <a:r>
              <a:rPr lang="zh-CN"/>
              <a:t>序列有多少种不同的可能性。</a:t>
            </a:r>
            <a:endParaRPr lang="zh-CN"/>
          </a:p>
          <a:p>
            <a:r>
              <a:rPr lang="en-US" altLang="zh-CN"/>
              <a:t>n &lt;= 1e6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1930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令</a:t>
            </a:r>
            <a:r>
              <a:rPr lang="en-US" altLang="zh-CN"/>
              <a:t> dp[i] </a:t>
            </a:r>
            <a:r>
              <a:rPr lang="zh-CN" altLang="en-US"/>
              <a:t>表示现在先序遍历里面最大值为</a:t>
            </a:r>
            <a:r>
              <a:rPr lang="en-US" altLang="zh-CN"/>
              <a:t> i </a:t>
            </a:r>
            <a:r>
              <a:rPr lang="zh-CN" altLang="en-US"/>
              <a:t>的方案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首先有用的状态只有</a:t>
            </a:r>
            <a:r>
              <a:rPr lang="en-US" altLang="zh-CN"/>
              <a:t> i </a:t>
            </a:r>
            <a:r>
              <a:rPr lang="zh-CN" altLang="en-US"/>
              <a:t>为到跟的路径上的最大值的</a:t>
            </a:r>
            <a:r>
              <a:rPr lang="zh-CN" altLang="en-US"/>
              <a:t>情况。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i </a:t>
            </a:r>
            <a:r>
              <a:rPr lang="zh-CN" altLang="en-US"/>
              <a:t>可能的前一个点会是什么？假设</a:t>
            </a:r>
            <a:r>
              <a:rPr lang="en-US" altLang="zh-CN"/>
              <a:t> i </a:t>
            </a:r>
            <a:r>
              <a:rPr lang="zh-CN" altLang="en-US"/>
              <a:t>父亲到根的最大值为</a:t>
            </a:r>
            <a:r>
              <a:rPr lang="en-US" altLang="zh-CN"/>
              <a:t> x</a:t>
            </a:r>
            <a:r>
              <a:rPr lang="zh-CN" altLang="en-US"/>
              <a:t>。</a:t>
            </a:r>
            <a:endParaRPr lang="zh-CN" altLang="en-US"/>
          </a:p>
          <a:p>
            <a:pPr lvl="1"/>
            <a:r>
              <a:rPr lang="zh-CN" altLang="en-US"/>
              <a:t>可能是</a:t>
            </a:r>
            <a:r>
              <a:rPr lang="en-US" altLang="zh-CN"/>
              <a:t> x </a:t>
            </a:r>
            <a:r>
              <a:rPr lang="zh-CN" altLang="en-US"/>
              <a:t>直接走过来。</a:t>
            </a:r>
            <a:endParaRPr lang="zh-CN" altLang="en-US"/>
          </a:p>
          <a:p>
            <a:pPr lvl="1"/>
            <a:r>
              <a:rPr lang="zh-CN" altLang="en-US"/>
              <a:t>或者从其他子树走过来，那么需要满足大于</a:t>
            </a:r>
            <a:r>
              <a:rPr lang="en-US" altLang="zh-CN"/>
              <a:t> x</a:t>
            </a:r>
            <a:r>
              <a:rPr lang="zh-CN" altLang="en-US"/>
              <a:t>，并且为整个子树的</a:t>
            </a:r>
            <a:r>
              <a:rPr lang="zh-CN" altLang="en-US"/>
              <a:t>最大值。</a:t>
            </a:r>
            <a:endParaRPr lang="zh-CN" altLang="en-US"/>
          </a:p>
          <a:p>
            <a:pPr lvl="1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Tap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82620" y="258445"/>
            <a:ext cx="6889115" cy="61760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CF 1930 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我们按子树</a:t>
            </a:r>
            <a:r>
              <a:rPr lang="en-US" altLang="zh-CN"/>
              <a:t> max </a:t>
            </a:r>
            <a:r>
              <a:rPr lang="zh-CN" altLang="en-US"/>
              <a:t>的顺序</a:t>
            </a:r>
            <a:r>
              <a:rPr lang="en-US" altLang="zh-CN"/>
              <a:t> dfs</a:t>
            </a:r>
            <a:r>
              <a:rPr lang="zh-CN" altLang="en-US"/>
              <a:t>，然后维护一下当前可能可以转移过来的</a:t>
            </a:r>
            <a:r>
              <a:rPr lang="zh-CN" altLang="en-US"/>
              <a:t>值。</a:t>
            </a:r>
            <a:endParaRPr lang="zh-CN" altLang="en-US"/>
          </a:p>
          <a:p>
            <a:r>
              <a:rPr lang="zh-CN" altLang="en-US"/>
              <a:t>那么每次求一个值，就相当于所有可能可以转移过来的部分的</a:t>
            </a:r>
            <a:r>
              <a:rPr lang="en-US" altLang="zh-CN"/>
              <a:t> x+1 </a:t>
            </a:r>
            <a:r>
              <a:rPr lang="zh-CN" altLang="en-US"/>
              <a:t>到</a:t>
            </a:r>
            <a:r>
              <a:rPr lang="en-US" altLang="zh-CN"/>
              <a:t> i-1 </a:t>
            </a:r>
            <a:r>
              <a:rPr lang="zh-CN" altLang="en-US"/>
              <a:t>的和，这个可以用树状数组</a:t>
            </a:r>
            <a:r>
              <a:rPr lang="zh-CN" altLang="en-US"/>
              <a:t>解决。</a:t>
            </a:r>
            <a:endParaRPr lang="zh-CN" altLang="en-US"/>
          </a:p>
          <a:p>
            <a:r>
              <a:rPr lang="zh-CN" altLang="en-US"/>
              <a:t>当我们离开一个点的时候，需要只保留这个点对应的最大值的</a:t>
            </a:r>
            <a:r>
              <a:rPr lang="zh-CN" altLang="en-US"/>
              <a:t>子树。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PKUWC 2024 Day 1 </a:t>
            </a:r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给一条链，定义</a:t>
            </a:r>
            <a:r>
              <a:rPr lang="en-US" altLang="zh-CN"/>
              <a:t> d(i, j) </a:t>
            </a:r>
            <a:r>
              <a:rPr lang="zh-CN" altLang="en-US"/>
              <a:t>为</a:t>
            </a:r>
            <a:r>
              <a:rPr lang="en-US" altLang="zh-CN"/>
              <a:t> i </a:t>
            </a:r>
            <a:r>
              <a:rPr lang="zh-CN" altLang="en-US"/>
              <a:t>到</a:t>
            </a:r>
            <a:r>
              <a:rPr lang="en-US" altLang="zh-CN"/>
              <a:t> j </a:t>
            </a:r>
            <a:r>
              <a:rPr lang="zh-CN" altLang="en-US"/>
              <a:t>的最小值。</a:t>
            </a:r>
            <a:endParaRPr lang="zh-CN" altLang="en-US"/>
          </a:p>
          <a:p>
            <a:r>
              <a:rPr lang="zh-CN" altLang="en-US"/>
              <a:t>现在给出每个点到其他所有点的</a:t>
            </a:r>
            <a:r>
              <a:rPr lang="en-US" altLang="zh-CN"/>
              <a:t> d </a:t>
            </a:r>
            <a:r>
              <a:rPr lang="zh-CN" altLang="en-US"/>
              <a:t>之和，让你还原一个非负</a:t>
            </a:r>
            <a:r>
              <a:rPr lang="zh-CN" altLang="en-US"/>
              <a:t>的权值。</a:t>
            </a:r>
          </a:p>
          <a:p>
            <a:r>
              <a:rPr lang="en-US"/>
              <a:t>n &lt;= 80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PKUWC 2024 Day 1 </a:t>
            </a:r>
            <a:r>
              <a:rPr lang="en-US" altLang="zh-CN"/>
              <a:t>P2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考虑类似笛卡尔树，每次找到一个最小值</a:t>
            </a:r>
            <a:r>
              <a:rPr lang="en-US" altLang="zh-CN"/>
              <a:t> X</a:t>
            </a:r>
            <a:r>
              <a:rPr lang="zh-CN" altLang="en-US"/>
              <a:t>，那么可以把所有边都减去最小值，也就是所有的</a:t>
            </a:r>
            <a:r>
              <a:rPr lang="en-US" altLang="zh-CN"/>
              <a:t> f </a:t>
            </a:r>
            <a:r>
              <a:rPr lang="zh-CN" altLang="en-US"/>
              <a:t>值都会减去</a:t>
            </a:r>
            <a:r>
              <a:rPr lang="en-US" altLang="zh-CN"/>
              <a:t> (n-1) X</a:t>
            </a:r>
            <a:r>
              <a:rPr lang="zh-CN" altLang="en-US"/>
              <a:t>，然后递归到</a:t>
            </a:r>
            <a:r>
              <a:rPr lang="zh-CN" altLang="en-US"/>
              <a:t>左右两边。</a:t>
            </a:r>
            <a:endParaRPr lang="zh-CN" altLang="en-US"/>
          </a:p>
          <a:p>
            <a:r>
              <a:rPr lang="zh-CN" altLang="en-US"/>
              <a:t>记</a:t>
            </a:r>
            <a:r>
              <a:rPr lang="en-US" altLang="zh-CN"/>
              <a:t> f(l, r, v) </a:t>
            </a:r>
            <a:r>
              <a:rPr lang="zh-CN" altLang="en-US"/>
              <a:t>表示当前考虑到</a:t>
            </a:r>
            <a:r>
              <a:rPr lang="en-US" altLang="zh-CN"/>
              <a:t> l </a:t>
            </a:r>
            <a:r>
              <a:rPr lang="zh-CN" altLang="en-US"/>
              <a:t>到</a:t>
            </a:r>
            <a:r>
              <a:rPr lang="en-US" altLang="zh-CN"/>
              <a:t> r </a:t>
            </a:r>
            <a:r>
              <a:rPr lang="zh-CN" altLang="en-US"/>
              <a:t>这一段，整体减去了</a:t>
            </a:r>
            <a:r>
              <a:rPr lang="en-US" altLang="zh-CN"/>
              <a:t> v</a:t>
            </a:r>
            <a:r>
              <a:rPr lang="zh-CN" altLang="en-US"/>
              <a:t>，是否可行。当</a:t>
            </a:r>
            <a:r>
              <a:rPr lang="en-US" altLang="zh-CN"/>
              <a:t> r &gt; l </a:t>
            </a:r>
            <a:r>
              <a:rPr lang="zh-CN" altLang="en-US"/>
              <a:t>的时候，如果</a:t>
            </a:r>
            <a:r>
              <a:rPr lang="en-US" altLang="zh-CN"/>
              <a:t> v </a:t>
            </a:r>
            <a:r>
              <a:rPr lang="zh-CN" altLang="en-US"/>
              <a:t>可行，那么</a:t>
            </a:r>
            <a:r>
              <a:rPr lang="en-US" altLang="zh-CN"/>
              <a:t> v-(r-l+1) </a:t>
            </a:r>
            <a:r>
              <a:rPr lang="zh-CN" altLang="en-US"/>
              <a:t>也一定可行。因为可以整体加</a:t>
            </a:r>
            <a:r>
              <a:rPr lang="en-US" altLang="zh-CN"/>
              <a:t> 1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所以可以考虑</a:t>
            </a:r>
            <a:r>
              <a:rPr lang="en-US" altLang="zh-CN"/>
              <a:t> g(l, r, x) </a:t>
            </a:r>
            <a:r>
              <a:rPr lang="zh-CN" altLang="en-US"/>
              <a:t>表示</a:t>
            </a:r>
            <a:r>
              <a:rPr lang="en-US" altLang="zh-CN"/>
              <a:t> l </a:t>
            </a:r>
            <a:r>
              <a:rPr lang="zh-CN" altLang="en-US"/>
              <a:t>到</a:t>
            </a:r>
            <a:r>
              <a:rPr lang="en-US" altLang="zh-CN"/>
              <a:t> r </a:t>
            </a:r>
            <a:r>
              <a:rPr lang="zh-CN" altLang="en-US"/>
              <a:t>这一段，</a:t>
            </a:r>
            <a:r>
              <a:rPr lang="en-US" altLang="zh-CN"/>
              <a:t>v mod (r-l+1) = x </a:t>
            </a:r>
            <a:r>
              <a:rPr lang="zh-CN" altLang="en-US"/>
              <a:t>的可行的</a:t>
            </a:r>
            <a:r>
              <a:rPr lang="zh-CN" altLang="en-US"/>
              <a:t>最大值。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AGC 066 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给你一个</a:t>
            </a:r>
            <a:r>
              <a:rPr lang="en-US" altLang="zh-CN"/>
              <a:t> ab </a:t>
            </a:r>
            <a:r>
              <a:rPr lang="zh-CN" altLang="en-US"/>
              <a:t>串</a:t>
            </a:r>
            <a:r>
              <a:rPr lang="en-US" altLang="zh-CN"/>
              <a:t> S</a:t>
            </a:r>
            <a:r>
              <a:rPr lang="zh-CN" altLang="en-US"/>
              <a:t>，每次可以交换</a:t>
            </a:r>
            <a:r>
              <a:rPr lang="en-US" altLang="zh-CN"/>
              <a:t> S[i]  </a:t>
            </a:r>
            <a:r>
              <a:rPr lang="zh-CN" altLang="en-US"/>
              <a:t>与</a:t>
            </a:r>
            <a:r>
              <a:rPr lang="en-US" altLang="zh-CN"/>
              <a:t> S[i+1]</a:t>
            </a:r>
            <a:r>
              <a:rPr lang="zh-CN" altLang="en-US"/>
              <a:t>，代价为</a:t>
            </a:r>
            <a:r>
              <a:rPr lang="en-US" altLang="zh-CN"/>
              <a:t> x[i]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问最小的代价，使得</a:t>
            </a:r>
            <a:r>
              <a:rPr lang="en-US" altLang="zh-CN"/>
              <a:t> a </a:t>
            </a:r>
            <a:r>
              <a:rPr lang="zh-CN" altLang="en-US"/>
              <a:t>都不相邻。</a:t>
            </a:r>
            <a:endParaRPr lang="zh-CN" altLang="en-US"/>
          </a:p>
          <a:p>
            <a:r>
              <a:rPr lang="en-US" altLang="zh-CN"/>
              <a:t>n 1e6</a:t>
            </a:r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AGC 066 </a:t>
            </a:r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考虑最后的最优序列，一定可以分成若干段</a:t>
            </a:r>
            <a:r>
              <a:rPr lang="en-US" altLang="zh-CN"/>
              <a:t> ab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若干段</a:t>
            </a:r>
            <a:r>
              <a:rPr lang="en-US" altLang="zh-CN"/>
              <a:t>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考虑</a:t>
            </a:r>
            <a:r>
              <a:rPr lang="en-US" altLang="zh-CN"/>
              <a:t> dp[i] </a:t>
            </a:r>
            <a:r>
              <a:rPr lang="zh-CN" altLang="en-US"/>
              <a:t>表示把前</a:t>
            </a:r>
            <a:r>
              <a:rPr lang="en-US" altLang="zh-CN"/>
              <a:t> i </a:t>
            </a:r>
            <a:r>
              <a:rPr lang="zh-CN" altLang="en-US"/>
              <a:t>个数分段，那么考虑分成</a:t>
            </a:r>
            <a:r>
              <a:rPr lang="en-US" altLang="zh-CN"/>
              <a:t> b </a:t>
            </a:r>
            <a:r>
              <a:rPr lang="zh-CN" altLang="en-US"/>
              <a:t>还是若干段</a:t>
            </a:r>
            <a:r>
              <a:rPr lang="en-US" altLang="zh-CN"/>
              <a:t> ab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若干段</a:t>
            </a:r>
            <a:r>
              <a:rPr lang="en-US" altLang="zh-CN"/>
              <a:t> ab </a:t>
            </a:r>
            <a:r>
              <a:rPr lang="zh-CN" altLang="en-US"/>
              <a:t>只需要考虑前一个和相同的位置即可，注意到中间一定会像一边移动，所以只需要前缀和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 O(n)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Hangzhou 2022 </a:t>
            </a:r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给</a:t>
            </a:r>
            <a:r>
              <a:rPr lang="en-US" altLang="zh-CN"/>
              <a:t> S </a:t>
            </a:r>
            <a:r>
              <a:rPr lang="zh-CN" altLang="en-US"/>
              <a:t>和</a:t>
            </a:r>
            <a:r>
              <a:rPr lang="en-US" altLang="zh-CN"/>
              <a:t> T</a:t>
            </a:r>
            <a:r>
              <a:rPr lang="zh-CN" altLang="en-US"/>
              <a:t>，问</a:t>
            </a:r>
            <a:r>
              <a:rPr lang="en-US" altLang="zh-CN"/>
              <a:t> S </a:t>
            </a:r>
            <a:r>
              <a:rPr lang="zh-CN" altLang="en-US"/>
              <a:t>中有多少子串，与</a:t>
            </a:r>
            <a:r>
              <a:rPr lang="en-US" altLang="zh-CN"/>
              <a:t> T </a:t>
            </a:r>
            <a:r>
              <a:rPr lang="zh-CN" altLang="en-US"/>
              <a:t>的编辑距离，分别为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k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|S|, |T| &lt;= 1e5, k &lt;= 30</a:t>
            </a:r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Hangzhou 2022 </a:t>
            </a:r>
            <a:r>
              <a:rPr lang="en-US" altLang="zh-CN"/>
              <a:t>L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注意到</a:t>
            </a:r>
            <a:r>
              <a:rPr lang="en-US" altLang="zh-CN"/>
              <a:t> dp </a:t>
            </a:r>
            <a:r>
              <a:rPr lang="zh-CN" altLang="en-US"/>
              <a:t>表的对角线有单调性，并且只和</a:t>
            </a:r>
            <a:r>
              <a:rPr lang="en-US" altLang="zh-CN"/>
              <a:t> O(k) </a:t>
            </a:r>
            <a:r>
              <a:rPr lang="zh-CN" altLang="en-US"/>
              <a:t>条</a:t>
            </a:r>
            <a:r>
              <a:rPr lang="zh-CN" altLang="en-US"/>
              <a:t>对角线相关。</a:t>
            </a:r>
            <a:endParaRPr lang="zh-CN" altLang="en-US"/>
          </a:p>
          <a:p>
            <a:r>
              <a:rPr lang="zh-CN" altLang="en-US"/>
              <a:t>令</a:t>
            </a:r>
            <a:r>
              <a:rPr lang="en-US" altLang="zh-CN"/>
              <a:t> f(i, j) </a:t>
            </a:r>
            <a:r>
              <a:rPr lang="zh-CN" altLang="en-US"/>
              <a:t>表示修改不超过</a:t>
            </a:r>
            <a:r>
              <a:rPr lang="en-US" altLang="zh-CN"/>
              <a:t> i </a:t>
            </a:r>
            <a:r>
              <a:rPr lang="zh-CN" altLang="en-US"/>
              <a:t>次，</a:t>
            </a:r>
            <a:r>
              <a:rPr lang="en-US" altLang="zh-CN"/>
              <a:t>S[1...x] </a:t>
            </a:r>
            <a:r>
              <a:rPr lang="zh-CN" altLang="en-US"/>
              <a:t>与</a:t>
            </a:r>
            <a:r>
              <a:rPr lang="en-US" altLang="zh-CN"/>
              <a:t> T[1...x+j] </a:t>
            </a:r>
            <a:r>
              <a:rPr lang="zh-CN" altLang="en-US"/>
              <a:t>能匹配的最大值。转移只要枚举如何修改，</a:t>
            </a:r>
            <a:r>
              <a:rPr lang="zh-CN" altLang="en-US"/>
              <a:t>再加上</a:t>
            </a:r>
            <a:r>
              <a:rPr lang="en-US" altLang="zh-CN"/>
              <a:t> LCP 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对于每个后缀，可以在</a:t>
            </a:r>
            <a:r>
              <a:rPr lang="en-US" altLang="zh-CN"/>
              <a:t> O(k^2) </a:t>
            </a:r>
            <a:r>
              <a:rPr lang="zh-CN" altLang="en-US"/>
              <a:t>求出答案。</a:t>
            </a:r>
            <a:endParaRPr lang="zh-CN" altLang="en-US"/>
          </a:p>
          <a:p>
            <a:r>
              <a:rPr lang="zh-CN" altLang="en-US"/>
              <a:t>总的时间复杂度</a:t>
            </a:r>
            <a:r>
              <a:rPr lang="en-US" altLang="zh-CN"/>
              <a:t> O(nk^2)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SDOI 2022 Day1 P2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记</a:t>
            </a:r>
            <a:r>
              <a:rPr lang="en-US" altLang="zh-CN"/>
              <a:t> f(i), g(i) </a:t>
            </a:r>
            <a:r>
              <a:rPr lang="zh-CN" altLang="en-US"/>
              <a:t>分别为一个数的二进制和三进制下的</a:t>
            </a:r>
            <a:r>
              <a:rPr lang="zh-CN" altLang="en-US"/>
              <a:t>数位和。</a:t>
            </a:r>
            <a:endParaRPr lang="zh-CN" altLang="en-US"/>
          </a:p>
          <a:p>
            <a:r>
              <a:rPr lang="zh-CN" altLang="en-US"/>
              <a:t>求</a:t>
            </a:r>
            <a:r>
              <a:rPr lang="en-US" altLang="zh-CN"/>
              <a:t> sum a^i * b^(f(i)) * c^(g(i))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 &lt;= 1e14</a:t>
            </a:r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SDOI 2022 Day1 P2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分块，选取</a:t>
            </a:r>
            <a:r>
              <a:rPr lang="en-US" altLang="zh-CN"/>
              <a:t> 2^x, 3^y </a:t>
            </a:r>
            <a:r>
              <a:rPr lang="zh-CN" altLang="en-US"/>
              <a:t>接近</a:t>
            </a:r>
            <a:r>
              <a:rPr lang="en-US" altLang="zh-CN"/>
              <a:t> sqrt(n)</a:t>
            </a:r>
            <a:r>
              <a:rPr lang="zh-CN" altLang="en-US"/>
              <a:t>，然后统计一下每段的</a:t>
            </a:r>
            <a:r>
              <a:rPr lang="zh-CN" altLang="en-US"/>
              <a:t>答案。</a:t>
            </a:r>
            <a:endParaRPr lang="zh-CN" altLang="en-US"/>
          </a:p>
          <a:p>
            <a:r>
              <a:rPr lang="en-US" altLang="zh-CN"/>
              <a:t>dp</a:t>
            </a:r>
            <a:r>
              <a:rPr lang="zh-CN" altLang="en-US"/>
              <a:t>状态为，区间长为</a:t>
            </a:r>
            <a:r>
              <a:rPr lang="en-US" altLang="zh-CN"/>
              <a:t> len</a:t>
            </a:r>
            <a:r>
              <a:rPr lang="zh-CN" altLang="en-US"/>
              <a:t>，左端点</a:t>
            </a:r>
            <a:r>
              <a:rPr lang="en-US" altLang="zh-CN"/>
              <a:t>mod 2^i, 3^j </a:t>
            </a:r>
            <a:r>
              <a:rPr lang="zh-CN" altLang="en-US"/>
              <a:t>分别为</a:t>
            </a:r>
            <a:r>
              <a:rPr lang="en-US" altLang="zh-CN"/>
              <a:t> p1, p2 </a:t>
            </a:r>
            <a:r>
              <a:rPr lang="zh-CN" altLang="en-US"/>
              <a:t>的状态。保证中间没有</a:t>
            </a:r>
            <a:r>
              <a:rPr lang="en-US" altLang="zh-CN"/>
              <a:t> 2^i, 3^j </a:t>
            </a:r>
            <a:r>
              <a:rPr lang="zh-CN" altLang="en-US"/>
              <a:t>的倍数，且端点一定是</a:t>
            </a:r>
            <a:r>
              <a:rPr lang="en-US" altLang="zh-CN"/>
              <a:t> 2^i </a:t>
            </a:r>
            <a:r>
              <a:rPr lang="zh-CN" altLang="en-US"/>
              <a:t>或</a:t>
            </a:r>
            <a:r>
              <a:rPr lang="en-US" altLang="zh-CN"/>
              <a:t> 3^j </a:t>
            </a:r>
            <a:r>
              <a:rPr lang="zh-CN" altLang="en-US"/>
              <a:t>的倍数，状态数为</a:t>
            </a:r>
            <a:r>
              <a:rPr lang="en-US" altLang="zh-CN"/>
              <a:t> O(2^i + 3^j)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可以从</a:t>
            </a:r>
            <a:r>
              <a:rPr lang="en-US" altLang="zh-CN"/>
              <a:t> (i, j) </a:t>
            </a:r>
            <a:r>
              <a:rPr lang="zh-CN" altLang="en-US"/>
              <a:t>转移到</a:t>
            </a:r>
            <a:r>
              <a:rPr lang="en-US" altLang="zh-CN"/>
              <a:t> (i+1, j) </a:t>
            </a:r>
            <a:r>
              <a:rPr lang="zh-CN" altLang="en-US"/>
              <a:t>或</a:t>
            </a:r>
            <a:r>
              <a:rPr lang="en-US" altLang="zh-CN"/>
              <a:t> (i, j+1)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总的时间复杂度为</a:t>
            </a:r>
            <a:r>
              <a:rPr lang="en-US" altLang="zh-CN"/>
              <a:t> O(sqrt(n))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省选联考</a:t>
            </a:r>
            <a:r>
              <a:rPr lang="en-US" altLang="zh-CN"/>
              <a:t> 2022 Day 2 P3 </a:t>
            </a:r>
            <a:r>
              <a:rPr lang="zh-CN" altLang="en-US"/>
              <a:t>最大权独立集问题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t>给出一个二叉树，每个点有点权，按顺序切断它的</a:t>
            </a:r>
            <a:r>
              <a:rPr lang="en-US"/>
              <a:t> </a:t>
            </a:r>
            <a:r>
              <a:t>n</a:t>
            </a:r>
            <a:r>
              <a:rPr lang="en-US"/>
              <a:t> </a:t>
            </a:r>
            <a:r>
              <a:t>条边，代价是边所连的两个点的权值和，且断边之后两点会交换权值，你的目的是最小化权值和。</a:t>
            </a:r>
          </a:p>
          <a:p>
            <a:r>
              <a:rPr lang="en-US"/>
              <a:t>n &lt;= 5000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Polygon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首先坏的概率等于每个数坏的概率</a:t>
            </a:r>
            <a:r>
              <a:rPr lang="zh-CN" altLang="en-US"/>
              <a:t>之和。</a:t>
            </a:r>
            <a:endParaRPr lang="zh-CN" altLang="en-US"/>
          </a:p>
          <a:p>
            <a:r>
              <a:rPr lang="zh-CN" altLang="en-US"/>
              <a:t>考虑一个数，那么</a:t>
            </a:r>
            <a:r>
              <a:rPr lang="en-US" altLang="zh-CN"/>
              <a:t>2^a - X </a:t>
            </a:r>
            <a:r>
              <a:rPr lang="zh-CN" altLang="en-US"/>
              <a:t>与</a:t>
            </a:r>
            <a:r>
              <a:rPr lang="en-US" altLang="zh-CN"/>
              <a:t> X </a:t>
            </a:r>
            <a:r>
              <a:rPr lang="zh-CN" altLang="en-US"/>
              <a:t>的分布相同，问题等价于所有数加起来不超过</a:t>
            </a:r>
            <a:r>
              <a:rPr lang="en-US" altLang="zh-CN"/>
              <a:t> 2^a 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  <a:p>
            <a:r>
              <a:rPr lang="zh-CN" altLang="en-US"/>
              <a:t>对于一个数，可以拆成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2^a-1 </a:t>
            </a:r>
            <a:r>
              <a:rPr lang="zh-CN" altLang="en-US"/>
              <a:t>之间随机整数，加上</a:t>
            </a:r>
            <a:r>
              <a:rPr lang="en-US" altLang="zh-CN"/>
              <a:t> 0 </a:t>
            </a:r>
            <a:r>
              <a:rPr lang="zh-CN" altLang="en-US"/>
              <a:t>到</a:t>
            </a:r>
            <a:r>
              <a:rPr lang="en-US" altLang="zh-CN"/>
              <a:t> 1 </a:t>
            </a:r>
            <a:r>
              <a:rPr lang="zh-CN" altLang="en-US"/>
              <a:t>之间的随机实数的相加。更进一步前面部分可以写成若干个</a:t>
            </a:r>
            <a:r>
              <a:rPr lang="en-US" altLang="zh-CN"/>
              <a:t> 2 </a:t>
            </a:r>
            <a:r>
              <a:rPr lang="zh-CN" altLang="en-US"/>
              <a:t>的幂次独立随机的</a:t>
            </a:r>
            <a:r>
              <a:rPr lang="zh-CN" altLang="en-US"/>
              <a:t>和。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省选联考</a:t>
            </a:r>
            <a:r>
              <a:rPr lang="en-US" altLang="zh-CN"/>
              <a:t> 2022 Day 2 P3 </a:t>
            </a:r>
            <a:r>
              <a:rPr lang="zh-CN" altLang="en-US"/>
              <a:t>最大权独立集问题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93395" y="2185035"/>
            <a:ext cx="11585575" cy="294132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省选联考</a:t>
            </a:r>
            <a:r>
              <a:rPr lang="en-US" altLang="zh-CN"/>
              <a:t> 2022 Day 2 P3 </a:t>
            </a:r>
            <a:r>
              <a:rPr lang="zh-CN" altLang="en-US"/>
              <a:t>最大权独立集问题</a:t>
            </a:r>
            <a:endParaRPr lang="zh-CN" altLang="en-US"/>
          </a:p>
        </p:txBody>
      </p:sp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1485" y="1472565"/>
            <a:ext cx="5479415" cy="505079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1647825"/>
            <a:ext cx="560387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UOJ Good</a:t>
            </a:r>
            <a:r>
              <a:rPr lang="en-US" altLang="zh-CN"/>
              <a:t>bye Guimao C 龙门考古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给你一个排列</a:t>
            </a:r>
            <a:r>
              <a:rPr lang="en-US" altLang="zh-CN"/>
              <a:t> b</a:t>
            </a:r>
            <a:r>
              <a:rPr lang="zh-CN"/>
              <a:t>，问有多少种方案把排列中一些元素改成未知</a:t>
            </a:r>
            <a:r>
              <a:rPr lang="zh-CN"/>
              <a:t>的。</a:t>
            </a:r>
            <a:endParaRPr lang="zh-CN"/>
          </a:p>
          <a:p>
            <a:r>
              <a:rPr lang="zh-CN"/>
              <a:t>使得在前缀最大值位置不变的情况下，满足条件的字典序最小的排列</a:t>
            </a:r>
            <a:r>
              <a:rPr lang="en-US" altLang="zh-CN"/>
              <a:t> = b</a:t>
            </a:r>
            <a:r>
              <a:rPr lang="zh-CN" altLang="en-US"/>
              <a:t>。</a:t>
            </a:r>
            <a:endParaRPr lang="zh-CN" altLang="en-US"/>
          </a:p>
          <a:p>
            <a:r>
              <a:rPr lang="en-US" altLang="zh-CN"/>
              <a:t>n &lt;= 1e6</a:t>
            </a:r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UOJ Good</a:t>
            </a:r>
            <a:r>
              <a:rPr lang="en-US" altLang="zh-CN"/>
              <a:t>bye Guimao C 龙门考古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考虑枚举后如何判定，如果是非前缀最大值，一定填未填的最小值。前缀最大值可以把他这一段对应的</a:t>
            </a:r>
            <a:r>
              <a:rPr lang="zh-CN"/>
              <a:t>非前缀最大值填完了继续</a:t>
            </a:r>
            <a:r>
              <a:rPr lang="zh-CN"/>
              <a:t>填。</a:t>
            </a:r>
            <a:endParaRPr lang="zh-CN"/>
          </a:p>
          <a:p>
            <a:r>
              <a:rPr lang="zh-CN"/>
              <a:t>考虑</a:t>
            </a:r>
            <a:r>
              <a:rPr lang="en-US" altLang="zh-CN"/>
              <a:t> b[1]=n</a:t>
            </a:r>
            <a:r>
              <a:rPr lang="zh-CN" altLang="en-US"/>
              <a:t>，除了第一个都非前缀最小值。那么可以跳过的数字形成了一个</a:t>
            </a:r>
            <a:r>
              <a:rPr lang="zh-CN" altLang="en-US"/>
              <a:t>上升子序列。</a:t>
            </a:r>
            <a:endParaRPr lang="zh-CN" altLang="en-US"/>
          </a:p>
          <a:p>
            <a:r>
              <a:rPr lang="zh-CN" altLang="en-US"/>
              <a:t>记</a:t>
            </a:r>
            <a:r>
              <a:rPr lang="en-US" altLang="zh-CN"/>
              <a:t> dp[i][j]</a:t>
            </a:r>
            <a:r>
              <a:rPr lang="zh-CN" altLang="en-US"/>
              <a:t>，表示现在做到</a:t>
            </a:r>
            <a:r>
              <a:rPr lang="en-US" altLang="zh-CN"/>
              <a:t> i</a:t>
            </a:r>
            <a:r>
              <a:rPr lang="zh-CN" altLang="en-US"/>
              <a:t>，上一个跳过的非</a:t>
            </a:r>
            <a:r>
              <a:rPr lang="zh-CN" altLang="en-US"/>
              <a:t>前缀最小值是</a:t>
            </a:r>
            <a:r>
              <a:rPr lang="en-US" altLang="zh-CN"/>
              <a:t> j </a:t>
            </a:r>
            <a:r>
              <a:rPr lang="zh-CN" altLang="en-US"/>
              <a:t>的方案</a:t>
            </a:r>
            <a:r>
              <a:rPr lang="zh-CN" altLang="en-US"/>
              <a:t>数。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UOJ Good</a:t>
            </a:r>
            <a:r>
              <a:rPr lang="en-US" altLang="zh-CN"/>
              <a:t>bye Guimao C 龙门考古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记</a:t>
            </a:r>
            <a:r>
              <a:rPr lang="en-US" altLang="zh-CN"/>
              <a:t> dp[i][j]</a:t>
            </a:r>
            <a:r>
              <a:rPr lang="zh-CN" altLang="en-US"/>
              <a:t>，表示现在做到数字</a:t>
            </a:r>
            <a:r>
              <a:rPr lang="en-US" altLang="zh-CN"/>
              <a:t> i</a:t>
            </a:r>
            <a:r>
              <a:rPr lang="zh-CN" altLang="en-US"/>
              <a:t>，上一个跳过的非</a:t>
            </a:r>
            <a:r>
              <a:rPr lang="zh-CN" altLang="en-US"/>
              <a:t>前缀最小值是</a:t>
            </a:r>
            <a:r>
              <a:rPr lang="en-US" altLang="zh-CN"/>
              <a:t> j </a:t>
            </a:r>
            <a:r>
              <a:rPr lang="zh-CN" altLang="en-US"/>
              <a:t>的方案</a:t>
            </a:r>
            <a:r>
              <a:rPr lang="zh-CN" altLang="en-US"/>
              <a:t>数。</a:t>
            </a:r>
            <a:endParaRPr lang="zh-CN" altLang="en-US"/>
          </a:p>
          <a:p>
            <a:r>
              <a:rPr lang="zh-CN" altLang="en-US"/>
              <a:t>如果当前数字是非前缀最大值，那么上一个跳过的非前缀最小值在前面</a:t>
            </a:r>
            <a:r>
              <a:rPr lang="zh-CN" altLang="en-US"/>
              <a:t>即可。</a:t>
            </a:r>
            <a:endParaRPr lang="zh-CN" altLang="en-US"/>
          </a:p>
          <a:p>
            <a:r>
              <a:rPr lang="zh-CN" altLang="en-US"/>
              <a:t>否则，考虑这段的最大值</a:t>
            </a:r>
            <a:r>
              <a:rPr lang="en-US" altLang="zh-CN"/>
              <a:t> mx</a:t>
            </a:r>
            <a:r>
              <a:rPr lang="zh-CN" altLang="en-US"/>
              <a:t>，那么</a:t>
            </a:r>
            <a:r>
              <a:rPr lang="en-US" altLang="zh-CN"/>
              <a:t> mx+1 </a:t>
            </a:r>
            <a:r>
              <a:rPr lang="zh-CN" altLang="en-US"/>
              <a:t>和</a:t>
            </a:r>
            <a:r>
              <a:rPr lang="en-US" altLang="zh-CN"/>
              <a:t> i-1 </a:t>
            </a:r>
            <a:r>
              <a:rPr lang="zh-CN" altLang="en-US"/>
              <a:t>之间的数字不可跳过，否则这个位置可以更小。剩下的情况都可</a:t>
            </a:r>
            <a:r>
              <a:rPr lang="zh-CN" altLang="en-US"/>
              <a:t>跳过。</a:t>
            </a:r>
            <a:endParaRPr lang="zh-CN" altLang="en-US"/>
          </a:p>
          <a:p>
            <a:r>
              <a:rPr lang="zh-CN" altLang="en-US"/>
              <a:t>用线段树按位置维护一下</a:t>
            </a:r>
            <a:r>
              <a:rPr lang="en-US" altLang="zh-CN"/>
              <a:t> dp </a:t>
            </a:r>
            <a:r>
              <a:rPr lang="zh-CN" altLang="en-US"/>
              <a:t>数字</a:t>
            </a:r>
            <a:r>
              <a:rPr lang="zh-CN" altLang="en-US"/>
              <a:t>即可。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2024 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对于所有父亲编号小于自己的树，求有多少种可能的 DFS</a:t>
            </a:r>
            <a:r>
              <a:rPr lang="en-US"/>
              <a:t> </a:t>
            </a:r>
            <a:r>
              <a:t>序。</a:t>
            </a:r>
          </a:p>
          <a:p>
            <a:r>
              <a:t>DFS 时，要求必须先走编号较小的儿子。</a:t>
            </a:r>
          </a:p>
          <a:p>
            <a:r>
              <a:rPr lang="en-US" altLang="zh-CN"/>
              <a:t>n &lt;= 800</a:t>
            </a:r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2024 A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1890" y="1784350"/>
            <a:ext cx="9359900" cy="3289300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2024 A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1865" y="2185035"/>
            <a:ext cx="9906000" cy="3632200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2024 A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75665" y="1988185"/>
            <a:ext cx="10058400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ECFinal 2024 A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1065" y="2197735"/>
            <a:ext cx="10007600" cy="360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Polygon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首先考虑若干个</a:t>
            </a:r>
            <a:r>
              <a:rPr lang="en-US" altLang="zh-CN"/>
              <a:t> 01 </a:t>
            </a:r>
            <a:r>
              <a:rPr lang="zh-CN" altLang="en-US"/>
              <a:t>分布，它们的取整的分布，这个可以用简单容斥</a:t>
            </a:r>
            <a:r>
              <a:rPr lang="en-US" altLang="zh-CN"/>
              <a:t> + </a:t>
            </a:r>
            <a:r>
              <a:rPr lang="zh-CN" altLang="en-US"/>
              <a:t>卷积做到</a:t>
            </a:r>
            <a:r>
              <a:rPr lang="en-US" altLang="zh-CN"/>
              <a:t> O(n^2)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以这个为初值，从小到大做数位</a:t>
            </a:r>
            <a:r>
              <a:rPr lang="en-US" altLang="zh-CN"/>
              <a:t> dp</a:t>
            </a:r>
            <a:r>
              <a:rPr lang="zh-CN" altLang="en-US"/>
              <a:t>，相当于枚举每一位有多少个</a:t>
            </a:r>
            <a:r>
              <a:rPr lang="en-US" altLang="zh-CN"/>
              <a:t>1</a:t>
            </a:r>
            <a:r>
              <a:rPr lang="zh-CN" altLang="en-US"/>
              <a:t>，然后卷积。</a:t>
            </a:r>
            <a:endParaRPr lang="zh-CN" altLang="en-US"/>
          </a:p>
          <a:p>
            <a:r>
              <a:rPr lang="zh-CN" altLang="en-US"/>
              <a:t>时间复杂度</a:t>
            </a:r>
            <a:r>
              <a:rPr lang="en-US" altLang="zh-CN"/>
              <a:t> O(a n log 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UR 26 C </a:t>
            </a:r>
            <a:r>
              <a:rPr lang="zh-CN" altLang="en-US"/>
              <a:t>铁轨回收</a:t>
            </a:r>
            <a:endParaRPr lang="zh-CN" altLang="en-US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zh-CN" altLang="en-US"/>
              <a:t>有</a:t>
            </a:r>
            <a:r>
              <a:rPr lang="en-US" altLang="zh-CN"/>
              <a:t> n </a:t>
            </a:r>
            <a:r>
              <a:rPr lang="zh-CN" altLang="en-US"/>
              <a:t>个数</a:t>
            </a:r>
            <a:r>
              <a:rPr lang="en-US" altLang="zh-CN"/>
              <a:t> ai, bi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对于</a:t>
            </a:r>
            <a:r>
              <a:rPr lang="en-US" altLang="zh-CN"/>
              <a:t> i </a:t>
            </a:r>
            <a:r>
              <a:rPr lang="zh-CN" altLang="en-US"/>
              <a:t>从</a:t>
            </a:r>
            <a:r>
              <a:rPr lang="en-US" altLang="zh-CN"/>
              <a:t> 1 </a:t>
            </a:r>
            <a:r>
              <a:rPr lang="zh-CN" altLang="en-US"/>
              <a:t>到</a:t>
            </a:r>
            <a:r>
              <a:rPr lang="en-US" altLang="zh-CN"/>
              <a:t> n-1</a:t>
            </a:r>
            <a:r>
              <a:rPr lang="zh-CN" altLang="en-US"/>
              <a:t>，每次随机选取</a:t>
            </a:r>
            <a:r>
              <a:rPr lang="en-US" altLang="zh-CN"/>
              <a:t>[i + 1, n] </a:t>
            </a:r>
            <a:r>
              <a:rPr lang="zh-CN" altLang="en-US"/>
              <a:t>之间的数</a:t>
            </a:r>
            <a:r>
              <a:rPr lang="en-US" altLang="zh-CN"/>
              <a:t> j</a:t>
            </a:r>
            <a:r>
              <a:rPr lang="zh-CN" altLang="en-US"/>
              <a:t>，做</a:t>
            </a:r>
            <a:r>
              <a:rPr lang="en-US" altLang="zh-CN"/>
              <a:t> a[j] = min (b[j], a[j] + a[i]) </a:t>
            </a:r>
            <a:r>
              <a:rPr lang="zh-CN" altLang="en-US"/>
              <a:t>的操作。</a:t>
            </a:r>
            <a:endParaRPr lang="zh-CN" altLang="en-US"/>
          </a:p>
          <a:p>
            <a:r>
              <a:rPr lang="zh-CN" altLang="en-US"/>
              <a:t>问</a:t>
            </a:r>
            <a:r>
              <a:rPr lang="en-US" altLang="zh-CN"/>
              <a:t> a[n] = 0, 1, ..., b[n] </a:t>
            </a:r>
            <a:r>
              <a:rPr lang="zh-CN" altLang="en-US"/>
              <a:t>的</a:t>
            </a:r>
            <a:r>
              <a:rPr lang="zh-CN" altLang="en-US"/>
              <a:t>概率。</a:t>
            </a:r>
            <a:endParaRPr lang="zh-CN" altLang="en-US"/>
          </a:p>
          <a:p>
            <a:r>
              <a:rPr lang="en-US" altLang="zh-CN"/>
              <a:t>b &lt;= 30, n &lt;= 50</a:t>
            </a:r>
            <a:endParaRPr lang="en-US" altLang="zh-CN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/>
              <a:t>UR 26 C </a:t>
            </a:r>
            <a:r>
              <a:rPr lang="zh-CN" altLang="en-US"/>
              <a:t>铁轨回收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47700" y="1913255"/>
            <a:ext cx="10515600" cy="4175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Nanjing 2023 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红黑树要求每个点到任意后代叶子节点的路径上，黑色点的数量都相同。称该性质为“红黑树性质”。</a:t>
            </a:r>
          </a:p>
          <a:p>
            <a:r>
              <a:t>现在给定一棵树，每个点是红色或黑色，对于所有</a:t>
            </a:r>
            <a:r>
              <a:rPr lang="en-US"/>
              <a:t> </a:t>
            </a:r>
            <a:r>
              <a:t>k ∈ [1, n]，求为了让以节点 k 为根的子树满足红黑树性质，</a:t>
            </a:r>
          </a:p>
          <a:p>
            <a:r>
              <a:t>至少要修改几个点的颜色。</a:t>
            </a:r>
          </a:p>
          <a:p>
            <a:r>
              <a:rPr lang="en-US"/>
              <a:t>n &lt;= 1e5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Nanjing 2023 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令</a:t>
            </a:r>
            <a:r>
              <a:rPr lang="en-US" altLang="zh-CN"/>
              <a:t> dp[i][j] </a:t>
            </a:r>
            <a:r>
              <a:rPr lang="zh-CN" altLang="en-US"/>
              <a:t>表示</a:t>
            </a:r>
            <a:r>
              <a:rPr lang="en-US" altLang="zh-CN"/>
              <a:t> i </a:t>
            </a:r>
            <a:r>
              <a:rPr lang="zh-CN" altLang="en-US"/>
              <a:t>这个子树，到到叶子都是</a:t>
            </a:r>
            <a:r>
              <a:rPr lang="en-US" altLang="zh-CN"/>
              <a:t> j </a:t>
            </a:r>
            <a:r>
              <a:rPr lang="zh-CN" altLang="en-US"/>
              <a:t>的</a:t>
            </a:r>
            <a:r>
              <a:rPr lang="zh-CN" altLang="en-US"/>
              <a:t>最小代价。</a:t>
            </a:r>
            <a:endParaRPr lang="zh-CN" altLang="en-US"/>
          </a:p>
          <a:p>
            <a:r>
              <a:rPr lang="zh-CN" altLang="en-US"/>
              <a:t>转移：先把儿子合并，然后和这个点是否修改做</a:t>
            </a:r>
            <a:r>
              <a:rPr lang="en-US" altLang="zh-CN"/>
              <a:t> (min, +) </a:t>
            </a:r>
            <a:r>
              <a:rPr lang="zh-CN" altLang="en-US"/>
              <a:t>卷积。</a:t>
            </a:r>
            <a:endParaRPr lang="zh-CN" altLang="en-US"/>
          </a:p>
          <a:p>
            <a:r>
              <a:rPr lang="zh-CN" altLang="en-US"/>
              <a:t>维护差分即可，可以用长链剖分和维护差分正负部分，做到</a:t>
            </a:r>
            <a:r>
              <a:rPr lang="en-US" altLang="zh-CN"/>
              <a:t> O(n)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Jinan 2023 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给一颗 n 个点的树，还有一个整数 k</a:t>
            </a:r>
            <a:r>
              <a:rPr lang="zh-CN"/>
              <a:t>。</a:t>
            </a:r>
          </a:p>
          <a:p>
            <a:r>
              <a:t>问有多少种方式删除这棵树的一些边</a:t>
            </a:r>
            <a:r>
              <a:rPr lang="zh-CN"/>
              <a:t>。</a:t>
            </a:r>
          </a:p>
          <a:p>
            <a:r>
              <a:t>使得剩下的每个连通块的大小都是 k 或 k + 1</a:t>
            </a:r>
            <a:r>
              <a:rPr lang="zh-CN"/>
              <a:t>。</a:t>
            </a:r>
            <a:endParaRPr lang="zh-CN"/>
          </a:p>
          <a:p>
            <a:r>
              <a:rPr lang="en-US" altLang="zh-CN"/>
              <a:t>n &lt;= 1</a:t>
            </a:r>
            <a:r>
              <a:rPr lang="en-US" altLang="zh-CN"/>
              <a:t>e5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Jinan 2023 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/>
              <a:t>直接</a:t>
            </a:r>
            <a:r>
              <a:rPr lang="en-US" altLang="zh-CN"/>
              <a:t> dp </a:t>
            </a:r>
            <a:r>
              <a:rPr lang="zh-CN" altLang="en-US"/>
              <a:t>即可，经过分析，时间复杂度为</a:t>
            </a:r>
            <a:r>
              <a:rPr lang="en-US" altLang="zh-CN"/>
              <a:t> O(n sqrt(n))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5285</Words>
  <Application>WPS 表格</Application>
  <PresentationFormat>宽屏</PresentationFormat>
  <Paragraphs>286</Paragraphs>
  <Slides>51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3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宋体-简</vt:lpstr>
      <vt:lpstr>WPS</vt:lpstr>
      <vt:lpstr>PowerPoint 演示文稿</vt:lpstr>
      <vt:lpstr>Jinan 2024 B</vt:lpstr>
      <vt:lpstr>Fibonacci</vt:lpstr>
      <vt:lpstr>Fibonacci</vt:lpstr>
      <vt:lpstr>Polygon</vt:lpstr>
      <vt:lpstr>Nanjing 2023 D</vt:lpstr>
      <vt:lpstr>Nanjing 2023 D</vt:lpstr>
      <vt:lpstr>PKUWC 2024 Day 1 P2</vt:lpstr>
      <vt:lpstr>Jinan 2023 B</vt:lpstr>
      <vt:lpstr>CF 1874 F</vt:lpstr>
      <vt:lpstr>ECFinal 2023 C</vt:lpstr>
      <vt:lpstr>ECFinal 2023 C</vt:lpstr>
      <vt:lpstr>CF 1930 G</vt:lpstr>
      <vt:lpstr>CF 1810 G</vt:lpstr>
      <vt:lpstr>ARC 168 E</vt:lpstr>
      <vt:lpstr>ARC 168 E</vt:lpstr>
      <vt:lpstr>ARC 168 E</vt:lpstr>
      <vt:lpstr>ABC 311 H</vt:lpstr>
      <vt:lpstr>ABC 311 H</vt:lpstr>
      <vt:lpstr>JOISC 2024 Day 1 P3</vt:lpstr>
      <vt:lpstr>JOISC 2024 Day 1 P3</vt:lpstr>
      <vt:lpstr>Jinan 2024 B</vt:lpstr>
      <vt:lpstr>Jinan 2023 L</vt:lpstr>
      <vt:lpstr>AGC 066 D</vt:lpstr>
      <vt:lpstr>THUPC 2024 初赛 G</vt:lpstr>
      <vt:lpstr>JOISC 2024 Day 1 P3</vt:lpstr>
      <vt:lpstr>CF 1874 F</vt:lpstr>
      <vt:lpstr>PKUWC 2024 Day 1 P2</vt:lpstr>
      <vt:lpstr>CF 1930 G</vt:lpstr>
      <vt:lpstr>CF 1930 G</vt:lpstr>
      <vt:lpstr>ECFinal 2024 A</vt:lpstr>
      <vt:lpstr>PKUWC 2024 Day 1 P2</vt:lpstr>
      <vt:lpstr>AGC 066 D</vt:lpstr>
      <vt:lpstr>AGC 066 D</vt:lpstr>
      <vt:lpstr>AGC 066 D</vt:lpstr>
      <vt:lpstr>Hangzhou 2022 L</vt:lpstr>
      <vt:lpstr>Hangzhou 2022 L</vt:lpstr>
      <vt:lpstr>SDOI 2022 Day1 P2</vt:lpstr>
      <vt:lpstr>省选联考 2022 Day 2 P3 最大权独立集问题</vt:lpstr>
      <vt:lpstr>省选联考 2022 Day 2 P3 最大权独立集问题</vt:lpstr>
      <vt:lpstr>省选联考 2022 Day 2 P3 最大权独立集问题</vt:lpstr>
      <vt:lpstr>ECFinal 2024 C</vt:lpstr>
      <vt:lpstr>UOJ Goodbye Guimao C 龙门考古</vt:lpstr>
      <vt:lpstr>UOJ Goodbye Guimao C 龙门考古</vt:lpstr>
      <vt:lpstr>ECFinal 2024 A</vt:lpstr>
      <vt:lpstr>ECFinal 2024 A</vt:lpstr>
      <vt:lpstr>ECFinal 2024 A</vt:lpstr>
      <vt:lpstr>ECFinal 2024 A</vt:lpstr>
      <vt:lpstr>ECFinal 2024 A</vt:lpstr>
      <vt:lpstr>UR 26 C 铁轨回收</vt:lpstr>
      <vt:lpstr>UR 26 C 铁轨回收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apiadu</cp:lastModifiedBy>
  <cp:revision>120</cp:revision>
  <dcterms:created xsi:type="dcterms:W3CDTF">2024-04-03T05:31:44Z</dcterms:created>
  <dcterms:modified xsi:type="dcterms:W3CDTF">2024-04-03T05:31:44Z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2052-6.0.2.8225</vt:lpwstr>
  </property>
  <property fmtid="{D5CDD505-2E9C-101B-9397-08002B2CF9AE}" pid="3" name="ICV">
    <vt:lpwstr>88E7D28DBA75FFDD88110C6676673E88_41</vt:lpwstr>
  </property>
</Properties>
</file>