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76" r:id="rId3"/>
    <p:sldId id="277" r:id="rId4"/>
    <p:sldId id="278" r:id="rId5"/>
    <p:sldId id="281" r:id="rId6"/>
    <p:sldId id="282" r:id="rId7"/>
    <p:sldId id="283" r:id="rId8"/>
    <p:sldId id="284" r:id="rId9"/>
    <p:sldId id="285" r:id="rId10"/>
    <p:sldId id="280" r:id="rId11"/>
    <p:sldId id="286" r:id="rId12"/>
    <p:sldId id="289" r:id="rId13"/>
    <p:sldId id="287" r:id="rId14"/>
    <p:sldId id="290" r:id="rId15"/>
    <p:sldId id="288" r:id="rId16"/>
    <p:sldId id="291" r:id="rId17"/>
    <p:sldId id="292" r:id="rId18"/>
    <p:sldId id="293" r:id="rId19"/>
    <p:sldId id="329" r:id="rId20"/>
    <p:sldId id="330" r:id="rId21"/>
    <p:sldId id="331" r:id="rId22"/>
    <p:sldId id="332" r:id="rId23"/>
    <p:sldId id="333" r:id="rId24"/>
    <p:sldId id="294" r:id="rId25"/>
    <p:sldId id="295" r:id="rId26"/>
    <p:sldId id="296" r:id="rId27"/>
    <p:sldId id="297" r:id="rId28"/>
    <p:sldId id="298" r:id="rId29"/>
    <p:sldId id="299" r:id="rId30"/>
    <p:sldId id="334" r:id="rId31"/>
    <p:sldId id="335" r:id="rId32"/>
    <p:sldId id="336" r:id="rId33"/>
    <p:sldId id="337" r:id="rId34"/>
    <p:sldId id="338" r:id="rId35"/>
    <p:sldId id="339" r:id="rId36"/>
    <p:sldId id="340" r:id="rId37"/>
    <p:sldId id="341" r:id="rId38"/>
    <p:sldId id="344" r:id="rId39"/>
    <p:sldId id="345" r:id="rId40"/>
    <p:sldId id="346" r:id="rId41"/>
    <p:sldId id="342" r:id="rId42"/>
    <p:sldId id="343" r:id="rId4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刘 承奥" initials="刘" lastIdx="1" clrIdx="0">
    <p:extLst>
      <p:ext uri="{19B8F6BF-5375-455C-9EA6-DF929625EA0E}">
        <p15:presenceInfo xmlns:p15="http://schemas.microsoft.com/office/powerpoint/2012/main" userId="067c8c14fdd522e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p:scale>
          <a:sx n="90" d="100"/>
          <a:sy n="90" d="100"/>
        </p:scale>
        <p:origin x="38" y="12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DD43CD14-13A2-43A0-91B0-808A0B298728}" type="datetimeFigureOut">
              <a:rPr lang="zh-CN" altLang="en-US" smtClean="0"/>
              <a:t>2024/4/7</a:t>
            </a:fld>
            <a:endParaRPr lang="zh-CN" altLang="en-US"/>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zh-CN" altLang="en-US"/>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AA178056-40F5-4F7A-8449-0E84D1626004}" type="slidenum">
              <a:rPr lang="zh-CN" altLang="en-US" smtClean="0"/>
              <a:t>‹#›</a:t>
            </a:fld>
            <a:endParaRPr lang="zh-CN" alt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688825922"/>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DD43CD14-13A2-43A0-91B0-808A0B298728}" type="datetimeFigureOut">
              <a:rPr lang="zh-CN" altLang="en-US" smtClean="0"/>
              <a:t>2024/4/7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A178056-40F5-4F7A-8449-0E84D1626004}" type="slidenum">
              <a:rPr lang="zh-CN" altLang="en-US" smtClean="0"/>
              <a:t>‹#›</a:t>
            </a:fld>
            <a:endParaRPr lang="zh-CN" altLang="en-US"/>
          </a:p>
        </p:txBody>
      </p:sp>
    </p:spTree>
    <p:extLst>
      <p:ext uri="{BB962C8B-B14F-4D97-AF65-F5344CB8AC3E}">
        <p14:creationId xmlns:p14="http://schemas.microsoft.com/office/powerpoint/2010/main" val="33106804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DD43CD14-13A2-43A0-91B0-808A0B298728}" type="datetimeFigureOut">
              <a:rPr lang="zh-CN" altLang="en-US" smtClean="0"/>
              <a:t>2024/4/7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A178056-40F5-4F7A-8449-0E84D1626004}" type="slidenum">
              <a:rPr lang="zh-CN" altLang="en-US" smtClean="0"/>
              <a:t>‹#›</a:t>
            </a:fld>
            <a:endParaRPr lang="zh-CN" altLang="en-US"/>
          </a:p>
        </p:txBody>
      </p:sp>
    </p:spTree>
    <p:extLst>
      <p:ext uri="{BB962C8B-B14F-4D97-AF65-F5344CB8AC3E}">
        <p14:creationId xmlns:p14="http://schemas.microsoft.com/office/powerpoint/2010/main" val="6410444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DD43CD14-13A2-43A0-91B0-808A0B298728}" type="datetimeFigureOut">
              <a:rPr lang="zh-CN" altLang="en-US" smtClean="0"/>
              <a:t>2024/4/7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A178056-40F5-4F7A-8449-0E84D1626004}" type="slidenum">
              <a:rPr lang="zh-CN" altLang="en-US" smtClean="0"/>
              <a:t>‹#›</a:t>
            </a:fld>
            <a:endParaRPr lang="zh-CN" altLang="en-US"/>
          </a:p>
        </p:txBody>
      </p:sp>
    </p:spTree>
    <p:extLst>
      <p:ext uri="{BB962C8B-B14F-4D97-AF65-F5344CB8AC3E}">
        <p14:creationId xmlns:p14="http://schemas.microsoft.com/office/powerpoint/2010/main" val="39030726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zh-CN" altLang="en-US"/>
              <a:t>单击此处编辑母版标题样式</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DD43CD14-13A2-43A0-91B0-808A0B298728}" type="datetimeFigureOut">
              <a:rPr lang="zh-CN" altLang="en-US" smtClean="0"/>
              <a:t>2024/4/7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A178056-40F5-4F7A-8449-0E84D1626004}" type="slidenum">
              <a:rPr lang="zh-CN" altLang="en-US" smtClean="0"/>
              <a:t>‹#›</a:t>
            </a:fld>
            <a:endParaRPr lang="zh-CN" alt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2450900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DD43CD14-13A2-43A0-91B0-808A0B298728}" type="datetimeFigureOut">
              <a:rPr lang="zh-CN" altLang="en-US" smtClean="0"/>
              <a:t>2024/4/7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A178056-40F5-4F7A-8449-0E84D1626004}" type="slidenum">
              <a:rPr lang="zh-CN" altLang="en-US" smtClean="0"/>
              <a:t>‹#›</a:t>
            </a:fld>
            <a:endParaRPr lang="zh-CN" altLang="en-US"/>
          </a:p>
        </p:txBody>
      </p:sp>
    </p:spTree>
    <p:extLst>
      <p:ext uri="{BB962C8B-B14F-4D97-AF65-F5344CB8AC3E}">
        <p14:creationId xmlns:p14="http://schemas.microsoft.com/office/powerpoint/2010/main" val="899198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zh-CN" altLang="en-US"/>
              <a:t>单击此处编辑母版文本样式</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DD43CD14-13A2-43A0-91B0-808A0B298728}" type="datetimeFigureOut">
              <a:rPr lang="zh-CN" altLang="en-US" smtClean="0"/>
              <a:t>2024/4/7</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AA178056-40F5-4F7A-8449-0E84D1626004}" type="slidenum">
              <a:rPr lang="zh-CN" altLang="en-US" smtClean="0"/>
              <a:t>‹#›</a:t>
            </a:fld>
            <a:endParaRPr lang="zh-CN" altLang="en-US"/>
          </a:p>
        </p:txBody>
      </p:sp>
    </p:spTree>
    <p:extLst>
      <p:ext uri="{BB962C8B-B14F-4D97-AF65-F5344CB8AC3E}">
        <p14:creationId xmlns:p14="http://schemas.microsoft.com/office/powerpoint/2010/main" val="32009259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DD43CD14-13A2-43A0-91B0-808A0B298728}" type="datetimeFigureOut">
              <a:rPr lang="zh-CN" altLang="en-US" smtClean="0"/>
              <a:t>2024/4/7</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AA178056-40F5-4F7A-8449-0E84D1626004}" type="slidenum">
              <a:rPr lang="zh-CN" altLang="en-US" smtClean="0"/>
              <a:t>‹#›</a:t>
            </a:fld>
            <a:endParaRPr lang="zh-CN" altLang="en-US"/>
          </a:p>
        </p:txBody>
      </p:sp>
    </p:spTree>
    <p:extLst>
      <p:ext uri="{BB962C8B-B14F-4D97-AF65-F5344CB8AC3E}">
        <p14:creationId xmlns:p14="http://schemas.microsoft.com/office/powerpoint/2010/main" val="33246621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D43CD14-13A2-43A0-91B0-808A0B298728}" type="datetimeFigureOut">
              <a:rPr lang="zh-CN" altLang="en-US" smtClean="0"/>
              <a:t>2024/4/7</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AA178056-40F5-4F7A-8449-0E84D1626004}" type="slidenum">
              <a:rPr lang="zh-CN" altLang="en-US" smtClean="0"/>
              <a:t>‹#›</a:t>
            </a:fld>
            <a:endParaRPr lang="zh-CN" altLang="en-US"/>
          </a:p>
        </p:txBody>
      </p:sp>
    </p:spTree>
    <p:extLst>
      <p:ext uri="{BB962C8B-B14F-4D97-AF65-F5344CB8AC3E}">
        <p14:creationId xmlns:p14="http://schemas.microsoft.com/office/powerpoint/2010/main" val="42291511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zh-CN" altLang="en-US"/>
              <a:t>单击此处编辑母版标题样式</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DD43CD14-13A2-43A0-91B0-808A0B298728}" type="datetimeFigureOut">
              <a:rPr lang="zh-CN" altLang="en-US" smtClean="0"/>
              <a:t>2024/4/7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A178056-40F5-4F7A-8449-0E84D1626004}" type="slidenum">
              <a:rPr lang="zh-CN" altLang="en-US" smtClean="0"/>
              <a:t>‹#›</a:t>
            </a:fld>
            <a:endParaRPr lang="zh-CN" altLang="en-US"/>
          </a:p>
        </p:txBody>
      </p:sp>
    </p:spTree>
    <p:extLst>
      <p:ext uri="{BB962C8B-B14F-4D97-AF65-F5344CB8AC3E}">
        <p14:creationId xmlns:p14="http://schemas.microsoft.com/office/powerpoint/2010/main" val="27274955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DD43CD14-13A2-43A0-91B0-808A0B298728}" type="datetimeFigureOut">
              <a:rPr lang="zh-CN" altLang="en-US" smtClean="0"/>
              <a:t>2024/4/7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A178056-40F5-4F7A-8449-0E84D1626004}" type="slidenum">
              <a:rPr lang="zh-CN" altLang="en-US" smtClean="0"/>
              <a:t>‹#›</a:t>
            </a:fld>
            <a:endParaRPr lang="zh-CN" altLang="en-US"/>
          </a:p>
        </p:txBody>
      </p:sp>
    </p:spTree>
    <p:extLst>
      <p:ext uri="{BB962C8B-B14F-4D97-AF65-F5344CB8AC3E}">
        <p14:creationId xmlns:p14="http://schemas.microsoft.com/office/powerpoint/2010/main" val="27063958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DD43CD14-13A2-43A0-91B0-808A0B298728}" type="datetimeFigureOut">
              <a:rPr lang="zh-CN" altLang="en-US" smtClean="0"/>
              <a:t>2024/4/7</a:t>
            </a:fld>
            <a:endParaRPr lang="zh-CN" altLang="en-US"/>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zh-CN" altLang="en-US"/>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AA178056-40F5-4F7A-8449-0E84D1626004}" type="slidenum">
              <a:rPr lang="zh-CN" altLang="en-US" smtClean="0"/>
              <a:t>‹#›</a:t>
            </a:fld>
            <a:endParaRPr lang="zh-CN" altLang="en-US"/>
          </a:p>
        </p:txBody>
      </p:sp>
    </p:spTree>
    <p:extLst>
      <p:ext uri="{BB962C8B-B14F-4D97-AF65-F5344CB8AC3E}">
        <p14:creationId xmlns:p14="http://schemas.microsoft.com/office/powerpoint/2010/main" val="440170372"/>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hyperlink" Target="https://jyywiki.cn/Letter.md" TargetMode="Externa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870FE75-F769-212E-D78C-08523FB18329}"/>
              </a:ext>
            </a:extLst>
          </p:cNvPr>
          <p:cNvSpPr>
            <a:spLocks noGrp="1"/>
          </p:cNvSpPr>
          <p:nvPr>
            <p:ph type="ctrTitle"/>
          </p:nvPr>
        </p:nvSpPr>
        <p:spPr/>
        <p:txBody>
          <a:bodyPr>
            <a:normAutofit/>
          </a:bodyPr>
          <a:lstStyle/>
          <a:p>
            <a:pPr algn="ctr"/>
            <a:r>
              <a:rPr lang="zh-CN" altLang="en-US" sz="4000" dirty="0"/>
              <a:t>组合模型和问题求解</a:t>
            </a:r>
            <a:br>
              <a:rPr lang="en-US" altLang="zh-CN" sz="4000" dirty="0"/>
            </a:br>
            <a:br>
              <a:rPr lang="en-US" altLang="zh-CN" sz="4000" dirty="0"/>
            </a:br>
            <a:endParaRPr lang="zh-CN" altLang="en-US" sz="4000" dirty="0"/>
          </a:p>
        </p:txBody>
      </p:sp>
      <p:sp>
        <p:nvSpPr>
          <p:cNvPr id="3" name="副标题 2">
            <a:extLst>
              <a:ext uri="{FF2B5EF4-FFF2-40B4-BE49-F238E27FC236}">
                <a16:creationId xmlns:a16="http://schemas.microsoft.com/office/drawing/2014/main" id="{BA8F9524-1496-8ECD-D7B8-5D369C94C01F}"/>
              </a:ext>
            </a:extLst>
          </p:cNvPr>
          <p:cNvSpPr>
            <a:spLocks noGrp="1"/>
          </p:cNvSpPr>
          <p:nvPr>
            <p:ph type="subTitle" idx="1"/>
          </p:nvPr>
        </p:nvSpPr>
        <p:spPr/>
        <p:txBody>
          <a:bodyPr/>
          <a:lstStyle/>
          <a:p>
            <a:pPr algn="ctr"/>
            <a:r>
              <a:rPr lang="zh-CN" altLang="en-US" dirty="0"/>
              <a:t>刘承奥 </a:t>
            </a:r>
            <a:r>
              <a:rPr lang="en-US" altLang="zh-CN" dirty="0"/>
              <a:t>(CommonAnts)</a:t>
            </a:r>
            <a:endParaRPr lang="zh-CN" altLang="en-US" dirty="0"/>
          </a:p>
        </p:txBody>
      </p:sp>
    </p:spTree>
    <p:extLst>
      <p:ext uri="{BB962C8B-B14F-4D97-AF65-F5344CB8AC3E}">
        <p14:creationId xmlns:p14="http://schemas.microsoft.com/office/powerpoint/2010/main" val="40683071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3607FE-C01B-407D-BA07-8BE4B93B4F97}"/>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A3C1F914-6130-3C9A-1C5B-389A31863413}"/>
              </a:ext>
            </a:extLst>
          </p:cNvPr>
          <p:cNvSpPr>
            <a:spLocks noGrp="1"/>
          </p:cNvSpPr>
          <p:nvPr>
            <p:ph type="title"/>
          </p:nvPr>
        </p:nvSpPr>
        <p:spPr/>
        <p:txBody>
          <a:bodyPr/>
          <a:lstStyle/>
          <a:p>
            <a:r>
              <a:rPr lang="zh-CN" altLang="en-US" dirty="0"/>
              <a:t>怎么思考？</a:t>
            </a:r>
          </a:p>
        </p:txBody>
      </p:sp>
      <p:sp>
        <p:nvSpPr>
          <p:cNvPr id="3" name="内容占位符 2">
            <a:extLst>
              <a:ext uri="{FF2B5EF4-FFF2-40B4-BE49-F238E27FC236}">
                <a16:creationId xmlns:a16="http://schemas.microsoft.com/office/drawing/2014/main" id="{FEDAAD51-BDD3-4173-5928-806656D6E5E8}"/>
              </a:ext>
            </a:extLst>
          </p:cNvPr>
          <p:cNvSpPr>
            <a:spLocks noGrp="1"/>
          </p:cNvSpPr>
          <p:nvPr>
            <p:ph idx="1"/>
          </p:nvPr>
        </p:nvSpPr>
        <p:spPr/>
        <p:txBody>
          <a:bodyPr/>
          <a:lstStyle/>
          <a:p>
            <a:r>
              <a:rPr lang="zh-CN" altLang="en-US" dirty="0"/>
              <a:t>像这样，对于 </a:t>
            </a:r>
            <a:r>
              <a:rPr lang="en-US" altLang="zh-CN" dirty="0"/>
              <a:t>OI </a:t>
            </a:r>
            <a:r>
              <a:rPr lang="zh-CN" altLang="en-US" dirty="0"/>
              <a:t>中的组合问题，我们通常需要考虑研究对象的结构。一般来说，研究对象是一些合法（满足特定条件）对象组成的集合。</a:t>
            </a:r>
            <a:endParaRPr lang="en-US" altLang="zh-CN" dirty="0"/>
          </a:p>
          <a:p>
            <a:r>
              <a:rPr lang="zh-CN" altLang="en-US" dirty="0"/>
              <a:t>例如题目中的所有合法区间、合法路径</a:t>
            </a:r>
            <a:r>
              <a:rPr lang="en-US" altLang="zh-CN" dirty="0"/>
              <a:t>……</a:t>
            </a:r>
          </a:p>
          <a:p>
            <a:endParaRPr lang="en-US" altLang="zh-CN" dirty="0"/>
          </a:p>
          <a:p>
            <a:r>
              <a:rPr lang="zh-CN" altLang="en-US" dirty="0"/>
              <a:t>如何判定一个对象是否合法？</a:t>
            </a:r>
            <a:endParaRPr lang="en-US" altLang="zh-CN" dirty="0"/>
          </a:p>
          <a:p>
            <a:r>
              <a:rPr lang="zh-CN" altLang="en-US" dirty="0"/>
              <a:t>两个合法对象能否生成新的合法对象？</a:t>
            </a:r>
            <a:endParaRPr lang="en-US" altLang="zh-CN" dirty="0"/>
          </a:p>
          <a:p>
            <a:r>
              <a:rPr lang="zh-CN" altLang="en-US" dirty="0"/>
              <a:t>合法对象有树形或者其它的结构吗？</a:t>
            </a:r>
            <a:endParaRPr lang="en-US" altLang="zh-CN" dirty="0"/>
          </a:p>
          <a:p>
            <a:r>
              <a:rPr lang="zh-CN" altLang="en-US" dirty="0"/>
              <a:t>能否用生成函数或者其它的数学对象表示？</a:t>
            </a:r>
            <a:endParaRPr lang="en-US" altLang="zh-CN" dirty="0"/>
          </a:p>
          <a:p>
            <a:r>
              <a:rPr lang="en-US" altLang="zh-CN" dirty="0"/>
              <a:t>……</a:t>
            </a:r>
            <a:endParaRPr lang="zh-CN" altLang="en-US" dirty="0"/>
          </a:p>
        </p:txBody>
      </p:sp>
    </p:spTree>
    <p:extLst>
      <p:ext uri="{BB962C8B-B14F-4D97-AF65-F5344CB8AC3E}">
        <p14:creationId xmlns:p14="http://schemas.microsoft.com/office/powerpoint/2010/main" val="32145040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DB7905-A0E6-97DC-4DE4-BA0BF5BACAEF}"/>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0E547FB8-DAC4-8E39-9B9F-5EAE5005CDAC}"/>
              </a:ext>
            </a:extLst>
          </p:cNvPr>
          <p:cNvSpPr>
            <a:spLocks noGrp="1"/>
          </p:cNvSpPr>
          <p:nvPr>
            <p:ph type="title"/>
          </p:nvPr>
        </p:nvSpPr>
        <p:spPr/>
        <p:txBody>
          <a:bodyPr/>
          <a:lstStyle/>
          <a:p>
            <a:r>
              <a:rPr lang="zh-CN" altLang="en-US" dirty="0"/>
              <a:t>例题</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3CF71865-4DE0-F098-DE3E-64E7489C611F}"/>
                  </a:ext>
                </a:extLst>
              </p:cNvPr>
              <p:cNvSpPr>
                <a:spLocks noGrp="1"/>
              </p:cNvSpPr>
              <p:nvPr>
                <p:ph idx="1"/>
              </p:nvPr>
            </p:nvSpPr>
            <p:spPr/>
            <p:txBody>
              <a:bodyPr/>
              <a:lstStyle/>
              <a:p>
                <a:r>
                  <a:rPr lang="zh-CN" altLang="en-US" dirty="0"/>
                  <a:t>例</a:t>
                </a:r>
                <a:r>
                  <a:rPr lang="en-US" altLang="zh-CN" dirty="0"/>
                  <a:t>. </a:t>
                </a:r>
                <a:r>
                  <a:rPr lang="zh-CN" altLang="en-US" dirty="0"/>
                  <a:t>小明和 </a:t>
                </a:r>
                <a14:m>
                  <m:oMath xmlns:m="http://schemas.openxmlformats.org/officeDocument/2006/math">
                    <m:r>
                      <a:rPr lang="en-US" altLang="zh-CN" b="0" i="1" smtClean="0">
                        <a:latin typeface="Cambria Math" panose="02040503050406030204" pitchFamily="18" charset="0"/>
                      </a:rPr>
                      <m:t>𝑛</m:t>
                    </m:r>
                  </m:oMath>
                </a14:m>
                <a:r>
                  <a:rPr lang="zh-CN" altLang="en-US" dirty="0"/>
                  <a:t> 个人玩游戏。小明抛一枚硬币，硬币的正面和背面各有正整数 </a:t>
                </a:r>
                <a14:m>
                  <m:oMath xmlns:m="http://schemas.openxmlformats.org/officeDocument/2006/math">
                    <m:r>
                      <a:rPr lang="en-US" altLang="zh-CN" b="0" i="1" smtClean="0">
                        <a:latin typeface="Cambria Math" panose="02040503050406030204" pitchFamily="18" charset="0"/>
                      </a:rPr>
                      <m:t>𝑎</m:t>
                    </m:r>
                    <m:r>
                      <a:rPr lang="en-US" altLang="zh-CN" b="0" i="1" smtClean="0">
                        <a:latin typeface="Cambria Math" panose="02040503050406030204" pitchFamily="18" charset="0"/>
                      </a:rPr>
                      <m:t>,</m:t>
                    </m:r>
                    <m:r>
                      <a:rPr lang="en-US" altLang="zh-CN" b="0" i="1" smtClean="0">
                        <a:latin typeface="Cambria Math" panose="02040503050406030204" pitchFamily="18" charset="0"/>
                      </a:rPr>
                      <m:t>𝑏</m:t>
                    </m:r>
                  </m:oMath>
                </a14:m>
                <a:r>
                  <a:rPr lang="zh-CN" altLang="en-US" dirty="0"/>
                  <a:t>。</a:t>
                </a:r>
                <a:endParaRPr lang="en-US" altLang="zh-CN" dirty="0"/>
              </a:p>
              <a:p>
                <a14:m>
                  <m:oMath xmlns:m="http://schemas.openxmlformats.org/officeDocument/2006/math">
                    <m:r>
                      <a:rPr lang="en-US" altLang="zh-CN" b="0" i="1" smtClean="0">
                        <a:latin typeface="Cambria Math" panose="02040503050406030204" pitchFamily="18" charset="0"/>
                      </a:rPr>
                      <m:t>𝑛</m:t>
                    </m:r>
                  </m:oMath>
                </a14:m>
                <a:r>
                  <a:rPr lang="zh-CN" altLang="en-US" dirty="0"/>
                  <a:t> 个人每人抛一枚骰子，骰子的六个面各有一个数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𝐴</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𝐴</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,2</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𝐴</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,6</m:t>
                        </m:r>
                      </m:sub>
                    </m:sSub>
                  </m:oMath>
                </a14:m>
                <a:r>
                  <a:rPr lang="zh-CN" altLang="en-US" dirty="0"/>
                  <a:t>。</a:t>
                </a:r>
                <a:endParaRPr lang="en-US" altLang="zh-CN" dirty="0"/>
              </a:p>
              <a:p>
                <a:r>
                  <a:rPr lang="zh-CN" altLang="en-US" dirty="0"/>
                  <a:t>每个硬币和骰子的结果都是独立均匀随机的。</a:t>
                </a:r>
                <a:endParaRPr lang="en-US" altLang="zh-CN" dirty="0"/>
              </a:p>
              <a:p>
                <a:r>
                  <a:rPr lang="zh-CN" altLang="en-US" dirty="0"/>
                  <a:t>游戏规则是小明和 </a:t>
                </a:r>
                <a14:m>
                  <m:oMath xmlns:m="http://schemas.openxmlformats.org/officeDocument/2006/math">
                    <m:r>
                      <a:rPr lang="en-US" altLang="zh-CN" b="0" i="1" smtClean="0">
                        <a:latin typeface="Cambria Math" panose="02040503050406030204" pitchFamily="18" charset="0"/>
                      </a:rPr>
                      <m:t>𝑛</m:t>
                    </m:r>
                  </m:oMath>
                </a14:m>
                <a:r>
                  <a:rPr lang="en-US" altLang="zh-CN" dirty="0"/>
                  <a:t> </a:t>
                </a:r>
                <a:r>
                  <a:rPr lang="zh-CN" altLang="en-US" dirty="0"/>
                  <a:t>个人同时抛自己的硬币和骰子，如果第 </a:t>
                </a:r>
                <a14:m>
                  <m:oMath xmlns:m="http://schemas.openxmlformats.org/officeDocument/2006/math">
                    <m:r>
                      <a:rPr lang="en-US" altLang="zh-CN" b="0" i="1" smtClean="0">
                        <a:latin typeface="Cambria Math" panose="02040503050406030204" pitchFamily="18" charset="0"/>
                      </a:rPr>
                      <m:t>𝑖</m:t>
                    </m:r>
                  </m:oMath>
                </a14:m>
                <a:r>
                  <a:rPr lang="zh-CN" altLang="en-US" dirty="0"/>
                  <a:t> 个人的数字小于等于小明的数字，那小明得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𝐾</m:t>
                        </m:r>
                      </m:e>
                      <m:sub>
                        <m:r>
                          <a:rPr lang="en-US" altLang="zh-CN" b="0" i="1" smtClean="0">
                            <a:latin typeface="Cambria Math" panose="02040503050406030204" pitchFamily="18" charset="0"/>
                          </a:rPr>
                          <m:t>𝑖</m:t>
                        </m:r>
                      </m:sub>
                    </m:sSub>
                  </m:oMath>
                </a14:m>
                <a:r>
                  <a:rPr lang="zh-CN" altLang="en-US" dirty="0"/>
                  <a:t> 分。小明的总分是每个数字结果小于等于他的人提供的得分总和。</a:t>
                </a:r>
                <a:endParaRPr lang="en-US" altLang="zh-CN" dirty="0"/>
              </a:p>
              <a:p>
                <a:endParaRPr lang="en-US" altLang="zh-CN" dirty="0"/>
              </a:p>
              <a:p>
                <a:r>
                  <a:rPr lang="zh-CN" altLang="en-US" dirty="0"/>
                  <a:t>现在小明知道了每个人的骰子，他可以自己做一枚硬币，但是会有初始 </a:t>
                </a:r>
                <a14:m>
                  <m:oMath xmlns:m="http://schemas.openxmlformats.org/officeDocument/2006/math">
                    <m:r>
                      <a:rPr lang="en-US" altLang="zh-CN" b="0" i="1" smtClean="0">
                        <a:latin typeface="Cambria Math" panose="02040503050406030204" pitchFamily="18" charset="0"/>
                      </a:rPr>
                      <m:t>−</m:t>
                    </m:r>
                    <m:r>
                      <a:rPr lang="en-US" altLang="zh-CN" b="0" i="1" smtClean="0">
                        <a:latin typeface="Cambria Math" panose="02040503050406030204" pitchFamily="18" charset="0"/>
                      </a:rPr>
                      <m:t>𝑎𝑏</m:t>
                    </m:r>
                  </m:oMath>
                </a14:m>
                <a:r>
                  <a:rPr lang="zh-CN" altLang="en-US" dirty="0"/>
                  <a:t> 分。请你求出小明得分数学期望的最大可能值。注意 </a:t>
                </a:r>
                <a14:m>
                  <m:oMath xmlns:m="http://schemas.openxmlformats.org/officeDocument/2006/math">
                    <m:r>
                      <a:rPr lang="en-US" altLang="zh-CN" b="0" i="1" smtClean="0">
                        <a:latin typeface="Cambria Math" panose="02040503050406030204" pitchFamily="18" charset="0"/>
                      </a:rPr>
                      <m:t>𝑎</m:t>
                    </m:r>
                    <m:r>
                      <a:rPr lang="en-US" altLang="zh-CN" b="0" i="1" smtClean="0">
                        <a:latin typeface="Cambria Math" panose="02040503050406030204" pitchFamily="18" charset="0"/>
                      </a:rPr>
                      <m:t>,</m:t>
                    </m:r>
                    <m:r>
                      <a:rPr lang="en-US" altLang="zh-CN" b="0" i="1" smtClean="0">
                        <a:latin typeface="Cambria Math" panose="02040503050406030204" pitchFamily="18" charset="0"/>
                      </a:rPr>
                      <m:t>𝑏</m:t>
                    </m:r>
                  </m:oMath>
                </a14:m>
                <a:r>
                  <a:rPr lang="zh-CN" altLang="en-US" dirty="0"/>
                  <a:t> 必须是正整数。</a:t>
                </a:r>
                <a:endParaRPr lang="en-US" altLang="zh-CN" dirty="0"/>
              </a:p>
              <a:p>
                <a14:m>
                  <m:oMath xmlns:m="http://schemas.openxmlformats.org/officeDocument/2006/math">
                    <m:r>
                      <a:rPr lang="en-US" altLang="zh-CN" b="0" i="1" smtClean="0">
                        <a:latin typeface="Cambria Math" panose="02040503050406030204" pitchFamily="18" charset="0"/>
                      </a:rPr>
                      <m:t>𝑛</m:t>
                    </m:r>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10</m:t>
                        </m:r>
                      </m:e>
                      <m:sup>
                        <m:r>
                          <a:rPr lang="en-US" altLang="zh-CN" b="0" i="1" smtClean="0">
                            <a:latin typeface="Cambria Math" panose="02040503050406030204" pitchFamily="18" charset="0"/>
                          </a:rPr>
                          <m:t>5</m:t>
                        </m:r>
                      </m:sup>
                    </m:sSup>
                  </m:oMath>
                </a14:m>
                <a:endParaRPr lang="zh-CN" altLang="en-US" dirty="0"/>
              </a:p>
            </p:txBody>
          </p:sp>
        </mc:Choice>
        <mc:Fallback xmlns="">
          <p:sp>
            <p:nvSpPr>
              <p:cNvPr id="3" name="内容占位符 2">
                <a:extLst>
                  <a:ext uri="{FF2B5EF4-FFF2-40B4-BE49-F238E27FC236}">
                    <a16:creationId xmlns:a16="http://schemas.microsoft.com/office/drawing/2014/main" id="{3CF71865-4DE0-F098-DE3E-64E7489C611F}"/>
                  </a:ext>
                </a:extLst>
              </p:cNvPr>
              <p:cNvSpPr>
                <a:spLocks noGrp="1" noRot="1" noChangeAspect="1" noMove="1" noResize="1" noEditPoints="1" noAdjustHandles="1" noChangeArrowheads="1" noChangeShapeType="1" noTextEdit="1"/>
              </p:cNvSpPr>
              <p:nvPr>
                <p:ph idx="1"/>
              </p:nvPr>
            </p:nvSpPr>
            <p:spPr>
              <a:blipFill>
                <a:blip r:embed="rId2"/>
                <a:stretch>
                  <a:fillRect l="-142" t="-126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0988764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01BF0E-8414-266D-BFBD-DE3C2536B863}"/>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FA726110-1BA1-5AC4-8CA9-C0E72F3075F4}"/>
              </a:ext>
            </a:extLst>
          </p:cNvPr>
          <p:cNvSpPr>
            <a:spLocks noGrp="1"/>
          </p:cNvSpPr>
          <p:nvPr>
            <p:ph type="title"/>
          </p:nvPr>
        </p:nvSpPr>
        <p:spPr/>
        <p:txBody>
          <a:bodyPr/>
          <a:lstStyle/>
          <a:p>
            <a:r>
              <a:rPr lang="zh-CN" altLang="en-US" dirty="0"/>
              <a:t>例题</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050D2F41-70B2-73EF-7E66-499811BBDD4F}"/>
                  </a:ext>
                </a:extLst>
              </p:cNvPr>
              <p:cNvSpPr>
                <a:spLocks noGrp="1"/>
              </p:cNvSpPr>
              <p:nvPr>
                <p:ph idx="1"/>
              </p:nvPr>
            </p:nvSpPr>
            <p:spPr/>
            <p:txBody>
              <a:bodyPr>
                <a:normAutofit fontScale="77500" lnSpcReduction="20000"/>
              </a:bodyPr>
              <a:lstStyle/>
              <a:p>
                <a:r>
                  <a:rPr lang="zh-CN" altLang="en-US" dirty="0"/>
                  <a:t>常规题解：考虑到期望的独立性，所以</a:t>
                </a:r>
                <a:r>
                  <a:rPr lang="en-US" altLang="zh-CN" dirty="0"/>
                  <a:t>……</a:t>
                </a:r>
              </a:p>
              <a:p>
                <a:endParaRPr lang="en-US" altLang="zh-CN" dirty="0"/>
              </a:p>
              <a:p>
                <a:r>
                  <a:rPr lang="zh-CN" altLang="en-US" dirty="0"/>
                  <a:t>我们仍然考虑把 </a:t>
                </a:r>
                <a14:m>
                  <m:oMath xmlns:m="http://schemas.openxmlformats.org/officeDocument/2006/math">
                    <m:r>
                      <a:rPr lang="en-US" altLang="zh-CN" b="0" i="1" smtClean="0">
                        <a:latin typeface="Cambria Math" panose="02040503050406030204" pitchFamily="18" charset="0"/>
                      </a:rPr>
                      <m:t>(</m:t>
                    </m:r>
                    <m:r>
                      <a:rPr lang="en-US" altLang="zh-CN" b="0" i="1" smtClean="0">
                        <a:latin typeface="Cambria Math" panose="02040503050406030204" pitchFamily="18" charset="0"/>
                      </a:rPr>
                      <m:t>𝑎</m:t>
                    </m:r>
                    <m:r>
                      <a:rPr lang="en-US" altLang="zh-CN" b="0" i="1" smtClean="0">
                        <a:latin typeface="Cambria Math" panose="02040503050406030204" pitchFamily="18" charset="0"/>
                      </a:rPr>
                      <m:t>,</m:t>
                    </m:r>
                    <m:r>
                      <a:rPr lang="en-US" altLang="zh-CN" b="0" i="1" smtClean="0">
                        <a:latin typeface="Cambria Math" panose="02040503050406030204" pitchFamily="18" charset="0"/>
                      </a:rPr>
                      <m:t>𝑏</m:t>
                    </m:r>
                    <m:r>
                      <a:rPr lang="en-US" altLang="zh-CN" b="0" i="1" smtClean="0">
                        <a:latin typeface="Cambria Math" panose="02040503050406030204" pitchFamily="18" charset="0"/>
                      </a:rPr>
                      <m:t>)</m:t>
                    </m:r>
                  </m:oMath>
                </a14:m>
                <a:r>
                  <a:rPr lang="zh-CN" altLang="en-US" dirty="0"/>
                  <a:t> 对应的答案标在平面上。</a:t>
                </a:r>
                <a:endParaRPr lang="en-US" altLang="zh-CN" dirty="0"/>
              </a:p>
              <a:p>
                <a:r>
                  <a:rPr lang="zh-CN" altLang="en-US" dirty="0"/>
                  <a:t>如果 </a:t>
                </a:r>
                <a14:m>
                  <m:oMath xmlns:m="http://schemas.openxmlformats.org/officeDocument/2006/math">
                    <m:r>
                      <a:rPr lang="en-US" altLang="zh-CN" b="0" i="1" smtClean="0">
                        <a:latin typeface="Cambria Math" panose="02040503050406030204" pitchFamily="18" charset="0"/>
                      </a:rPr>
                      <m:t>𝑎</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𝐴</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m:t>
                        </m:r>
                        <m:r>
                          <a:rPr lang="en-US" altLang="zh-CN" b="0" i="1" smtClean="0">
                            <a:latin typeface="Cambria Math" panose="02040503050406030204" pitchFamily="18" charset="0"/>
                          </a:rPr>
                          <m:t>𝑗</m:t>
                        </m:r>
                      </m:sub>
                    </m:sSub>
                  </m:oMath>
                </a14:m>
                <a:r>
                  <a:rPr lang="zh-CN" altLang="en-US" dirty="0"/>
                  <a:t>，期望会增加 </a:t>
                </a:r>
                <a14:m>
                  <m:oMath xmlns:m="http://schemas.openxmlformats.org/officeDocument/2006/math">
                    <m:f>
                      <m:fPr>
                        <m:ctrlPr>
                          <a:rPr lang="en-US" altLang="zh-CN" b="0" i="1" smtClean="0">
                            <a:latin typeface="Cambria Math" panose="02040503050406030204" pitchFamily="18" charset="0"/>
                          </a:rPr>
                        </m:ctrlPr>
                      </m:fPr>
                      <m:num>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𝐾</m:t>
                            </m:r>
                          </m:e>
                          <m:sub>
                            <m:r>
                              <a:rPr lang="en-US" altLang="zh-CN" b="0" i="1" smtClean="0">
                                <a:latin typeface="Cambria Math" panose="02040503050406030204" pitchFamily="18" charset="0"/>
                              </a:rPr>
                              <m:t>𝑖</m:t>
                            </m:r>
                          </m:sub>
                        </m:sSub>
                      </m:num>
                      <m:den>
                        <m:r>
                          <a:rPr lang="en-US" altLang="zh-CN" b="0" i="1" smtClean="0">
                            <a:latin typeface="Cambria Math" panose="02040503050406030204" pitchFamily="18" charset="0"/>
                          </a:rPr>
                          <m:t>12</m:t>
                        </m:r>
                      </m:den>
                    </m:f>
                  </m:oMath>
                </a14:m>
                <a:endParaRPr lang="en-US" altLang="zh-CN" dirty="0"/>
              </a:p>
              <a:p>
                <a:r>
                  <a:rPr lang="zh-CN" altLang="en-US" dirty="0"/>
                  <a:t>如果 </a:t>
                </a:r>
                <a14:m>
                  <m:oMath xmlns:m="http://schemas.openxmlformats.org/officeDocument/2006/math">
                    <m:r>
                      <a:rPr lang="en-US" altLang="zh-CN" b="0" i="1" smtClean="0">
                        <a:latin typeface="Cambria Math" panose="02040503050406030204" pitchFamily="18" charset="0"/>
                      </a:rPr>
                      <m:t>𝑏</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𝐴</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m:t>
                        </m:r>
                        <m:r>
                          <a:rPr lang="en-US" altLang="zh-CN" b="0" i="1" smtClean="0">
                            <a:latin typeface="Cambria Math" panose="02040503050406030204" pitchFamily="18" charset="0"/>
                          </a:rPr>
                          <m:t>𝑗</m:t>
                        </m:r>
                      </m:sub>
                    </m:sSub>
                  </m:oMath>
                </a14:m>
                <a:r>
                  <a:rPr lang="zh-CN" altLang="en-US" dirty="0"/>
                  <a:t>，期望会增加 </a:t>
                </a:r>
                <a14:m>
                  <m:oMath xmlns:m="http://schemas.openxmlformats.org/officeDocument/2006/math">
                    <m:f>
                      <m:fPr>
                        <m:ctrlPr>
                          <a:rPr lang="en-US" altLang="zh-CN" b="0" i="1" smtClean="0">
                            <a:latin typeface="Cambria Math" panose="02040503050406030204" pitchFamily="18" charset="0"/>
                          </a:rPr>
                        </m:ctrlPr>
                      </m:fPr>
                      <m:num>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𝐾</m:t>
                            </m:r>
                          </m:e>
                          <m:sub>
                            <m:r>
                              <a:rPr lang="en-US" altLang="zh-CN" b="0" i="1" smtClean="0">
                                <a:latin typeface="Cambria Math" panose="02040503050406030204" pitchFamily="18" charset="0"/>
                              </a:rPr>
                              <m:t>𝑖</m:t>
                            </m:r>
                          </m:sub>
                        </m:sSub>
                      </m:num>
                      <m:den>
                        <m:r>
                          <a:rPr lang="en-US" altLang="zh-CN" b="0" i="1" smtClean="0">
                            <a:latin typeface="Cambria Math" panose="02040503050406030204" pitchFamily="18" charset="0"/>
                          </a:rPr>
                          <m:t>12</m:t>
                        </m:r>
                      </m:den>
                    </m:f>
                  </m:oMath>
                </a14:m>
                <a:endParaRPr lang="en-US" altLang="zh-CN" dirty="0"/>
              </a:p>
              <a:p>
                <a:r>
                  <a:rPr lang="zh-CN" altLang="en-US" dirty="0"/>
                  <a:t>以上全部的贡献都是独立的。</a:t>
                </a:r>
                <a:endParaRPr lang="en-US" altLang="zh-CN" dirty="0"/>
              </a:p>
              <a:p>
                <a:r>
                  <a:rPr lang="zh-CN" altLang="en-US" dirty="0"/>
                  <a:t>所以问题可以理解成：横轴上和纵轴上各有 </a:t>
                </a:r>
                <a14:m>
                  <m:oMath xmlns:m="http://schemas.openxmlformats.org/officeDocument/2006/math">
                    <m:r>
                      <a:rPr lang="en-US" altLang="zh-CN" b="0" i="1" smtClean="0">
                        <a:latin typeface="Cambria Math" panose="02040503050406030204" pitchFamily="18" charset="0"/>
                      </a:rPr>
                      <m:t>6</m:t>
                    </m:r>
                    <m:r>
                      <a:rPr lang="en-US" altLang="zh-CN" b="0" i="1" smtClean="0">
                        <a:latin typeface="Cambria Math" panose="02040503050406030204" pitchFamily="18" charset="0"/>
                      </a:rPr>
                      <m:t>𝑛</m:t>
                    </m:r>
                  </m:oMath>
                </a14:m>
                <a:r>
                  <a:rPr lang="en-US" altLang="zh-CN" dirty="0"/>
                  <a:t> </a:t>
                </a:r>
                <a:r>
                  <a:rPr lang="zh-CN" altLang="en-US" dirty="0"/>
                  <a:t>个带权的点，并且整个平面内每个格点有一个 </a:t>
                </a:r>
                <a14:m>
                  <m:oMath xmlns:m="http://schemas.openxmlformats.org/officeDocument/2006/math">
                    <m:r>
                      <a:rPr lang="en-US" altLang="zh-CN" b="0" i="1" smtClean="0">
                        <a:latin typeface="Cambria Math" panose="02040503050406030204" pitchFamily="18" charset="0"/>
                      </a:rPr>
                      <m:t>−1</m:t>
                    </m:r>
                  </m:oMath>
                </a14:m>
                <a:r>
                  <a:rPr lang="zh-CN" altLang="en-US" dirty="0"/>
                  <a:t>，求最大二维前缀和。</a:t>
                </a:r>
                <a:endParaRPr lang="en-US" altLang="zh-CN" dirty="0"/>
              </a:p>
              <a:p>
                <a:r>
                  <a:rPr lang="zh-CN" altLang="en-US" dirty="0"/>
                  <a:t>仍然考虑扫描线，发现扫描线过程中扫过的点的全部影响相当于加一个一次函数。（扫过的坐标轴上的点加常数，扫过的 </a:t>
                </a:r>
                <a14:m>
                  <m:oMath xmlns:m="http://schemas.openxmlformats.org/officeDocument/2006/math">
                    <m:r>
                      <a:rPr lang="en-US" altLang="zh-CN" b="0" i="1" smtClean="0">
                        <a:latin typeface="Cambria Math" panose="02040503050406030204" pitchFamily="18" charset="0"/>
                      </a:rPr>
                      <m:t>−1</m:t>
                    </m:r>
                  </m:oMath>
                </a14:m>
                <a:r>
                  <a:rPr lang="zh-CN" altLang="en-US" dirty="0"/>
                  <a:t> 点加系数）</a:t>
                </a:r>
                <a:endParaRPr lang="en-US" altLang="zh-CN" dirty="0"/>
              </a:p>
              <a:p>
                <a:r>
                  <a:rPr lang="zh-CN" altLang="en-US" dirty="0"/>
                  <a:t>所以就是一个点集支持在加一次函数的条件下求最值，用凸包即可解决。</a:t>
                </a:r>
                <a:endParaRPr lang="en-US" altLang="zh-CN" dirty="0"/>
              </a:p>
              <a:p>
                <a:r>
                  <a:rPr lang="zh-CN" altLang="en-US" dirty="0"/>
                  <a:t>可以看到这个题中我们并不需要专门观察“独立性”。实际上，“独立性”是一个客观事实，只要我们完全表示了题目中所有的信息，独立性仍然会反映在我们转化的模型中。（例如说，这个问题中“</a:t>
                </a:r>
                <a14:m>
                  <m:oMath xmlns:m="http://schemas.openxmlformats.org/officeDocument/2006/math">
                    <m:r>
                      <a:rPr lang="en-US" altLang="zh-CN" b="0" i="1" smtClean="0">
                        <a:latin typeface="Cambria Math" panose="02040503050406030204" pitchFamily="18" charset="0"/>
                      </a:rPr>
                      <m:t>𝑎</m:t>
                    </m:r>
                    <m:r>
                      <a:rPr lang="en-US" altLang="zh-CN" b="0" i="1" smtClean="0">
                        <a:latin typeface="Cambria Math" panose="02040503050406030204" pitchFamily="18" charset="0"/>
                      </a:rPr>
                      <m:t>,</m:t>
                    </m:r>
                    <m:r>
                      <a:rPr lang="en-US" altLang="zh-CN" b="0" i="1" smtClean="0">
                        <a:latin typeface="Cambria Math" panose="02040503050406030204" pitchFamily="18" charset="0"/>
                      </a:rPr>
                      <m:t>𝑏</m:t>
                    </m:r>
                  </m:oMath>
                </a14:m>
                <a:r>
                  <a:rPr lang="zh-CN" altLang="en-US" dirty="0"/>
                  <a:t> 的独立性”变成了“贡献点都在坐标轴上”）</a:t>
                </a:r>
                <a:endParaRPr lang="en-US" altLang="zh-CN" dirty="0"/>
              </a:p>
            </p:txBody>
          </p:sp>
        </mc:Choice>
        <mc:Fallback xmlns="">
          <p:sp>
            <p:nvSpPr>
              <p:cNvPr id="3" name="内容占位符 2">
                <a:extLst>
                  <a:ext uri="{FF2B5EF4-FFF2-40B4-BE49-F238E27FC236}">
                    <a16:creationId xmlns:a16="http://schemas.microsoft.com/office/drawing/2014/main" id="{050D2F41-70B2-73EF-7E66-499811BBDD4F}"/>
                  </a:ext>
                </a:extLst>
              </p:cNvPr>
              <p:cNvSpPr>
                <a:spLocks noGrp="1" noRot="1" noChangeAspect="1" noMove="1" noResize="1" noEditPoints="1" noAdjustHandles="1" noChangeArrowheads="1" noChangeShapeType="1" noTextEdit="1"/>
              </p:cNvSpPr>
              <p:nvPr>
                <p:ph idx="1"/>
              </p:nvPr>
            </p:nvSpPr>
            <p:spPr>
              <a:blipFill>
                <a:blip r:embed="rId2"/>
                <a:stretch>
                  <a:fillRect t="-168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0960270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004217-64B6-63FA-F9E1-04D94E6794D5}"/>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8A5E4333-FB71-4EF8-939A-758A6FF04F57}"/>
              </a:ext>
            </a:extLst>
          </p:cNvPr>
          <p:cNvSpPr>
            <a:spLocks noGrp="1"/>
          </p:cNvSpPr>
          <p:nvPr>
            <p:ph type="title"/>
          </p:nvPr>
        </p:nvSpPr>
        <p:spPr/>
        <p:txBody>
          <a:bodyPr/>
          <a:lstStyle/>
          <a:p>
            <a:r>
              <a:rPr lang="zh-CN" altLang="en-US" dirty="0"/>
              <a:t>例题</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7F04C439-277C-BD50-98DC-979050710311}"/>
                  </a:ext>
                </a:extLst>
              </p:cNvPr>
              <p:cNvSpPr>
                <a:spLocks noGrp="1"/>
              </p:cNvSpPr>
              <p:nvPr>
                <p:ph idx="1"/>
              </p:nvPr>
            </p:nvSpPr>
            <p:spPr/>
            <p:txBody>
              <a:bodyPr/>
              <a:lstStyle/>
              <a:p>
                <a:r>
                  <a:rPr lang="zh-CN" altLang="en-US" dirty="0"/>
                  <a:t>例</a:t>
                </a:r>
                <a:r>
                  <a:rPr lang="en-US" altLang="zh-CN" dirty="0"/>
                  <a:t>. </a:t>
                </a:r>
                <a:r>
                  <a:rPr lang="zh-CN" altLang="en-US" dirty="0"/>
                  <a:t>定义好看数是正整数 </a:t>
                </a:r>
                <a14:m>
                  <m:oMath xmlns:m="http://schemas.openxmlformats.org/officeDocument/2006/math">
                    <m:r>
                      <a:rPr lang="en-US" altLang="zh-CN" b="0" i="1" smtClean="0">
                        <a:latin typeface="Cambria Math" panose="02040503050406030204" pitchFamily="18" charset="0"/>
                      </a:rPr>
                      <m:t>𝑥</m:t>
                    </m:r>
                  </m:oMath>
                </a14:m>
                <a:r>
                  <a:rPr lang="zh-CN" altLang="en-US" dirty="0"/>
                  <a:t>，并且满足 </a:t>
                </a:r>
                <a14:m>
                  <m:oMath xmlns:m="http://schemas.openxmlformats.org/officeDocument/2006/math">
                    <m:r>
                      <a:rPr lang="en-US" altLang="zh-CN" b="0" i="1" dirty="0" smtClean="0">
                        <a:latin typeface="Cambria Math" panose="02040503050406030204" pitchFamily="18" charset="0"/>
                      </a:rPr>
                      <m:t>𝑥</m:t>
                    </m:r>
                    <m:r>
                      <a:rPr lang="en-US" altLang="zh-CN" b="0" i="1" dirty="0" smtClean="0">
                        <a:latin typeface="Cambria Math" panose="02040503050406030204" pitchFamily="18" charset="0"/>
                      </a:rPr>
                      <m:t>(</m:t>
                    </m:r>
                    <m:sSup>
                      <m:sSupPr>
                        <m:ctrlPr>
                          <a:rPr lang="en-US" altLang="zh-CN" b="0" i="1" dirty="0" smtClean="0">
                            <a:latin typeface="Cambria Math" panose="02040503050406030204" pitchFamily="18" charset="0"/>
                          </a:rPr>
                        </m:ctrlPr>
                      </m:sSupPr>
                      <m:e>
                        <m:r>
                          <a:rPr lang="en-US" altLang="zh-CN" b="0" i="1" dirty="0" smtClean="0">
                            <a:latin typeface="Cambria Math" panose="02040503050406030204" pitchFamily="18" charset="0"/>
                          </a:rPr>
                          <m:t>10</m:t>
                        </m:r>
                      </m:e>
                      <m:sup>
                        <m:r>
                          <a:rPr lang="en-US" altLang="zh-CN" b="0" i="1" dirty="0" smtClean="0">
                            <a:latin typeface="Cambria Math" panose="02040503050406030204" pitchFamily="18" charset="0"/>
                          </a:rPr>
                          <m:t>𝑘</m:t>
                        </m:r>
                      </m:sup>
                    </m:sSup>
                    <m:r>
                      <a:rPr lang="en-US" altLang="zh-CN" b="0" i="1" dirty="0" smtClean="0">
                        <a:latin typeface="Cambria Math" panose="02040503050406030204" pitchFamily="18" charset="0"/>
                      </a:rPr>
                      <m:t>−1)</m:t>
                    </m:r>
                  </m:oMath>
                </a14:m>
                <a:r>
                  <a:rPr lang="zh-CN" altLang="en-US" dirty="0"/>
                  <a:t> 的十进制表示里没有数码 </a:t>
                </a:r>
                <a14:m>
                  <m:oMath xmlns:m="http://schemas.openxmlformats.org/officeDocument/2006/math">
                    <m:r>
                      <a:rPr lang="en-US" altLang="zh-CN" b="0" i="1" smtClean="0">
                        <a:latin typeface="Cambria Math" panose="02040503050406030204" pitchFamily="18" charset="0"/>
                      </a:rPr>
                      <m:t>𝑏</m:t>
                    </m:r>
                  </m:oMath>
                </a14:m>
                <a:r>
                  <a:rPr lang="zh-CN" altLang="en-US" dirty="0"/>
                  <a:t>，给定 </a:t>
                </a:r>
                <a14:m>
                  <m:oMath xmlns:m="http://schemas.openxmlformats.org/officeDocument/2006/math">
                    <m:r>
                      <a:rPr lang="en-US" altLang="zh-CN" b="0" i="1" smtClean="0">
                        <a:latin typeface="Cambria Math" panose="02040503050406030204" pitchFamily="18" charset="0"/>
                      </a:rPr>
                      <m:t>𝑘</m:t>
                    </m:r>
                    <m:r>
                      <a:rPr lang="en-US" altLang="zh-CN" b="0" i="1" smtClean="0">
                        <a:latin typeface="Cambria Math" panose="02040503050406030204" pitchFamily="18" charset="0"/>
                      </a:rPr>
                      <m:t>,</m:t>
                    </m:r>
                    <m:r>
                      <a:rPr lang="en-US" altLang="zh-CN" b="0" i="1" smtClean="0">
                        <a:latin typeface="Cambria Math" panose="02040503050406030204" pitchFamily="18" charset="0"/>
                      </a:rPr>
                      <m:t>𝑏</m:t>
                    </m:r>
                  </m:oMath>
                </a14:m>
                <a:r>
                  <a:rPr lang="zh-CN" altLang="en-US" dirty="0"/>
                  <a:t>，问从小到大第 </a:t>
                </a:r>
                <a14:m>
                  <m:oMath xmlns:m="http://schemas.openxmlformats.org/officeDocument/2006/math">
                    <m:r>
                      <a:rPr lang="en-US" altLang="zh-CN" b="0" i="1" smtClean="0">
                        <a:latin typeface="Cambria Math" panose="02040503050406030204" pitchFamily="18" charset="0"/>
                      </a:rPr>
                      <m:t>𝑚</m:t>
                    </m:r>
                  </m:oMath>
                </a14:m>
                <a:r>
                  <a:rPr lang="zh-CN" altLang="en-US" dirty="0"/>
                  <a:t> 个好看数是多少。</a:t>
                </a:r>
                <a:endParaRPr lang="en-US" altLang="zh-CN" dirty="0"/>
              </a:p>
              <a:p>
                <a14:m>
                  <m:oMath xmlns:m="http://schemas.openxmlformats.org/officeDocument/2006/math">
                    <m:r>
                      <a:rPr lang="en-US" altLang="zh-CN" b="0" i="1" smtClean="0">
                        <a:latin typeface="Cambria Math" panose="02040503050406030204" pitchFamily="18" charset="0"/>
                      </a:rPr>
                      <m:t>𝑚</m:t>
                    </m:r>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10</m:t>
                        </m:r>
                      </m:e>
                      <m:sup>
                        <m:r>
                          <a:rPr lang="en-US" altLang="zh-CN" b="0" i="1" smtClean="0">
                            <a:latin typeface="Cambria Math" panose="02040503050406030204" pitchFamily="18" charset="0"/>
                          </a:rPr>
                          <m:t>16</m:t>
                        </m:r>
                      </m:sup>
                    </m:sSup>
                  </m:oMath>
                </a14:m>
                <a:endParaRPr lang="en-US" altLang="zh-CN" b="0" dirty="0"/>
              </a:p>
            </p:txBody>
          </p:sp>
        </mc:Choice>
        <mc:Fallback xmlns="">
          <p:sp>
            <p:nvSpPr>
              <p:cNvPr id="3" name="内容占位符 2">
                <a:extLst>
                  <a:ext uri="{FF2B5EF4-FFF2-40B4-BE49-F238E27FC236}">
                    <a16:creationId xmlns:a16="http://schemas.microsoft.com/office/drawing/2014/main" id="{7F04C439-277C-BD50-98DC-979050710311}"/>
                  </a:ext>
                </a:extLst>
              </p:cNvPr>
              <p:cNvSpPr>
                <a:spLocks noGrp="1" noRot="1" noChangeAspect="1" noMove="1" noResize="1" noEditPoints="1" noAdjustHandles="1" noChangeArrowheads="1" noChangeShapeType="1" noTextEdit="1"/>
              </p:cNvSpPr>
              <p:nvPr>
                <p:ph idx="1"/>
              </p:nvPr>
            </p:nvSpPr>
            <p:spPr>
              <a:blipFill>
                <a:blip r:embed="rId2"/>
                <a:stretch>
                  <a:fillRect l="-142" t="-126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445316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B130F5-F7CF-2EE3-9037-A7F55BBA6208}"/>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E2C54A45-8ED9-B222-7EAC-A7E6DE0023D2}"/>
              </a:ext>
            </a:extLst>
          </p:cNvPr>
          <p:cNvSpPr>
            <a:spLocks noGrp="1"/>
          </p:cNvSpPr>
          <p:nvPr>
            <p:ph type="title"/>
          </p:nvPr>
        </p:nvSpPr>
        <p:spPr/>
        <p:txBody>
          <a:bodyPr/>
          <a:lstStyle/>
          <a:p>
            <a:r>
              <a:rPr lang="zh-CN" altLang="en-US" dirty="0"/>
              <a:t>例题</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6E90BB88-5B8F-AE48-41D2-711075A6C435}"/>
                  </a:ext>
                </a:extLst>
              </p:cNvPr>
              <p:cNvSpPr>
                <a:spLocks noGrp="1"/>
              </p:cNvSpPr>
              <p:nvPr>
                <p:ph idx="1"/>
              </p:nvPr>
            </p:nvSpPr>
            <p:spPr/>
            <p:txBody>
              <a:bodyPr/>
              <a:lstStyle/>
              <a:p>
                <a:r>
                  <a:rPr lang="zh-CN" altLang="en-US" dirty="0"/>
                  <a:t>做法：</a:t>
                </a:r>
                <a:endParaRPr lang="en-US" altLang="zh-CN" dirty="0"/>
              </a:p>
              <a:p>
                <a:r>
                  <a:rPr lang="zh-CN" altLang="en-US" dirty="0"/>
                  <a:t>首先字典序可以转化成固定位数和前缀的计数问题。</a:t>
                </a:r>
                <a:endParaRPr lang="en-US" altLang="zh-CN" dirty="0"/>
              </a:p>
              <a:p>
                <a:r>
                  <a:rPr lang="zh-CN" altLang="en-US" dirty="0"/>
                  <a:t>这个题中，对 </a:t>
                </a:r>
                <a14:m>
                  <m:oMath xmlns:m="http://schemas.openxmlformats.org/officeDocument/2006/math">
                    <m:r>
                      <a:rPr lang="en-US" altLang="zh-CN" i="1">
                        <a:latin typeface="Cambria Math" panose="02040503050406030204" pitchFamily="18" charset="0"/>
                      </a:rPr>
                      <m:t>𝑥</m:t>
                    </m:r>
                  </m:oMath>
                </a14:m>
                <a:r>
                  <a:rPr lang="en-US" altLang="zh-CN" dirty="0"/>
                  <a:t> </a:t>
                </a:r>
                <a:r>
                  <a:rPr lang="zh-CN" altLang="en-US" dirty="0"/>
                  <a:t>实际上没有约束，只有对 </a:t>
                </a:r>
                <a14:m>
                  <m:oMath xmlns:m="http://schemas.openxmlformats.org/officeDocument/2006/math">
                    <m:r>
                      <a:rPr lang="en-US" altLang="zh-CN" i="1" dirty="0">
                        <a:latin typeface="Cambria Math" panose="02040503050406030204" pitchFamily="18" charset="0"/>
                      </a:rPr>
                      <m:t>𝑥</m:t>
                    </m:r>
                    <m:r>
                      <a:rPr lang="en-US" altLang="zh-CN" i="1" dirty="0">
                        <a:latin typeface="Cambria Math" panose="02040503050406030204" pitchFamily="18" charset="0"/>
                      </a:rPr>
                      <m:t>(</m:t>
                    </m:r>
                    <m:sSup>
                      <m:sSupPr>
                        <m:ctrlPr>
                          <a:rPr lang="en-US" altLang="zh-CN" i="1" dirty="0">
                            <a:latin typeface="Cambria Math" panose="02040503050406030204" pitchFamily="18" charset="0"/>
                          </a:rPr>
                        </m:ctrlPr>
                      </m:sSupPr>
                      <m:e>
                        <m:r>
                          <a:rPr lang="en-US" altLang="zh-CN" i="1" dirty="0">
                            <a:latin typeface="Cambria Math" panose="02040503050406030204" pitchFamily="18" charset="0"/>
                          </a:rPr>
                          <m:t>10</m:t>
                        </m:r>
                      </m:e>
                      <m:sup>
                        <m:r>
                          <a:rPr lang="en-US" altLang="zh-CN" i="1" dirty="0">
                            <a:latin typeface="Cambria Math" panose="02040503050406030204" pitchFamily="18" charset="0"/>
                          </a:rPr>
                          <m:t>𝑘</m:t>
                        </m:r>
                      </m:sup>
                    </m:sSup>
                    <m:r>
                      <a:rPr lang="en-US" altLang="zh-CN" i="1" dirty="0">
                        <a:latin typeface="Cambria Math" panose="02040503050406030204" pitchFamily="18" charset="0"/>
                      </a:rPr>
                      <m:t>−1)</m:t>
                    </m:r>
                  </m:oMath>
                </a14:m>
                <a:r>
                  <a:rPr lang="zh-CN" altLang="en-US" dirty="0"/>
                  <a:t> 有约束，所以我们实际上应该求：第 </a:t>
                </a:r>
                <a14:m>
                  <m:oMath xmlns:m="http://schemas.openxmlformats.org/officeDocument/2006/math">
                    <m:r>
                      <a:rPr lang="en-US" altLang="zh-CN" b="0" i="1" smtClean="0">
                        <a:latin typeface="Cambria Math" panose="02040503050406030204" pitchFamily="18" charset="0"/>
                      </a:rPr>
                      <m:t>𝑚</m:t>
                    </m:r>
                  </m:oMath>
                </a14:m>
                <a:r>
                  <a:rPr lang="zh-CN" altLang="en-US" dirty="0"/>
                  <a:t> 小的满足条件的能写成 </a:t>
                </a:r>
                <a14:m>
                  <m:oMath xmlns:m="http://schemas.openxmlformats.org/officeDocument/2006/math">
                    <m:r>
                      <a:rPr lang="en-US" altLang="zh-CN" i="1" dirty="0">
                        <a:latin typeface="Cambria Math" panose="02040503050406030204" pitchFamily="18" charset="0"/>
                      </a:rPr>
                      <m:t>𝑥</m:t>
                    </m:r>
                    <m:r>
                      <a:rPr lang="en-US" altLang="zh-CN" i="1" dirty="0">
                        <a:latin typeface="Cambria Math" panose="02040503050406030204" pitchFamily="18" charset="0"/>
                      </a:rPr>
                      <m:t>(</m:t>
                    </m:r>
                    <m:sSup>
                      <m:sSupPr>
                        <m:ctrlPr>
                          <a:rPr lang="en-US" altLang="zh-CN" i="1" dirty="0">
                            <a:latin typeface="Cambria Math" panose="02040503050406030204" pitchFamily="18" charset="0"/>
                          </a:rPr>
                        </m:ctrlPr>
                      </m:sSupPr>
                      <m:e>
                        <m:r>
                          <a:rPr lang="en-US" altLang="zh-CN" i="1" dirty="0">
                            <a:latin typeface="Cambria Math" panose="02040503050406030204" pitchFamily="18" charset="0"/>
                          </a:rPr>
                          <m:t>10</m:t>
                        </m:r>
                      </m:e>
                      <m:sup>
                        <m:r>
                          <a:rPr lang="en-US" altLang="zh-CN" i="1" dirty="0">
                            <a:latin typeface="Cambria Math" panose="02040503050406030204" pitchFamily="18" charset="0"/>
                          </a:rPr>
                          <m:t>𝑘</m:t>
                        </m:r>
                      </m:sup>
                    </m:sSup>
                    <m:r>
                      <a:rPr lang="en-US" altLang="zh-CN" i="1" dirty="0">
                        <a:latin typeface="Cambria Math" panose="02040503050406030204" pitchFamily="18" charset="0"/>
                      </a:rPr>
                      <m:t>−1)</m:t>
                    </m:r>
                  </m:oMath>
                </a14:m>
                <a:r>
                  <a:rPr lang="zh-CN" altLang="en-US" dirty="0"/>
                  <a:t> 形式的数。</a:t>
                </a:r>
                <a:endParaRPr lang="en-US" altLang="zh-CN" dirty="0"/>
              </a:p>
              <a:p>
                <a:r>
                  <a:rPr lang="zh-CN" altLang="en-US" dirty="0"/>
                  <a:t>定义新好看数是正整数 </a:t>
                </a:r>
                <a14:m>
                  <m:oMath xmlns:m="http://schemas.openxmlformats.org/officeDocument/2006/math">
                    <m:r>
                      <a:rPr lang="en-US" altLang="zh-CN" b="0" i="1" smtClean="0">
                        <a:latin typeface="Cambria Math" panose="02040503050406030204" pitchFamily="18" charset="0"/>
                      </a:rPr>
                      <m:t>𝑥</m:t>
                    </m:r>
                    <m:r>
                      <a:rPr lang="en-US" altLang="zh-CN" b="0" i="1" smtClean="0">
                        <a:latin typeface="Cambria Math" panose="02040503050406030204" pitchFamily="18" charset="0"/>
                      </a:rPr>
                      <m:t>′</m:t>
                    </m:r>
                  </m:oMath>
                </a14:m>
                <a:r>
                  <a:rPr lang="zh-CN" altLang="en-US" dirty="0"/>
                  <a:t> 是 </a:t>
                </a:r>
                <a14:m>
                  <m:oMath xmlns:m="http://schemas.openxmlformats.org/officeDocument/2006/math">
                    <m:sSup>
                      <m:sSupPr>
                        <m:ctrlPr>
                          <a:rPr lang="en-US" altLang="zh-CN" i="1" dirty="0">
                            <a:latin typeface="Cambria Math" panose="02040503050406030204" pitchFamily="18" charset="0"/>
                          </a:rPr>
                        </m:ctrlPr>
                      </m:sSupPr>
                      <m:e>
                        <m:r>
                          <a:rPr lang="en-US" altLang="zh-CN" i="1" dirty="0">
                            <a:latin typeface="Cambria Math" panose="02040503050406030204" pitchFamily="18" charset="0"/>
                          </a:rPr>
                          <m:t>10</m:t>
                        </m:r>
                      </m:e>
                      <m:sup>
                        <m:r>
                          <a:rPr lang="en-US" altLang="zh-CN" i="1" dirty="0">
                            <a:latin typeface="Cambria Math" panose="02040503050406030204" pitchFamily="18" charset="0"/>
                          </a:rPr>
                          <m:t>𝑘</m:t>
                        </m:r>
                      </m:sup>
                    </m:sSup>
                    <m:r>
                      <a:rPr lang="en-US" altLang="zh-CN" i="1" dirty="0">
                        <a:latin typeface="Cambria Math" panose="02040503050406030204" pitchFamily="18" charset="0"/>
                      </a:rPr>
                      <m:t>−1 </m:t>
                    </m:r>
                  </m:oMath>
                </a14:m>
                <a:r>
                  <a:rPr lang="zh-CN" altLang="en-US" dirty="0"/>
                  <a:t>的倍数，并且十进制表示里没有数码 </a:t>
                </a:r>
                <a14:m>
                  <m:oMath xmlns:m="http://schemas.openxmlformats.org/officeDocument/2006/math">
                    <m:r>
                      <a:rPr lang="en-US" altLang="zh-CN" b="0" i="1" smtClean="0">
                        <a:latin typeface="Cambria Math" panose="02040503050406030204" pitchFamily="18" charset="0"/>
                      </a:rPr>
                      <m:t>𝑏</m:t>
                    </m:r>
                  </m:oMath>
                </a14:m>
                <a:r>
                  <a:rPr lang="zh-CN" altLang="en-US" dirty="0"/>
                  <a:t>，给定 </a:t>
                </a:r>
                <a14:m>
                  <m:oMath xmlns:m="http://schemas.openxmlformats.org/officeDocument/2006/math">
                    <m:r>
                      <a:rPr lang="en-US" altLang="zh-CN" b="0" i="1" smtClean="0">
                        <a:latin typeface="Cambria Math" panose="02040503050406030204" pitchFamily="18" charset="0"/>
                      </a:rPr>
                      <m:t>𝑘</m:t>
                    </m:r>
                    <m:r>
                      <a:rPr lang="en-US" altLang="zh-CN" b="0" i="1" smtClean="0">
                        <a:latin typeface="Cambria Math" panose="02040503050406030204" pitchFamily="18" charset="0"/>
                      </a:rPr>
                      <m:t>,</m:t>
                    </m:r>
                    <m:r>
                      <a:rPr lang="en-US" altLang="zh-CN" b="0" i="1" smtClean="0">
                        <a:latin typeface="Cambria Math" panose="02040503050406030204" pitchFamily="18" charset="0"/>
                      </a:rPr>
                      <m:t>𝑏</m:t>
                    </m:r>
                  </m:oMath>
                </a14:m>
                <a:r>
                  <a:rPr lang="zh-CN" altLang="en-US" dirty="0"/>
                  <a:t>，问从小到大第 </a:t>
                </a:r>
                <a14:m>
                  <m:oMath xmlns:m="http://schemas.openxmlformats.org/officeDocument/2006/math">
                    <m:r>
                      <a:rPr lang="en-US" altLang="zh-CN" b="0" i="1" smtClean="0">
                        <a:latin typeface="Cambria Math" panose="02040503050406030204" pitchFamily="18" charset="0"/>
                      </a:rPr>
                      <m:t>𝑚</m:t>
                    </m:r>
                  </m:oMath>
                </a14:m>
                <a:r>
                  <a:rPr lang="zh-CN" altLang="en-US" dirty="0"/>
                  <a:t> 个新好看数是多少。</a:t>
                </a:r>
                <a:endParaRPr lang="en-US" altLang="zh-CN" dirty="0"/>
              </a:p>
              <a:p>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10</m:t>
                        </m:r>
                      </m:e>
                      <m:sup>
                        <m:r>
                          <a:rPr lang="en-US" altLang="zh-CN" b="0" i="1" smtClean="0">
                            <a:latin typeface="Cambria Math" panose="02040503050406030204" pitchFamily="18" charset="0"/>
                          </a:rPr>
                          <m:t>𝑘</m:t>
                        </m:r>
                      </m:sup>
                    </m:sSup>
                    <m:r>
                      <a:rPr lang="en-US" altLang="zh-CN" b="0" i="1" smtClean="0">
                        <a:latin typeface="Cambria Math" panose="02040503050406030204" pitchFamily="18" charset="0"/>
                      </a:rPr>
                      <m:t>−1</m:t>
                    </m:r>
                  </m:oMath>
                </a14:m>
                <a:r>
                  <a:rPr lang="en-US" altLang="zh-CN" b="0" dirty="0"/>
                  <a:t> </a:t>
                </a:r>
                <a:r>
                  <a:rPr lang="zh-CN" altLang="en-US" b="0" dirty="0"/>
                  <a:t>的倍数的充要条件是十进制每 </a:t>
                </a:r>
                <a14:m>
                  <m:oMath xmlns:m="http://schemas.openxmlformats.org/officeDocument/2006/math">
                    <m:r>
                      <a:rPr lang="en-US" altLang="zh-CN" b="0" i="1" smtClean="0">
                        <a:latin typeface="Cambria Math" panose="02040503050406030204" pitchFamily="18" charset="0"/>
                      </a:rPr>
                      <m:t>𝑘</m:t>
                    </m:r>
                  </m:oMath>
                </a14:m>
                <a:r>
                  <a:rPr lang="en-US" altLang="zh-CN" b="0" dirty="0"/>
                  <a:t> </a:t>
                </a:r>
                <a:r>
                  <a:rPr lang="zh-CN" altLang="en-US" dirty="0"/>
                  <a:t>位分一段之后求和的结果是 </a:t>
                </a:r>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10</m:t>
                        </m:r>
                      </m:e>
                      <m:sup>
                        <m:r>
                          <a:rPr lang="en-US" altLang="zh-CN" b="0" i="1" smtClean="0">
                            <a:latin typeface="Cambria Math" panose="02040503050406030204" pitchFamily="18" charset="0"/>
                          </a:rPr>
                          <m:t>𝑘</m:t>
                        </m:r>
                      </m:sup>
                    </m:sSup>
                    <m:r>
                      <a:rPr lang="en-US" altLang="zh-CN" b="0" i="1" smtClean="0">
                        <a:latin typeface="Cambria Math" panose="02040503050406030204" pitchFamily="18" charset="0"/>
                      </a:rPr>
                      <m:t>−1</m:t>
                    </m:r>
                  </m:oMath>
                </a14:m>
                <a:r>
                  <a:rPr lang="zh-CN" altLang="en-US" dirty="0"/>
                  <a:t> 的倍数，所以把所有的段放在一起数位 </a:t>
                </a:r>
                <a:r>
                  <a:rPr lang="en-US" altLang="zh-CN" dirty="0"/>
                  <a:t>DP </a:t>
                </a:r>
                <a:r>
                  <a:rPr lang="zh-CN" altLang="en-US" dirty="0"/>
                  <a:t>即可。</a:t>
                </a:r>
                <a:endParaRPr lang="en-US" altLang="zh-CN" b="0" dirty="0"/>
              </a:p>
            </p:txBody>
          </p:sp>
        </mc:Choice>
        <mc:Fallback xmlns="">
          <p:sp>
            <p:nvSpPr>
              <p:cNvPr id="3" name="内容占位符 2">
                <a:extLst>
                  <a:ext uri="{FF2B5EF4-FFF2-40B4-BE49-F238E27FC236}">
                    <a16:creationId xmlns:a16="http://schemas.microsoft.com/office/drawing/2014/main" id="{6E90BB88-5B8F-AE48-41D2-711075A6C435}"/>
                  </a:ext>
                </a:extLst>
              </p:cNvPr>
              <p:cNvSpPr>
                <a:spLocks noGrp="1" noRot="1" noChangeAspect="1" noMove="1" noResize="1" noEditPoints="1" noAdjustHandles="1" noChangeArrowheads="1" noChangeShapeType="1" noTextEdit="1"/>
              </p:cNvSpPr>
              <p:nvPr>
                <p:ph idx="1"/>
              </p:nvPr>
            </p:nvSpPr>
            <p:spPr>
              <a:blipFill>
                <a:blip r:embed="rId2"/>
                <a:stretch>
                  <a:fillRect l="-142" t="-1261" r="-42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186936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59644B-AF3E-DADE-569B-BC274892FA59}"/>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DF8A4CA7-9C9F-290A-58DD-31D74370D15C}"/>
              </a:ext>
            </a:extLst>
          </p:cNvPr>
          <p:cNvSpPr>
            <a:spLocks noGrp="1"/>
          </p:cNvSpPr>
          <p:nvPr>
            <p:ph type="title"/>
          </p:nvPr>
        </p:nvSpPr>
        <p:spPr/>
        <p:txBody>
          <a:bodyPr/>
          <a:lstStyle/>
          <a:p>
            <a:r>
              <a:rPr lang="zh-CN" altLang="en-US" dirty="0"/>
              <a:t>例题</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53E4C59A-9340-7918-84B0-9B894802E19F}"/>
                  </a:ext>
                </a:extLst>
              </p:cNvPr>
              <p:cNvSpPr>
                <a:spLocks noGrp="1"/>
              </p:cNvSpPr>
              <p:nvPr>
                <p:ph idx="1"/>
              </p:nvPr>
            </p:nvSpPr>
            <p:spPr/>
            <p:txBody>
              <a:bodyPr/>
              <a:lstStyle/>
              <a:p>
                <a:r>
                  <a:rPr lang="zh-CN" altLang="en-US" dirty="0"/>
                  <a:t>例</a:t>
                </a:r>
                <a:r>
                  <a:rPr lang="en-US" altLang="zh-CN" dirty="0"/>
                  <a:t>. </a:t>
                </a:r>
                <a:r>
                  <a:rPr lang="zh-CN" altLang="en-US" dirty="0"/>
                  <a:t>定义好吃数是正整数 </a:t>
                </a:r>
                <a14:m>
                  <m:oMath xmlns:m="http://schemas.openxmlformats.org/officeDocument/2006/math">
                    <m:r>
                      <a:rPr lang="en-US" altLang="zh-CN" b="0" i="1" smtClean="0">
                        <a:latin typeface="Cambria Math" panose="02040503050406030204" pitchFamily="18" charset="0"/>
                      </a:rPr>
                      <m:t>𝑥</m:t>
                    </m:r>
                  </m:oMath>
                </a14:m>
                <a:r>
                  <a:rPr lang="zh-CN" altLang="en-US" dirty="0"/>
                  <a:t>，并且满足 </a:t>
                </a:r>
                <a14:m>
                  <m:oMath xmlns:m="http://schemas.openxmlformats.org/officeDocument/2006/math">
                    <m:r>
                      <a:rPr lang="en-US" altLang="zh-CN" b="0" i="1" smtClean="0">
                        <a:latin typeface="Cambria Math" panose="02040503050406030204" pitchFamily="18" charset="0"/>
                      </a:rPr>
                      <m:t>𝑥</m:t>
                    </m:r>
                  </m:oMath>
                </a14:m>
                <a:r>
                  <a:rPr lang="zh-CN" altLang="en-US" dirty="0"/>
                  <a:t> 的十进制表示里没有数码 </a:t>
                </a:r>
                <a14:m>
                  <m:oMath xmlns:m="http://schemas.openxmlformats.org/officeDocument/2006/math">
                    <m:r>
                      <a:rPr lang="en-US" altLang="zh-CN" b="0" i="1" smtClean="0">
                        <a:latin typeface="Cambria Math" panose="02040503050406030204" pitchFamily="18" charset="0"/>
                      </a:rPr>
                      <m:t>𝑎</m:t>
                    </m:r>
                  </m:oMath>
                </a14:m>
                <a:r>
                  <a:rPr lang="zh-CN" altLang="en-US" dirty="0"/>
                  <a:t> 的同时 </a:t>
                </a:r>
                <a14:m>
                  <m:oMath xmlns:m="http://schemas.openxmlformats.org/officeDocument/2006/math">
                    <m:r>
                      <a:rPr lang="en-US" altLang="zh-CN" b="0" i="1" dirty="0" smtClean="0">
                        <a:latin typeface="Cambria Math" panose="02040503050406030204" pitchFamily="18" charset="0"/>
                      </a:rPr>
                      <m:t>𝑥</m:t>
                    </m:r>
                    <m:r>
                      <a:rPr lang="en-US" altLang="zh-CN" b="0" i="1" dirty="0" smtClean="0">
                        <a:latin typeface="Cambria Math" panose="02040503050406030204" pitchFamily="18" charset="0"/>
                      </a:rPr>
                      <m:t>(</m:t>
                    </m:r>
                    <m:sSup>
                      <m:sSupPr>
                        <m:ctrlPr>
                          <a:rPr lang="en-US" altLang="zh-CN" b="0" i="1" dirty="0" smtClean="0">
                            <a:latin typeface="Cambria Math" panose="02040503050406030204" pitchFamily="18" charset="0"/>
                          </a:rPr>
                        </m:ctrlPr>
                      </m:sSupPr>
                      <m:e>
                        <m:r>
                          <a:rPr lang="en-US" altLang="zh-CN" b="0" i="1" dirty="0" smtClean="0">
                            <a:latin typeface="Cambria Math" panose="02040503050406030204" pitchFamily="18" charset="0"/>
                          </a:rPr>
                          <m:t>10</m:t>
                        </m:r>
                      </m:e>
                      <m:sup>
                        <m:r>
                          <a:rPr lang="en-US" altLang="zh-CN" b="0" i="1" dirty="0" smtClean="0">
                            <a:latin typeface="Cambria Math" panose="02040503050406030204" pitchFamily="18" charset="0"/>
                          </a:rPr>
                          <m:t>𝑘</m:t>
                        </m:r>
                      </m:sup>
                    </m:sSup>
                    <m:r>
                      <a:rPr lang="en-US" altLang="zh-CN" b="0" i="1" dirty="0" smtClean="0">
                        <a:latin typeface="Cambria Math" panose="02040503050406030204" pitchFamily="18" charset="0"/>
                      </a:rPr>
                      <m:t>−1)</m:t>
                    </m:r>
                  </m:oMath>
                </a14:m>
                <a:r>
                  <a:rPr lang="zh-CN" altLang="en-US" dirty="0"/>
                  <a:t> 的十进制表示里没有数码 </a:t>
                </a:r>
                <a14:m>
                  <m:oMath xmlns:m="http://schemas.openxmlformats.org/officeDocument/2006/math">
                    <m:r>
                      <a:rPr lang="en-US" altLang="zh-CN" b="0" i="1" smtClean="0">
                        <a:latin typeface="Cambria Math" panose="02040503050406030204" pitchFamily="18" charset="0"/>
                      </a:rPr>
                      <m:t>𝑏</m:t>
                    </m:r>
                  </m:oMath>
                </a14:m>
                <a:r>
                  <a:rPr lang="zh-CN" altLang="en-US" dirty="0"/>
                  <a:t>，给定 </a:t>
                </a:r>
                <a14:m>
                  <m:oMath xmlns:m="http://schemas.openxmlformats.org/officeDocument/2006/math">
                    <m:r>
                      <a:rPr lang="en-US" altLang="zh-CN" b="0" i="1" smtClean="0">
                        <a:latin typeface="Cambria Math" panose="02040503050406030204" pitchFamily="18" charset="0"/>
                      </a:rPr>
                      <m:t>𝑘</m:t>
                    </m:r>
                    <m:r>
                      <a:rPr lang="en-US" altLang="zh-CN" b="0" i="1" smtClean="0">
                        <a:latin typeface="Cambria Math" panose="02040503050406030204" pitchFamily="18" charset="0"/>
                      </a:rPr>
                      <m:t>,</m:t>
                    </m:r>
                    <m:r>
                      <a:rPr lang="en-US" altLang="zh-CN" b="0" i="1" smtClean="0">
                        <a:latin typeface="Cambria Math" panose="02040503050406030204" pitchFamily="18" charset="0"/>
                      </a:rPr>
                      <m:t>𝑎</m:t>
                    </m:r>
                    <m:r>
                      <a:rPr lang="en-US" altLang="zh-CN" b="0" i="1" smtClean="0">
                        <a:latin typeface="Cambria Math" panose="02040503050406030204" pitchFamily="18" charset="0"/>
                      </a:rPr>
                      <m:t>,</m:t>
                    </m:r>
                    <m:r>
                      <a:rPr lang="en-US" altLang="zh-CN" b="0" i="1" smtClean="0">
                        <a:latin typeface="Cambria Math" panose="02040503050406030204" pitchFamily="18" charset="0"/>
                      </a:rPr>
                      <m:t>𝑏</m:t>
                    </m:r>
                  </m:oMath>
                </a14:m>
                <a:r>
                  <a:rPr lang="zh-CN" altLang="en-US" dirty="0"/>
                  <a:t>，问从小到大第 </a:t>
                </a:r>
                <a14:m>
                  <m:oMath xmlns:m="http://schemas.openxmlformats.org/officeDocument/2006/math">
                    <m:r>
                      <a:rPr lang="en-US" altLang="zh-CN" b="0" i="1" smtClean="0">
                        <a:latin typeface="Cambria Math" panose="02040503050406030204" pitchFamily="18" charset="0"/>
                      </a:rPr>
                      <m:t>𝑚</m:t>
                    </m:r>
                  </m:oMath>
                </a14:m>
                <a:r>
                  <a:rPr lang="zh-CN" altLang="en-US" dirty="0"/>
                  <a:t> 个好吃数是多少。</a:t>
                </a:r>
                <a:endParaRPr lang="en-US" altLang="zh-CN" dirty="0"/>
              </a:p>
              <a:p>
                <a14:m>
                  <m:oMath xmlns:m="http://schemas.openxmlformats.org/officeDocument/2006/math">
                    <m:r>
                      <a:rPr lang="en-US" altLang="zh-CN" b="0" i="1" smtClean="0">
                        <a:latin typeface="Cambria Math" panose="02040503050406030204" pitchFamily="18" charset="0"/>
                      </a:rPr>
                      <m:t>𝑚</m:t>
                    </m:r>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10</m:t>
                        </m:r>
                      </m:e>
                      <m:sup>
                        <m:r>
                          <a:rPr lang="en-US" altLang="zh-CN" b="0" i="1" smtClean="0">
                            <a:latin typeface="Cambria Math" panose="02040503050406030204" pitchFamily="18" charset="0"/>
                          </a:rPr>
                          <m:t>16</m:t>
                        </m:r>
                      </m:sup>
                    </m:sSup>
                  </m:oMath>
                </a14:m>
                <a:endParaRPr lang="zh-CN" altLang="en-US" dirty="0"/>
              </a:p>
            </p:txBody>
          </p:sp>
        </mc:Choice>
        <mc:Fallback xmlns="">
          <p:sp>
            <p:nvSpPr>
              <p:cNvPr id="3" name="内容占位符 2">
                <a:extLst>
                  <a:ext uri="{FF2B5EF4-FFF2-40B4-BE49-F238E27FC236}">
                    <a16:creationId xmlns:a16="http://schemas.microsoft.com/office/drawing/2014/main" id="{53E4C59A-9340-7918-84B0-9B894802E19F}"/>
                  </a:ext>
                </a:extLst>
              </p:cNvPr>
              <p:cNvSpPr>
                <a:spLocks noGrp="1" noRot="1" noChangeAspect="1" noMove="1" noResize="1" noEditPoints="1" noAdjustHandles="1" noChangeArrowheads="1" noChangeShapeType="1" noTextEdit="1"/>
              </p:cNvSpPr>
              <p:nvPr>
                <p:ph idx="1"/>
              </p:nvPr>
            </p:nvSpPr>
            <p:spPr>
              <a:blipFill>
                <a:blip r:embed="rId2"/>
                <a:stretch>
                  <a:fillRect l="-142" t="-126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8591408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BFF176-A1AA-CF52-6CF2-70EFA21A78E6}"/>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908CA4D5-AA2B-42DA-6EDC-934ECD82A312}"/>
              </a:ext>
            </a:extLst>
          </p:cNvPr>
          <p:cNvSpPr>
            <a:spLocks noGrp="1"/>
          </p:cNvSpPr>
          <p:nvPr>
            <p:ph type="title"/>
          </p:nvPr>
        </p:nvSpPr>
        <p:spPr/>
        <p:txBody>
          <a:bodyPr/>
          <a:lstStyle/>
          <a:p>
            <a:r>
              <a:rPr lang="zh-CN" altLang="en-US" dirty="0"/>
              <a:t>例题</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89941D9D-2B58-4F6C-81FC-A5E3FC571B21}"/>
                  </a:ext>
                </a:extLst>
              </p:cNvPr>
              <p:cNvSpPr>
                <a:spLocks noGrp="1"/>
              </p:cNvSpPr>
              <p:nvPr>
                <p:ph idx="1"/>
              </p:nvPr>
            </p:nvSpPr>
            <p:spPr/>
            <p:txBody>
              <a:bodyPr/>
              <a:lstStyle/>
              <a:p>
                <a:r>
                  <a:rPr lang="zh-CN" altLang="en-US" dirty="0"/>
                  <a:t>做法：可以发现这次对 </a:t>
                </a:r>
                <a14:m>
                  <m:oMath xmlns:m="http://schemas.openxmlformats.org/officeDocument/2006/math">
                    <m:r>
                      <a:rPr lang="en-US" altLang="zh-CN" b="0" i="1" smtClean="0">
                        <a:latin typeface="Cambria Math" panose="02040503050406030204" pitchFamily="18" charset="0"/>
                      </a:rPr>
                      <m:t>𝑥</m:t>
                    </m:r>
                  </m:oMath>
                </a14:m>
                <a:r>
                  <a:rPr lang="en-US" altLang="zh-CN" b="0" dirty="0"/>
                  <a:t> </a:t>
                </a:r>
                <a:r>
                  <a:rPr lang="zh-CN" altLang="en-US" b="0" dirty="0"/>
                  <a:t>和 </a:t>
                </a:r>
                <a14:m>
                  <m:oMath xmlns:m="http://schemas.openxmlformats.org/officeDocument/2006/math">
                    <m:r>
                      <a:rPr lang="en-US" altLang="zh-CN" b="0" i="1" smtClean="0">
                        <a:latin typeface="Cambria Math" panose="02040503050406030204" pitchFamily="18" charset="0"/>
                      </a:rPr>
                      <m:t>𝑥</m:t>
                    </m:r>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10</m:t>
                        </m:r>
                      </m:e>
                      <m:sup>
                        <m:r>
                          <a:rPr lang="en-US" altLang="zh-CN" b="0" i="1" smtClean="0">
                            <a:latin typeface="Cambria Math" panose="02040503050406030204" pitchFamily="18" charset="0"/>
                          </a:rPr>
                          <m:t>𝑘</m:t>
                        </m:r>
                      </m:sup>
                    </m:sSup>
                    <m:r>
                      <a:rPr lang="en-US" altLang="zh-CN" b="0" i="1" smtClean="0">
                        <a:latin typeface="Cambria Math" panose="02040503050406030204" pitchFamily="18" charset="0"/>
                      </a:rPr>
                      <m:t>−1)</m:t>
                    </m:r>
                  </m:oMath>
                </a14:m>
                <a:r>
                  <a:rPr lang="zh-CN" altLang="en-US" b="0" dirty="0"/>
                  <a:t> 都有约束了。</a:t>
                </a:r>
                <a:endParaRPr lang="en-US" altLang="zh-CN" b="0" dirty="0"/>
              </a:p>
              <a:p>
                <a:r>
                  <a:rPr lang="zh-CN" altLang="en-US" dirty="0"/>
                  <a:t>约束在十进制数码上，所以还是考虑二者之间的关系。列出竖式，容易发现每一位几乎是独立的，除了：</a:t>
                </a:r>
                <a:endParaRPr lang="en-US" altLang="zh-CN" dirty="0"/>
              </a:p>
              <a:p>
                <a:pPr marL="617220" lvl="1" indent="-342900">
                  <a:buFont typeface="+mj-lt"/>
                  <a:buAutoNum type="arabicPeriod"/>
                </a:pPr>
                <a:r>
                  <a:rPr lang="zh-CN" altLang="en-US" dirty="0"/>
                  <a:t>相隔 </a:t>
                </a:r>
                <a14:m>
                  <m:oMath xmlns:m="http://schemas.openxmlformats.org/officeDocument/2006/math">
                    <m:r>
                      <a:rPr lang="en-US" altLang="zh-CN" b="0" i="1" smtClean="0">
                        <a:latin typeface="Cambria Math" panose="02040503050406030204" pitchFamily="18" charset="0"/>
                      </a:rPr>
                      <m:t>𝑘</m:t>
                    </m:r>
                  </m:oMath>
                </a14:m>
                <a:r>
                  <a:rPr lang="en-US" altLang="zh-CN" dirty="0"/>
                  <a:t> </a:t>
                </a:r>
                <a:r>
                  <a:rPr lang="zh-CN" altLang="en-US" dirty="0"/>
                  <a:t>的倍数的位</a:t>
                </a:r>
                <a:endParaRPr lang="en-US" altLang="zh-CN" dirty="0"/>
              </a:p>
              <a:p>
                <a:pPr marL="617220" lvl="1" indent="-342900">
                  <a:buFont typeface="+mj-lt"/>
                  <a:buAutoNum type="arabicPeriod"/>
                </a:pPr>
                <a:r>
                  <a:rPr lang="zh-CN" altLang="en-US" dirty="0"/>
                  <a:t>每一位需要关注后一位是否有借位</a:t>
                </a:r>
                <a:endParaRPr lang="en-US" altLang="zh-CN" dirty="0"/>
              </a:p>
              <a:p>
                <a:r>
                  <a:rPr lang="zh-CN" altLang="en-US" dirty="0"/>
                  <a:t>我们可以直接 </a:t>
                </a:r>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2</m:t>
                        </m:r>
                      </m:e>
                      <m:sup>
                        <m:r>
                          <a:rPr lang="zh-CN" altLang="en-US" i="1">
                            <a:latin typeface="Cambria Math" panose="02040503050406030204" pitchFamily="18" charset="0"/>
                          </a:rPr>
                          <m:t>位数</m:t>
                        </m:r>
                        <m:r>
                          <a:rPr lang="en-US" altLang="zh-CN" b="0" i="1" smtClean="0">
                            <a:latin typeface="Cambria Math" panose="02040503050406030204" pitchFamily="18" charset="0"/>
                          </a:rPr>
                          <m:t>−</m:t>
                        </m:r>
                        <m:r>
                          <a:rPr lang="en-US" altLang="zh-CN" b="0" i="1" smtClean="0">
                            <a:latin typeface="Cambria Math" panose="02040503050406030204" pitchFamily="18" charset="0"/>
                          </a:rPr>
                          <m:t>𝑘</m:t>
                        </m:r>
                      </m:sup>
                    </m:sSup>
                  </m:oMath>
                </a14:m>
                <a:r>
                  <a:rPr lang="zh-CN" altLang="en-US" dirty="0"/>
                  <a:t> 枚举每一位是否借位，然后可以发现每一位是否借位仍然只和 </a:t>
                </a:r>
                <a14:m>
                  <m:oMath xmlns:m="http://schemas.openxmlformats.org/officeDocument/2006/math">
                    <m:r>
                      <a:rPr lang="en-US" altLang="zh-CN" b="0" i="1" smtClean="0">
                        <a:latin typeface="Cambria Math" panose="02040503050406030204" pitchFamily="18" charset="0"/>
                      </a:rPr>
                      <m:t>𝑥</m:t>
                    </m:r>
                  </m:oMath>
                </a14:m>
                <a:r>
                  <a:rPr lang="zh-CN" altLang="en-US" dirty="0"/>
                  <a:t> 十进制每一对相差 </a:t>
                </a:r>
                <a14:m>
                  <m:oMath xmlns:m="http://schemas.openxmlformats.org/officeDocument/2006/math">
                    <m:r>
                      <a:rPr lang="en-US" altLang="zh-CN" b="0" i="1" smtClean="0">
                        <a:latin typeface="Cambria Math" panose="02040503050406030204" pitchFamily="18" charset="0"/>
                      </a:rPr>
                      <m:t>𝑘</m:t>
                    </m:r>
                  </m:oMath>
                </a14:m>
                <a:r>
                  <a:rPr lang="zh-CN" altLang="en-US" dirty="0"/>
                  <a:t> 位的后缀的字典序有关。借位的约束可以直接等价于每一对相差 </a:t>
                </a:r>
                <a14:m>
                  <m:oMath xmlns:m="http://schemas.openxmlformats.org/officeDocument/2006/math">
                    <m:r>
                      <a:rPr lang="en-US" altLang="zh-CN" b="0" i="1" smtClean="0">
                        <a:latin typeface="Cambria Math" panose="02040503050406030204" pitchFamily="18" charset="0"/>
                      </a:rPr>
                      <m:t>𝑘</m:t>
                    </m:r>
                  </m:oMath>
                </a14:m>
                <a:r>
                  <a:rPr lang="en-US" altLang="zh-CN" dirty="0"/>
                  <a:t> </a:t>
                </a:r>
                <a:r>
                  <a:rPr lang="zh-CN" altLang="en-US" dirty="0"/>
                  <a:t>位的数码的 </a:t>
                </a:r>
                <a14:m>
                  <m:oMath xmlns:m="http://schemas.openxmlformats.org/officeDocument/2006/math">
                    <m:r>
                      <a:rPr lang="en-US" altLang="zh-CN" b="0" i="1" smtClean="0">
                        <a:latin typeface="Cambria Math" panose="02040503050406030204" pitchFamily="18" charset="0"/>
                      </a:rPr>
                      <m:t>&lt;,&gt;,≤,≥</m:t>
                    </m:r>
                  </m:oMath>
                </a14:m>
                <a:r>
                  <a:rPr lang="en-US" altLang="zh-CN" dirty="0"/>
                  <a:t> </a:t>
                </a:r>
                <a:r>
                  <a:rPr lang="zh-CN" altLang="en-US" dirty="0"/>
                  <a:t>约束。</a:t>
                </a:r>
                <a:endParaRPr lang="en-US" altLang="zh-CN" dirty="0"/>
              </a:p>
              <a:p>
                <a:r>
                  <a:rPr lang="zh-CN" altLang="en-US" dirty="0"/>
                  <a:t>所以枚举之后对每一组相差 </a:t>
                </a:r>
                <a14:m>
                  <m:oMath xmlns:m="http://schemas.openxmlformats.org/officeDocument/2006/math">
                    <m:r>
                      <a:rPr lang="en-US" altLang="zh-CN" b="0" i="1" smtClean="0">
                        <a:latin typeface="Cambria Math" panose="02040503050406030204" pitchFamily="18" charset="0"/>
                      </a:rPr>
                      <m:t>𝑘</m:t>
                    </m:r>
                  </m:oMath>
                </a14:m>
                <a:r>
                  <a:rPr lang="zh-CN" altLang="en-US" dirty="0"/>
                  <a:t> 位的子序列分别做数位 </a:t>
                </a:r>
                <a:r>
                  <a:rPr lang="en-US" altLang="zh-CN" dirty="0"/>
                  <a:t>DP </a:t>
                </a:r>
                <a:r>
                  <a:rPr lang="zh-CN" altLang="en-US" dirty="0"/>
                  <a:t>即可。</a:t>
                </a:r>
                <a:endParaRPr lang="en-US" altLang="zh-CN" dirty="0"/>
              </a:p>
            </p:txBody>
          </p:sp>
        </mc:Choice>
        <mc:Fallback xmlns="">
          <p:sp>
            <p:nvSpPr>
              <p:cNvPr id="3" name="内容占位符 2">
                <a:extLst>
                  <a:ext uri="{FF2B5EF4-FFF2-40B4-BE49-F238E27FC236}">
                    <a16:creationId xmlns:a16="http://schemas.microsoft.com/office/drawing/2014/main" id="{89941D9D-2B58-4F6C-81FC-A5E3FC571B21}"/>
                  </a:ext>
                </a:extLst>
              </p:cNvPr>
              <p:cNvSpPr>
                <a:spLocks noGrp="1" noRot="1" noChangeAspect="1" noMove="1" noResize="1" noEditPoints="1" noAdjustHandles="1" noChangeArrowheads="1" noChangeShapeType="1" noTextEdit="1"/>
              </p:cNvSpPr>
              <p:nvPr>
                <p:ph idx="1"/>
              </p:nvPr>
            </p:nvSpPr>
            <p:spPr>
              <a:blipFill>
                <a:blip r:embed="rId2"/>
                <a:stretch>
                  <a:fillRect l="-142" t="-126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0908239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B71D4A-0094-82D8-E0EE-8900CD0E1D97}"/>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D095D9F0-3B62-B701-7C81-0EAC0B3F7DFE}"/>
              </a:ext>
            </a:extLst>
          </p:cNvPr>
          <p:cNvSpPr>
            <a:spLocks noGrp="1"/>
          </p:cNvSpPr>
          <p:nvPr>
            <p:ph type="title"/>
          </p:nvPr>
        </p:nvSpPr>
        <p:spPr/>
        <p:txBody>
          <a:bodyPr/>
          <a:lstStyle/>
          <a:p>
            <a:r>
              <a:rPr lang="zh-CN" altLang="en-US" dirty="0"/>
              <a:t>例题</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6A20A203-8317-B4F5-E2D6-AAAEB82EDF8D}"/>
                  </a:ext>
                </a:extLst>
              </p:cNvPr>
              <p:cNvSpPr>
                <a:spLocks noGrp="1"/>
              </p:cNvSpPr>
              <p:nvPr>
                <p:ph idx="1"/>
              </p:nvPr>
            </p:nvSpPr>
            <p:spPr/>
            <p:txBody>
              <a:bodyPr/>
              <a:lstStyle/>
              <a:p>
                <a:r>
                  <a:rPr lang="zh-CN" altLang="en-US" dirty="0"/>
                  <a:t>例</a:t>
                </a:r>
                <a:r>
                  <a:rPr lang="en-US" altLang="zh-CN" dirty="0"/>
                  <a:t>. </a:t>
                </a:r>
                <a:r>
                  <a:rPr lang="zh-CN" altLang="en-US" dirty="0"/>
                  <a:t>平面直角坐标系上有一个机器人从 </a:t>
                </a:r>
                <a14:m>
                  <m:oMath xmlns:m="http://schemas.openxmlformats.org/officeDocument/2006/math">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0,0</m:t>
                        </m:r>
                      </m:e>
                    </m:d>
                  </m:oMath>
                </a14:m>
                <a:r>
                  <a:rPr lang="zh-CN" altLang="en-US" dirty="0"/>
                  <a:t> 面向 </a:t>
                </a:r>
                <a14:m>
                  <m:oMath xmlns:m="http://schemas.openxmlformats.org/officeDocument/2006/math">
                    <m:r>
                      <a:rPr lang="en-US" altLang="zh-CN" b="0" i="1" smtClean="0">
                        <a:latin typeface="Cambria Math" panose="02040503050406030204" pitchFamily="18" charset="0"/>
                      </a:rPr>
                      <m:t>𝑥</m:t>
                    </m:r>
                  </m:oMath>
                </a14:m>
                <a:r>
                  <a:rPr lang="zh-CN" altLang="en-US" dirty="0"/>
                  <a:t> 正方向开始走路。它依次执行 </a:t>
                </a:r>
                <a14:m>
                  <m:oMath xmlns:m="http://schemas.openxmlformats.org/officeDocument/2006/math">
                    <m:r>
                      <a:rPr lang="en-US" altLang="zh-CN" b="0" i="1" smtClean="0">
                        <a:latin typeface="Cambria Math" panose="02040503050406030204" pitchFamily="18" charset="0"/>
                      </a:rPr>
                      <m:t>𝑛</m:t>
                    </m:r>
                  </m:oMath>
                </a14:m>
                <a:r>
                  <a:rPr lang="en-US" altLang="zh-CN" dirty="0"/>
                  <a:t> </a:t>
                </a:r>
                <a:r>
                  <a:rPr lang="zh-CN" altLang="en-US" dirty="0"/>
                  <a:t>个指令，每个指令形式是先转向，然后向前走一段距离。</a:t>
                </a:r>
                <a:endParaRPr lang="en-US" altLang="zh-CN" dirty="0"/>
              </a:p>
              <a:p>
                <a:r>
                  <a:rPr lang="zh-CN" altLang="en-US" dirty="0"/>
                  <a:t>转向有三种：左转 </a:t>
                </a:r>
                <a:r>
                  <a:rPr lang="en-US" altLang="zh-CN" dirty="0"/>
                  <a:t>90 </a:t>
                </a:r>
                <a:r>
                  <a:rPr lang="zh-CN" altLang="en-US" dirty="0"/>
                  <a:t>度，右转 </a:t>
                </a:r>
                <a:r>
                  <a:rPr lang="en-US" altLang="zh-CN" dirty="0"/>
                  <a:t>90 </a:t>
                </a:r>
                <a:r>
                  <a:rPr lang="zh-CN" altLang="en-US" dirty="0"/>
                  <a:t>度或者自选左转</a:t>
                </a:r>
                <a:r>
                  <a:rPr lang="en-US" altLang="zh-CN" dirty="0"/>
                  <a:t>/</a:t>
                </a:r>
                <a:r>
                  <a:rPr lang="zh-CN" altLang="en-US" dirty="0"/>
                  <a:t>右转 </a:t>
                </a:r>
                <a:r>
                  <a:rPr lang="en-US" altLang="zh-CN" dirty="0"/>
                  <a:t>90 </a:t>
                </a:r>
                <a:r>
                  <a:rPr lang="zh-CN" altLang="en-US" dirty="0"/>
                  <a:t>度。</a:t>
                </a:r>
                <a:endParaRPr lang="en-US" altLang="zh-CN" dirty="0"/>
              </a:p>
              <a:p>
                <a:r>
                  <a:rPr lang="zh-CN" altLang="en-US" dirty="0"/>
                  <a:t>第 </a:t>
                </a:r>
                <a14:m>
                  <m:oMath xmlns:m="http://schemas.openxmlformats.org/officeDocument/2006/math">
                    <m:r>
                      <a:rPr lang="en-US" altLang="zh-CN" b="0" i="1" smtClean="0">
                        <a:latin typeface="Cambria Math" panose="02040503050406030204" pitchFamily="18" charset="0"/>
                      </a:rPr>
                      <m:t>𝑖</m:t>
                    </m:r>
                  </m:oMath>
                </a14:m>
                <a:r>
                  <a:rPr lang="zh-CN" altLang="en-US" dirty="0"/>
                  <a:t> 条指令向前走的距离是一个自选的一个 </a:t>
                </a:r>
                <a14:m>
                  <m:oMath xmlns:m="http://schemas.openxmlformats.org/officeDocument/2006/math">
                    <m:d>
                      <m:dPr>
                        <m:begChr m:val="["/>
                        <m:endChr m:val="]"/>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𝑙</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𝑟</m:t>
                            </m:r>
                          </m:e>
                          <m:sub>
                            <m:r>
                              <a:rPr lang="en-US" altLang="zh-CN" b="0" i="1" smtClean="0">
                                <a:latin typeface="Cambria Math" panose="02040503050406030204" pitchFamily="18" charset="0"/>
                              </a:rPr>
                              <m:t>𝑖</m:t>
                            </m:r>
                          </m:sub>
                        </m:sSub>
                      </m:e>
                    </m:d>
                  </m:oMath>
                </a14:m>
                <a:r>
                  <a:rPr lang="en-US" altLang="zh-CN" dirty="0"/>
                  <a:t> </a:t>
                </a:r>
                <a:r>
                  <a:rPr lang="zh-CN" altLang="en-US" dirty="0"/>
                  <a:t>内的数。</a:t>
                </a:r>
                <a:endParaRPr lang="en-US" altLang="zh-CN" dirty="0"/>
              </a:p>
              <a:p>
                <a:r>
                  <a:rPr lang="zh-CN" altLang="en-US" dirty="0"/>
                  <a:t>你的任务是判断是否有一种方案使得机器人最后停在 </a:t>
                </a:r>
                <a14:m>
                  <m:oMath xmlns:m="http://schemas.openxmlformats.org/officeDocument/2006/math">
                    <m:r>
                      <a:rPr lang="en-US" altLang="zh-CN" b="0" i="1" smtClean="0">
                        <a:latin typeface="Cambria Math" panose="02040503050406030204" pitchFamily="18" charset="0"/>
                      </a:rPr>
                      <m:t>(</m:t>
                    </m:r>
                    <m:r>
                      <a:rPr lang="en-US" altLang="zh-CN" b="0" i="1" smtClean="0">
                        <a:latin typeface="Cambria Math" panose="02040503050406030204" pitchFamily="18" charset="0"/>
                      </a:rPr>
                      <m:t>𝑋</m:t>
                    </m:r>
                    <m:r>
                      <a:rPr lang="en-US" altLang="zh-CN" b="0" i="1" smtClean="0">
                        <a:latin typeface="Cambria Math" panose="02040503050406030204" pitchFamily="18" charset="0"/>
                      </a:rPr>
                      <m:t>,</m:t>
                    </m:r>
                    <m:r>
                      <a:rPr lang="en-US" altLang="zh-CN" b="0" i="1" smtClean="0">
                        <a:latin typeface="Cambria Math" panose="02040503050406030204" pitchFamily="18" charset="0"/>
                      </a:rPr>
                      <m:t>𝑌</m:t>
                    </m:r>
                    <m:r>
                      <a:rPr lang="en-US" altLang="zh-CN" b="0" i="1" smtClean="0">
                        <a:latin typeface="Cambria Math" panose="02040503050406030204" pitchFamily="18" charset="0"/>
                      </a:rPr>
                      <m:t>)</m:t>
                    </m:r>
                  </m:oMath>
                </a14:m>
                <a:r>
                  <a:rPr lang="zh-CN" altLang="en-US" dirty="0"/>
                  <a:t>，并给出转向和距离方案。</a:t>
                </a:r>
                <a:endParaRPr lang="en-US" altLang="zh-CN" dirty="0"/>
              </a:p>
              <a:p>
                <a14:m>
                  <m:oMath xmlns:m="http://schemas.openxmlformats.org/officeDocument/2006/math">
                    <m:r>
                      <a:rPr lang="en-US" altLang="zh-CN" b="0" i="1" smtClean="0">
                        <a:latin typeface="Cambria Math" panose="02040503050406030204" pitchFamily="18" charset="0"/>
                      </a:rPr>
                      <m:t>𝑛</m:t>
                    </m:r>
                    <m:r>
                      <a:rPr lang="en-US" altLang="zh-CN" b="0" i="1" smtClean="0">
                        <a:latin typeface="Cambria Math" panose="02040503050406030204" pitchFamily="18" charset="0"/>
                      </a:rPr>
                      <m:t>≤60</m:t>
                    </m:r>
                  </m:oMath>
                </a14:m>
                <a:endParaRPr lang="en-US" altLang="zh-CN" dirty="0"/>
              </a:p>
            </p:txBody>
          </p:sp>
        </mc:Choice>
        <mc:Fallback xmlns="">
          <p:sp>
            <p:nvSpPr>
              <p:cNvPr id="3" name="内容占位符 2">
                <a:extLst>
                  <a:ext uri="{FF2B5EF4-FFF2-40B4-BE49-F238E27FC236}">
                    <a16:creationId xmlns:a16="http://schemas.microsoft.com/office/drawing/2014/main" id="{6A20A203-8317-B4F5-E2D6-AAAEB82EDF8D}"/>
                  </a:ext>
                </a:extLst>
              </p:cNvPr>
              <p:cNvSpPr>
                <a:spLocks noGrp="1" noRot="1" noChangeAspect="1" noMove="1" noResize="1" noEditPoints="1" noAdjustHandles="1" noChangeArrowheads="1" noChangeShapeType="1" noTextEdit="1"/>
              </p:cNvSpPr>
              <p:nvPr>
                <p:ph idx="1"/>
              </p:nvPr>
            </p:nvSpPr>
            <p:spPr>
              <a:blipFill>
                <a:blip r:embed="rId2"/>
                <a:stretch>
                  <a:fillRect l="-142" t="-126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7382645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1AECFC-B7CC-B861-B925-3B037E0F4B70}"/>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5C8F5F03-B00D-42FE-1098-F13586010475}"/>
              </a:ext>
            </a:extLst>
          </p:cNvPr>
          <p:cNvSpPr>
            <a:spLocks noGrp="1"/>
          </p:cNvSpPr>
          <p:nvPr>
            <p:ph type="title"/>
          </p:nvPr>
        </p:nvSpPr>
        <p:spPr/>
        <p:txBody>
          <a:bodyPr/>
          <a:lstStyle/>
          <a:p>
            <a:r>
              <a:rPr lang="zh-CN" altLang="en-US" dirty="0"/>
              <a:t>例题</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6A7190A4-EA72-59E6-E8B4-4641092AAC12}"/>
                  </a:ext>
                </a:extLst>
              </p:cNvPr>
              <p:cNvSpPr>
                <a:spLocks noGrp="1"/>
              </p:cNvSpPr>
              <p:nvPr>
                <p:ph idx="1"/>
              </p:nvPr>
            </p:nvSpPr>
            <p:spPr/>
            <p:txBody>
              <a:bodyPr>
                <a:normAutofit fontScale="77500" lnSpcReduction="20000"/>
              </a:bodyPr>
              <a:lstStyle/>
              <a:p>
                <a:r>
                  <a:rPr lang="zh-CN" altLang="en-US" dirty="0"/>
                  <a:t>做法：这个问题的研究对象实际是“机器人最后可能到达的位置集合”，问题是问判定一个点是否在其中。考虑机器人</a:t>
                </a:r>
                <a:r>
                  <a:rPr lang="zh-CN" altLang="en-US" b="1" dirty="0"/>
                  <a:t>可以到达的位置集合</a:t>
                </a:r>
                <a:r>
                  <a:rPr lang="zh-CN" altLang="en-US" dirty="0"/>
                  <a:t>。</a:t>
                </a:r>
                <a:endParaRPr lang="en-US" altLang="zh-CN" dirty="0"/>
              </a:p>
              <a:p>
                <a:r>
                  <a:rPr lang="zh-CN" altLang="en-US" dirty="0"/>
                  <a:t>每次转向后机器人的方向要么固定是和 </a:t>
                </a:r>
                <a14:m>
                  <m:oMath xmlns:m="http://schemas.openxmlformats.org/officeDocument/2006/math">
                    <m:r>
                      <a:rPr lang="en-US" altLang="zh-CN" b="0" i="1" smtClean="0">
                        <a:latin typeface="Cambria Math" panose="02040503050406030204" pitchFamily="18" charset="0"/>
                      </a:rPr>
                      <m:t>𝑥</m:t>
                    </m:r>
                  </m:oMath>
                </a14:m>
                <a:r>
                  <a:rPr lang="en-US" altLang="zh-CN" dirty="0"/>
                  <a:t> </a:t>
                </a:r>
                <a:r>
                  <a:rPr lang="zh-CN" altLang="en-US" dirty="0"/>
                  <a:t>轴平行，要么固定和 </a:t>
                </a:r>
                <a14:m>
                  <m:oMath xmlns:m="http://schemas.openxmlformats.org/officeDocument/2006/math">
                    <m:r>
                      <a:rPr lang="en-US" altLang="zh-CN" b="0" i="1" smtClean="0">
                        <a:latin typeface="Cambria Math" panose="02040503050406030204" pitchFamily="18" charset="0"/>
                      </a:rPr>
                      <m:t>𝑦</m:t>
                    </m:r>
                  </m:oMath>
                </a14:m>
                <a:r>
                  <a:rPr lang="en-US" altLang="zh-CN" dirty="0"/>
                  <a:t> </a:t>
                </a:r>
                <a:r>
                  <a:rPr lang="zh-CN" altLang="en-US" dirty="0"/>
                  <a:t>轴平行。所以一次走对机器人可以到达的位置集合的影响要么是在 </a:t>
                </a:r>
                <a14:m>
                  <m:oMath xmlns:m="http://schemas.openxmlformats.org/officeDocument/2006/math">
                    <m:r>
                      <a:rPr lang="en-US" altLang="zh-CN" b="0" i="1" smtClean="0">
                        <a:latin typeface="Cambria Math" panose="02040503050406030204" pitchFamily="18" charset="0"/>
                      </a:rPr>
                      <m:t>𝑥</m:t>
                    </m:r>
                  </m:oMath>
                </a14:m>
                <a:r>
                  <a:rPr lang="en-US" altLang="zh-CN" dirty="0"/>
                  <a:t> </a:t>
                </a:r>
                <a:r>
                  <a:rPr lang="zh-CN" altLang="en-US" dirty="0"/>
                  <a:t>轴方向上闵可夫斯基和一个区间，要么是在 </a:t>
                </a:r>
                <a14:m>
                  <m:oMath xmlns:m="http://schemas.openxmlformats.org/officeDocument/2006/math">
                    <m:r>
                      <a:rPr lang="en-US" altLang="zh-CN" b="0" i="1" smtClean="0">
                        <a:latin typeface="Cambria Math" panose="02040503050406030204" pitchFamily="18" charset="0"/>
                      </a:rPr>
                      <m:t>𝑦</m:t>
                    </m:r>
                  </m:oMath>
                </a14:m>
                <a:r>
                  <a:rPr lang="en-US" altLang="zh-CN" dirty="0"/>
                  <a:t> </a:t>
                </a:r>
                <a:r>
                  <a:rPr lang="zh-CN" altLang="en-US" dirty="0"/>
                  <a:t>轴方向上闵可夫斯基和一个区间。（初始时可达位置是单点）</a:t>
                </a:r>
                <a:endParaRPr lang="en-US" altLang="zh-CN" dirty="0"/>
              </a:p>
              <a:p>
                <a:r>
                  <a:rPr lang="zh-CN" altLang="en-US" dirty="0"/>
                  <a:t>所以机器人可达位置集合是一个固定</a:t>
                </a:r>
                <a:r>
                  <a:rPr lang="zh-CN" altLang="en-US" b="1" dirty="0"/>
                  <a:t>形状</a:t>
                </a:r>
                <a:r>
                  <a:rPr lang="zh-CN" altLang="en-US" dirty="0"/>
                  <a:t>的矩形。</a:t>
                </a:r>
                <a:endParaRPr lang="en-US" altLang="zh-CN" dirty="0"/>
              </a:p>
              <a:p>
                <a:r>
                  <a:rPr lang="zh-CN" altLang="en-US" dirty="0"/>
                  <a:t>另外可以发现，自选左转</a:t>
                </a:r>
                <a:r>
                  <a:rPr lang="en-US" altLang="zh-CN" dirty="0"/>
                  <a:t>/</a:t>
                </a:r>
                <a:r>
                  <a:rPr lang="zh-CN" altLang="en-US" dirty="0"/>
                  <a:t>右转可以理解成先向左转然后自选是否要转 </a:t>
                </a:r>
                <a14:m>
                  <m:oMath xmlns:m="http://schemas.openxmlformats.org/officeDocument/2006/math">
                    <m:r>
                      <a:rPr lang="en-US" altLang="zh-CN" b="0" i="1" smtClean="0">
                        <a:latin typeface="Cambria Math" panose="02040503050406030204" pitchFamily="18" charset="0"/>
                      </a:rPr>
                      <m:t>180</m:t>
                    </m:r>
                  </m:oMath>
                </a14:m>
                <a:r>
                  <a:rPr lang="en-US" altLang="zh-CN" dirty="0"/>
                  <a:t> </a:t>
                </a:r>
                <a:r>
                  <a:rPr lang="zh-CN" altLang="en-US" dirty="0"/>
                  <a:t>度。</a:t>
                </a:r>
                <a:endParaRPr lang="en-US" altLang="zh-CN" dirty="0"/>
              </a:p>
              <a:p>
                <a:r>
                  <a:rPr lang="zh-CN" altLang="en-US" dirty="0"/>
                  <a:t>因为转两次 </a:t>
                </a:r>
                <a:r>
                  <a:rPr lang="en-US" altLang="zh-CN" dirty="0"/>
                  <a:t>180 </a:t>
                </a:r>
                <a:r>
                  <a:rPr lang="zh-CN" altLang="en-US" dirty="0"/>
                  <a:t>度就回到原方向了，可以发现对于任何两次转 </a:t>
                </a:r>
                <a:r>
                  <a:rPr lang="en-US" altLang="zh-CN" dirty="0"/>
                  <a:t>180 </a:t>
                </a:r>
                <a:r>
                  <a:rPr lang="zh-CN" altLang="en-US" dirty="0"/>
                  <a:t>度之间的一段，你实际上可以任选这个时刻前面的转 </a:t>
                </a:r>
                <a:r>
                  <a:rPr lang="en-US" altLang="zh-CN" dirty="0"/>
                  <a:t>180 </a:t>
                </a:r>
                <a:r>
                  <a:rPr lang="zh-CN" altLang="en-US" dirty="0"/>
                  <a:t>度总次数是奇数还是偶数（差分一下），也就是说每一段是否转了 </a:t>
                </a:r>
                <a:r>
                  <a:rPr lang="en-US" altLang="zh-CN" dirty="0"/>
                  <a:t>180 </a:t>
                </a:r>
                <a:r>
                  <a:rPr lang="zh-CN" altLang="en-US" dirty="0"/>
                  <a:t>度都是独立的。而一段内是否转的差是一个固定的向量。</a:t>
                </a:r>
                <a:endParaRPr lang="en-US" altLang="zh-CN" dirty="0"/>
              </a:p>
              <a:p>
                <a:r>
                  <a:rPr lang="zh-CN" altLang="en-US" dirty="0"/>
                  <a:t>所以整个问题可以理解成，有 </a:t>
                </a:r>
                <a14:m>
                  <m:oMath xmlns:m="http://schemas.openxmlformats.org/officeDocument/2006/math">
                    <m:r>
                      <a:rPr lang="en-US" altLang="zh-CN" b="0" i="1" smtClean="0">
                        <a:latin typeface="Cambria Math" panose="02040503050406030204" pitchFamily="18" charset="0"/>
                      </a:rPr>
                      <m:t>𝑛</m:t>
                    </m:r>
                    <m:r>
                      <a:rPr lang="en-US" altLang="zh-CN" b="0" i="1" smtClean="0">
                        <a:latin typeface="Cambria Math" panose="02040503050406030204" pitchFamily="18" charset="0"/>
                      </a:rPr>
                      <m:t>/2</m:t>
                    </m:r>
                  </m:oMath>
                </a14:m>
                <a:r>
                  <a:rPr lang="en-US" altLang="zh-CN" dirty="0"/>
                  <a:t> </a:t>
                </a:r>
                <a:r>
                  <a:rPr lang="zh-CN" altLang="en-US" dirty="0"/>
                  <a:t>个非坐标方向的向量（两次指令才有一个），问这些向量是否有一个子集和在 </a:t>
                </a:r>
                <a14:m>
                  <m:oMath xmlns:m="http://schemas.openxmlformats.org/officeDocument/2006/math">
                    <m:r>
                      <a:rPr lang="en-US" altLang="zh-CN" b="0" i="1" smtClean="0">
                        <a:latin typeface="Cambria Math" panose="02040503050406030204" pitchFamily="18" charset="0"/>
                      </a:rPr>
                      <m:t>(</m:t>
                    </m:r>
                    <m:r>
                      <a:rPr lang="en-US" altLang="zh-CN" b="0" i="1" smtClean="0">
                        <a:latin typeface="Cambria Math" panose="02040503050406030204" pitchFamily="18" charset="0"/>
                      </a:rPr>
                      <m:t>𝑋</m:t>
                    </m:r>
                    <m:r>
                      <a:rPr lang="en-US" altLang="zh-CN" b="0" i="1" smtClean="0">
                        <a:latin typeface="Cambria Math" panose="02040503050406030204" pitchFamily="18" charset="0"/>
                      </a:rPr>
                      <m:t>,</m:t>
                    </m:r>
                    <m:r>
                      <a:rPr lang="en-US" altLang="zh-CN" b="0" i="1" smtClean="0">
                        <a:latin typeface="Cambria Math" panose="02040503050406030204" pitchFamily="18" charset="0"/>
                      </a:rPr>
                      <m:t>𝑌</m:t>
                    </m:r>
                    <m:r>
                      <a:rPr lang="en-US" altLang="zh-CN" b="0" i="1" smtClean="0">
                        <a:latin typeface="Cambria Math" panose="02040503050406030204" pitchFamily="18" charset="0"/>
                      </a:rPr>
                      <m:t>)</m:t>
                    </m:r>
                  </m:oMath>
                </a14:m>
                <a:r>
                  <a:rPr lang="en-US" altLang="zh-CN" dirty="0"/>
                  <a:t> </a:t>
                </a:r>
                <a:r>
                  <a:rPr lang="zh-CN" altLang="en-US" dirty="0"/>
                  <a:t>附近的一个固定的矩形范围内。</a:t>
                </a:r>
                <a:endParaRPr lang="en-US" altLang="zh-CN" dirty="0"/>
              </a:p>
              <a:p>
                <a:r>
                  <a:rPr lang="zh-CN" altLang="en-US" dirty="0"/>
                  <a:t>这是经典的 </a:t>
                </a:r>
                <a:r>
                  <a:rPr lang="en-US" altLang="zh-CN" dirty="0"/>
                  <a:t>NPC </a:t>
                </a:r>
                <a:r>
                  <a:rPr lang="zh-CN" altLang="en-US" dirty="0"/>
                  <a:t>问题（背包系问题），所以直接上折半搜索 </a:t>
                </a:r>
                <a:r>
                  <a:rPr lang="en-US" altLang="zh-CN" dirty="0"/>
                  <a:t>meet-in-the-middle</a:t>
                </a:r>
                <a:r>
                  <a:rPr lang="zh-CN" altLang="en-US" dirty="0"/>
                  <a:t>。</a:t>
                </a:r>
                <a:endParaRPr lang="en-US" altLang="zh-CN" dirty="0"/>
              </a:p>
              <a:p>
                <a:r>
                  <a:rPr lang="zh-CN" altLang="en-US" dirty="0"/>
                  <a:t>这部分复杂度 </a:t>
                </a:r>
                <a14:m>
                  <m:oMath xmlns:m="http://schemas.openxmlformats.org/officeDocument/2006/math">
                    <m:r>
                      <a:rPr lang="en-US" altLang="zh-CN" b="0" i="1" smtClean="0">
                        <a:latin typeface="Cambria Math" panose="02040503050406030204" pitchFamily="18" charset="0"/>
                      </a:rPr>
                      <m:t>𝑂</m:t>
                    </m:r>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2</m:t>
                        </m:r>
                      </m:e>
                      <m:sup>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𝑛</m:t>
                            </m:r>
                          </m:num>
                          <m:den>
                            <m:r>
                              <a:rPr lang="en-US" altLang="zh-CN" b="0" i="1" smtClean="0">
                                <a:latin typeface="Cambria Math" panose="02040503050406030204" pitchFamily="18" charset="0"/>
                              </a:rPr>
                              <m:t>4</m:t>
                            </m:r>
                          </m:den>
                        </m:f>
                      </m:sup>
                    </m:sSup>
                    <m:r>
                      <m:rPr>
                        <m:sty m:val="p"/>
                      </m:rPr>
                      <a:rPr lang="en-US" altLang="zh-CN" b="0" i="1" smtClean="0">
                        <a:latin typeface="Cambria Math" panose="02040503050406030204" pitchFamily="18" charset="0"/>
                      </a:rPr>
                      <m:t>poly</m:t>
                    </m:r>
                    <m:r>
                      <a:rPr lang="en-US" altLang="zh-CN" b="0" i="1" smtClean="0">
                        <a:latin typeface="Cambria Math" panose="02040503050406030204" pitchFamily="18" charset="0"/>
                      </a:rPr>
                      <m:t>(</m:t>
                    </m:r>
                    <m:r>
                      <a:rPr lang="en-US" altLang="zh-CN" b="0" i="1" smtClean="0">
                        <a:latin typeface="Cambria Math" panose="02040503050406030204" pitchFamily="18" charset="0"/>
                      </a:rPr>
                      <m:t>𝑛</m:t>
                    </m:r>
                    <m:r>
                      <a:rPr lang="en-US" altLang="zh-CN" b="0" i="1" smtClean="0">
                        <a:latin typeface="Cambria Math" panose="02040503050406030204" pitchFamily="18" charset="0"/>
                      </a:rPr>
                      <m:t>))</m:t>
                    </m:r>
                  </m:oMath>
                </a14:m>
                <a:r>
                  <a:rPr lang="zh-CN" altLang="en-US" dirty="0"/>
                  <a:t>（对于坐标方向的向量，两维独立各自做）</a:t>
                </a:r>
                <a:endParaRPr lang="en-US" altLang="zh-CN" dirty="0"/>
              </a:p>
              <a:p>
                <a:r>
                  <a:rPr lang="zh-CN" altLang="en-US" dirty="0"/>
                  <a:t>整合非坐标和坐标方向的向量之后，复杂度 </a:t>
                </a:r>
                <a14:m>
                  <m:oMath xmlns:m="http://schemas.openxmlformats.org/officeDocument/2006/math">
                    <m:r>
                      <a:rPr lang="en-US" altLang="zh-CN" b="0" i="1" smtClean="0">
                        <a:latin typeface="Cambria Math" panose="02040503050406030204" pitchFamily="18" charset="0"/>
                      </a:rPr>
                      <m:t>𝑂</m:t>
                    </m:r>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2</m:t>
                        </m:r>
                      </m:e>
                      <m:sup>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3</m:t>
                            </m:r>
                            <m:r>
                              <a:rPr lang="en-US" altLang="zh-CN" b="0" i="1" smtClean="0">
                                <a:latin typeface="Cambria Math" panose="02040503050406030204" pitchFamily="18" charset="0"/>
                              </a:rPr>
                              <m:t>𝑛</m:t>
                            </m:r>
                          </m:num>
                          <m:den>
                            <m:r>
                              <a:rPr lang="en-US" altLang="zh-CN" b="0" i="1" smtClean="0">
                                <a:latin typeface="Cambria Math" panose="02040503050406030204" pitchFamily="18" charset="0"/>
                              </a:rPr>
                              <m:t>8</m:t>
                            </m:r>
                          </m:den>
                        </m:f>
                      </m:sup>
                    </m:sSup>
                    <m:r>
                      <m:rPr>
                        <m:sty m:val="p"/>
                      </m:rPr>
                      <a:rPr lang="en-US" altLang="zh-CN" b="0" i="1" smtClean="0">
                        <a:latin typeface="Cambria Math" panose="02040503050406030204" pitchFamily="18" charset="0"/>
                      </a:rPr>
                      <m:t>poly</m:t>
                    </m:r>
                    <m:r>
                      <a:rPr lang="en-US" altLang="zh-CN" b="0" i="1" smtClean="0">
                        <a:latin typeface="Cambria Math" panose="02040503050406030204" pitchFamily="18" charset="0"/>
                      </a:rPr>
                      <m:t>(</m:t>
                    </m:r>
                    <m:r>
                      <a:rPr lang="en-US" altLang="zh-CN" b="0" i="1" smtClean="0">
                        <a:latin typeface="Cambria Math" panose="02040503050406030204" pitchFamily="18" charset="0"/>
                      </a:rPr>
                      <m:t>𝑛</m:t>
                    </m:r>
                    <m:r>
                      <a:rPr lang="en-US" altLang="zh-CN" b="0" i="1" smtClean="0">
                        <a:latin typeface="Cambria Math" panose="02040503050406030204" pitchFamily="18" charset="0"/>
                      </a:rPr>
                      <m:t>))</m:t>
                    </m:r>
                  </m:oMath>
                </a14:m>
                <a:endParaRPr lang="en-US" altLang="zh-CN" dirty="0"/>
              </a:p>
            </p:txBody>
          </p:sp>
        </mc:Choice>
        <mc:Fallback xmlns="">
          <p:sp>
            <p:nvSpPr>
              <p:cNvPr id="3" name="内容占位符 2">
                <a:extLst>
                  <a:ext uri="{FF2B5EF4-FFF2-40B4-BE49-F238E27FC236}">
                    <a16:creationId xmlns:a16="http://schemas.microsoft.com/office/drawing/2014/main" id="{6A7190A4-EA72-59E6-E8B4-4641092AAC12}"/>
                  </a:ext>
                </a:extLst>
              </p:cNvPr>
              <p:cNvSpPr>
                <a:spLocks noGrp="1" noRot="1" noChangeAspect="1" noMove="1" noResize="1" noEditPoints="1" noAdjustHandles="1" noChangeArrowheads="1" noChangeShapeType="1" noTextEdit="1"/>
              </p:cNvSpPr>
              <p:nvPr>
                <p:ph idx="1"/>
              </p:nvPr>
            </p:nvSpPr>
            <p:spPr>
              <a:blipFill>
                <a:blip r:embed="rId2"/>
                <a:stretch>
                  <a:fillRect t="-154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9104624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BAC35EF-A78C-6F6E-BC8A-703820A541F6}"/>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14EEA51C-38BB-38A1-9900-C122CEEC3607}"/>
              </a:ext>
            </a:extLst>
          </p:cNvPr>
          <p:cNvSpPr>
            <a:spLocks noGrp="1"/>
          </p:cNvSpPr>
          <p:nvPr>
            <p:ph type="title"/>
          </p:nvPr>
        </p:nvSpPr>
        <p:spPr/>
        <p:txBody>
          <a:bodyPr/>
          <a:lstStyle/>
          <a:p>
            <a:r>
              <a:rPr lang="zh-CN" altLang="en-US" dirty="0"/>
              <a:t>例题</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62F31D53-2E89-46B0-BA58-24F856820A4B}"/>
                  </a:ext>
                </a:extLst>
              </p:cNvPr>
              <p:cNvSpPr>
                <a:spLocks noGrp="1"/>
              </p:cNvSpPr>
              <p:nvPr>
                <p:ph idx="1"/>
              </p:nvPr>
            </p:nvSpPr>
            <p:spPr/>
            <p:txBody>
              <a:bodyPr/>
              <a:lstStyle/>
              <a:p>
                <a:r>
                  <a:rPr lang="zh-CN" altLang="en-US" dirty="0"/>
                  <a:t>例</a:t>
                </a:r>
                <a:r>
                  <a:rPr lang="en-US" altLang="zh-CN" dirty="0"/>
                  <a:t>. </a:t>
                </a:r>
                <a:r>
                  <a:rPr lang="zh-CN" altLang="en-US" dirty="0"/>
                  <a:t>长为 </a:t>
                </a:r>
                <a14:m>
                  <m:oMath xmlns:m="http://schemas.openxmlformats.org/officeDocument/2006/math">
                    <m:r>
                      <a:rPr lang="en-US" altLang="zh-CN" b="0" i="1" smtClean="0">
                        <a:latin typeface="Cambria Math" panose="02040503050406030204" pitchFamily="18" charset="0"/>
                      </a:rPr>
                      <m:t>𝑛</m:t>
                    </m:r>
                  </m:oMath>
                </a14:m>
                <a:r>
                  <a:rPr lang="en-US" altLang="zh-CN" dirty="0"/>
                  <a:t> </a:t>
                </a:r>
                <a:r>
                  <a:rPr lang="zh-CN" altLang="en-US" dirty="0"/>
                  <a:t>的数列，对于数列的每个后缀求出平均值最大的非空前缀。</a:t>
                </a:r>
                <a:endParaRPr lang="en-US" altLang="zh-CN" dirty="0"/>
              </a:p>
              <a:p>
                <a14:m>
                  <m:oMath xmlns:m="http://schemas.openxmlformats.org/officeDocument/2006/math">
                    <m:r>
                      <a:rPr lang="en-US" altLang="zh-CN" b="0" i="1" smtClean="0">
                        <a:latin typeface="Cambria Math" panose="02040503050406030204" pitchFamily="18" charset="0"/>
                      </a:rPr>
                      <m:t>𝑛</m:t>
                    </m:r>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10</m:t>
                        </m:r>
                      </m:e>
                      <m:sup>
                        <m:r>
                          <a:rPr lang="en-US" altLang="zh-CN" b="0" i="1" smtClean="0">
                            <a:latin typeface="Cambria Math" panose="02040503050406030204" pitchFamily="18" charset="0"/>
                          </a:rPr>
                          <m:t>5</m:t>
                        </m:r>
                      </m:sup>
                    </m:sSup>
                  </m:oMath>
                </a14:m>
                <a:endParaRPr lang="en-US" altLang="zh-CN" dirty="0"/>
              </a:p>
            </p:txBody>
          </p:sp>
        </mc:Choice>
        <mc:Fallback xmlns="">
          <p:sp>
            <p:nvSpPr>
              <p:cNvPr id="3" name="内容占位符 2">
                <a:extLst>
                  <a:ext uri="{FF2B5EF4-FFF2-40B4-BE49-F238E27FC236}">
                    <a16:creationId xmlns:a16="http://schemas.microsoft.com/office/drawing/2014/main" id="{62F31D53-2E89-46B0-BA58-24F856820A4B}"/>
                  </a:ext>
                </a:extLst>
              </p:cNvPr>
              <p:cNvSpPr>
                <a:spLocks noGrp="1" noRot="1" noChangeAspect="1" noMove="1" noResize="1" noEditPoints="1" noAdjustHandles="1" noChangeArrowheads="1" noChangeShapeType="1" noTextEdit="1"/>
              </p:cNvSpPr>
              <p:nvPr>
                <p:ph idx="1"/>
              </p:nvPr>
            </p:nvSpPr>
            <p:spPr>
              <a:blipFill>
                <a:blip r:embed="rId2"/>
                <a:stretch>
                  <a:fillRect l="-142" t="-126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1317334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F8EEDD-8352-9226-A516-E0CC7DC65ED6}"/>
              </a:ext>
            </a:extLst>
          </p:cNvPr>
          <p:cNvSpPr>
            <a:spLocks noGrp="1"/>
          </p:cNvSpPr>
          <p:nvPr>
            <p:ph type="title"/>
          </p:nvPr>
        </p:nvSpPr>
        <p:spPr/>
        <p:txBody>
          <a:bodyPr/>
          <a:lstStyle/>
          <a:p>
            <a:r>
              <a:rPr lang="zh-CN" altLang="en-US" dirty="0"/>
              <a:t>问题求解</a:t>
            </a:r>
          </a:p>
        </p:txBody>
      </p:sp>
      <p:sp>
        <p:nvSpPr>
          <p:cNvPr id="3" name="内容占位符 2">
            <a:extLst>
              <a:ext uri="{FF2B5EF4-FFF2-40B4-BE49-F238E27FC236}">
                <a16:creationId xmlns:a16="http://schemas.microsoft.com/office/drawing/2014/main" id="{6C327683-9580-7F44-CCA3-514152EFA8A0}"/>
              </a:ext>
            </a:extLst>
          </p:cNvPr>
          <p:cNvSpPr>
            <a:spLocks noGrp="1"/>
          </p:cNvSpPr>
          <p:nvPr>
            <p:ph idx="1"/>
          </p:nvPr>
        </p:nvSpPr>
        <p:spPr/>
        <p:txBody>
          <a:bodyPr/>
          <a:lstStyle/>
          <a:p>
            <a:r>
              <a:rPr lang="en-US" altLang="zh-CN" dirty="0"/>
              <a:t>OI</a:t>
            </a:r>
            <a:r>
              <a:rPr lang="zh-CN" altLang="en-US" dirty="0"/>
              <a:t>中常见的情况：</a:t>
            </a:r>
            <a:endParaRPr lang="en-US" altLang="zh-CN" dirty="0"/>
          </a:p>
          <a:p>
            <a:r>
              <a:rPr lang="zh-CN" altLang="en-US" dirty="0"/>
              <a:t>瞪眼法猜性质。</a:t>
            </a:r>
            <a:endParaRPr lang="en-US" altLang="zh-CN" dirty="0"/>
          </a:p>
          <a:p>
            <a:r>
              <a:rPr lang="zh-CN" altLang="en-US" dirty="0"/>
              <a:t>面对式子不知道如何推。</a:t>
            </a:r>
            <a:endParaRPr lang="en-US" altLang="zh-CN" dirty="0"/>
          </a:p>
          <a:p>
            <a:r>
              <a:rPr lang="zh-CN" altLang="en-US" dirty="0"/>
              <a:t>题解里面的“注意到”“发现”</a:t>
            </a:r>
            <a:r>
              <a:rPr lang="en-US" altLang="zh-CN" dirty="0"/>
              <a:t>……</a:t>
            </a:r>
          </a:p>
          <a:p>
            <a:endParaRPr lang="en-US" altLang="zh-CN" dirty="0"/>
          </a:p>
          <a:p>
            <a:r>
              <a:rPr lang="zh-CN" altLang="en-US" dirty="0"/>
              <a:t>解决问题只能靠“题感”吗？有没有什么更加一般的办法？</a:t>
            </a:r>
          </a:p>
        </p:txBody>
      </p:sp>
    </p:spTree>
    <p:extLst>
      <p:ext uri="{BB962C8B-B14F-4D97-AF65-F5344CB8AC3E}">
        <p14:creationId xmlns:p14="http://schemas.microsoft.com/office/powerpoint/2010/main" val="6639214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E00DC7-4020-C004-B7F6-CC8B6A82C9F3}"/>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5FAF9CB7-E263-9725-BC3C-F650FC500532}"/>
              </a:ext>
            </a:extLst>
          </p:cNvPr>
          <p:cNvSpPr>
            <a:spLocks noGrp="1"/>
          </p:cNvSpPr>
          <p:nvPr>
            <p:ph type="title"/>
          </p:nvPr>
        </p:nvSpPr>
        <p:spPr/>
        <p:txBody>
          <a:bodyPr/>
          <a:lstStyle/>
          <a:p>
            <a:r>
              <a:rPr lang="zh-CN" altLang="en-US" dirty="0"/>
              <a:t>例题</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7B7DF213-BCF1-33B9-C0FA-62159D9FA382}"/>
                  </a:ext>
                </a:extLst>
              </p:cNvPr>
              <p:cNvSpPr>
                <a:spLocks noGrp="1"/>
              </p:cNvSpPr>
              <p:nvPr>
                <p:ph idx="1"/>
              </p:nvPr>
            </p:nvSpPr>
            <p:spPr/>
            <p:txBody>
              <a:bodyPr/>
              <a:lstStyle/>
              <a:p>
                <a:r>
                  <a:rPr lang="zh-CN" altLang="en-US" dirty="0"/>
                  <a:t>例</a:t>
                </a:r>
                <a:r>
                  <a:rPr lang="en-US" altLang="zh-CN" dirty="0"/>
                  <a:t>. </a:t>
                </a:r>
                <a:r>
                  <a:rPr lang="zh-CN" altLang="en-US" dirty="0"/>
                  <a:t>长为 </a:t>
                </a:r>
                <a14:m>
                  <m:oMath xmlns:m="http://schemas.openxmlformats.org/officeDocument/2006/math">
                    <m:r>
                      <a:rPr lang="en-US" altLang="zh-CN" b="0" i="1" smtClean="0">
                        <a:latin typeface="Cambria Math" panose="02040503050406030204" pitchFamily="18" charset="0"/>
                      </a:rPr>
                      <m:t>𝑛</m:t>
                    </m:r>
                  </m:oMath>
                </a14:m>
                <a:r>
                  <a:rPr lang="en-US" altLang="zh-CN" dirty="0"/>
                  <a:t> </a:t>
                </a:r>
                <a:r>
                  <a:rPr lang="zh-CN" altLang="en-US" dirty="0"/>
                  <a:t>的数列，对于数列的每个后缀求出平均值最大的非空前缀。</a:t>
                </a:r>
                <a:endParaRPr lang="en-US" altLang="zh-CN" dirty="0"/>
              </a:p>
              <a:p>
                <a14:m>
                  <m:oMath xmlns:m="http://schemas.openxmlformats.org/officeDocument/2006/math">
                    <m:r>
                      <a:rPr lang="en-US" altLang="zh-CN" b="0" i="1" smtClean="0">
                        <a:latin typeface="Cambria Math" panose="02040503050406030204" pitchFamily="18" charset="0"/>
                      </a:rPr>
                      <m:t>𝑛</m:t>
                    </m:r>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10</m:t>
                        </m:r>
                      </m:e>
                      <m:sup>
                        <m:r>
                          <a:rPr lang="en-US" altLang="zh-CN" b="0" i="1" smtClean="0">
                            <a:latin typeface="Cambria Math" panose="02040503050406030204" pitchFamily="18" charset="0"/>
                          </a:rPr>
                          <m:t>5</m:t>
                        </m:r>
                      </m:sup>
                    </m:sSup>
                  </m:oMath>
                </a14:m>
                <a:endParaRPr lang="en-US" altLang="zh-CN" b="0" dirty="0"/>
              </a:p>
              <a:p>
                <a:endParaRPr lang="en-US" altLang="zh-CN" dirty="0"/>
              </a:p>
              <a:p>
                <a:r>
                  <a:rPr lang="zh-CN" altLang="en-US" dirty="0"/>
                  <a:t>首先二分答案，假设二分的值为 </a:t>
                </a:r>
                <a14:m>
                  <m:oMath xmlns:m="http://schemas.openxmlformats.org/officeDocument/2006/math">
                    <m:r>
                      <a:rPr lang="en-US" altLang="zh-CN" b="0" i="1" smtClean="0">
                        <a:latin typeface="Cambria Math" panose="02040503050406030204" pitchFamily="18" charset="0"/>
                      </a:rPr>
                      <m:t>𝑊</m:t>
                    </m:r>
                  </m:oMath>
                </a14:m>
                <a:r>
                  <a:rPr lang="zh-CN" altLang="en-US" dirty="0"/>
                  <a:t>，那么就是全局每个位置减 </a:t>
                </a:r>
                <a14:m>
                  <m:oMath xmlns:m="http://schemas.openxmlformats.org/officeDocument/2006/math">
                    <m:r>
                      <a:rPr lang="en-US" altLang="zh-CN" b="0" i="1" smtClean="0">
                        <a:latin typeface="Cambria Math" panose="02040503050406030204" pitchFamily="18" charset="0"/>
                      </a:rPr>
                      <m:t>𝑊</m:t>
                    </m:r>
                  </m:oMath>
                </a14:m>
                <a:r>
                  <a:rPr lang="zh-CN" altLang="en-US" dirty="0"/>
                  <a:t>，然后问每个后缀是否有非负前缀和。</a:t>
                </a:r>
                <a:endParaRPr lang="en-US" altLang="zh-CN" dirty="0"/>
              </a:p>
              <a:p>
                <a:r>
                  <a:rPr lang="zh-CN" altLang="en-US" dirty="0"/>
                  <a:t>考虑 </a:t>
                </a:r>
                <a14:m>
                  <m:oMath xmlns:m="http://schemas.openxmlformats.org/officeDocument/2006/math">
                    <m:r>
                      <a:rPr lang="en-US" altLang="zh-CN" b="0" i="1" smtClean="0">
                        <a:latin typeface="Cambria Math" panose="02040503050406030204" pitchFamily="18" charset="0"/>
                      </a:rPr>
                      <m:t>𝑊</m:t>
                    </m:r>
                  </m:oMath>
                </a14:m>
                <a:r>
                  <a:rPr lang="en-US" altLang="zh-CN" dirty="0"/>
                  <a:t> </a:t>
                </a:r>
                <a:r>
                  <a:rPr lang="zh-CN" altLang="en-US" dirty="0"/>
                  <a:t>从 </a:t>
                </a:r>
                <a14:m>
                  <m:oMath xmlns:m="http://schemas.openxmlformats.org/officeDocument/2006/math">
                    <m:r>
                      <a:rPr lang="en-US" altLang="zh-CN" b="0" i="1" smtClean="0">
                        <a:latin typeface="Cambria Math" panose="02040503050406030204" pitchFamily="18" charset="0"/>
                      </a:rPr>
                      <m:t>−∞</m:t>
                    </m:r>
                  </m:oMath>
                </a14:m>
                <a:r>
                  <a:rPr lang="en-US" altLang="zh-CN" dirty="0"/>
                  <a:t> </a:t>
                </a:r>
                <a:r>
                  <a:rPr lang="zh-CN" altLang="en-US" dirty="0"/>
                  <a:t>扫描到 </a:t>
                </a:r>
                <a14:m>
                  <m:oMath xmlns:m="http://schemas.openxmlformats.org/officeDocument/2006/math">
                    <m:r>
                      <a:rPr lang="en-US" altLang="zh-CN" b="0" i="1" smtClean="0">
                        <a:latin typeface="Cambria Math" panose="02040503050406030204" pitchFamily="18" charset="0"/>
                      </a:rPr>
                      <m:t>+∞</m:t>
                    </m:r>
                  </m:oMath>
                </a14:m>
                <a:r>
                  <a:rPr lang="zh-CN" altLang="en-US" dirty="0"/>
                  <a:t>，维护所有</a:t>
                </a:r>
                <a:r>
                  <a:rPr lang="zh-CN" altLang="en-US" b="1" dirty="0"/>
                  <a:t>合法区间</a:t>
                </a:r>
                <a:r>
                  <a:rPr lang="zh-CN" altLang="en-US" dirty="0"/>
                  <a:t>，也就是每个后缀的区间和非负的前缀。进一步地，我们只需要维护每个后缀的</a:t>
                </a:r>
                <a:r>
                  <a:rPr lang="zh-CN" altLang="en-US" b="1" dirty="0"/>
                  <a:t>区间和最大前缀</a:t>
                </a:r>
                <a:r>
                  <a:rPr lang="zh-CN" altLang="en-US" dirty="0"/>
                  <a:t>，并且在这个最大区间和第一次到达 </a:t>
                </a:r>
                <a14:m>
                  <m:oMath xmlns:m="http://schemas.openxmlformats.org/officeDocument/2006/math">
                    <m:r>
                      <a:rPr lang="en-US" altLang="zh-CN" b="0" i="1" smtClean="0">
                        <a:latin typeface="Cambria Math" panose="02040503050406030204" pitchFamily="18" charset="0"/>
                      </a:rPr>
                      <m:t>0</m:t>
                    </m:r>
                  </m:oMath>
                </a14:m>
                <a:r>
                  <a:rPr lang="en-US" altLang="zh-CN" dirty="0"/>
                  <a:t> </a:t>
                </a:r>
                <a:r>
                  <a:rPr lang="zh-CN" altLang="en-US" dirty="0"/>
                  <a:t>的时候停止维护这个后缀并且给出这个后缀的答案。</a:t>
                </a:r>
                <a:endParaRPr lang="en-US" altLang="zh-CN" dirty="0"/>
              </a:p>
              <a:p>
                <a:r>
                  <a:rPr lang="zh-CN" altLang="en-US" dirty="0"/>
                  <a:t>也就是说，我们维护的对象是</a:t>
                </a:r>
                <a:r>
                  <a:rPr lang="zh-CN" altLang="en-US" b="1" dirty="0"/>
                  <a:t>每个后缀的最大前缀和区间组成的集合</a:t>
                </a:r>
                <a:r>
                  <a:rPr lang="zh-CN" altLang="en-US" dirty="0"/>
                  <a:t>。</a:t>
                </a:r>
                <a:endParaRPr lang="en-US" altLang="zh-CN" dirty="0"/>
              </a:p>
              <a:p>
                <a:r>
                  <a:rPr lang="zh-CN" altLang="en-US" dirty="0"/>
                  <a:t>那么这实际上就是在一个全局加正数过程中，维护一些最大子段和。</a:t>
                </a:r>
                <a:endParaRPr lang="en-US" altLang="zh-CN" dirty="0"/>
              </a:p>
            </p:txBody>
          </p:sp>
        </mc:Choice>
        <mc:Fallback xmlns="">
          <p:sp>
            <p:nvSpPr>
              <p:cNvPr id="3" name="内容占位符 2">
                <a:extLst>
                  <a:ext uri="{FF2B5EF4-FFF2-40B4-BE49-F238E27FC236}">
                    <a16:creationId xmlns:a16="http://schemas.microsoft.com/office/drawing/2014/main" id="{7B7DF213-BCF1-33B9-C0FA-62159D9FA382}"/>
                  </a:ext>
                </a:extLst>
              </p:cNvPr>
              <p:cNvSpPr>
                <a:spLocks noGrp="1" noRot="1" noChangeAspect="1" noMove="1" noResize="1" noEditPoints="1" noAdjustHandles="1" noChangeArrowheads="1" noChangeShapeType="1" noTextEdit="1"/>
              </p:cNvSpPr>
              <p:nvPr>
                <p:ph idx="1"/>
              </p:nvPr>
            </p:nvSpPr>
            <p:spPr>
              <a:blipFill>
                <a:blip r:embed="rId2"/>
                <a:stretch>
                  <a:fillRect l="-142" t="-1261" r="-21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8425443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4284A5-4602-EB6E-2740-214D52D3BA73}"/>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2BC2B23F-FE02-5029-776A-6FC795C9FF1A}"/>
              </a:ext>
            </a:extLst>
          </p:cNvPr>
          <p:cNvSpPr>
            <a:spLocks noGrp="1"/>
          </p:cNvSpPr>
          <p:nvPr>
            <p:ph type="title"/>
          </p:nvPr>
        </p:nvSpPr>
        <p:spPr/>
        <p:txBody>
          <a:bodyPr/>
          <a:lstStyle/>
          <a:p>
            <a:r>
              <a:rPr lang="zh-CN" altLang="en-US" dirty="0"/>
              <a:t>例题</a:t>
            </a:r>
          </a:p>
        </p:txBody>
      </p:sp>
      <p:sp>
        <p:nvSpPr>
          <p:cNvPr id="3" name="内容占位符 2">
            <a:extLst>
              <a:ext uri="{FF2B5EF4-FFF2-40B4-BE49-F238E27FC236}">
                <a16:creationId xmlns:a16="http://schemas.microsoft.com/office/drawing/2014/main" id="{20503E09-0927-B826-6992-3DEF7C11D9FF}"/>
              </a:ext>
            </a:extLst>
          </p:cNvPr>
          <p:cNvSpPr>
            <a:spLocks noGrp="1"/>
          </p:cNvSpPr>
          <p:nvPr>
            <p:ph idx="1"/>
          </p:nvPr>
        </p:nvSpPr>
        <p:spPr/>
        <p:txBody>
          <a:bodyPr/>
          <a:lstStyle/>
          <a:p>
            <a:r>
              <a:rPr lang="zh-CN" altLang="en-US" dirty="0"/>
              <a:t>也就是说，我们维护的对象是</a:t>
            </a:r>
            <a:r>
              <a:rPr lang="zh-CN" altLang="en-US" b="1" dirty="0"/>
              <a:t>每个后缀的最大前缀和区间组成的集合</a:t>
            </a:r>
            <a:r>
              <a:rPr lang="zh-CN" altLang="en-US" dirty="0"/>
              <a:t>。</a:t>
            </a:r>
            <a:endParaRPr lang="en-US" altLang="zh-CN" dirty="0"/>
          </a:p>
          <a:p>
            <a:r>
              <a:rPr lang="zh-CN" altLang="en-US" dirty="0"/>
              <a:t>那么这实际上就是在一个全局加正数过程中，维护一些最大子段和。</a:t>
            </a:r>
            <a:endParaRPr lang="en-US" altLang="zh-CN" dirty="0"/>
          </a:p>
          <a:p>
            <a:r>
              <a:rPr lang="zh-CN" altLang="en-US" dirty="0"/>
              <a:t>我们要做的是研究“最大前缀和区间”的性质。运用“两个合法对象的关系</a:t>
            </a:r>
            <a:r>
              <a:rPr lang="en-US" altLang="zh-CN" dirty="0"/>
              <a:t>/</a:t>
            </a:r>
            <a:r>
              <a:rPr lang="zh-CN" altLang="en-US" dirty="0"/>
              <a:t>能否生成新的合法对象？”的基本问题，可以发现：</a:t>
            </a:r>
            <a:endParaRPr lang="en-US" altLang="zh-CN" dirty="0"/>
          </a:p>
          <a:p>
            <a:r>
              <a:rPr lang="zh-CN" altLang="en-US" dirty="0"/>
              <a:t>如果两个“最大前缀和区间”相交，那么它们的并一定是最大前缀和区间。因为任何时候，长度大于一的“最大前缀和区间”后缀和一定是非负的（否则删掉这个后缀更大）。所以把右端点较大的一方多出来的部分后缀拼给另一个也可以让它更大。</a:t>
            </a:r>
            <a:endParaRPr lang="en-US" altLang="zh-CN" dirty="0"/>
          </a:p>
          <a:p>
            <a:endParaRPr lang="en-US" altLang="zh-CN" dirty="0"/>
          </a:p>
          <a:p>
            <a:r>
              <a:rPr lang="zh-CN" altLang="en-US" dirty="0"/>
              <a:t>因此可以发现，如果我们把所有的“最大前缀和区间”画在各个后缀上，也一定是阶梯形。</a:t>
            </a:r>
            <a:endParaRPr lang="en-US" altLang="zh-CN" dirty="0"/>
          </a:p>
        </p:txBody>
      </p:sp>
    </p:spTree>
    <p:extLst>
      <p:ext uri="{BB962C8B-B14F-4D97-AF65-F5344CB8AC3E}">
        <p14:creationId xmlns:p14="http://schemas.microsoft.com/office/powerpoint/2010/main" val="5311056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A5FDFF-3FB5-F3BC-668E-2CE52D9A38B5}"/>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26918228-27F7-4950-1BC2-53E4E2CBA24E}"/>
              </a:ext>
            </a:extLst>
          </p:cNvPr>
          <p:cNvSpPr>
            <a:spLocks noGrp="1"/>
          </p:cNvSpPr>
          <p:nvPr>
            <p:ph type="title"/>
          </p:nvPr>
        </p:nvSpPr>
        <p:spPr/>
        <p:txBody>
          <a:bodyPr/>
          <a:lstStyle/>
          <a:p>
            <a:r>
              <a:rPr lang="zh-CN" altLang="en-US" dirty="0"/>
              <a:t>例题</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EE655057-3066-AD2F-8945-86791717C66F}"/>
                  </a:ext>
                </a:extLst>
              </p:cNvPr>
              <p:cNvSpPr>
                <a:spLocks noGrp="1"/>
              </p:cNvSpPr>
              <p:nvPr>
                <p:ph idx="1"/>
              </p:nvPr>
            </p:nvSpPr>
            <p:spPr/>
            <p:txBody>
              <a:bodyPr/>
              <a:lstStyle/>
              <a:p>
                <a:r>
                  <a:rPr lang="zh-CN" altLang="en-US" dirty="0"/>
                  <a:t>因此可以发现，如果我们把所有的“最大前缀和区间”画在各个后缀上，也一定是阶梯形。</a:t>
                </a:r>
                <a:endParaRPr lang="en-US" altLang="zh-CN" dirty="0"/>
              </a:p>
              <a:p>
                <a:r>
                  <a:rPr lang="zh-CN" altLang="en-US" dirty="0"/>
                  <a:t>而在扫描 </a:t>
                </a:r>
                <a14:m>
                  <m:oMath xmlns:m="http://schemas.openxmlformats.org/officeDocument/2006/math">
                    <m:r>
                      <a:rPr lang="en-US" altLang="zh-CN" b="0" i="1" smtClean="0">
                        <a:latin typeface="Cambria Math" panose="02040503050406030204" pitchFamily="18" charset="0"/>
                      </a:rPr>
                      <m:t>𝑊</m:t>
                    </m:r>
                  </m:oMath>
                </a14:m>
                <a:r>
                  <a:rPr lang="zh-CN" altLang="en-US" dirty="0"/>
                  <a:t> 的过程中，每个位置都只会增加不会减少，所以后缀和非负对任何一个曾经任何时候是最大前缀和区间的区间都成立。</a:t>
                </a:r>
                <a:endParaRPr lang="en-US" altLang="zh-CN" dirty="0"/>
              </a:p>
            </p:txBody>
          </p:sp>
        </mc:Choice>
        <mc:Fallback xmlns="">
          <p:sp>
            <p:nvSpPr>
              <p:cNvPr id="3" name="内容占位符 2">
                <a:extLst>
                  <a:ext uri="{FF2B5EF4-FFF2-40B4-BE49-F238E27FC236}">
                    <a16:creationId xmlns:a16="http://schemas.microsoft.com/office/drawing/2014/main" id="{EE655057-3066-AD2F-8945-86791717C66F}"/>
                  </a:ext>
                </a:extLst>
              </p:cNvPr>
              <p:cNvSpPr>
                <a:spLocks noGrp="1" noRot="1" noChangeAspect="1" noMove="1" noResize="1" noEditPoints="1" noAdjustHandles="1" noChangeArrowheads="1" noChangeShapeType="1" noTextEdit="1"/>
              </p:cNvSpPr>
              <p:nvPr>
                <p:ph idx="1"/>
              </p:nvPr>
            </p:nvSpPr>
            <p:spPr>
              <a:blipFill>
                <a:blip r:embed="rId2"/>
                <a:stretch>
                  <a:fillRect l="-142" t="-1120" r="-71"/>
                </a:stretch>
              </a:blipFill>
            </p:spPr>
            <p:txBody>
              <a:bodyPr/>
              <a:lstStyle/>
              <a:p>
                <a:r>
                  <a:rPr lang="zh-CN" altLang="en-US">
                    <a:noFill/>
                  </a:rPr>
                  <a:t> </a:t>
                </a:r>
              </a:p>
            </p:txBody>
          </p:sp>
        </mc:Fallback>
      </mc:AlternateContent>
      <p:pic>
        <p:nvPicPr>
          <p:cNvPr id="5" name="图片 4">
            <a:extLst>
              <a:ext uri="{FF2B5EF4-FFF2-40B4-BE49-F238E27FC236}">
                <a16:creationId xmlns:a16="http://schemas.microsoft.com/office/drawing/2014/main" id="{B9EBAA5C-9CF0-FB1E-E964-38232236ED3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23104" y="3357656"/>
            <a:ext cx="3993676" cy="3357002"/>
          </a:xfrm>
          <a:prstGeom prst="rect">
            <a:avLst/>
          </a:prstGeom>
        </p:spPr>
      </p:pic>
    </p:spTree>
    <p:extLst>
      <p:ext uri="{BB962C8B-B14F-4D97-AF65-F5344CB8AC3E}">
        <p14:creationId xmlns:p14="http://schemas.microsoft.com/office/powerpoint/2010/main" val="25302966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8708DA-E7B5-8F21-845D-56E0DA8B45C7}"/>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FA96976A-D05A-A8CA-4583-55A0AE11E42E}"/>
              </a:ext>
            </a:extLst>
          </p:cNvPr>
          <p:cNvSpPr>
            <a:spLocks noGrp="1"/>
          </p:cNvSpPr>
          <p:nvPr>
            <p:ph type="title"/>
          </p:nvPr>
        </p:nvSpPr>
        <p:spPr/>
        <p:txBody>
          <a:bodyPr/>
          <a:lstStyle/>
          <a:p>
            <a:r>
              <a:rPr lang="zh-CN" altLang="en-US" dirty="0"/>
              <a:t>例题</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CD88EAA6-87FE-553F-DBB9-BE2C6626CDCB}"/>
                  </a:ext>
                </a:extLst>
              </p:cNvPr>
              <p:cNvSpPr>
                <a:spLocks noGrp="1"/>
              </p:cNvSpPr>
              <p:nvPr>
                <p:ph idx="1"/>
              </p:nvPr>
            </p:nvSpPr>
            <p:spPr/>
            <p:txBody>
              <a:bodyPr/>
              <a:lstStyle/>
              <a:p>
                <a:r>
                  <a:rPr lang="zh-CN" altLang="en-US" dirty="0"/>
                  <a:t>另外因为 </a:t>
                </a:r>
                <a14:m>
                  <m:oMath xmlns:m="http://schemas.openxmlformats.org/officeDocument/2006/math">
                    <m:r>
                      <a:rPr lang="en-US" altLang="zh-CN" b="0" i="1" smtClean="0">
                        <a:latin typeface="Cambria Math" panose="02040503050406030204" pitchFamily="18" charset="0"/>
                      </a:rPr>
                      <m:t>𝑊</m:t>
                    </m:r>
                  </m:oMath>
                </a14:m>
                <a:r>
                  <a:rPr lang="en-US" altLang="zh-CN" dirty="0"/>
                  <a:t> </a:t>
                </a:r>
                <a:r>
                  <a:rPr lang="zh-CN" altLang="en-US" dirty="0"/>
                  <a:t>单调递增，那么长的区间肯定比短的区间和增加的快，所以最大前缀和区间只会变长，不会变短。</a:t>
                </a:r>
                <a:endParaRPr lang="en-US" altLang="zh-CN" dirty="0"/>
              </a:p>
              <a:p>
                <a:r>
                  <a:rPr lang="zh-CN" altLang="en-US" dirty="0"/>
                  <a:t>这意味着，</a:t>
                </a:r>
                <a14:m>
                  <m:oMath xmlns:m="http://schemas.openxmlformats.org/officeDocument/2006/math">
                    <m:r>
                      <a:rPr lang="en-US" altLang="zh-CN" b="0" i="1" smtClean="0">
                        <a:latin typeface="Cambria Math" panose="02040503050406030204" pitchFamily="18" charset="0"/>
                      </a:rPr>
                      <m:t>𝑊</m:t>
                    </m:r>
                  </m:oMath>
                </a14:m>
                <a:r>
                  <a:rPr lang="en-US" altLang="zh-CN" dirty="0"/>
                  <a:t> </a:t>
                </a:r>
                <a:r>
                  <a:rPr lang="zh-CN" altLang="en-US" dirty="0"/>
                  <a:t>增加的时候，“最大前缀和区间”集合唯一变化方式就是一段最大前缀和区间的右端点直接跳到下一段的右端点。</a:t>
                </a:r>
                <a:endParaRPr lang="en-US" altLang="zh-CN" dirty="0"/>
              </a:p>
              <a:p>
                <a:r>
                  <a:rPr lang="zh-CN" altLang="en-US" dirty="0"/>
                  <a:t>换言之，所有的“最大前缀和区间”可以写成若干个互不相交且首尾相连的极大区间的所有后缀的集合的并。而“最大前缀和区间”的变动就是两个极大区间相互合并。（在后一个极大区间的总和非负的时候）</a:t>
                </a:r>
                <a:endParaRPr lang="en-US" altLang="zh-CN" dirty="0"/>
              </a:p>
              <a:p>
                <a:r>
                  <a:rPr lang="zh-CN" altLang="en-US" dirty="0"/>
                  <a:t>直接用堆维护即可。</a:t>
                </a:r>
                <a:endParaRPr lang="en-US" altLang="zh-CN" dirty="0"/>
              </a:p>
            </p:txBody>
          </p:sp>
        </mc:Choice>
        <mc:Fallback xmlns="">
          <p:sp>
            <p:nvSpPr>
              <p:cNvPr id="3" name="内容占位符 2">
                <a:extLst>
                  <a:ext uri="{FF2B5EF4-FFF2-40B4-BE49-F238E27FC236}">
                    <a16:creationId xmlns:a16="http://schemas.microsoft.com/office/drawing/2014/main" id="{CD88EAA6-87FE-553F-DBB9-BE2C6626CDCB}"/>
                  </a:ext>
                </a:extLst>
              </p:cNvPr>
              <p:cNvSpPr>
                <a:spLocks noGrp="1" noRot="1" noChangeAspect="1" noMove="1" noResize="1" noEditPoints="1" noAdjustHandles="1" noChangeArrowheads="1" noChangeShapeType="1" noTextEdit="1"/>
              </p:cNvSpPr>
              <p:nvPr>
                <p:ph idx="1"/>
              </p:nvPr>
            </p:nvSpPr>
            <p:spPr>
              <a:blipFill>
                <a:blip r:embed="rId2"/>
                <a:stretch>
                  <a:fillRect l="-142" t="-1261" r="-71"/>
                </a:stretch>
              </a:blipFill>
            </p:spPr>
            <p:txBody>
              <a:bodyPr/>
              <a:lstStyle/>
              <a:p>
                <a:r>
                  <a:rPr lang="zh-CN" altLang="en-US">
                    <a:noFill/>
                  </a:rPr>
                  <a:t> </a:t>
                </a:r>
              </a:p>
            </p:txBody>
          </p:sp>
        </mc:Fallback>
      </mc:AlternateContent>
      <p:pic>
        <p:nvPicPr>
          <p:cNvPr id="5" name="图片 4">
            <a:extLst>
              <a:ext uri="{FF2B5EF4-FFF2-40B4-BE49-F238E27FC236}">
                <a16:creationId xmlns:a16="http://schemas.microsoft.com/office/drawing/2014/main" id="{3CCDA95F-11E2-11EC-9297-442B502C47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59552" y="4303260"/>
            <a:ext cx="2754422" cy="2315311"/>
          </a:xfrm>
          <a:prstGeom prst="rect">
            <a:avLst/>
          </a:prstGeom>
        </p:spPr>
      </p:pic>
    </p:spTree>
    <p:extLst>
      <p:ext uri="{BB962C8B-B14F-4D97-AF65-F5344CB8AC3E}">
        <p14:creationId xmlns:p14="http://schemas.microsoft.com/office/powerpoint/2010/main" val="23778838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9BD864-0D26-3AFA-86A6-55987FCFECF3}"/>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3E64852B-F1A6-240F-364E-FDC4A797D77C}"/>
              </a:ext>
            </a:extLst>
          </p:cNvPr>
          <p:cNvSpPr>
            <a:spLocks noGrp="1"/>
          </p:cNvSpPr>
          <p:nvPr>
            <p:ph type="title"/>
          </p:nvPr>
        </p:nvSpPr>
        <p:spPr/>
        <p:txBody>
          <a:bodyPr/>
          <a:lstStyle/>
          <a:p>
            <a:r>
              <a:rPr lang="zh-CN" altLang="en-US" dirty="0"/>
              <a:t>问题类和归约</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A5EB2479-107E-E2A4-919C-E33FC63770CD}"/>
                  </a:ext>
                </a:extLst>
              </p:cNvPr>
              <p:cNvSpPr>
                <a:spLocks noGrp="1"/>
              </p:cNvSpPr>
              <p:nvPr>
                <p:ph idx="1"/>
              </p:nvPr>
            </p:nvSpPr>
            <p:spPr/>
            <p:txBody>
              <a:bodyPr>
                <a:normAutofit lnSpcReduction="10000"/>
              </a:bodyPr>
              <a:lstStyle/>
              <a:p>
                <a:r>
                  <a:rPr lang="zh-CN" altLang="en-US" dirty="0"/>
                  <a:t>有些问题之间可以互相转化。</a:t>
                </a:r>
                <a:endParaRPr lang="en-US" altLang="zh-CN" dirty="0"/>
              </a:p>
              <a:p>
                <a:r>
                  <a:rPr lang="zh-CN" altLang="en-US" dirty="0"/>
                  <a:t>例子：</a:t>
                </a:r>
                <a:endParaRPr lang="en-US" altLang="zh-CN" dirty="0"/>
              </a:p>
              <a:p>
                <a:r>
                  <a:rPr lang="zh-CN" altLang="en-US" dirty="0"/>
                  <a:t>问题</a:t>
                </a:r>
                <a:r>
                  <a:rPr lang="en-US" altLang="zh-CN" dirty="0"/>
                  <a:t>A. </a:t>
                </a:r>
                <a:r>
                  <a:rPr lang="zh-CN" altLang="en-US" dirty="0"/>
                  <a:t>给定 </a:t>
                </a:r>
                <a14:m>
                  <m:oMath xmlns:m="http://schemas.openxmlformats.org/officeDocument/2006/math">
                    <m:r>
                      <a:rPr lang="en-US" altLang="zh-CN" b="0" i="1" smtClean="0">
                        <a:latin typeface="Cambria Math" panose="02040503050406030204" pitchFamily="18" charset="0"/>
                      </a:rPr>
                      <m:t>𝑛</m:t>
                    </m:r>
                  </m:oMath>
                </a14:m>
                <a:r>
                  <a:rPr lang="en-US" altLang="zh-CN" dirty="0"/>
                  <a:t> </a:t>
                </a:r>
                <a:r>
                  <a:rPr lang="zh-CN" altLang="en-US" dirty="0"/>
                  <a:t>个整数组成的集合 </a:t>
                </a:r>
                <a14:m>
                  <m:oMath xmlns:m="http://schemas.openxmlformats.org/officeDocument/2006/math">
                    <m:r>
                      <a:rPr lang="en-US" altLang="zh-CN" b="0" i="1" smtClean="0">
                        <a:latin typeface="Cambria Math" panose="02040503050406030204" pitchFamily="18" charset="0"/>
                      </a:rPr>
                      <m:t>𝑆</m:t>
                    </m:r>
                  </m:oMath>
                </a14:m>
                <a:r>
                  <a:rPr lang="zh-CN" altLang="en-US" dirty="0"/>
                  <a:t>，问是否有一个非空子集的和为零。</a:t>
                </a:r>
                <a:endParaRPr lang="en-US" altLang="zh-CN" dirty="0"/>
              </a:p>
              <a:p>
                <a:r>
                  <a:rPr lang="zh-CN" altLang="en-US" dirty="0"/>
                  <a:t>问题</a:t>
                </a:r>
                <a:r>
                  <a:rPr lang="en-US" altLang="zh-CN" dirty="0"/>
                  <a:t>B. </a:t>
                </a:r>
                <a:r>
                  <a:rPr lang="zh-CN" altLang="en-US" dirty="0"/>
                  <a:t>给定 </a:t>
                </a:r>
                <a14:m>
                  <m:oMath xmlns:m="http://schemas.openxmlformats.org/officeDocument/2006/math">
                    <m:r>
                      <a:rPr lang="en-US" altLang="zh-CN" b="0" i="1" smtClean="0">
                        <a:latin typeface="Cambria Math" panose="02040503050406030204" pitchFamily="18" charset="0"/>
                      </a:rPr>
                      <m:t>𝑛</m:t>
                    </m:r>
                  </m:oMath>
                </a14:m>
                <a:r>
                  <a:rPr lang="en-US" altLang="zh-CN" dirty="0"/>
                  <a:t> </a:t>
                </a:r>
                <a:r>
                  <a:rPr lang="zh-CN" altLang="en-US" dirty="0"/>
                  <a:t>个整数组成的集合 </a:t>
                </a:r>
                <a14:m>
                  <m:oMath xmlns:m="http://schemas.openxmlformats.org/officeDocument/2006/math">
                    <m:r>
                      <a:rPr lang="en-US" altLang="zh-CN" b="0" i="1" smtClean="0">
                        <a:latin typeface="Cambria Math" panose="02040503050406030204" pitchFamily="18" charset="0"/>
                      </a:rPr>
                      <m:t>𝑆</m:t>
                    </m:r>
                  </m:oMath>
                </a14:m>
                <a:r>
                  <a:rPr lang="zh-CN" altLang="en-US" dirty="0"/>
                  <a:t>，问能否把它们分成两个非空的子集使得两部分各自的和相等。</a:t>
                </a:r>
                <a:endParaRPr lang="en-US" altLang="zh-CN" dirty="0"/>
              </a:p>
              <a:p>
                <a:endParaRPr lang="en-US" altLang="zh-CN" dirty="0"/>
              </a:p>
              <a:p>
                <a:r>
                  <a:rPr lang="zh-CN" altLang="en-US" dirty="0"/>
                  <a:t>我们实际上可以用问题</a:t>
                </a:r>
                <a:r>
                  <a:rPr lang="en-US" altLang="zh-CN" dirty="0"/>
                  <a:t>B</a:t>
                </a:r>
                <a:r>
                  <a:rPr lang="zh-CN" altLang="en-US" dirty="0"/>
                  <a:t>解决问题</a:t>
                </a:r>
                <a:r>
                  <a:rPr lang="en-US" altLang="zh-CN" dirty="0"/>
                  <a:t>A</a:t>
                </a:r>
                <a:r>
                  <a:rPr lang="zh-CN" altLang="en-US" dirty="0"/>
                  <a:t>。假如我们有一个解决问题</a:t>
                </a:r>
                <a:r>
                  <a:rPr lang="en-US" altLang="zh-CN" dirty="0"/>
                  <a:t>B</a:t>
                </a:r>
                <a:r>
                  <a:rPr lang="zh-CN" altLang="en-US" dirty="0"/>
                  <a:t>的算法</a:t>
                </a:r>
                <a14:m>
                  <m:oMath xmlns:m="http://schemas.openxmlformats.org/officeDocument/2006/math">
                    <m:r>
                      <a:rPr lang="en-US" altLang="zh-CN" b="0" i="1" smtClean="0">
                        <a:latin typeface="Cambria Math" panose="02040503050406030204" pitchFamily="18" charset="0"/>
                      </a:rPr>
                      <m:t>𝑓</m:t>
                    </m:r>
                  </m:oMath>
                </a14:m>
                <a:r>
                  <a:rPr lang="zh-CN" altLang="en-US" dirty="0"/>
                  <a:t>。那么对于一个问题</a:t>
                </a:r>
                <a:r>
                  <a:rPr lang="en-US" altLang="zh-CN" dirty="0"/>
                  <a:t>A</a:t>
                </a:r>
                <a:r>
                  <a:rPr lang="zh-CN" altLang="en-US" dirty="0"/>
                  <a:t>的输入 </a:t>
                </a:r>
                <a14:m>
                  <m:oMath xmlns:m="http://schemas.openxmlformats.org/officeDocument/2006/math">
                    <m:r>
                      <a:rPr lang="en-US" altLang="zh-CN" b="0" i="1" smtClean="0">
                        <a:latin typeface="Cambria Math" panose="02040503050406030204" pitchFamily="18" charset="0"/>
                      </a:rPr>
                      <m:t>𝑆</m:t>
                    </m:r>
                  </m:oMath>
                </a14:m>
                <a:r>
                  <a:rPr lang="zh-CN" altLang="en-US" dirty="0"/>
                  <a:t>，我们可以先计算出这 </a:t>
                </a:r>
                <a14:m>
                  <m:oMath xmlns:m="http://schemas.openxmlformats.org/officeDocument/2006/math">
                    <m:r>
                      <a:rPr lang="en-US" altLang="zh-CN" b="0" i="1" smtClean="0">
                        <a:latin typeface="Cambria Math" panose="02040503050406030204" pitchFamily="18" charset="0"/>
                      </a:rPr>
                      <m:t>𝑛</m:t>
                    </m:r>
                  </m:oMath>
                </a14:m>
                <a:r>
                  <a:rPr lang="zh-CN" altLang="en-US" dirty="0"/>
                  <a:t> 个数的和 </a:t>
                </a:r>
                <a14:m>
                  <m:oMath xmlns:m="http://schemas.openxmlformats.org/officeDocument/2006/math">
                    <m:r>
                      <a:rPr lang="en-US" altLang="zh-CN" b="0" i="1" smtClean="0">
                        <a:latin typeface="Cambria Math" panose="02040503050406030204" pitchFamily="18" charset="0"/>
                      </a:rPr>
                      <m:t>𝑡</m:t>
                    </m:r>
                  </m:oMath>
                </a14:m>
                <a:r>
                  <a:rPr lang="zh-CN" altLang="en-US" dirty="0"/>
                  <a:t>，然后添加一个数 </a:t>
                </a:r>
                <a14:m>
                  <m:oMath xmlns:m="http://schemas.openxmlformats.org/officeDocument/2006/math">
                    <m:r>
                      <a:rPr lang="en-US" altLang="zh-CN" b="0" i="1" smtClean="0">
                        <a:latin typeface="Cambria Math" panose="02040503050406030204" pitchFamily="18" charset="0"/>
                      </a:rPr>
                      <m:t>−</m:t>
                    </m:r>
                    <m:r>
                      <a:rPr lang="en-US" altLang="zh-CN" b="0" i="1" smtClean="0">
                        <a:latin typeface="Cambria Math" panose="02040503050406030204" pitchFamily="18" charset="0"/>
                      </a:rPr>
                      <m:t>𝑡</m:t>
                    </m:r>
                  </m:oMath>
                </a14:m>
                <a:r>
                  <a:rPr lang="zh-CN" altLang="en-US" dirty="0"/>
                  <a:t>，把 </a:t>
                </a:r>
                <a14:m>
                  <m:oMath xmlns:m="http://schemas.openxmlformats.org/officeDocument/2006/math">
                    <m:r>
                      <m:rPr>
                        <m:sty m:val="p"/>
                      </m:rPr>
                      <a:rPr lang="en-US" altLang="zh-CN" b="0" i="0" smtClean="0">
                        <a:latin typeface="Cambria Math" panose="02040503050406030204" pitchFamily="18" charset="0"/>
                      </a:rPr>
                      <m:t>S</m:t>
                    </m:r>
                    <m:r>
                      <a:rPr lang="en-US" altLang="zh-CN" b="0" i="1" smtClean="0">
                        <a:latin typeface="Cambria Math" panose="02040503050406030204" pitchFamily="18" charset="0"/>
                      </a:rPr>
                      <m:t>∪{−</m:t>
                    </m:r>
                    <m:r>
                      <a:rPr lang="en-US" altLang="zh-CN" b="0" i="1" smtClean="0">
                        <a:latin typeface="Cambria Math" panose="02040503050406030204" pitchFamily="18" charset="0"/>
                      </a:rPr>
                      <m:t>𝑡</m:t>
                    </m:r>
                    <m:r>
                      <a:rPr lang="en-US" altLang="zh-CN" b="0" i="1" smtClean="0">
                        <a:latin typeface="Cambria Math" panose="02040503050406030204" pitchFamily="18" charset="0"/>
                      </a:rPr>
                      <m:t>}</m:t>
                    </m:r>
                  </m:oMath>
                </a14:m>
                <a:r>
                  <a:rPr lang="en-US" altLang="zh-CN" dirty="0"/>
                  <a:t> </a:t>
                </a:r>
                <a:r>
                  <a:rPr lang="zh-CN" altLang="en-US" dirty="0"/>
                  <a:t>输入 </a:t>
                </a:r>
                <a14:m>
                  <m:oMath xmlns:m="http://schemas.openxmlformats.org/officeDocument/2006/math">
                    <m:r>
                      <a:rPr lang="en-US" altLang="zh-CN" b="0" i="1" smtClean="0">
                        <a:latin typeface="Cambria Math" panose="02040503050406030204" pitchFamily="18" charset="0"/>
                      </a:rPr>
                      <m:t>𝑓</m:t>
                    </m:r>
                  </m:oMath>
                </a14:m>
                <a:r>
                  <a:rPr lang="zh-CN" altLang="en-US" dirty="0"/>
                  <a:t>。如果</a:t>
                </a:r>
                <a14:m>
                  <m:oMath xmlns:m="http://schemas.openxmlformats.org/officeDocument/2006/math">
                    <m:r>
                      <a:rPr lang="en-US" altLang="zh-CN" b="0" i="1" smtClean="0">
                        <a:latin typeface="Cambria Math" panose="02040503050406030204" pitchFamily="18" charset="0"/>
                      </a:rPr>
                      <m:t>𝑓</m:t>
                    </m:r>
                  </m:oMath>
                </a14:m>
                <a:r>
                  <a:rPr lang="zh-CN" altLang="en-US" dirty="0"/>
                  <a:t>得到了一个解，那么这个解的两个部分的和都是 </a:t>
                </a:r>
                <a14:m>
                  <m:oMath xmlns:m="http://schemas.openxmlformats.org/officeDocument/2006/math">
                    <m:r>
                      <a:rPr lang="en-US" altLang="zh-CN" b="0" i="1" smtClean="0">
                        <a:latin typeface="Cambria Math" panose="02040503050406030204" pitchFamily="18" charset="0"/>
                      </a:rPr>
                      <m:t>0</m:t>
                    </m:r>
                  </m:oMath>
                </a14:m>
                <a:r>
                  <a:rPr lang="zh-CN" altLang="en-US" dirty="0"/>
                  <a:t>，其中一定有一个部分非空并且不包含 </a:t>
                </a:r>
                <a14:m>
                  <m:oMath xmlns:m="http://schemas.openxmlformats.org/officeDocument/2006/math">
                    <m:r>
                      <a:rPr lang="en-US" altLang="zh-CN" b="0" i="1" smtClean="0">
                        <a:latin typeface="Cambria Math" panose="02040503050406030204" pitchFamily="18" charset="0"/>
                      </a:rPr>
                      <m:t>−</m:t>
                    </m:r>
                    <m:r>
                      <a:rPr lang="en-US" altLang="zh-CN" b="0" i="1" smtClean="0">
                        <a:latin typeface="Cambria Math" panose="02040503050406030204" pitchFamily="18" charset="0"/>
                      </a:rPr>
                      <m:t>𝑡</m:t>
                    </m:r>
                  </m:oMath>
                </a14:m>
                <a:r>
                  <a:rPr lang="zh-CN" altLang="en-US" dirty="0"/>
                  <a:t>，这就是问题</a:t>
                </a:r>
                <a:r>
                  <a:rPr lang="en-US" altLang="zh-CN" dirty="0"/>
                  <a:t>A</a:t>
                </a:r>
                <a:r>
                  <a:rPr lang="zh-CN" altLang="en-US" dirty="0"/>
                  <a:t>的解。如果</a:t>
                </a:r>
                <a14:m>
                  <m:oMath xmlns:m="http://schemas.openxmlformats.org/officeDocument/2006/math">
                    <m:r>
                      <a:rPr lang="en-US" altLang="zh-CN" b="0" i="1" smtClean="0">
                        <a:latin typeface="Cambria Math" panose="02040503050406030204" pitchFamily="18" charset="0"/>
                      </a:rPr>
                      <m:t>𝑓</m:t>
                    </m:r>
                  </m:oMath>
                </a14:m>
                <a:r>
                  <a:rPr lang="zh-CN" altLang="en-US" dirty="0"/>
                  <a:t>返回无解，那么也说明</a:t>
                </a:r>
                <a:r>
                  <a:rPr lang="en-US" altLang="zh-CN" dirty="0"/>
                  <a:t>A</a:t>
                </a:r>
                <a:r>
                  <a:rPr lang="zh-CN" altLang="en-US" dirty="0"/>
                  <a:t>无解。</a:t>
                </a:r>
                <a:endParaRPr lang="en-US" altLang="zh-CN" dirty="0"/>
              </a:p>
              <a:p>
                <a:r>
                  <a:rPr lang="zh-CN" altLang="en-US" dirty="0"/>
                  <a:t>这表明</a:t>
                </a:r>
                <a:r>
                  <a:rPr lang="en-US" altLang="zh-CN" dirty="0"/>
                  <a:t>A</a:t>
                </a:r>
                <a:r>
                  <a:rPr lang="zh-CN" altLang="en-US" dirty="0"/>
                  <a:t>问题的计算难度“小于等于”</a:t>
                </a:r>
                <a:r>
                  <a:rPr lang="en-US" altLang="zh-CN" dirty="0"/>
                  <a:t>B</a:t>
                </a:r>
                <a:r>
                  <a:rPr lang="zh-CN" altLang="en-US" dirty="0"/>
                  <a:t>问题，因为能解决</a:t>
                </a:r>
                <a:r>
                  <a:rPr lang="en-US" altLang="zh-CN" dirty="0"/>
                  <a:t>B</a:t>
                </a:r>
                <a:r>
                  <a:rPr lang="zh-CN" altLang="en-US" dirty="0"/>
                  <a:t>的算法一定能在相同时间复杂度解决</a:t>
                </a:r>
                <a:r>
                  <a:rPr lang="en-US" altLang="zh-CN" dirty="0"/>
                  <a:t>A</a:t>
                </a:r>
                <a:r>
                  <a:rPr lang="zh-CN" altLang="en-US" dirty="0"/>
                  <a:t>。</a:t>
                </a:r>
                <a:endParaRPr lang="en-US" altLang="zh-CN" dirty="0"/>
              </a:p>
            </p:txBody>
          </p:sp>
        </mc:Choice>
        <mc:Fallback xmlns="">
          <p:sp>
            <p:nvSpPr>
              <p:cNvPr id="3" name="内容占位符 2">
                <a:extLst>
                  <a:ext uri="{FF2B5EF4-FFF2-40B4-BE49-F238E27FC236}">
                    <a16:creationId xmlns:a16="http://schemas.microsoft.com/office/drawing/2014/main" id="{A5EB2479-107E-E2A4-919C-E33FC63770CD}"/>
                  </a:ext>
                </a:extLst>
              </p:cNvPr>
              <p:cNvSpPr>
                <a:spLocks noGrp="1" noRot="1" noChangeAspect="1" noMove="1" noResize="1" noEditPoints="1" noAdjustHandles="1" noChangeArrowheads="1" noChangeShapeType="1" noTextEdit="1"/>
              </p:cNvSpPr>
              <p:nvPr>
                <p:ph idx="1"/>
              </p:nvPr>
            </p:nvSpPr>
            <p:spPr>
              <a:blipFill>
                <a:blip r:embed="rId2"/>
                <a:stretch>
                  <a:fillRect l="-142" t="-1961" r="-3262" b="-196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2774736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F1CF5E-42E6-B511-D572-D56D83D720CF}"/>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568063FA-0C41-1F94-8235-C7894D983482}"/>
              </a:ext>
            </a:extLst>
          </p:cNvPr>
          <p:cNvSpPr>
            <a:spLocks noGrp="1"/>
          </p:cNvSpPr>
          <p:nvPr>
            <p:ph type="title"/>
          </p:nvPr>
        </p:nvSpPr>
        <p:spPr/>
        <p:txBody>
          <a:bodyPr/>
          <a:lstStyle/>
          <a:p>
            <a:r>
              <a:rPr lang="zh-CN" altLang="en-US" dirty="0"/>
              <a:t>问题类和归约</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FEAB3F25-9A82-2298-4BED-22CAE807AC3A}"/>
                  </a:ext>
                </a:extLst>
              </p:cNvPr>
              <p:cNvSpPr>
                <a:spLocks noGrp="1"/>
              </p:cNvSpPr>
              <p:nvPr>
                <p:ph idx="1"/>
              </p:nvPr>
            </p:nvSpPr>
            <p:spPr/>
            <p:txBody>
              <a:bodyPr>
                <a:normAutofit fontScale="92500" lnSpcReduction="10000"/>
              </a:bodyPr>
              <a:lstStyle/>
              <a:p>
                <a:r>
                  <a:rPr lang="zh-CN" altLang="en-US" dirty="0"/>
                  <a:t>有些问题之间可以互相转化。</a:t>
                </a:r>
                <a:endParaRPr lang="en-US" altLang="zh-CN" dirty="0"/>
              </a:p>
              <a:p>
                <a:r>
                  <a:rPr lang="zh-CN" altLang="en-US" dirty="0"/>
                  <a:t>例子：</a:t>
                </a:r>
                <a:endParaRPr lang="en-US" altLang="zh-CN" dirty="0"/>
              </a:p>
              <a:p>
                <a:r>
                  <a:rPr lang="zh-CN" altLang="en-US" dirty="0"/>
                  <a:t>问题</a:t>
                </a:r>
                <a:r>
                  <a:rPr lang="en-US" altLang="zh-CN" dirty="0"/>
                  <a:t>A. </a:t>
                </a:r>
                <a:r>
                  <a:rPr lang="zh-CN" altLang="en-US" dirty="0"/>
                  <a:t>给定 </a:t>
                </a:r>
                <a14:m>
                  <m:oMath xmlns:m="http://schemas.openxmlformats.org/officeDocument/2006/math">
                    <m:r>
                      <a:rPr lang="en-US" altLang="zh-CN" b="0" i="1" smtClean="0">
                        <a:latin typeface="Cambria Math" panose="02040503050406030204" pitchFamily="18" charset="0"/>
                      </a:rPr>
                      <m:t>𝑛</m:t>
                    </m:r>
                  </m:oMath>
                </a14:m>
                <a:r>
                  <a:rPr lang="en-US" altLang="zh-CN" dirty="0"/>
                  <a:t> </a:t>
                </a:r>
                <a:r>
                  <a:rPr lang="zh-CN" altLang="en-US" dirty="0"/>
                  <a:t>个整数组成的集合 </a:t>
                </a:r>
                <a14:m>
                  <m:oMath xmlns:m="http://schemas.openxmlformats.org/officeDocument/2006/math">
                    <m:r>
                      <a:rPr lang="en-US" altLang="zh-CN" b="0" i="1" smtClean="0">
                        <a:latin typeface="Cambria Math" panose="02040503050406030204" pitchFamily="18" charset="0"/>
                      </a:rPr>
                      <m:t>𝑆</m:t>
                    </m:r>
                  </m:oMath>
                </a14:m>
                <a:r>
                  <a:rPr lang="zh-CN" altLang="en-US" dirty="0"/>
                  <a:t>，问是否有一个非空子集的和为零。</a:t>
                </a:r>
                <a:endParaRPr lang="en-US" altLang="zh-CN" dirty="0"/>
              </a:p>
              <a:p>
                <a:r>
                  <a:rPr lang="zh-CN" altLang="en-US" dirty="0"/>
                  <a:t>问题</a:t>
                </a:r>
                <a:r>
                  <a:rPr lang="en-US" altLang="zh-CN" dirty="0"/>
                  <a:t>B. </a:t>
                </a:r>
                <a:r>
                  <a:rPr lang="zh-CN" altLang="en-US" dirty="0"/>
                  <a:t>给定 </a:t>
                </a:r>
                <a14:m>
                  <m:oMath xmlns:m="http://schemas.openxmlformats.org/officeDocument/2006/math">
                    <m:r>
                      <a:rPr lang="en-US" altLang="zh-CN" b="0" i="1" smtClean="0">
                        <a:latin typeface="Cambria Math" panose="02040503050406030204" pitchFamily="18" charset="0"/>
                      </a:rPr>
                      <m:t>𝑛</m:t>
                    </m:r>
                  </m:oMath>
                </a14:m>
                <a:r>
                  <a:rPr lang="en-US" altLang="zh-CN" dirty="0"/>
                  <a:t> </a:t>
                </a:r>
                <a:r>
                  <a:rPr lang="zh-CN" altLang="en-US" dirty="0"/>
                  <a:t>个整数组成的集合 </a:t>
                </a:r>
                <a14:m>
                  <m:oMath xmlns:m="http://schemas.openxmlformats.org/officeDocument/2006/math">
                    <m:r>
                      <a:rPr lang="en-US" altLang="zh-CN" b="0" i="1" smtClean="0">
                        <a:latin typeface="Cambria Math" panose="02040503050406030204" pitchFamily="18" charset="0"/>
                      </a:rPr>
                      <m:t>𝑆</m:t>
                    </m:r>
                  </m:oMath>
                </a14:m>
                <a:r>
                  <a:rPr lang="zh-CN" altLang="en-US" dirty="0"/>
                  <a:t>，问能否把它们分成两个非空的子集使得两部分各自的和相等。</a:t>
                </a:r>
                <a:endParaRPr lang="en-US" altLang="zh-CN" dirty="0"/>
              </a:p>
              <a:p>
                <a:endParaRPr lang="en-US" altLang="zh-CN" dirty="0"/>
              </a:p>
              <a:p>
                <a:r>
                  <a:rPr lang="zh-CN" altLang="en-US" dirty="0"/>
                  <a:t>我们也可以用问题</a:t>
                </a:r>
                <a:r>
                  <a:rPr lang="en-US" altLang="zh-CN" dirty="0"/>
                  <a:t>A</a:t>
                </a:r>
                <a:r>
                  <a:rPr lang="zh-CN" altLang="en-US" dirty="0"/>
                  <a:t>解决问题</a:t>
                </a:r>
                <a:r>
                  <a:rPr lang="en-US" altLang="zh-CN" dirty="0"/>
                  <a:t>B</a:t>
                </a:r>
                <a:r>
                  <a:rPr lang="zh-CN" altLang="en-US" dirty="0"/>
                  <a:t>。假如我们有一个解决问题</a:t>
                </a:r>
                <a:r>
                  <a:rPr lang="en-US" altLang="zh-CN" dirty="0"/>
                  <a:t>A</a:t>
                </a:r>
                <a:r>
                  <a:rPr lang="zh-CN" altLang="en-US" dirty="0"/>
                  <a:t>的算法</a:t>
                </a:r>
                <a14:m>
                  <m:oMath xmlns:m="http://schemas.openxmlformats.org/officeDocument/2006/math">
                    <m:r>
                      <a:rPr lang="en-US" altLang="zh-CN" b="0" i="1" smtClean="0">
                        <a:latin typeface="Cambria Math" panose="02040503050406030204" pitchFamily="18" charset="0"/>
                      </a:rPr>
                      <m:t>𝑓</m:t>
                    </m:r>
                  </m:oMath>
                </a14:m>
                <a:r>
                  <a:rPr lang="zh-CN" altLang="en-US" dirty="0"/>
                  <a:t>。那么对于一个问题</a:t>
                </a:r>
                <a:r>
                  <a:rPr lang="en-US" altLang="zh-CN" dirty="0"/>
                  <a:t>B</a:t>
                </a:r>
                <a:r>
                  <a:rPr lang="zh-CN" altLang="en-US" dirty="0"/>
                  <a:t>的输入 </a:t>
                </a:r>
                <a14:m>
                  <m:oMath xmlns:m="http://schemas.openxmlformats.org/officeDocument/2006/math">
                    <m:r>
                      <a:rPr lang="en-US" altLang="zh-CN" b="0" i="1" smtClean="0">
                        <a:latin typeface="Cambria Math" panose="02040503050406030204" pitchFamily="18" charset="0"/>
                      </a:rPr>
                      <m:t>𝑆</m:t>
                    </m:r>
                  </m:oMath>
                </a14:m>
                <a:r>
                  <a:rPr lang="zh-CN" altLang="en-US" dirty="0"/>
                  <a:t>，</a:t>
                </a:r>
                <a:endParaRPr lang="en-US" altLang="zh-CN" dirty="0"/>
              </a:p>
              <a:p>
                <a:pPr lvl="1"/>
                <a:r>
                  <a:rPr lang="zh-CN" altLang="en-US" dirty="0"/>
                  <a:t>如果 </a:t>
                </a:r>
                <a14:m>
                  <m:oMath xmlns:m="http://schemas.openxmlformats.org/officeDocument/2006/math">
                    <m:r>
                      <a:rPr lang="en-US" altLang="zh-CN" b="0" i="1" smtClean="0">
                        <a:latin typeface="Cambria Math" panose="02040503050406030204" pitchFamily="18" charset="0"/>
                      </a:rPr>
                      <m:t>𝑆</m:t>
                    </m:r>
                  </m:oMath>
                </a14:m>
                <a:r>
                  <a:rPr lang="zh-CN" altLang="en-US" dirty="0"/>
                  <a:t> 的和本来就是 </a:t>
                </a:r>
                <a14:m>
                  <m:oMath xmlns:m="http://schemas.openxmlformats.org/officeDocument/2006/math">
                    <m:r>
                      <a:rPr lang="en-US" altLang="zh-CN" b="0" i="1" smtClean="0">
                        <a:latin typeface="Cambria Math" panose="02040503050406030204" pitchFamily="18" charset="0"/>
                      </a:rPr>
                      <m:t>0</m:t>
                    </m:r>
                  </m:oMath>
                </a14:m>
                <a:r>
                  <a:rPr lang="zh-CN" altLang="en-US" dirty="0"/>
                  <a:t> 那么我们随便找一个 </a:t>
                </a:r>
                <a14:m>
                  <m:oMath xmlns:m="http://schemas.openxmlformats.org/officeDocument/2006/math">
                    <m:r>
                      <a:rPr lang="en-US" altLang="zh-CN" b="0" i="1" smtClean="0">
                        <a:latin typeface="Cambria Math" panose="02040503050406030204" pitchFamily="18" charset="0"/>
                      </a:rPr>
                      <m:t>𝑢</m:t>
                    </m:r>
                    <m:r>
                      <a:rPr lang="en-US" altLang="zh-CN" b="0" i="1" smtClean="0">
                        <a:latin typeface="Cambria Math" panose="02040503050406030204" pitchFamily="18" charset="0"/>
                      </a:rPr>
                      <m:t>∈</m:t>
                    </m:r>
                    <m:r>
                      <a:rPr lang="en-US" altLang="zh-CN" b="0" i="1" smtClean="0">
                        <a:latin typeface="Cambria Math" panose="02040503050406030204" pitchFamily="18" charset="0"/>
                      </a:rPr>
                      <m:t>𝑆</m:t>
                    </m:r>
                  </m:oMath>
                </a14:m>
                <a:r>
                  <a:rPr lang="zh-CN" altLang="en-US" dirty="0"/>
                  <a:t> 删掉，把 </a:t>
                </a:r>
                <a14:m>
                  <m:oMath xmlns:m="http://schemas.openxmlformats.org/officeDocument/2006/math">
                    <m:r>
                      <a:rPr lang="en-US" altLang="zh-CN" b="0" i="1" smtClean="0">
                        <a:latin typeface="Cambria Math" panose="02040503050406030204" pitchFamily="18" charset="0"/>
                      </a:rPr>
                      <m:t>𝑆</m:t>
                    </m:r>
                    <m:r>
                      <a:rPr lang="en-US" altLang="zh-CN" b="0" i="1" smtClean="0">
                        <a:latin typeface="Cambria Math" panose="02040503050406030204" pitchFamily="18" charset="0"/>
                      </a:rPr>
                      <m:t>∖{</m:t>
                    </m:r>
                    <m:r>
                      <a:rPr lang="en-US" altLang="zh-CN" b="0" i="1" smtClean="0">
                        <a:latin typeface="Cambria Math" panose="02040503050406030204" pitchFamily="18" charset="0"/>
                      </a:rPr>
                      <m:t>𝑢</m:t>
                    </m:r>
                    <m:r>
                      <a:rPr lang="en-US" altLang="zh-CN" b="0" i="1" smtClean="0">
                        <a:latin typeface="Cambria Math" panose="02040503050406030204" pitchFamily="18" charset="0"/>
                      </a:rPr>
                      <m:t>}</m:t>
                    </m:r>
                  </m:oMath>
                </a14:m>
                <a:r>
                  <a:rPr lang="zh-CN" altLang="en-US" dirty="0"/>
                  <a:t> 给算法 </a:t>
                </a:r>
                <a14:m>
                  <m:oMath xmlns:m="http://schemas.openxmlformats.org/officeDocument/2006/math">
                    <m:r>
                      <a:rPr lang="en-US" altLang="zh-CN" b="0" i="1" smtClean="0">
                        <a:latin typeface="Cambria Math" panose="02040503050406030204" pitchFamily="18" charset="0"/>
                      </a:rPr>
                      <m:t>𝑓</m:t>
                    </m:r>
                  </m:oMath>
                </a14:m>
                <a:r>
                  <a:rPr lang="zh-CN" altLang="en-US" dirty="0"/>
                  <a:t>。</a:t>
                </a:r>
                <a:endParaRPr lang="en-US" altLang="zh-CN" dirty="0"/>
              </a:p>
              <a:p>
                <a:pPr lvl="1"/>
                <a:r>
                  <a:rPr lang="zh-CN" altLang="en-US" dirty="0"/>
                  <a:t>如果 </a:t>
                </a:r>
                <a14:m>
                  <m:oMath xmlns:m="http://schemas.openxmlformats.org/officeDocument/2006/math">
                    <m:r>
                      <a:rPr lang="en-US" altLang="zh-CN" b="0" i="1" smtClean="0">
                        <a:latin typeface="Cambria Math" panose="02040503050406030204" pitchFamily="18" charset="0"/>
                      </a:rPr>
                      <m:t>𝑆</m:t>
                    </m:r>
                  </m:oMath>
                </a14:m>
                <a:r>
                  <a:rPr lang="en-US" altLang="zh-CN" dirty="0"/>
                  <a:t> </a:t>
                </a:r>
                <a:r>
                  <a:rPr lang="zh-CN" altLang="en-US" dirty="0"/>
                  <a:t>的和本来不是 </a:t>
                </a:r>
                <a14:m>
                  <m:oMath xmlns:m="http://schemas.openxmlformats.org/officeDocument/2006/math">
                    <m:r>
                      <a:rPr lang="en-US" altLang="zh-CN" b="0" i="1" smtClean="0">
                        <a:latin typeface="Cambria Math" panose="02040503050406030204" pitchFamily="18" charset="0"/>
                      </a:rPr>
                      <m:t>0</m:t>
                    </m:r>
                  </m:oMath>
                </a14:m>
                <a:r>
                  <a:rPr lang="en-US" altLang="zh-CN" dirty="0"/>
                  <a:t> </a:t>
                </a:r>
                <a:r>
                  <a:rPr lang="zh-CN" altLang="en-US" dirty="0"/>
                  <a:t>那么假设本来的和是 </a:t>
                </a:r>
                <a14:m>
                  <m:oMath xmlns:m="http://schemas.openxmlformats.org/officeDocument/2006/math">
                    <m:r>
                      <a:rPr lang="en-US" altLang="zh-CN" b="0" i="1" smtClean="0">
                        <a:latin typeface="Cambria Math" panose="02040503050406030204" pitchFamily="18" charset="0"/>
                      </a:rPr>
                      <m:t>𝑡</m:t>
                    </m:r>
                  </m:oMath>
                </a14:m>
                <a:r>
                  <a:rPr lang="zh-CN" altLang="en-US" dirty="0"/>
                  <a:t>，我们给 </a:t>
                </a:r>
                <a14:m>
                  <m:oMath xmlns:m="http://schemas.openxmlformats.org/officeDocument/2006/math">
                    <m:r>
                      <a:rPr lang="en-US" altLang="zh-CN" b="0" i="1" smtClean="0">
                        <a:latin typeface="Cambria Math" panose="02040503050406030204" pitchFamily="18" charset="0"/>
                      </a:rPr>
                      <m:t>𝑆</m:t>
                    </m:r>
                  </m:oMath>
                </a14:m>
                <a:r>
                  <a:rPr lang="zh-CN" altLang="en-US" dirty="0"/>
                  <a:t> 里的每个元素加一个小量 </a:t>
                </a:r>
                <a14:m>
                  <m:oMath xmlns:m="http://schemas.openxmlformats.org/officeDocument/2006/math">
                    <m:r>
                      <a:rPr lang="en-US" altLang="zh-CN" b="0" i="1" smtClean="0">
                        <a:latin typeface="Cambria Math" panose="02040503050406030204" pitchFamily="18" charset="0"/>
                      </a:rPr>
                      <m:t>𝑤</m:t>
                    </m:r>
                  </m:oMath>
                </a14:m>
                <a:r>
                  <a:rPr lang="zh-CN" altLang="en-US" dirty="0"/>
                  <a:t>，然后再分别加入 </a:t>
                </a:r>
                <a14:m>
                  <m:oMath xmlns:m="http://schemas.openxmlformats.org/officeDocument/2006/math">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𝑡</m:t>
                        </m:r>
                      </m:num>
                      <m:den>
                        <m:r>
                          <a:rPr lang="en-US" altLang="zh-CN" b="0" i="1" smtClean="0">
                            <a:latin typeface="Cambria Math" panose="02040503050406030204" pitchFamily="18" charset="0"/>
                          </a:rPr>
                          <m:t>2</m:t>
                        </m:r>
                      </m:den>
                    </m:f>
                    <m:r>
                      <a:rPr lang="en-US" altLang="zh-CN" b="0" i="1" smtClean="0">
                        <a:latin typeface="Cambria Math" panose="02040503050406030204" pitchFamily="18" charset="0"/>
                      </a:rPr>
                      <m:t>−</m:t>
                    </m:r>
                    <m:r>
                      <a:rPr lang="en-US" altLang="zh-CN" b="0" i="1" smtClean="0">
                        <a:latin typeface="Cambria Math" panose="02040503050406030204" pitchFamily="18" charset="0"/>
                      </a:rPr>
                      <m:t>𝑤</m:t>
                    </m:r>
                    <m:r>
                      <a:rPr lang="en-US" altLang="zh-CN" b="0" i="1" smtClean="0">
                        <a:latin typeface="Cambria Math" panose="02040503050406030204" pitchFamily="18" charset="0"/>
                      </a:rPr>
                      <m:t>, −</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𝑡</m:t>
                        </m:r>
                      </m:num>
                      <m:den>
                        <m:r>
                          <a:rPr lang="en-US" altLang="zh-CN" b="0" i="1" smtClean="0">
                            <a:latin typeface="Cambria Math" panose="02040503050406030204" pitchFamily="18" charset="0"/>
                          </a:rPr>
                          <m:t>2</m:t>
                        </m:r>
                      </m:den>
                    </m:f>
                    <m:r>
                      <a:rPr lang="en-US" altLang="zh-CN" b="0" i="1" smtClean="0">
                        <a:latin typeface="Cambria Math" panose="02040503050406030204" pitchFamily="18" charset="0"/>
                      </a:rPr>
                      <m:t>−2</m:t>
                    </m:r>
                    <m:r>
                      <a:rPr lang="en-US" altLang="zh-CN" b="0" i="1" smtClean="0">
                        <a:latin typeface="Cambria Math" panose="02040503050406030204" pitchFamily="18" charset="0"/>
                      </a:rPr>
                      <m:t>𝑤</m:t>
                    </m:r>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𝑡</m:t>
                        </m:r>
                      </m:num>
                      <m:den>
                        <m:r>
                          <a:rPr lang="en-US" altLang="zh-CN" b="0" i="1" smtClean="0">
                            <a:latin typeface="Cambria Math" panose="02040503050406030204" pitchFamily="18" charset="0"/>
                          </a:rPr>
                          <m:t>2</m:t>
                        </m:r>
                      </m:den>
                    </m:f>
                    <m:r>
                      <a:rPr lang="en-US" altLang="zh-CN" b="0" i="1" smtClean="0">
                        <a:latin typeface="Cambria Math" panose="02040503050406030204" pitchFamily="18" charset="0"/>
                      </a:rPr>
                      <m:t>−3</m:t>
                    </m:r>
                    <m:r>
                      <a:rPr lang="en-US" altLang="zh-CN" b="0" i="1" smtClean="0">
                        <a:latin typeface="Cambria Math" panose="02040503050406030204" pitchFamily="18" charset="0"/>
                      </a:rPr>
                      <m:t>𝑤</m:t>
                    </m:r>
                  </m:oMath>
                </a14:m>
                <a:r>
                  <a:rPr lang="en-US" altLang="zh-CN" dirty="0"/>
                  <a:t>……</a:t>
                </a:r>
                <a:r>
                  <a:rPr lang="zh-CN" altLang="en-US" dirty="0"/>
                  <a:t>，给算法 </a:t>
                </a:r>
                <a14:m>
                  <m:oMath xmlns:m="http://schemas.openxmlformats.org/officeDocument/2006/math">
                    <m:r>
                      <a:rPr lang="en-US" altLang="zh-CN" b="0" i="1" smtClean="0">
                        <a:latin typeface="Cambria Math" panose="02040503050406030204" pitchFamily="18" charset="0"/>
                      </a:rPr>
                      <m:t>𝑓</m:t>
                    </m:r>
                  </m:oMath>
                </a14:m>
                <a:r>
                  <a:rPr lang="zh-CN" altLang="en-US" dirty="0"/>
                  <a:t>。</a:t>
                </a:r>
                <a:endParaRPr lang="en-US" altLang="zh-CN" dirty="0"/>
              </a:p>
              <a:p>
                <a:r>
                  <a:rPr lang="zh-CN" altLang="en-US" dirty="0"/>
                  <a:t>这又表明</a:t>
                </a:r>
                <a:r>
                  <a:rPr lang="en-US" altLang="zh-CN" dirty="0"/>
                  <a:t>B</a:t>
                </a:r>
                <a:r>
                  <a:rPr lang="zh-CN" altLang="en-US" dirty="0"/>
                  <a:t>问题的计算难度“小于等于”</a:t>
                </a:r>
                <a14:m>
                  <m:oMath xmlns:m="http://schemas.openxmlformats.org/officeDocument/2006/math">
                    <m:r>
                      <a:rPr lang="en-US" altLang="zh-CN" b="0" i="1" smtClean="0">
                        <a:latin typeface="Cambria Math" panose="02040503050406030204" pitchFamily="18" charset="0"/>
                      </a:rPr>
                      <m:t>𝑛</m:t>
                    </m:r>
                  </m:oMath>
                </a14:m>
                <a:r>
                  <a:rPr lang="zh-CN" altLang="en-US" dirty="0"/>
                  <a:t>个</a:t>
                </a:r>
                <a:r>
                  <a:rPr lang="en-US" altLang="zh-CN" dirty="0"/>
                  <a:t>A</a:t>
                </a:r>
                <a:r>
                  <a:rPr lang="zh-CN" altLang="en-US" dirty="0"/>
                  <a:t>问题，因为能解决</a:t>
                </a:r>
                <a:r>
                  <a:rPr lang="en-US" altLang="zh-CN" dirty="0"/>
                  <a:t>A</a:t>
                </a:r>
                <a:r>
                  <a:rPr lang="zh-CN" altLang="en-US" dirty="0"/>
                  <a:t>的算法一定能在</a:t>
                </a:r>
                <a14:m>
                  <m:oMath xmlns:m="http://schemas.openxmlformats.org/officeDocument/2006/math">
                    <m:r>
                      <a:rPr lang="en-US" altLang="zh-CN" b="0" i="1" smtClean="0">
                        <a:latin typeface="Cambria Math" panose="02040503050406030204" pitchFamily="18" charset="0"/>
                      </a:rPr>
                      <m:t>𝑛</m:t>
                    </m:r>
                  </m:oMath>
                </a14:m>
                <a:r>
                  <a:rPr lang="zh-CN" altLang="en-US" dirty="0"/>
                  <a:t>倍以内时间复杂度解决</a:t>
                </a:r>
                <a:r>
                  <a:rPr lang="en-US" altLang="zh-CN" dirty="0"/>
                  <a:t>B</a:t>
                </a:r>
                <a:r>
                  <a:rPr lang="zh-CN" altLang="en-US" dirty="0"/>
                  <a:t>。</a:t>
                </a:r>
                <a:endParaRPr lang="en-US" altLang="zh-CN" dirty="0"/>
              </a:p>
            </p:txBody>
          </p:sp>
        </mc:Choice>
        <mc:Fallback xmlns="">
          <p:sp>
            <p:nvSpPr>
              <p:cNvPr id="3" name="内容占位符 2">
                <a:extLst>
                  <a:ext uri="{FF2B5EF4-FFF2-40B4-BE49-F238E27FC236}">
                    <a16:creationId xmlns:a16="http://schemas.microsoft.com/office/drawing/2014/main" id="{FEAB3F25-9A82-2298-4BED-22CAE807AC3A}"/>
                  </a:ext>
                </a:extLst>
              </p:cNvPr>
              <p:cNvSpPr>
                <a:spLocks noGrp="1" noRot="1" noChangeAspect="1" noMove="1" noResize="1" noEditPoints="1" noAdjustHandles="1" noChangeArrowheads="1" noChangeShapeType="1" noTextEdit="1"/>
              </p:cNvSpPr>
              <p:nvPr>
                <p:ph idx="1"/>
              </p:nvPr>
            </p:nvSpPr>
            <p:spPr>
              <a:blipFill>
                <a:blip r:embed="rId2"/>
                <a:stretch>
                  <a:fillRect l="-71" t="-1401" b="-56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7063251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940C5B-D103-26FD-30DC-4FFB759B7590}"/>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6CB31FA0-AD3C-99DC-9021-273A43309196}"/>
              </a:ext>
            </a:extLst>
          </p:cNvPr>
          <p:cNvSpPr>
            <a:spLocks noGrp="1"/>
          </p:cNvSpPr>
          <p:nvPr>
            <p:ph type="title"/>
          </p:nvPr>
        </p:nvSpPr>
        <p:spPr/>
        <p:txBody>
          <a:bodyPr/>
          <a:lstStyle/>
          <a:p>
            <a:r>
              <a:rPr lang="zh-CN" altLang="en-US" dirty="0"/>
              <a:t>问题类和归约</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EA4F4C58-6132-6526-BC0B-F7F7C1F2EDFB}"/>
                  </a:ext>
                </a:extLst>
              </p:cNvPr>
              <p:cNvSpPr>
                <a:spLocks noGrp="1"/>
              </p:cNvSpPr>
              <p:nvPr>
                <p:ph idx="1"/>
              </p:nvPr>
            </p:nvSpPr>
            <p:spPr/>
            <p:txBody>
              <a:bodyPr>
                <a:normAutofit/>
              </a:bodyPr>
              <a:lstStyle/>
              <a:p>
                <a:r>
                  <a:rPr lang="zh-CN" altLang="en-US" dirty="0"/>
                  <a:t>有些问题之间可以互相转化。</a:t>
                </a:r>
                <a:endParaRPr lang="en-US" altLang="zh-CN" dirty="0"/>
              </a:p>
              <a:p>
                <a:r>
                  <a:rPr lang="zh-CN" altLang="en-US" dirty="0"/>
                  <a:t>例子：</a:t>
                </a:r>
                <a:endParaRPr lang="en-US" altLang="zh-CN" dirty="0"/>
              </a:p>
              <a:p>
                <a:r>
                  <a:rPr lang="zh-CN" altLang="en-US" dirty="0"/>
                  <a:t>问题</a:t>
                </a:r>
                <a:r>
                  <a:rPr lang="en-US" altLang="zh-CN" dirty="0"/>
                  <a:t>A. </a:t>
                </a:r>
                <a:r>
                  <a:rPr lang="zh-CN" altLang="en-US" dirty="0"/>
                  <a:t>给定 </a:t>
                </a:r>
                <a14:m>
                  <m:oMath xmlns:m="http://schemas.openxmlformats.org/officeDocument/2006/math">
                    <m:r>
                      <a:rPr lang="en-US" altLang="zh-CN" b="0" i="1" smtClean="0">
                        <a:latin typeface="Cambria Math" panose="02040503050406030204" pitchFamily="18" charset="0"/>
                      </a:rPr>
                      <m:t>𝑛</m:t>
                    </m:r>
                  </m:oMath>
                </a14:m>
                <a:r>
                  <a:rPr lang="en-US" altLang="zh-CN" dirty="0"/>
                  <a:t> </a:t>
                </a:r>
                <a:r>
                  <a:rPr lang="zh-CN" altLang="en-US" dirty="0"/>
                  <a:t>个整数组成的集合 </a:t>
                </a:r>
                <a14:m>
                  <m:oMath xmlns:m="http://schemas.openxmlformats.org/officeDocument/2006/math">
                    <m:r>
                      <a:rPr lang="en-US" altLang="zh-CN" b="0" i="1" smtClean="0">
                        <a:latin typeface="Cambria Math" panose="02040503050406030204" pitchFamily="18" charset="0"/>
                      </a:rPr>
                      <m:t>𝑆</m:t>
                    </m:r>
                  </m:oMath>
                </a14:m>
                <a:r>
                  <a:rPr lang="zh-CN" altLang="en-US" dirty="0"/>
                  <a:t>，问是否有一个非空子集的和为零。</a:t>
                </a:r>
                <a:endParaRPr lang="en-US" altLang="zh-CN" dirty="0"/>
              </a:p>
              <a:p>
                <a:r>
                  <a:rPr lang="zh-CN" altLang="en-US" dirty="0"/>
                  <a:t>问题</a:t>
                </a:r>
                <a:r>
                  <a:rPr lang="en-US" altLang="zh-CN" dirty="0"/>
                  <a:t>B. </a:t>
                </a:r>
                <a:r>
                  <a:rPr lang="zh-CN" altLang="en-US" dirty="0"/>
                  <a:t>给定 </a:t>
                </a:r>
                <a14:m>
                  <m:oMath xmlns:m="http://schemas.openxmlformats.org/officeDocument/2006/math">
                    <m:r>
                      <a:rPr lang="en-US" altLang="zh-CN" b="0" i="1" smtClean="0">
                        <a:latin typeface="Cambria Math" panose="02040503050406030204" pitchFamily="18" charset="0"/>
                      </a:rPr>
                      <m:t>𝑛</m:t>
                    </m:r>
                  </m:oMath>
                </a14:m>
                <a:r>
                  <a:rPr lang="en-US" altLang="zh-CN" dirty="0"/>
                  <a:t> </a:t>
                </a:r>
                <a:r>
                  <a:rPr lang="zh-CN" altLang="en-US" dirty="0"/>
                  <a:t>个整数组成的集合 </a:t>
                </a:r>
                <a14:m>
                  <m:oMath xmlns:m="http://schemas.openxmlformats.org/officeDocument/2006/math">
                    <m:r>
                      <a:rPr lang="en-US" altLang="zh-CN" b="0" i="1" smtClean="0">
                        <a:latin typeface="Cambria Math" panose="02040503050406030204" pitchFamily="18" charset="0"/>
                      </a:rPr>
                      <m:t>𝑆</m:t>
                    </m:r>
                  </m:oMath>
                </a14:m>
                <a:r>
                  <a:rPr lang="zh-CN" altLang="en-US" dirty="0"/>
                  <a:t>，问能否把它们分成两个非空的子集使得两部分各自的和相等。</a:t>
                </a:r>
                <a:endParaRPr lang="en-US" altLang="zh-CN" dirty="0"/>
              </a:p>
              <a:p>
                <a:endParaRPr lang="en-US" altLang="zh-CN" dirty="0"/>
              </a:p>
              <a:p>
                <a:r>
                  <a:rPr lang="zh-CN" altLang="en-US" dirty="0"/>
                  <a:t>所以</a:t>
                </a:r>
                <a:r>
                  <a:rPr lang="zh-CN" altLang="en-US" b="1" dirty="0"/>
                  <a:t>问题</a:t>
                </a:r>
                <a:r>
                  <a:rPr lang="en-US" altLang="zh-CN" b="1" dirty="0"/>
                  <a:t>A</a:t>
                </a:r>
                <a:r>
                  <a:rPr lang="zh-CN" altLang="en-US" b="1" dirty="0"/>
                  <a:t>和问题</a:t>
                </a:r>
                <a:r>
                  <a:rPr lang="en-US" altLang="zh-CN" b="1" dirty="0"/>
                  <a:t>B</a:t>
                </a:r>
                <a:r>
                  <a:rPr lang="zh-CN" altLang="en-US" b="1" dirty="0"/>
                  <a:t>在算法意义上的难度是相关的</a:t>
                </a:r>
                <a:r>
                  <a:rPr lang="zh-CN" altLang="en-US" dirty="0"/>
                  <a:t>。</a:t>
                </a:r>
                <a:endParaRPr lang="en-US" altLang="zh-CN" dirty="0"/>
              </a:p>
            </p:txBody>
          </p:sp>
        </mc:Choice>
        <mc:Fallback xmlns="">
          <p:sp>
            <p:nvSpPr>
              <p:cNvPr id="3" name="内容占位符 2">
                <a:extLst>
                  <a:ext uri="{FF2B5EF4-FFF2-40B4-BE49-F238E27FC236}">
                    <a16:creationId xmlns:a16="http://schemas.microsoft.com/office/drawing/2014/main" id="{EA4F4C58-6132-6526-BC0B-F7F7C1F2EDFB}"/>
                  </a:ext>
                </a:extLst>
              </p:cNvPr>
              <p:cNvSpPr>
                <a:spLocks noGrp="1" noRot="1" noChangeAspect="1" noMove="1" noResize="1" noEditPoints="1" noAdjustHandles="1" noChangeArrowheads="1" noChangeShapeType="1" noTextEdit="1"/>
              </p:cNvSpPr>
              <p:nvPr>
                <p:ph idx="1"/>
              </p:nvPr>
            </p:nvSpPr>
            <p:spPr>
              <a:blipFill>
                <a:blip r:embed="rId2"/>
                <a:stretch>
                  <a:fillRect l="-142" t="-126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7151443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7067E2-AB24-FBDE-3CC0-19FB1D6EF2FD}"/>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F4409D8B-348D-A3D0-2D06-888F0506CD8D}"/>
              </a:ext>
            </a:extLst>
          </p:cNvPr>
          <p:cNvSpPr>
            <a:spLocks noGrp="1"/>
          </p:cNvSpPr>
          <p:nvPr>
            <p:ph type="title"/>
          </p:nvPr>
        </p:nvSpPr>
        <p:spPr/>
        <p:txBody>
          <a:bodyPr/>
          <a:lstStyle/>
          <a:p>
            <a:r>
              <a:rPr lang="zh-CN" altLang="en-US" dirty="0"/>
              <a:t>问题类和归约</a:t>
            </a:r>
          </a:p>
        </p:txBody>
      </p:sp>
      <p:sp>
        <p:nvSpPr>
          <p:cNvPr id="3" name="内容占位符 2">
            <a:extLst>
              <a:ext uri="{FF2B5EF4-FFF2-40B4-BE49-F238E27FC236}">
                <a16:creationId xmlns:a16="http://schemas.microsoft.com/office/drawing/2014/main" id="{CF60812D-2641-499A-E36E-831F2B6BE4BB}"/>
              </a:ext>
            </a:extLst>
          </p:cNvPr>
          <p:cNvSpPr>
            <a:spLocks noGrp="1"/>
          </p:cNvSpPr>
          <p:nvPr>
            <p:ph idx="1"/>
          </p:nvPr>
        </p:nvSpPr>
        <p:spPr/>
        <p:txBody>
          <a:bodyPr>
            <a:normAutofit/>
          </a:bodyPr>
          <a:lstStyle/>
          <a:p>
            <a:r>
              <a:rPr lang="zh-CN" altLang="en-US" dirty="0"/>
              <a:t>像这样，我们可以建立不同计算问题之间算法难度上的联系，计算难度上可以互相转化的问题组成</a:t>
            </a:r>
            <a:r>
              <a:rPr lang="zh-CN" altLang="en-US" b="1" dirty="0"/>
              <a:t>问题类</a:t>
            </a:r>
            <a:r>
              <a:rPr lang="zh-CN" altLang="en-US" dirty="0"/>
              <a:t>。</a:t>
            </a:r>
            <a:endParaRPr lang="en-US" altLang="zh-CN" dirty="0"/>
          </a:p>
          <a:p>
            <a:r>
              <a:rPr lang="zh-CN" altLang="en-US" dirty="0"/>
              <a:t>如果把计算问题看作输入串的函数，一个计算问题又可以被称为一个语言。（例如：判定问题的所有使得答案为“是”的输入串组成的集合就是这个判定问题的语言，可见问题和语言是一一对应的）对应视角下的计算问题类也被称为</a:t>
            </a:r>
            <a:r>
              <a:rPr lang="zh-CN" altLang="en-US" b="1" dirty="0"/>
              <a:t>语言类</a:t>
            </a:r>
            <a:r>
              <a:rPr lang="zh-CN" altLang="en-US" dirty="0"/>
              <a:t>。</a:t>
            </a:r>
            <a:endParaRPr lang="en-US" altLang="zh-CN" dirty="0"/>
          </a:p>
          <a:p>
            <a:r>
              <a:rPr lang="zh-CN" altLang="en-US" dirty="0"/>
              <a:t>在</a:t>
            </a:r>
            <a:r>
              <a:rPr lang="en-US" altLang="zh-CN" dirty="0"/>
              <a:t>OI</a:t>
            </a:r>
            <a:r>
              <a:rPr lang="zh-CN" altLang="en-US" dirty="0"/>
              <a:t>中我们说到问题类和语言类指的是相同的意思。</a:t>
            </a:r>
            <a:endParaRPr lang="en-US" altLang="zh-CN" dirty="0"/>
          </a:p>
          <a:p>
            <a:r>
              <a:rPr lang="zh-CN" altLang="en-US" dirty="0"/>
              <a:t>一般来说，我们会用一些典型问题代表整个问题类。</a:t>
            </a:r>
            <a:endParaRPr lang="en-US" altLang="zh-CN" dirty="0"/>
          </a:p>
        </p:txBody>
      </p:sp>
    </p:spTree>
    <p:extLst>
      <p:ext uri="{BB962C8B-B14F-4D97-AF65-F5344CB8AC3E}">
        <p14:creationId xmlns:p14="http://schemas.microsoft.com/office/powerpoint/2010/main" val="304600093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A86C1B-C1F5-C0CB-A52B-6AB577FE1DC9}"/>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1AF185AB-6C54-2CFB-205E-35CF3E169522}"/>
              </a:ext>
            </a:extLst>
          </p:cNvPr>
          <p:cNvSpPr>
            <a:spLocks noGrp="1"/>
          </p:cNvSpPr>
          <p:nvPr>
            <p:ph type="title"/>
          </p:nvPr>
        </p:nvSpPr>
        <p:spPr/>
        <p:txBody>
          <a:bodyPr/>
          <a:lstStyle/>
          <a:p>
            <a:r>
              <a:rPr lang="zh-CN" altLang="en-US" dirty="0"/>
              <a:t>归约</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70863CF5-0EDB-92C0-B9C5-5E1210295ED0}"/>
                  </a:ext>
                </a:extLst>
              </p:cNvPr>
              <p:cNvSpPr>
                <a:spLocks noGrp="1"/>
              </p:cNvSpPr>
              <p:nvPr>
                <p:ph idx="1"/>
              </p:nvPr>
            </p:nvSpPr>
            <p:spPr/>
            <p:txBody>
              <a:bodyPr>
                <a:normAutofit/>
              </a:bodyPr>
              <a:lstStyle/>
              <a:p>
                <a:r>
                  <a:rPr lang="zh-CN" altLang="en-US" dirty="0"/>
                  <a:t>像这样，通过</a:t>
                </a:r>
                <a:r>
                  <a:rPr lang="zh-CN" altLang="en-US" b="1" dirty="0"/>
                  <a:t>用解决一个问题的算法解决另一个问题</a:t>
                </a:r>
                <a:r>
                  <a:rPr lang="zh-CN" altLang="en-US" dirty="0"/>
                  <a:t>，将问题之间互相转化的方法称为</a:t>
                </a:r>
                <a:r>
                  <a:rPr lang="zh-CN" altLang="en-US" b="1" dirty="0"/>
                  <a:t>归约</a:t>
                </a:r>
                <a:r>
                  <a:rPr lang="zh-CN" altLang="en-US" dirty="0"/>
                  <a:t>。</a:t>
                </a:r>
                <a:endParaRPr lang="en-US" altLang="zh-CN" dirty="0"/>
              </a:p>
              <a:p>
                <a:r>
                  <a:rPr lang="zh-CN" altLang="en-US" dirty="0"/>
                  <a:t>如果我们用</a:t>
                </a:r>
                <a:r>
                  <a:rPr lang="en-US" altLang="zh-CN" dirty="0"/>
                  <a:t>A</a:t>
                </a:r>
                <a:r>
                  <a:rPr lang="zh-CN" altLang="en-US" dirty="0"/>
                  <a:t>的算法解决</a:t>
                </a:r>
                <a:r>
                  <a:rPr lang="en-US" altLang="zh-CN" dirty="0"/>
                  <a:t>B</a:t>
                </a:r>
                <a:r>
                  <a:rPr lang="zh-CN" altLang="en-US" dirty="0"/>
                  <a:t>，我们称这个过程把问题</a:t>
                </a:r>
                <a:r>
                  <a:rPr lang="en-US" altLang="zh-CN" dirty="0"/>
                  <a:t>B</a:t>
                </a:r>
                <a:r>
                  <a:rPr lang="zh-CN" altLang="en-US" dirty="0"/>
                  <a:t>归约到问题</a:t>
                </a:r>
                <a:r>
                  <a:rPr lang="en-US" altLang="zh-CN" dirty="0"/>
                  <a:t>A</a:t>
                </a:r>
                <a:r>
                  <a:rPr lang="zh-CN" altLang="en-US" dirty="0"/>
                  <a:t>，问题</a:t>
                </a:r>
                <a:r>
                  <a:rPr lang="en-US" altLang="zh-CN" dirty="0"/>
                  <a:t>B</a:t>
                </a:r>
                <a:r>
                  <a:rPr lang="zh-CN" altLang="en-US" dirty="0"/>
                  <a:t>可以归约到问题</a:t>
                </a:r>
                <a:r>
                  <a:rPr lang="en-US" altLang="zh-CN" dirty="0"/>
                  <a:t>A</a:t>
                </a:r>
                <a:r>
                  <a:rPr lang="zh-CN" altLang="en-US" dirty="0"/>
                  <a:t>上，问题</a:t>
                </a:r>
                <a:r>
                  <a:rPr lang="en-US" altLang="zh-CN" dirty="0"/>
                  <a:t>A</a:t>
                </a:r>
                <a:r>
                  <a:rPr lang="zh-CN" altLang="en-US" dirty="0"/>
                  <a:t>比问题</a:t>
                </a:r>
                <a:r>
                  <a:rPr lang="en-US" altLang="zh-CN" dirty="0"/>
                  <a:t>B</a:t>
                </a:r>
                <a:r>
                  <a:rPr lang="zh-CN" altLang="en-US" dirty="0"/>
                  <a:t>难，从计算难度上也可以记作</a:t>
                </a:r>
                <a14:m>
                  <m:oMath xmlns:m="http://schemas.openxmlformats.org/officeDocument/2006/math">
                    <m:r>
                      <a:rPr lang="en-US" altLang="zh-CN" b="0" i="1" smtClean="0">
                        <a:latin typeface="Cambria Math" panose="02040503050406030204" pitchFamily="18" charset="0"/>
                      </a:rPr>
                      <m:t>𝐵</m:t>
                    </m:r>
                    <m:r>
                      <a:rPr lang="en-US" altLang="zh-CN" b="0" i="1" smtClean="0">
                        <a:latin typeface="Cambria Math" panose="02040503050406030204" pitchFamily="18" charset="0"/>
                      </a:rPr>
                      <m:t>≤</m:t>
                    </m:r>
                    <m:r>
                      <a:rPr lang="en-US" altLang="zh-CN" b="0" i="1" smtClean="0">
                        <a:latin typeface="Cambria Math" panose="02040503050406030204" pitchFamily="18" charset="0"/>
                      </a:rPr>
                      <m:t>𝐴</m:t>
                    </m:r>
                  </m:oMath>
                </a14:m>
                <a:r>
                  <a:rPr lang="zh-CN" altLang="en-US" dirty="0"/>
                  <a:t>。</a:t>
                </a:r>
                <a:endParaRPr lang="en-US" altLang="zh-CN" dirty="0"/>
              </a:p>
              <a:p>
                <a:r>
                  <a:rPr lang="zh-CN" altLang="en-US" dirty="0"/>
                  <a:t>归约有几种不同的细分形式（我们设 </a:t>
                </a:r>
                <a14:m>
                  <m:oMath xmlns:m="http://schemas.openxmlformats.org/officeDocument/2006/math">
                    <m:r>
                      <a:rPr lang="en-US" altLang="zh-CN" b="0" i="1" smtClean="0">
                        <a:latin typeface="Cambria Math" panose="02040503050406030204" pitchFamily="18" charset="0"/>
                      </a:rPr>
                      <m:t>𝑓</m:t>
                    </m:r>
                  </m:oMath>
                </a14:m>
                <a:r>
                  <a:rPr lang="zh-CN" altLang="en-US" dirty="0"/>
                  <a:t> 是任意一个解决问题</a:t>
                </a:r>
                <a:r>
                  <a:rPr lang="en-US" altLang="zh-CN" dirty="0"/>
                  <a:t>A</a:t>
                </a:r>
                <a:r>
                  <a:rPr lang="zh-CN" altLang="en-US" dirty="0"/>
                  <a:t>的算法）：</a:t>
                </a:r>
                <a:endParaRPr lang="en-US" altLang="zh-CN" dirty="0"/>
              </a:p>
              <a:p>
                <a:pPr lvl="1"/>
                <a:r>
                  <a:rPr lang="zh-CN" altLang="en-US" dirty="0"/>
                  <a:t>如果存在一个函数可以把问题</a:t>
                </a:r>
                <a:r>
                  <a:rPr lang="en-US" altLang="zh-CN" dirty="0"/>
                  <a:t>B</a:t>
                </a:r>
                <a:r>
                  <a:rPr lang="zh-CN" altLang="en-US" dirty="0"/>
                  <a:t>的输入转化成</a:t>
                </a:r>
                <a:r>
                  <a:rPr lang="en-US" altLang="zh-CN" dirty="0"/>
                  <a:t>A</a:t>
                </a:r>
                <a:r>
                  <a:rPr lang="zh-CN" altLang="en-US" dirty="0"/>
                  <a:t>的输入只调用一次 </a:t>
                </a:r>
                <a14:m>
                  <m:oMath xmlns:m="http://schemas.openxmlformats.org/officeDocument/2006/math">
                    <m:r>
                      <a:rPr lang="en-US" altLang="zh-CN" b="0" i="1" smtClean="0">
                        <a:latin typeface="Cambria Math" panose="02040503050406030204" pitchFamily="18" charset="0"/>
                      </a:rPr>
                      <m:t>𝑓</m:t>
                    </m:r>
                  </m:oMath>
                </a14:m>
                <a:r>
                  <a:rPr lang="zh-CN" altLang="en-US" dirty="0"/>
                  <a:t> 并且直接输出 </a:t>
                </a:r>
                <a14:m>
                  <m:oMath xmlns:m="http://schemas.openxmlformats.org/officeDocument/2006/math">
                    <m:r>
                      <a:rPr lang="en-US" altLang="zh-CN" b="0" i="1" smtClean="0">
                        <a:latin typeface="Cambria Math" panose="02040503050406030204" pitchFamily="18" charset="0"/>
                      </a:rPr>
                      <m:t>𝑓</m:t>
                    </m:r>
                  </m:oMath>
                </a14:m>
                <a:r>
                  <a:rPr lang="en-US" altLang="zh-CN" dirty="0"/>
                  <a:t> </a:t>
                </a:r>
                <a:r>
                  <a:rPr lang="zh-CN" altLang="en-US" dirty="0"/>
                  <a:t>的结果，称为映射规约（</a:t>
                </a:r>
                <a:r>
                  <a:rPr lang="en-US" altLang="zh-CN" dirty="0"/>
                  <a:t>Mapping Reduction</a:t>
                </a:r>
                <a:r>
                  <a:rPr lang="zh-CN" altLang="en-US" dirty="0"/>
                  <a:t>），或者多一归约（</a:t>
                </a:r>
                <a:r>
                  <a:rPr lang="en-US" altLang="zh-CN" dirty="0"/>
                  <a:t>Many-one Reduction</a:t>
                </a:r>
                <a:r>
                  <a:rPr lang="zh-CN" altLang="en-US" dirty="0"/>
                  <a:t>），或者</a:t>
                </a:r>
                <a:r>
                  <a:rPr lang="en-US" altLang="zh-CN" dirty="0"/>
                  <a:t>Karp Reduction</a:t>
                </a:r>
                <a:r>
                  <a:rPr lang="zh-CN" altLang="en-US" dirty="0"/>
                  <a:t>。记作 </a:t>
                </a:r>
                <a14:m>
                  <m:oMath xmlns:m="http://schemas.openxmlformats.org/officeDocument/2006/math">
                    <m:r>
                      <a:rPr lang="en-US" altLang="zh-CN" b="0" i="1" smtClean="0">
                        <a:latin typeface="Cambria Math" panose="02040503050406030204" pitchFamily="18" charset="0"/>
                      </a:rPr>
                      <m:t>𝐵</m:t>
                    </m:r>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m:t>
                        </m:r>
                      </m:e>
                      <m:sub>
                        <m:r>
                          <a:rPr lang="en-US" altLang="zh-CN" b="0" i="1" smtClean="0">
                            <a:latin typeface="Cambria Math" panose="02040503050406030204" pitchFamily="18" charset="0"/>
                          </a:rPr>
                          <m:t>𝑚</m:t>
                        </m:r>
                      </m:sub>
                    </m:sSub>
                    <m:r>
                      <a:rPr lang="en-US" altLang="zh-CN" b="0" i="1" smtClean="0">
                        <a:latin typeface="Cambria Math" panose="02040503050406030204" pitchFamily="18" charset="0"/>
                      </a:rPr>
                      <m:t>𝐴</m:t>
                    </m:r>
                  </m:oMath>
                </a14:m>
                <a:endParaRPr lang="en-US" altLang="zh-CN" dirty="0"/>
              </a:p>
              <a:p>
                <a:pPr lvl="1"/>
                <a:r>
                  <a:rPr lang="zh-CN" altLang="en-US" dirty="0"/>
                  <a:t>如果我们可以把 </a:t>
                </a:r>
                <a14:m>
                  <m:oMath xmlns:m="http://schemas.openxmlformats.org/officeDocument/2006/math">
                    <m:r>
                      <a:rPr lang="en-US" altLang="zh-CN" b="0" i="1" smtClean="0">
                        <a:latin typeface="Cambria Math" panose="02040503050406030204" pitchFamily="18" charset="0"/>
                      </a:rPr>
                      <m:t>𝑓</m:t>
                    </m:r>
                  </m:oMath>
                </a14:m>
                <a:r>
                  <a:rPr lang="en-US" altLang="zh-CN" dirty="0"/>
                  <a:t> </a:t>
                </a:r>
                <a:r>
                  <a:rPr lang="zh-CN" altLang="en-US" dirty="0"/>
                  <a:t>当成一个指令在算法中多次使用并且任意处理它的输入输出，称为图灵归约（</a:t>
                </a:r>
                <a:r>
                  <a:rPr lang="en-US" altLang="zh-CN" dirty="0"/>
                  <a:t>Turing Reduction</a:t>
                </a:r>
                <a:r>
                  <a:rPr lang="zh-CN" altLang="en-US" dirty="0"/>
                  <a:t>）。记作 </a:t>
                </a:r>
                <a14:m>
                  <m:oMath xmlns:m="http://schemas.openxmlformats.org/officeDocument/2006/math">
                    <m:r>
                      <a:rPr lang="en-US" altLang="zh-CN" b="0" i="1" smtClean="0">
                        <a:latin typeface="Cambria Math" panose="02040503050406030204" pitchFamily="18" charset="0"/>
                      </a:rPr>
                      <m:t>𝐵</m:t>
                    </m:r>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m:t>
                        </m:r>
                      </m:e>
                      <m:sub>
                        <m:r>
                          <a:rPr lang="en-US" altLang="zh-CN" b="0" i="1" smtClean="0">
                            <a:latin typeface="Cambria Math" panose="02040503050406030204" pitchFamily="18" charset="0"/>
                          </a:rPr>
                          <m:t>𝑇</m:t>
                        </m:r>
                      </m:sub>
                    </m:sSub>
                    <m:r>
                      <a:rPr lang="en-US" altLang="zh-CN" b="0" i="1" smtClean="0">
                        <a:latin typeface="Cambria Math" panose="02040503050406030204" pitchFamily="18" charset="0"/>
                      </a:rPr>
                      <m:t>𝐴</m:t>
                    </m:r>
                  </m:oMath>
                </a14:m>
                <a:endParaRPr lang="en-US" altLang="zh-CN" dirty="0"/>
              </a:p>
              <a:p>
                <a:pPr lvl="1"/>
                <a:r>
                  <a:rPr lang="en-US" altLang="zh-CN" dirty="0"/>
                  <a:t>OI </a:t>
                </a:r>
                <a:r>
                  <a:rPr lang="zh-CN" altLang="en-US" dirty="0"/>
                  <a:t>中一般默认有图灵归约就可以，不过一般只会调用 </a:t>
                </a:r>
                <a14:m>
                  <m:oMath xmlns:m="http://schemas.openxmlformats.org/officeDocument/2006/math">
                    <m:r>
                      <a:rPr lang="en-US" altLang="zh-CN" b="0" i="1" smtClean="0">
                        <a:latin typeface="Cambria Math" panose="02040503050406030204" pitchFamily="18" charset="0"/>
                      </a:rPr>
                      <m:t>𝑂</m:t>
                    </m:r>
                    <m:r>
                      <a:rPr lang="en-US" altLang="zh-CN" b="0" i="1" smtClean="0">
                        <a:latin typeface="Cambria Math" panose="02040503050406030204" pitchFamily="18" charset="0"/>
                      </a:rPr>
                      <m:t>(1)</m:t>
                    </m:r>
                  </m:oMath>
                </a14:m>
                <a:r>
                  <a:rPr lang="zh-CN" altLang="en-US" dirty="0"/>
                  <a:t> 次 </a:t>
                </a:r>
                <a14:m>
                  <m:oMath xmlns:m="http://schemas.openxmlformats.org/officeDocument/2006/math">
                    <m:r>
                      <a:rPr lang="en-US" altLang="zh-CN" b="0" i="1" smtClean="0">
                        <a:latin typeface="Cambria Math" panose="02040503050406030204" pitchFamily="18" charset="0"/>
                      </a:rPr>
                      <m:t>𝑓</m:t>
                    </m:r>
                  </m:oMath>
                </a14:m>
                <a:r>
                  <a:rPr lang="zh-CN" altLang="en-US" dirty="0"/>
                  <a:t>。</a:t>
                </a:r>
                <a:endParaRPr lang="en-US" altLang="zh-CN" dirty="0"/>
              </a:p>
            </p:txBody>
          </p:sp>
        </mc:Choice>
        <mc:Fallback xmlns="">
          <p:sp>
            <p:nvSpPr>
              <p:cNvPr id="3" name="内容占位符 2">
                <a:extLst>
                  <a:ext uri="{FF2B5EF4-FFF2-40B4-BE49-F238E27FC236}">
                    <a16:creationId xmlns:a16="http://schemas.microsoft.com/office/drawing/2014/main" id="{70863CF5-0EDB-92C0-B9C5-5E1210295ED0}"/>
                  </a:ext>
                </a:extLst>
              </p:cNvPr>
              <p:cNvSpPr>
                <a:spLocks noGrp="1" noRot="1" noChangeAspect="1" noMove="1" noResize="1" noEditPoints="1" noAdjustHandles="1" noChangeArrowheads="1" noChangeShapeType="1" noTextEdit="1"/>
              </p:cNvSpPr>
              <p:nvPr>
                <p:ph idx="1"/>
              </p:nvPr>
            </p:nvSpPr>
            <p:spPr>
              <a:blipFill>
                <a:blip r:embed="rId2"/>
                <a:stretch>
                  <a:fillRect l="-142" t="-1120" r="-28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61428505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40D17D-CBBB-55E6-D0BA-D3A2D3186B4B}"/>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0402A06A-B418-A4AA-36CE-B670513A9E78}"/>
              </a:ext>
            </a:extLst>
          </p:cNvPr>
          <p:cNvSpPr>
            <a:spLocks noGrp="1"/>
          </p:cNvSpPr>
          <p:nvPr>
            <p:ph type="title"/>
          </p:nvPr>
        </p:nvSpPr>
        <p:spPr/>
        <p:txBody>
          <a:bodyPr/>
          <a:lstStyle/>
          <a:p>
            <a:r>
              <a:rPr lang="zh-CN" altLang="en-US" dirty="0"/>
              <a:t>常见问题类和困难问题</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85484CF2-2FBA-6B06-3FD4-16F1AA7D1567}"/>
                  </a:ext>
                </a:extLst>
              </p:cNvPr>
              <p:cNvSpPr>
                <a:spLocks noGrp="1"/>
              </p:cNvSpPr>
              <p:nvPr>
                <p:ph idx="1"/>
              </p:nvPr>
            </p:nvSpPr>
            <p:spPr/>
            <p:txBody>
              <a:bodyPr>
                <a:normAutofit/>
              </a:bodyPr>
              <a:lstStyle/>
              <a:p>
                <a:r>
                  <a:rPr lang="zh-CN" altLang="en-US" dirty="0"/>
                  <a:t>如果你熟悉问题类和归约的思想，就能够更深入地理解问题。</a:t>
                </a:r>
                <a:endParaRPr lang="en-US" altLang="zh-CN" dirty="0"/>
              </a:p>
              <a:p>
                <a:endParaRPr lang="en-US" altLang="zh-CN" dirty="0"/>
              </a:p>
              <a:p>
                <a:r>
                  <a:rPr lang="zh-CN" altLang="en-US" dirty="0"/>
                  <a:t>另外问题类很多时候是反向应用的：如果你能证明对于一个经典困难问题 </a:t>
                </a:r>
                <a14:m>
                  <m:oMath xmlns:m="http://schemas.openxmlformats.org/officeDocument/2006/math">
                    <m:r>
                      <a:rPr lang="en-US" altLang="zh-CN" b="0" i="1" smtClean="0">
                        <a:latin typeface="Cambria Math" panose="02040503050406030204" pitchFamily="18" charset="0"/>
                      </a:rPr>
                      <m:t>𝐵</m:t>
                    </m:r>
                  </m:oMath>
                </a14:m>
                <a:r>
                  <a:rPr lang="zh-CN" altLang="en-US" dirty="0"/>
                  <a:t>，你的问题 </a:t>
                </a:r>
                <a14:m>
                  <m:oMath xmlns:m="http://schemas.openxmlformats.org/officeDocument/2006/math">
                    <m:r>
                      <a:rPr lang="en-US" altLang="zh-CN" b="0" i="1" smtClean="0">
                        <a:latin typeface="Cambria Math" panose="02040503050406030204" pitchFamily="18" charset="0"/>
                      </a:rPr>
                      <m:t>𝐴</m:t>
                    </m:r>
                  </m:oMath>
                </a14:m>
                <a:r>
                  <a:rPr lang="zh-CN" altLang="en-US" dirty="0"/>
                  <a:t> 满足 </a:t>
                </a:r>
                <a14:m>
                  <m:oMath xmlns:m="http://schemas.openxmlformats.org/officeDocument/2006/math">
                    <m:r>
                      <a:rPr lang="en-US" altLang="zh-CN" b="0" i="1" smtClean="0">
                        <a:latin typeface="Cambria Math" panose="02040503050406030204" pitchFamily="18" charset="0"/>
                      </a:rPr>
                      <m:t>𝐵</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m:t>
                        </m:r>
                      </m:e>
                      <m:sub>
                        <m:r>
                          <a:rPr lang="en-US" altLang="zh-CN" b="0" i="1" smtClean="0">
                            <a:latin typeface="Cambria Math" panose="02040503050406030204" pitchFamily="18" charset="0"/>
                          </a:rPr>
                          <m:t>𝑇</m:t>
                        </m:r>
                      </m:sub>
                    </m:sSub>
                    <m:r>
                      <a:rPr lang="en-US" altLang="zh-CN" b="0" i="1" smtClean="0">
                        <a:latin typeface="Cambria Math" panose="02040503050406030204" pitchFamily="18" charset="0"/>
                      </a:rPr>
                      <m:t>𝐴</m:t>
                    </m:r>
                  </m:oMath>
                </a14:m>
                <a:r>
                  <a:rPr lang="zh-CN" altLang="en-US" dirty="0"/>
                  <a:t>，那么 </a:t>
                </a:r>
                <a14:m>
                  <m:oMath xmlns:m="http://schemas.openxmlformats.org/officeDocument/2006/math">
                    <m:r>
                      <a:rPr lang="en-US" altLang="zh-CN" b="0" i="1" smtClean="0">
                        <a:latin typeface="Cambria Math" panose="02040503050406030204" pitchFamily="18" charset="0"/>
                      </a:rPr>
                      <m:t>𝐴</m:t>
                    </m:r>
                  </m:oMath>
                </a14:m>
                <a:r>
                  <a:rPr lang="en-US" altLang="zh-CN" dirty="0"/>
                  <a:t> </a:t>
                </a:r>
                <a:r>
                  <a:rPr lang="zh-CN" altLang="en-US" dirty="0"/>
                  <a:t>就同样困难。</a:t>
                </a:r>
                <a:endParaRPr lang="en-US" altLang="zh-CN" dirty="0"/>
              </a:p>
              <a:p>
                <a:r>
                  <a:rPr lang="zh-CN" altLang="en-US" b="1" dirty="0"/>
                  <a:t>也就是说，你不仅可以发现“我会这个问题”，还可以发现“我不会这个问题”。</a:t>
                </a:r>
                <a:endParaRPr lang="en-US" altLang="zh-CN" b="1" dirty="0"/>
              </a:p>
              <a:p>
                <a:endParaRPr lang="en-US" altLang="zh-CN" b="1" dirty="0"/>
              </a:p>
              <a:p>
                <a:r>
                  <a:rPr lang="en-US" altLang="zh-CN" b="1" dirty="0"/>
                  <a:t>……</a:t>
                </a:r>
                <a:r>
                  <a:rPr lang="zh-CN" altLang="en-US" b="1" dirty="0"/>
                  <a:t>未完待续</a:t>
                </a:r>
                <a:r>
                  <a:rPr lang="en-US" altLang="zh-CN" b="1" dirty="0"/>
                  <a:t>……</a:t>
                </a:r>
                <a:endParaRPr lang="en-US" altLang="zh-CN" dirty="0"/>
              </a:p>
            </p:txBody>
          </p:sp>
        </mc:Choice>
        <mc:Fallback xmlns="">
          <p:sp>
            <p:nvSpPr>
              <p:cNvPr id="3" name="内容占位符 2">
                <a:extLst>
                  <a:ext uri="{FF2B5EF4-FFF2-40B4-BE49-F238E27FC236}">
                    <a16:creationId xmlns:a16="http://schemas.microsoft.com/office/drawing/2014/main" id="{85484CF2-2FBA-6B06-3FD4-16F1AA7D1567}"/>
                  </a:ext>
                </a:extLst>
              </p:cNvPr>
              <p:cNvSpPr>
                <a:spLocks noGrp="1" noRot="1" noChangeAspect="1" noMove="1" noResize="1" noEditPoints="1" noAdjustHandles="1" noChangeArrowheads="1" noChangeShapeType="1" noTextEdit="1"/>
              </p:cNvSpPr>
              <p:nvPr>
                <p:ph idx="1"/>
              </p:nvPr>
            </p:nvSpPr>
            <p:spPr>
              <a:blipFill>
                <a:blip r:embed="rId2"/>
                <a:stretch>
                  <a:fillRect l="-142" t="-1261" r="-177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1406284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D1299A-0D0D-D28D-A77B-DF3BE0099496}"/>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30A9754F-31E2-4739-81BB-1BC28CACB2C0}"/>
              </a:ext>
            </a:extLst>
          </p:cNvPr>
          <p:cNvSpPr>
            <a:spLocks noGrp="1"/>
          </p:cNvSpPr>
          <p:nvPr>
            <p:ph type="title"/>
          </p:nvPr>
        </p:nvSpPr>
        <p:spPr/>
        <p:txBody>
          <a:bodyPr/>
          <a:lstStyle/>
          <a:p>
            <a:r>
              <a:rPr lang="zh-CN" altLang="en-US" dirty="0"/>
              <a:t>例题</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83B30B2B-04F0-A522-261A-608144502E6D}"/>
                  </a:ext>
                </a:extLst>
              </p:cNvPr>
              <p:cNvSpPr>
                <a:spLocks noGrp="1"/>
              </p:cNvSpPr>
              <p:nvPr>
                <p:ph idx="1"/>
              </p:nvPr>
            </p:nvSpPr>
            <p:spPr/>
            <p:txBody>
              <a:bodyPr/>
              <a:lstStyle/>
              <a:p>
                <a:r>
                  <a:rPr lang="zh-CN" altLang="en-US" dirty="0"/>
                  <a:t>例</a:t>
                </a:r>
                <a:r>
                  <a:rPr lang="en-US" altLang="zh-CN" dirty="0"/>
                  <a:t>. </a:t>
                </a:r>
                <a:r>
                  <a:rPr lang="zh-CN" altLang="en-US" dirty="0"/>
                  <a:t>有一棵 </a:t>
                </a:r>
                <a14:m>
                  <m:oMath xmlns:m="http://schemas.openxmlformats.org/officeDocument/2006/math">
                    <m:r>
                      <a:rPr lang="en-US" altLang="zh-CN" b="0" i="1" smtClean="0">
                        <a:latin typeface="Cambria Math" panose="02040503050406030204" pitchFamily="18" charset="0"/>
                      </a:rPr>
                      <m:t>𝑛</m:t>
                    </m:r>
                  </m:oMath>
                </a14:m>
                <a:r>
                  <a:rPr lang="zh-CN" altLang="en-US" dirty="0"/>
                  <a:t> 个点的有根树，点标号为 </a:t>
                </a:r>
                <a14:m>
                  <m:oMath xmlns:m="http://schemas.openxmlformats.org/officeDocument/2006/math">
                    <m:r>
                      <a:rPr lang="en-US" altLang="zh-CN" b="0" i="1" smtClean="0">
                        <a:latin typeface="Cambria Math" panose="02040503050406030204" pitchFamily="18" charset="0"/>
                      </a:rPr>
                      <m:t>1</m:t>
                    </m:r>
                  </m:oMath>
                </a14:m>
                <a:r>
                  <a:rPr lang="zh-CN" altLang="en-US" dirty="0"/>
                  <a:t> 到 </a:t>
                </a:r>
                <a14:m>
                  <m:oMath xmlns:m="http://schemas.openxmlformats.org/officeDocument/2006/math">
                    <m:r>
                      <a:rPr lang="en-US" altLang="zh-CN" b="0" i="1" smtClean="0">
                        <a:latin typeface="Cambria Math" panose="02040503050406030204" pitchFamily="18" charset="0"/>
                      </a:rPr>
                      <m:t>𝑛</m:t>
                    </m:r>
                  </m:oMath>
                </a14:m>
                <a:r>
                  <a:rPr lang="zh-CN" altLang="en-US" dirty="0"/>
                  <a:t>。</a:t>
                </a:r>
                <a:endParaRPr lang="en-US" altLang="zh-CN" dirty="0"/>
              </a:p>
              <a:p>
                <a:r>
                  <a:rPr lang="zh-CN" altLang="en-US" dirty="0"/>
                  <a:t>定义一个点集的 </a:t>
                </a:r>
                <a:r>
                  <a:rPr lang="en-US" altLang="zh-CN" dirty="0"/>
                  <a:t>LCA </a:t>
                </a:r>
                <a:r>
                  <a:rPr lang="zh-CN" altLang="en-US" dirty="0"/>
                  <a:t>是所有同时是这个点集内所有点祖先的点之中深度最大的那个。</a:t>
                </a:r>
                <a:endParaRPr lang="en-US" altLang="zh-CN" dirty="0"/>
              </a:p>
              <a:p>
                <a:r>
                  <a:rPr lang="zh-CN" altLang="en-US" dirty="0"/>
                  <a:t>定义 </a:t>
                </a:r>
                <a14:m>
                  <m:oMath xmlns:m="http://schemas.openxmlformats.org/officeDocument/2006/math">
                    <m:r>
                      <a:rPr lang="en-US" altLang="zh-CN" b="0" i="1" smtClean="0">
                        <a:latin typeface="Cambria Math" panose="02040503050406030204" pitchFamily="18" charset="0"/>
                      </a:rPr>
                      <m:t>𝐴</m:t>
                    </m:r>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en-US" altLang="zh-CN" b="0" i="1" smtClean="0">
                        <a:latin typeface="Cambria Math" panose="02040503050406030204" pitchFamily="18" charset="0"/>
                      </a:rPr>
                      <m:t>𝑦</m:t>
                    </m:r>
                    <m:r>
                      <a:rPr lang="en-US" altLang="zh-CN" b="0" i="1" smtClean="0">
                        <a:latin typeface="Cambria Math" panose="02040503050406030204" pitchFamily="18" charset="0"/>
                      </a:rPr>
                      <m:t>)</m:t>
                    </m:r>
                  </m:oMath>
                </a14:m>
                <a:r>
                  <a:rPr lang="zh-CN" altLang="en-US" dirty="0"/>
                  <a:t> 表示标号在区间 </a:t>
                </a:r>
                <a14:m>
                  <m:oMath xmlns:m="http://schemas.openxmlformats.org/officeDocument/2006/math">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en-US" altLang="zh-CN" b="0" i="1" smtClean="0">
                        <a:latin typeface="Cambria Math" panose="02040503050406030204" pitchFamily="18" charset="0"/>
                      </a:rPr>
                      <m:t>𝑦</m:t>
                    </m:r>
                    <m:r>
                      <a:rPr lang="en-US" altLang="zh-CN" b="0" i="1" smtClean="0">
                        <a:latin typeface="Cambria Math" panose="02040503050406030204" pitchFamily="18" charset="0"/>
                      </a:rPr>
                      <m:t>]</m:t>
                    </m:r>
                  </m:oMath>
                </a14:m>
                <a:r>
                  <a:rPr lang="zh-CN" altLang="en-US" dirty="0"/>
                  <a:t> 的所有点组成的点集的 </a:t>
                </a:r>
                <a:r>
                  <a:rPr lang="en-US" altLang="zh-CN" dirty="0"/>
                  <a:t>LCA </a:t>
                </a:r>
                <a:r>
                  <a:rPr lang="zh-CN" altLang="en-US" dirty="0"/>
                  <a:t>的标号。</a:t>
                </a:r>
                <a:endParaRPr lang="en-US" altLang="zh-CN" dirty="0"/>
              </a:p>
              <a:p>
                <a14:m>
                  <m:oMath xmlns:m="http://schemas.openxmlformats.org/officeDocument/2006/math">
                    <m:r>
                      <a:rPr lang="en-US" altLang="zh-CN" b="0" i="1" smtClean="0">
                        <a:latin typeface="Cambria Math" panose="02040503050406030204" pitchFamily="18" charset="0"/>
                      </a:rPr>
                      <m:t>𝑞</m:t>
                    </m:r>
                  </m:oMath>
                </a14:m>
                <a:r>
                  <a:rPr lang="zh-CN" altLang="en-US" dirty="0"/>
                  <a:t> 次询问 </a:t>
                </a:r>
                <a14:m>
                  <m:oMath xmlns:m="http://schemas.openxmlformats.org/officeDocument/2006/math">
                    <m:r>
                      <a:rPr lang="en-US" altLang="zh-CN" b="0" i="1" smtClean="0">
                        <a:latin typeface="Cambria Math" panose="02040503050406030204" pitchFamily="18" charset="0"/>
                      </a:rPr>
                      <m:t>𝑙</m:t>
                    </m:r>
                    <m:r>
                      <a:rPr lang="en-US" altLang="zh-CN" b="0" i="1" smtClean="0">
                        <a:latin typeface="Cambria Math" panose="02040503050406030204" pitchFamily="18" charset="0"/>
                      </a:rPr>
                      <m:t>,</m:t>
                    </m:r>
                    <m:r>
                      <a:rPr lang="en-US" altLang="zh-CN" b="0" i="1" smtClean="0">
                        <a:latin typeface="Cambria Math" panose="02040503050406030204" pitchFamily="18" charset="0"/>
                      </a:rPr>
                      <m:t>𝑟</m:t>
                    </m:r>
                  </m:oMath>
                </a14:m>
                <a:r>
                  <a:rPr lang="zh-CN" altLang="en-US" dirty="0"/>
                  <a:t>，求</a:t>
                </a:r>
                <a14:m>
                  <m:oMath xmlns:m="http://schemas.openxmlformats.org/officeDocument/2006/math">
                    <m:nary>
                      <m:naryPr>
                        <m:chr m:val="∑"/>
                        <m:supHide m:val="on"/>
                        <m:ctrlPr>
                          <a:rPr lang="en-US" altLang="zh-CN" b="0" i="1" smtClean="0">
                            <a:latin typeface="Cambria Math" panose="02040503050406030204" pitchFamily="18" charset="0"/>
                          </a:rPr>
                        </m:ctrlPr>
                      </m:naryPr>
                      <m:sub>
                        <m:r>
                          <m:rPr>
                            <m:brk m:alnAt="7"/>
                          </m:rPr>
                          <a:rPr lang="en-US" altLang="zh-CN" b="0" i="1" smtClean="0">
                            <a:latin typeface="Cambria Math" panose="02040503050406030204" pitchFamily="18" charset="0"/>
                          </a:rPr>
                          <m:t>𝑙</m:t>
                        </m:r>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en-US" altLang="zh-CN" b="0" i="1" smtClean="0">
                            <a:latin typeface="Cambria Math" panose="02040503050406030204" pitchFamily="18" charset="0"/>
                          </a:rPr>
                          <m:t>𝑦</m:t>
                        </m:r>
                        <m:r>
                          <a:rPr lang="en-US" altLang="zh-CN" b="0" i="1" smtClean="0">
                            <a:latin typeface="Cambria Math" panose="02040503050406030204" pitchFamily="18" charset="0"/>
                          </a:rPr>
                          <m:t>≤</m:t>
                        </m:r>
                        <m:r>
                          <a:rPr lang="en-US" altLang="zh-CN" b="0" i="1" smtClean="0">
                            <a:latin typeface="Cambria Math" panose="02040503050406030204" pitchFamily="18" charset="0"/>
                          </a:rPr>
                          <m:t>𝑟</m:t>
                        </m:r>
                      </m:sub>
                      <m:sup/>
                      <m:e>
                        <m:r>
                          <a:rPr lang="en-US" altLang="zh-CN" b="0" i="1" smtClean="0">
                            <a:latin typeface="Cambria Math" panose="02040503050406030204" pitchFamily="18" charset="0"/>
                          </a:rPr>
                          <m:t>𝐴</m:t>
                        </m:r>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en-US" altLang="zh-CN" b="0" i="1" smtClean="0">
                            <a:latin typeface="Cambria Math" panose="02040503050406030204" pitchFamily="18" charset="0"/>
                          </a:rPr>
                          <m:t>𝑦</m:t>
                        </m:r>
                        <m:r>
                          <a:rPr lang="en-US" altLang="zh-CN" b="0" i="1" smtClean="0">
                            <a:latin typeface="Cambria Math" panose="02040503050406030204" pitchFamily="18" charset="0"/>
                          </a:rPr>
                          <m:t>)</m:t>
                        </m:r>
                      </m:e>
                    </m:nary>
                  </m:oMath>
                </a14:m>
                <a:r>
                  <a:rPr lang="zh-CN" altLang="en-US" dirty="0"/>
                  <a:t>，也就是问一个区间包含的每个区间的</a:t>
                </a:r>
                <a:r>
                  <a:rPr lang="en-US" altLang="zh-CN" dirty="0"/>
                  <a:t>LCA</a:t>
                </a:r>
                <a:r>
                  <a:rPr lang="zh-CN" altLang="en-US" dirty="0"/>
                  <a:t>标号之和。</a:t>
                </a:r>
                <a:endParaRPr lang="en-US" altLang="zh-CN" dirty="0"/>
              </a:p>
              <a:p>
                <a:endParaRPr lang="en-US" altLang="zh-CN" dirty="0"/>
              </a:p>
              <a:p>
                <a14:m>
                  <m:oMath xmlns:m="http://schemas.openxmlformats.org/officeDocument/2006/math">
                    <m:r>
                      <a:rPr lang="en-US" altLang="zh-CN" b="0" i="1" smtClean="0">
                        <a:latin typeface="Cambria Math" panose="02040503050406030204" pitchFamily="18" charset="0"/>
                      </a:rPr>
                      <m:t>𝑛</m:t>
                    </m:r>
                    <m:r>
                      <a:rPr lang="en-US" altLang="zh-CN" b="0" i="1" smtClean="0">
                        <a:latin typeface="Cambria Math" panose="02040503050406030204" pitchFamily="18" charset="0"/>
                      </a:rPr>
                      <m:t>,</m:t>
                    </m:r>
                    <m:r>
                      <a:rPr lang="en-US" altLang="zh-CN" b="0" i="1" smtClean="0">
                        <a:latin typeface="Cambria Math" panose="02040503050406030204" pitchFamily="18" charset="0"/>
                      </a:rPr>
                      <m:t>𝑞</m:t>
                    </m:r>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10</m:t>
                        </m:r>
                      </m:e>
                      <m:sup>
                        <m:r>
                          <a:rPr lang="en-US" altLang="zh-CN" b="0" i="1" smtClean="0">
                            <a:latin typeface="Cambria Math" panose="02040503050406030204" pitchFamily="18" charset="0"/>
                          </a:rPr>
                          <m:t>5</m:t>
                        </m:r>
                      </m:sup>
                    </m:sSup>
                  </m:oMath>
                </a14:m>
                <a:endParaRPr lang="zh-CN" altLang="en-US" dirty="0"/>
              </a:p>
            </p:txBody>
          </p:sp>
        </mc:Choice>
        <mc:Fallback xmlns="">
          <p:sp>
            <p:nvSpPr>
              <p:cNvPr id="3" name="内容占位符 2">
                <a:extLst>
                  <a:ext uri="{FF2B5EF4-FFF2-40B4-BE49-F238E27FC236}">
                    <a16:creationId xmlns:a16="http://schemas.microsoft.com/office/drawing/2014/main" id="{83B30B2B-04F0-A522-261A-608144502E6D}"/>
                  </a:ext>
                </a:extLst>
              </p:cNvPr>
              <p:cNvSpPr>
                <a:spLocks noGrp="1" noRot="1" noChangeAspect="1" noMove="1" noResize="1" noEditPoints="1" noAdjustHandles="1" noChangeArrowheads="1" noChangeShapeType="1" noTextEdit="1"/>
              </p:cNvSpPr>
              <p:nvPr>
                <p:ph idx="1"/>
              </p:nvPr>
            </p:nvSpPr>
            <p:spPr>
              <a:blipFill>
                <a:blip r:embed="rId2"/>
                <a:stretch>
                  <a:fillRect l="-142" t="-1261" r="-28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60749676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40D17D-CBBB-55E6-D0BA-D3A2D3186B4B}"/>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0402A06A-B418-A4AA-36CE-B670513A9E78}"/>
              </a:ext>
            </a:extLst>
          </p:cNvPr>
          <p:cNvSpPr>
            <a:spLocks noGrp="1"/>
          </p:cNvSpPr>
          <p:nvPr>
            <p:ph type="title"/>
          </p:nvPr>
        </p:nvSpPr>
        <p:spPr/>
        <p:txBody>
          <a:bodyPr/>
          <a:lstStyle/>
          <a:p>
            <a:r>
              <a:rPr lang="zh-CN" altLang="en-US" dirty="0"/>
              <a:t>问题求解</a:t>
            </a:r>
          </a:p>
        </p:txBody>
      </p:sp>
      <p:sp>
        <p:nvSpPr>
          <p:cNvPr id="3" name="内容占位符 2">
            <a:extLst>
              <a:ext uri="{FF2B5EF4-FFF2-40B4-BE49-F238E27FC236}">
                <a16:creationId xmlns:a16="http://schemas.microsoft.com/office/drawing/2014/main" id="{85484CF2-2FBA-6B06-3FD4-16F1AA7D1567}"/>
              </a:ext>
            </a:extLst>
          </p:cNvPr>
          <p:cNvSpPr>
            <a:spLocks noGrp="1"/>
          </p:cNvSpPr>
          <p:nvPr>
            <p:ph idx="1"/>
          </p:nvPr>
        </p:nvSpPr>
        <p:spPr/>
        <p:txBody>
          <a:bodyPr>
            <a:normAutofit fontScale="92500" lnSpcReduction="10000"/>
          </a:bodyPr>
          <a:lstStyle/>
          <a:p>
            <a:r>
              <a:rPr lang="en-US" altLang="zh-CN" dirty="0"/>
              <a:t>OI</a:t>
            </a:r>
            <a:r>
              <a:rPr lang="zh-CN" altLang="en-US" dirty="0"/>
              <a:t>中最常见的一类问题形式：一阶逻辑的组合问题</a:t>
            </a:r>
            <a:endParaRPr lang="en-US" altLang="zh-CN" dirty="0"/>
          </a:p>
          <a:p>
            <a:endParaRPr lang="en-US" altLang="zh-CN" dirty="0"/>
          </a:p>
          <a:p>
            <a:r>
              <a:rPr lang="zh-CN" altLang="en-US" dirty="0"/>
              <a:t>有一个组合模型（序列、树、图、字符串等）</a:t>
            </a:r>
            <a:endParaRPr lang="en-US" altLang="zh-CN" dirty="0"/>
          </a:p>
          <a:p>
            <a:r>
              <a:rPr lang="zh-CN" altLang="en-US" dirty="0"/>
              <a:t>组合模型上有一些基本的研究对象形式（区间、路径、匹配、子串、子序列以及上述内容的集合等），称为</a:t>
            </a:r>
            <a:r>
              <a:rPr lang="zh-CN" altLang="en-US" b="1" dirty="0"/>
              <a:t>方案</a:t>
            </a:r>
            <a:endParaRPr lang="en-US" altLang="zh-CN" b="1" dirty="0"/>
          </a:p>
          <a:p>
            <a:r>
              <a:rPr lang="zh-CN" altLang="en-US" dirty="0"/>
              <a:t>有一个条件 </a:t>
            </a:r>
            <a:r>
              <a:rPr lang="en-US" altLang="zh-CN" dirty="0"/>
              <a:t>P </a:t>
            </a:r>
            <a:r>
              <a:rPr lang="zh-CN" altLang="en-US" dirty="0"/>
              <a:t>限定了一部分“合法”（满足条件）的研究对象形式，称为</a:t>
            </a:r>
            <a:r>
              <a:rPr lang="zh-CN" altLang="en-US" b="1" dirty="0"/>
              <a:t>合法方案</a:t>
            </a:r>
            <a:endParaRPr lang="en-US" altLang="zh-CN" b="1" dirty="0"/>
          </a:p>
          <a:p>
            <a:r>
              <a:rPr lang="zh-CN" altLang="en-US" dirty="0"/>
              <a:t>研究合法方案的统计结果：</a:t>
            </a:r>
            <a:endParaRPr lang="en-US" altLang="zh-CN" dirty="0"/>
          </a:p>
          <a:p>
            <a:pPr lvl="1"/>
            <a:r>
              <a:rPr lang="zh-CN" altLang="en-US" b="1" dirty="0"/>
              <a:t>存在性判定</a:t>
            </a:r>
            <a:endParaRPr lang="en-US" altLang="zh-CN" b="1" dirty="0"/>
          </a:p>
          <a:p>
            <a:pPr lvl="1"/>
            <a:r>
              <a:rPr lang="zh-CN" altLang="en-US" b="1" dirty="0"/>
              <a:t>存在性</a:t>
            </a:r>
            <a:r>
              <a:rPr lang="en-US" altLang="zh-CN" b="1" dirty="0"/>
              <a:t>+</a:t>
            </a:r>
            <a:r>
              <a:rPr lang="zh-CN" altLang="en-US" b="1" dirty="0"/>
              <a:t>构造</a:t>
            </a:r>
            <a:endParaRPr lang="en-US" altLang="zh-CN" b="1" dirty="0"/>
          </a:p>
          <a:p>
            <a:pPr lvl="1"/>
            <a:r>
              <a:rPr lang="zh-CN" altLang="en-US" b="1" dirty="0"/>
              <a:t>唯一性判定</a:t>
            </a:r>
            <a:endParaRPr lang="en-US" altLang="zh-CN" b="1" dirty="0"/>
          </a:p>
          <a:p>
            <a:pPr lvl="1"/>
            <a:r>
              <a:rPr lang="zh-CN" altLang="en-US" b="1" dirty="0"/>
              <a:t>最优化</a:t>
            </a:r>
            <a:endParaRPr lang="en-US" altLang="zh-CN" b="1" dirty="0"/>
          </a:p>
          <a:p>
            <a:pPr lvl="1"/>
            <a:r>
              <a:rPr lang="zh-CN" altLang="en-US" b="1" dirty="0"/>
              <a:t>计数</a:t>
            </a:r>
            <a:endParaRPr lang="en-US" altLang="zh-CN" b="1" dirty="0"/>
          </a:p>
          <a:p>
            <a:pPr lvl="1"/>
            <a:r>
              <a:rPr lang="en-US" altLang="zh-CN" b="1" dirty="0"/>
              <a:t>……</a:t>
            </a:r>
          </a:p>
        </p:txBody>
      </p:sp>
    </p:spTree>
    <p:extLst>
      <p:ext uri="{BB962C8B-B14F-4D97-AF65-F5344CB8AC3E}">
        <p14:creationId xmlns:p14="http://schemas.microsoft.com/office/powerpoint/2010/main" val="227407712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40D17D-CBBB-55E6-D0BA-D3A2D3186B4B}"/>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0402A06A-B418-A4AA-36CE-B670513A9E78}"/>
              </a:ext>
            </a:extLst>
          </p:cNvPr>
          <p:cNvSpPr>
            <a:spLocks noGrp="1"/>
          </p:cNvSpPr>
          <p:nvPr>
            <p:ph type="title"/>
          </p:nvPr>
        </p:nvSpPr>
        <p:spPr/>
        <p:txBody>
          <a:bodyPr/>
          <a:lstStyle/>
          <a:p>
            <a:r>
              <a:rPr lang="zh-CN" altLang="en-US" dirty="0"/>
              <a:t>问题求解</a:t>
            </a:r>
          </a:p>
        </p:txBody>
      </p:sp>
      <p:sp>
        <p:nvSpPr>
          <p:cNvPr id="3" name="内容占位符 2">
            <a:extLst>
              <a:ext uri="{FF2B5EF4-FFF2-40B4-BE49-F238E27FC236}">
                <a16:creationId xmlns:a16="http://schemas.microsoft.com/office/drawing/2014/main" id="{85484CF2-2FBA-6B06-3FD4-16F1AA7D1567}"/>
              </a:ext>
            </a:extLst>
          </p:cNvPr>
          <p:cNvSpPr>
            <a:spLocks noGrp="1"/>
          </p:cNvSpPr>
          <p:nvPr>
            <p:ph idx="1"/>
          </p:nvPr>
        </p:nvSpPr>
        <p:spPr/>
        <p:txBody>
          <a:bodyPr>
            <a:normAutofit lnSpcReduction="10000"/>
          </a:bodyPr>
          <a:lstStyle/>
          <a:p>
            <a:r>
              <a:rPr lang="en-US" altLang="zh-CN" dirty="0"/>
              <a:t>OI</a:t>
            </a:r>
            <a:r>
              <a:rPr lang="zh-CN" altLang="en-US" dirty="0"/>
              <a:t>中的问题研究的基本思路：</a:t>
            </a:r>
            <a:endParaRPr lang="en-US" altLang="zh-CN" dirty="0"/>
          </a:p>
          <a:p>
            <a:r>
              <a:rPr lang="zh-CN" altLang="en-US" b="1" dirty="0"/>
              <a:t>首先找到问题的研究对象是什么，以及它基本的数学形式。</a:t>
            </a:r>
            <a:endParaRPr lang="en-US" altLang="zh-CN" b="1" dirty="0"/>
          </a:p>
          <a:p>
            <a:pPr marL="342900" indent="-342900">
              <a:buFont typeface="+mj-lt"/>
              <a:buAutoNum type="arabicPeriod"/>
            </a:pPr>
            <a:r>
              <a:rPr lang="zh-CN" altLang="en-US" b="1" dirty="0"/>
              <a:t>考察研究对象的组合结构（表示）。</a:t>
            </a:r>
            <a:endParaRPr lang="en-US" altLang="zh-CN" b="1" dirty="0"/>
          </a:p>
          <a:p>
            <a:pPr marL="617220" lvl="1" indent="-342900">
              <a:buFont typeface="+mj-lt"/>
              <a:buAutoNum type="arabicPeriod"/>
            </a:pPr>
            <a:r>
              <a:rPr lang="zh-CN" altLang="en-US" b="1" dirty="0"/>
              <a:t>组合结构表示所有方案</a:t>
            </a:r>
            <a:endParaRPr lang="en-US" altLang="zh-CN" b="1" dirty="0"/>
          </a:p>
          <a:p>
            <a:pPr marL="891540" lvl="2" indent="-342900">
              <a:buFont typeface="+mj-lt"/>
              <a:buAutoNum type="arabicPeriod"/>
            </a:pPr>
            <a:r>
              <a:rPr lang="zh-CN" altLang="en-US" b="1" dirty="0"/>
              <a:t>直接研究方案本身的朴素形式（比如说子集型方案，依次考虑每个元素是否被选）</a:t>
            </a:r>
            <a:endParaRPr lang="en-US" altLang="zh-CN" b="1" dirty="0"/>
          </a:p>
          <a:p>
            <a:pPr marL="891540" lvl="2" indent="-342900">
              <a:buFont typeface="+mj-lt"/>
              <a:buAutoNum type="arabicPeriod"/>
            </a:pPr>
            <a:r>
              <a:rPr lang="zh-CN" altLang="en-US" b="1" dirty="0"/>
              <a:t>用经典结构表示。常见结论：子树</a:t>
            </a:r>
            <a:r>
              <a:rPr lang="en-US" altLang="zh-CN" b="1" dirty="0"/>
              <a:t>-</a:t>
            </a:r>
            <a:r>
              <a:rPr lang="zh-CN" altLang="en-US" b="1" dirty="0"/>
              <a:t>区间、树</a:t>
            </a:r>
            <a:r>
              <a:rPr lang="en-US" altLang="zh-CN" b="1" dirty="0"/>
              <a:t>-</a:t>
            </a:r>
            <a:r>
              <a:rPr lang="zh-CN" altLang="en-US" b="1" dirty="0"/>
              <a:t>欧拉序、括号序列、</a:t>
            </a:r>
            <a:r>
              <a:rPr lang="en-US" altLang="zh-CN" b="1" dirty="0" err="1"/>
              <a:t>prufer</a:t>
            </a:r>
            <a:r>
              <a:rPr lang="zh-CN" altLang="en-US" b="1" dirty="0"/>
              <a:t>序列、区间图</a:t>
            </a:r>
            <a:r>
              <a:rPr lang="en-US" altLang="zh-CN" b="1" dirty="0"/>
              <a:t>/</a:t>
            </a:r>
            <a:r>
              <a:rPr lang="zh-CN" altLang="en-US" b="1" dirty="0"/>
              <a:t>弦图</a:t>
            </a:r>
            <a:r>
              <a:rPr lang="en-US" altLang="zh-CN" b="1" dirty="0"/>
              <a:t>-</a:t>
            </a:r>
            <a:r>
              <a:rPr lang="zh-CN" altLang="en-US" b="1" dirty="0"/>
              <a:t>区间交</a:t>
            </a:r>
            <a:r>
              <a:rPr lang="en-US" altLang="zh-CN" b="1" dirty="0"/>
              <a:t>/</a:t>
            </a:r>
            <a:r>
              <a:rPr lang="zh-CN" altLang="en-US" b="1" dirty="0"/>
              <a:t>树上连通块交、模拟费用流</a:t>
            </a:r>
            <a:r>
              <a:rPr lang="en-US" altLang="zh-CN" b="1" dirty="0"/>
              <a:t>……</a:t>
            </a:r>
          </a:p>
          <a:p>
            <a:pPr marL="891540" lvl="2" indent="-342900">
              <a:buFont typeface="+mj-lt"/>
              <a:buAutoNum type="arabicPeriod"/>
            </a:pPr>
            <a:r>
              <a:rPr lang="zh-CN" altLang="en-US" b="1" dirty="0"/>
              <a:t>组合结构一般比较直观，所以容易现场研究</a:t>
            </a:r>
          </a:p>
          <a:p>
            <a:pPr marL="1165860" lvl="3" indent="-342900">
              <a:buFont typeface="+mj-lt"/>
              <a:buAutoNum type="arabicPeriod"/>
            </a:pPr>
            <a:r>
              <a:rPr lang="zh-CN" altLang="en-US" b="1" dirty="0"/>
              <a:t>如何判定一个对象是否合法？</a:t>
            </a:r>
            <a:endParaRPr lang="en-US" altLang="zh-CN" b="1" dirty="0"/>
          </a:p>
          <a:p>
            <a:pPr marL="1440180" lvl="4" indent="-342900">
              <a:buFont typeface="+mj-lt"/>
              <a:buAutoNum type="arabicPeriod"/>
            </a:pPr>
            <a:r>
              <a:rPr lang="zh-CN" altLang="en-US" b="1" dirty="0"/>
              <a:t>能否在某种顺序枚举过程中，比如扫描线或者</a:t>
            </a:r>
            <a:r>
              <a:rPr lang="en-US" altLang="zh-CN" b="1" dirty="0" err="1"/>
              <a:t>dfs</a:t>
            </a:r>
            <a:r>
              <a:rPr lang="en-US" altLang="zh-CN" b="1" dirty="0"/>
              <a:t>/</a:t>
            </a:r>
            <a:r>
              <a:rPr lang="zh-CN" altLang="en-US" b="1" dirty="0"/>
              <a:t>子树合并过程中判定是否合法？如果有，可以考虑用状态机记录枚举判定过程中的内存，然后状态压缩得到自然的递推。</a:t>
            </a:r>
          </a:p>
          <a:p>
            <a:pPr marL="1165860" lvl="3" indent="-342900">
              <a:buFont typeface="+mj-lt"/>
              <a:buAutoNum type="arabicPeriod"/>
            </a:pPr>
            <a:r>
              <a:rPr lang="zh-CN" altLang="en-US" b="1" dirty="0"/>
              <a:t>两个合法方案能否生成新的合法方案？</a:t>
            </a:r>
            <a:endParaRPr lang="en-US" altLang="zh-CN" b="1" dirty="0"/>
          </a:p>
          <a:p>
            <a:pPr marL="1165860" lvl="3" indent="-342900">
              <a:buFont typeface="+mj-lt"/>
              <a:buAutoNum type="arabicPeriod"/>
            </a:pPr>
            <a:r>
              <a:rPr lang="zh-CN" altLang="en-US" b="1" dirty="0"/>
              <a:t>如果合法方案本身是个集合，对其内容进行一些集合简单运算能否得到其他合法方案？</a:t>
            </a:r>
          </a:p>
          <a:p>
            <a:pPr marL="1165860" lvl="3" indent="-342900">
              <a:buFont typeface="+mj-lt"/>
              <a:buAutoNum type="arabicPeriod"/>
            </a:pPr>
            <a:r>
              <a:rPr lang="zh-CN" altLang="en-US" b="1" dirty="0"/>
              <a:t>最优化问题中，是否可以证明一定存在满足某些条件的最优解？（最优性调整法）</a:t>
            </a:r>
            <a:endParaRPr lang="en-US" altLang="zh-CN" b="1" dirty="0"/>
          </a:p>
          <a:p>
            <a:pPr marL="1165860" lvl="3" indent="-342900">
              <a:buFont typeface="+mj-lt"/>
              <a:buAutoNum type="arabicPeriod"/>
            </a:pPr>
            <a:r>
              <a:rPr lang="en-US" altLang="zh-CN" b="1" dirty="0"/>
              <a:t>……</a:t>
            </a:r>
          </a:p>
        </p:txBody>
      </p:sp>
    </p:spTree>
    <p:extLst>
      <p:ext uri="{BB962C8B-B14F-4D97-AF65-F5344CB8AC3E}">
        <p14:creationId xmlns:p14="http://schemas.microsoft.com/office/powerpoint/2010/main" val="163502710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40D17D-CBBB-55E6-D0BA-D3A2D3186B4B}"/>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0402A06A-B418-A4AA-36CE-B670513A9E78}"/>
              </a:ext>
            </a:extLst>
          </p:cNvPr>
          <p:cNvSpPr>
            <a:spLocks noGrp="1"/>
          </p:cNvSpPr>
          <p:nvPr>
            <p:ph type="title"/>
          </p:nvPr>
        </p:nvSpPr>
        <p:spPr/>
        <p:txBody>
          <a:bodyPr/>
          <a:lstStyle/>
          <a:p>
            <a:r>
              <a:rPr lang="zh-CN" altLang="en-US" dirty="0"/>
              <a:t>问题求解</a:t>
            </a:r>
          </a:p>
        </p:txBody>
      </p:sp>
      <p:sp>
        <p:nvSpPr>
          <p:cNvPr id="3" name="内容占位符 2">
            <a:extLst>
              <a:ext uri="{FF2B5EF4-FFF2-40B4-BE49-F238E27FC236}">
                <a16:creationId xmlns:a16="http://schemas.microsoft.com/office/drawing/2014/main" id="{85484CF2-2FBA-6B06-3FD4-16F1AA7D1567}"/>
              </a:ext>
            </a:extLst>
          </p:cNvPr>
          <p:cNvSpPr>
            <a:spLocks noGrp="1"/>
          </p:cNvSpPr>
          <p:nvPr>
            <p:ph idx="1"/>
          </p:nvPr>
        </p:nvSpPr>
        <p:spPr/>
        <p:txBody>
          <a:bodyPr>
            <a:normAutofit/>
          </a:bodyPr>
          <a:lstStyle/>
          <a:p>
            <a:r>
              <a:rPr lang="en-US" altLang="zh-CN" dirty="0"/>
              <a:t>OI</a:t>
            </a:r>
            <a:r>
              <a:rPr lang="zh-CN" altLang="en-US" dirty="0"/>
              <a:t>中的问题研究的基本思路：</a:t>
            </a:r>
            <a:endParaRPr lang="en-US" altLang="zh-CN" dirty="0"/>
          </a:p>
          <a:p>
            <a:r>
              <a:rPr lang="zh-CN" altLang="en-US" b="1" dirty="0"/>
              <a:t>首先找到问题的研究对象是什么，以及它基本的数学形式。</a:t>
            </a:r>
            <a:endParaRPr lang="en-US" altLang="zh-CN" b="1" dirty="0"/>
          </a:p>
          <a:p>
            <a:pPr marL="342900" indent="-342900">
              <a:buFont typeface="+mj-lt"/>
              <a:buAutoNum type="arabicPeriod"/>
            </a:pPr>
            <a:r>
              <a:rPr lang="zh-CN" altLang="en-US" b="1" dirty="0"/>
              <a:t>考察研究对象的代数表示，利用数学上已经充分研究的代数结构。（和组合意义的表示并无根本区别，只是没那么直观）</a:t>
            </a:r>
            <a:endParaRPr lang="en-US" altLang="zh-CN" b="1" dirty="0"/>
          </a:p>
          <a:p>
            <a:pPr marL="617220" lvl="1" indent="-342900">
              <a:buFont typeface="+mj-lt"/>
              <a:buAutoNum type="arabicPeriod"/>
            </a:pPr>
            <a:r>
              <a:rPr lang="en-US" altLang="zh-CN" b="1" dirty="0"/>
              <a:t>Hash</a:t>
            </a:r>
            <a:r>
              <a:rPr lang="zh-CN" altLang="en-US" b="1" dirty="0"/>
              <a:t>（和常见结论）</a:t>
            </a:r>
            <a:endParaRPr lang="en-US" altLang="zh-CN" b="1" dirty="0"/>
          </a:p>
          <a:p>
            <a:pPr marL="617220" lvl="1" indent="-342900">
              <a:buFont typeface="+mj-lt"/>
              <a:buAutoNum type="arabicPeriod"/>
            </a:pPr>
            <a:r>
              <a:rPr lang="zh-CN" altLang="en-US" b="1" dirty="0"/>
              <a:t>生成函数（和常见结论）</a:t>
            </a:r>
            <a:endParaRPr lang="en-US" altLang="zh-CN" b="1" dirty="0"/>
          </a:p>
          <a:p>
            <a:pPr marL="617220" lvl="1" indent="-342900">
              <a:buFont typeface="+mj-lt"/>
              <a:buAutoNum type="arabicPeriod"/>
            </a:pPr>
            <a:r>
              <a:rPr lang="zh-CN" altLang="en-US" b="1" dirty="0"/>
              <a:t>矩阵表示（</a:t>
            </a:r>
            <a:r>
              <a:rPr lang="en-US" altLang="zh-CN" b="1" dirty="0"/>
              <a:t>OI</a:t>
            </a:r>
            <a:r>
              <a:rPr lang="zh-CN" altLang="en-US" b="1" dirty="0"/>
              <a:t>中主要是个别代数图论的结论）</a:t>
            </a:r>
            <a:endParaRPr lang="en-US" altLang="zh-CN" b="1" dirty="0"/>
          </a:p>
          <a:p>
            <a:pPr marL="617220" lvl="1" indent="-342900">
              <a:buFont typeface="+mj-lt"/>
              <a:buAutoNum type="arabicPeriod"/>
            </a:pPr>
            <a:r>
              <a:rPr lang="zh-CN" altLang="en-US" b="1" dirty="0"/>
              <a:t>拟阵</a:t>
            </a:r>
            <a:endParaRPr lang="en-US" altLang="zh-CN" b="1" dirty="0"/>
          </a:p>
          <a:p>
            <a:pPr marL="617220" lvl="1" indent="-342900">
              <a:buFont typeface="+mj-lt"/>
              <a:buAutoNum type="arabicPeriod"/>
            </a:pPr>
            <a:r>
              <a:rPr lang="en-US" altLang="zh-CN" b="1" dirty="0"/>
              <a:t>……</a:t>
            </a:r>
          </a:p>
        </p:txBody>
      </p:sp>
    </p:spTree>
    <p:extLst>
      <p:ext uri="{BB962C8B-B14F-4D97-AF65-F5344CB8AC3E}">
        <p14:creationId xmlns:p14="http://schemas.microsoft.com/office/powerpoint/2010/main" val="340721807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40D17D-CBBB-55E6-D0BA-D3A2D3186B4B}"/>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0402A06A-B418-A4AA-36CE-B670513A9E78}"/>
              </a:ext>
            </a:extLst>
          </p:cNvPr>
          <p:cNvSpPr>
            <a:spLocks noGrp="1"/>
          </p:cNvSpPr>
          <p:nvPr>
            <p:ph type="title"/>
          </p:nvPr>
        </p:nvSpPr>
        <p:spPr/>
        <p:txBody>
          <a:bodyPr/>
          <a:lstStyle/>
          <a:p>
            <a:r>
              <a:rPr lang="zh-CN" altLang="en-US" dirty="0"/>
              <a:t>问题求解</a:t>
            </a:r>
          </a:p>
        </p:txBody>
      </p:sp>
      <p:sp>
        <p:nvSpPr>
          <p:cNvPr id="3" name="内容占位符 2">
            <a:extLst>
              <a:ext uri="{FF2B5EF4-FFF2-40B4-BE49-F238E27FC236}">
                <a16:creationId xmlns:a16="http://schemas.microsoft.com/office/drawing/2014/main" id="{85484CF2-2FBA-6B06-3FD4-16F1AA7D1567}"/>
              </a:ext>
            </a:extLst>
          </p:cNvPr>
          <p:cNvSpPr>
            <a:spLocks noGrp="1"/>
          </p:cNvSpPr>
          <p:nvPr>
            <p:ph idx="1"/>
          </p:nvPr>
        </p:nvSpPr>
        <p:spPr/>
        <p:txBody>
          <a:bodyPr>
            <a:normAutofit fontScale="92500" lnSpcReduction="20000"/>
          </a:bodyPr>
          <a:lstStyle/>
          <a:p>
            <a:r>
              <a:rPr lang="en-US" altLang="zh-CN" dirty="0"/>
              <a:t>OI</a:t>
            </a:r>
            <a:r>
              <a:rPr lang="zh-CN" altLang="en-US" dirty="0"/>
              <a:t>中的问题研究的基本思路：</a:t>
            </a:r>
            <a:endParaRPr lang="en-US" altLang="zh-CN" dirty="0"/>
          </a:p>
          <a:p>
            <a:r>
              <a:rPr lang="zh-CN" altLang="en-US" b="1" dirty="0"/>
              <a:t>首先找到问题的研究对象是什么，以及它基本的数学形式。</a:t>
            </a:r>
            <a:endParaRPr lang="en-US" altLang="zh-CN" b="1" dirty="0"/>
          </a:p>
          <a:p>
            <a:pPr marL="342900" indent="-342900">
              <a:buFont typeface="+mj-lt"/>
              <a:buAutoNum type="arabicPeriod"/>
            </a:pPr>
            <a:r>
              <a:rPr lang="zh-CN" altLang="en-US" b="1" dirty="0"/>
              <a:t>得到研究对象对应的数学形式和表示方式后，尝试利用表示的性质和研究问题的性质设计算法。</a:t>
            </a:r>
            <a:endParaRPr lang="en-US" altLang="zh-CN" b="1" dirty="0"/>
          </a:p>
          <a:p>
            <a:pPr marL="617220" lvl="1" indent="-342900">
              <a:buFont typeface="+mj-lt"/>
              <a:buAutoNum type="arabicPeriod"/>
            </a:pPr>
            <a:r>
              <a:rPr lang="zh-CN" altLang="en-US" b="1" dirty="0"/>
              <a:t>一般来说，各种表示结构有对应的性质和技巧。例如：</a:t>
            </a:r>
            <a:endParaRPr lang="en-US" altLang="zh-CN" b="1" dirty="0"/>
          </a:p>
          <a:p>
            <a:pPr marL="891540" lvl="2" indent="-342900">
              <a:buFont typeface="+mj-lt"/>
              <a:buAutoNum type="arabicPeriod"/>
            </a:pPr>
            <a:r>
              <a:rPr lang="zh-CN" altLang="en-US" b="1" dirty="0"/>
              <a:t>序列：“序列分治结构（猫树）”“区间递推”“颜色段均摊”</a:t>
            </a:r>
            <a:r>
              <a:rPr lang="en-US" altLang="zh-CN" b="1" dirty="0"/>
              <a:t>……</a:t>
            </a:r>
          </a:p>
          <a:p>
            <a:pPr marL="891540" lvl="2" indent="-342900">
              <a:buFont typeface="+mj-lt"/>
              <a:buAutoNum type="arabicPeriod"/>
            </a:pPr>
            <a:r>
              <a:rPr lang="zh-CN" altLang="en-US" b="1" dirty="0"/>
              <a:t>树：“树上差分</a:t>
            </a:r>
            <a:r>
              <a:rPr lang="en-US" altLang="zh-CN" b="1" dirty="0"/>
              <a:t>/DFS</a:t>
            </a:r>
            <a:r>
              <a:rPr lang="zh-CN" altLang="en-US" b="1" dirty="0"/>
              <a:t>”“子树递推”“枚举</a:t>
            </a:r>
            <a:r>
              <a:rPr lang="en-US" altLang="zh-CN" b="1" dirty="0"/>
              <a:t>LCA</a:t>
            </a:r>
            <a:r>
              <a:rPr lang="zh-CN" altLang="en-US" b="1" dirty="0"/>
              <a:t>计算连通块</a:t>
            </a:r>
            <a:r>
              <a:rPr lang="en-US" altLang="zh-CN" b="1" dirty="0"/>
              <a:t>/</a:t>
            </a:r>
            <a:r>
              <a:rPr lang="zh-CN" altLang="en-US" b="1" dirty="0"/>
              <a:t>路径统计信息”“树上启发式合并”“点</a:t>
            </a:r>
            <a:r>
              <a:rPr lang="en-US" altLang="zh-CN" b="1" dirty="0"/>
              <a:t>/</a:t>
            </a:r>
            <a:r>
              <a:rPr lang="zh-CN" altLang="en-US" b="1" dirty="0"/>
              <a:t>边分治”“</a:t>
            </a:r>
            <a:r>
              <a:rPr lang="en-US" altLang="zh-CN" b="1" dirty="0" err="1"/>
              <a:t>Toptree</a:t>
            </a:r>
            <a:r>
              <a:rPr lang="zh-CN" altLang="en-US" b="1" dirty="0"/>
              <a:t>结构分治”</a:t>
            </a:r>
            <a:r>
              <a:rPr lang="en-US" altLang="zh-CN" b="1" dirty="0"/>
              <a:t>……</a:t>
            </a:r>
          </a:p>
          <a:p>
            <a:pPr marL="891540" lvl="2" indent="-342900">
              <a:buFont typeface="+mj-lt"/>
              <a:buAutoNum type="arabicPeriod"/>
            </a:pPr>
            <a:r>
              <a:rPr lang="en-US" altLang="zh-CN" b="1" dirty="0"/>
              <a:t>……</a:t>
            </a:r>
          </a:p>
          <a:p>
            <a:pPr marL="617220" lvl="1" indent="-342900">
              <a:buFont typeface="+mj-lt"/>
              <a:buAutoNum type="arabicPeriod"/>
            </a:pPr>
            <a:r>
              <a:rPr lang="zh-CN" altLang="en-US" b="1" dirty="0"/>
              <a:t>各种研究问题的形式也有对应的技巧。例如：</a:t>
            </a:r>
            <a:endParaRPr lang="en-US" altLang="zh-CN" b="1" dirty="0"/>
          </a:p>
          <a:p>
            <a:pPr marL="891540" lvl="2" indent="-342900">
              <a:buFont typeface="+mj-lt"/>
              <a:buAutoNum type="arabicPeriod"/>
            </a:pPr>
            <a:r>
              <a:rPr lang="zh-CN" altLang="en-US" b="1" dirty="0"/>
              <a:t>最优化：凸性（蒙日矩阵）、</a:t>
            </a:r>
            <a:r>
              <a:rPr lang="en-US" altLang="zh-CN" b="1" dirty="0"/>
              <a:t>KTT……</a:t>
            </a:r>
          </a:p>
          <a:p>
            <a:pPr marL="891540" lvl="2" indent="-342900">
              <a:buFont typeface="+mj-lt"/>
              <a:buAutoNum type="arabicPeriod"/>
            </a:pPr>
            <a:r>
              <a:rPr lang="zh-CN" altLang="en-US" b="1" dirty="0"/>
              <a:t>最值：最值容斥</a:t>
            </a:r>
            <a:r>
              <a:rPr lang="en-US" altLang="zh-CN" b="1" dirty="0"/>
              <a:t>/</a:t>
            </a:r>
            <a:r>
              <a:rPr lang="zh-CN" altLang="en-US" b="1" dirty="0"/>
              <a:t>反演，在多层函数可以写成方向一致的最值时减少复合层数的技巧（例如最小方差、最大切比雪夫距离等）</a:t>
            </a:r>
            <a:r>
              <a:rPr lang="en-US" altLang="zh-CN" b="1" dirty="0"/>
              <a:t>……</a:t>
            </a:r>
          </a:p>
          <a:p>
            <a:pPr marL="891540" lvl="2" indent="-342900">
              <a:buFont typeface="+mj-lt"/>
              <a:buAutoNum type="arabicPeriod"/>
            </a:pPr>
            <a:r>
              <a:rPr lang="en-US" altLang="zh-CN" b="1" dirty="0"/>
              <a:t>……</a:t>
            </a:r>
          </a:p>
          <a:p>
            <a:pPr marL="617220" lvl="1" indent="-342900">
              <a:buFont typeface="+mj-lt"/>
              <a:buAutoNum type="arabicPeriod"/>
            </a:pPr>
            <a:r>
              <a:rPr lang="zh-CN" altLang="en-US" b="1" dirty="0"/>
              <a:t>上述一些可以诱导出更一般的算法思想，不过到这一步就不是很适合在省选阶段就搞书面总结，需要先通过题目例子积累自行理解。对计算理论和更一般的算法方法有一定理解后再尝试数学化。（比如说递推的状态机、计算图模型；数据结构的在线</a:t>
            </a:r>
            <a:r>
              <a:rPr lang="en-US" altLang="zh-CN" b="1" dirty="0"/>
              <a:t>/</a:t>
            </a:r>
            <a:r>
              <a:rPr lang="zh-CN" altLang="en-US" b="1" dirty="0"/>
              <a:t>离线方法等。严格来说也可以写成数学上明确的形式，但不适合</a:t>
            </a:r>
            <a:r>
              <a:rPr lang="en-US" altLang="zh-CN" b="1" dirty="0"/>
              <a:t>NOI</a:t>
            </a:r>
            <a:r>
              <a:rPr lang="zh-CN" altLang="en-US" b="1" dirty="0"/>
              <a:t>以下阶段的学生阅读。）</a:t>
            </a:r>
            <a:endParaRPr lang="en-US" altLang="zh-CN" b="1" dirty="0"/>
          </a:p>
          <a:p>
            <a:pPr marL="617220" lvl="1" indent="-342900">
              <a:buFont typeface="+mj-lt"/>
              <a:buAutoNum type="arabicPeriod"/>
            </a:pPr>
            <a:r>
              <a:rPr lang="zh-CN" altLang="en-US" b="1" dirty="0"/>
              <a:t>再进一步实际上就是比较严肃的算法设计学术的核心基础内容。</a:t>
            </a:r>
            <a:endParaRPr lang="en-US" altLang="zh-CN" b="1" dirty="0"/>
          </a:p>
        </p:txBody>
      </p:sp>
    </p:spTree>
    <p:extLst>
      <p:ext uri="{BB962C8B-B14F-4D97-AF65-F5344CB8AC3E}">
        <p14:creationId xmlns:p14="http://schemas.microsoft.com/office/powerpoint/2010/main" val="402810492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40D17D-CBBB-55E6-D0BA-D3A2D3186B4B}"/>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0402A06A-B418-A4AA-36CE-B670513A9E78}"/>
              </a:ext>
            </a:extLst>
          </p:cNvPr>
          <p:cNvSpPr>
            <a:spLocks noGrp="1"/>
          </p:cNvSpPr>
          <p:nvPr>
            <p:ph type="title"/>
          </p:nvPr>
        </p:nvSpPr>
        <p:spPr/>
        <p:txBody>
          <a:bodyPr/>
          <a:lstStyle/>
          <a:p>
            <a:r>
              <a:rPr lang="zh-CN" altLang="en-US" dirty="0"/>
              <a:t>问题求解</a:t>
            </a:r>
          </a:p>
        </p:txBody>
      </p:sp>
      <p:sp>
        <p:nvSpPr>
          <p:cNvPr id="3" name="内容占位符 2">
            <a:extLst>
              <a:ext uri="{FF2B5EF4-FFF2-40B4-BE49-F238E27FC236}">
                <a16:creationId xmlns:a16="http://schemas.microsoft.com/office/drawing/2014/main" id="{85484CF2-2FBA-6B06-3FD4-16F1AA7D1567}"/>
              </a:ext>
            </a:extLst>
          </p:cNvPr>
          <p:cNvSpPr>
            <a:spLocks noGrp="1"/>
          </p:cNvSpPr>
          <p:nvPr>
            <p:ph idx="1"/>
          </p:nvPr>
        </p:nvSpPr>
        <p:spPr/>
        <p:txBody>
          <a:bodyPr>
            <a:normAutofit/>
          </a:bodyPr>
          <a:lstStyle/>
          <a:p>
            <a:r>
              <a:rPr lang="en-US" altLang="zh-CN" b="1" dirty="0"/>
              <a:t>OI</a:t>
            </a:r>
            <a:r>
              <a:rPr lang="zh-CN" altLang="en-US" b="1" dirty="0"/>
              <a:t>中主要学习的包括：</a:t>
            </a:r>
            <a:endParaRPr lang="en-US" altLang="zh-CN" b="1" dirty="0"/>
          </a:p>
          <a:p>
            <a:pPr lvl="1"/>
            <a:r>
              <a:rPr lang="zh-CN" altLang="en-US" b="1" dirty="0"/>
              <a:t>各种组合模型和表示结构，以及对应的经典性质和技巧。</a:t>
            </a:r>
            <a:endParaRPr lang="en-US" altLang="zh-CN" b="1" dirty="0"/>
          </a:p>
          <a:p>
            <a:pPr lvl="2"/>
            <a:r>
              <a:rPr lang="zh-CN" altLang="en-US" b="1" dirty="0"/>
              <a:t>序列、树、匹配、字符串</a:t>
            </a:r>
            <a:r>
              <a:rPr lang="en-US" altLang="zh-CN" b="1" dirty="0"/>
              <a:t>……</a:t>
            </a:r>
          </a:p>
          <a:p>
            <a:pPr lvl="2"/>
            <a:r>
              <a:rPr lang="zh-CN" altLang="en-US" b="1" dirty="0"/>
              <a:t>生成函数、</a:t>
            </a:r>
            <a:r>
              <a:rPr lang="en-US" altLang="zh-CN" b="1" dirty="0"/>
              <a:t>Hash……</a:t>
            </a:r>
          </a:p>
          <a:p>
            <a:pPr lvl="1"/>
            <a:r>
              <a:rPr lang="zh-CN" altLang="en-US" b="1" dirty="0"/>
              <a:t>各种问题形式，以及对应的（可用于算法设计的）经典性质和技巧。</a:t>
            </a:r>
            <a:endParaRPr lang="en-US" altLang="zh-CN" b="1" dirty="0"/>
          </a:p>
          <a:p>
            <a:pPr lvl="2"/>
            <a:r>
              <a:rPr lang="zh-CN" altLang="en-US" b="1" dirty="0"/>
              <a:t>最优化、递推</a:t>
            </a:r>
            <a:r>
              <a:rPr lang="en-US" altLang="zh-CN" b="1" dirty="0"/>
              <a:t>/DP</a:t>
            </a:r>
            <a:r>
              <a:rPr lang="zh-CN" altLang="en-US" b="1" dirty="0"/>
              <a:t>、最值</a:t>
            </a:r>
            <a:r>
              <a:rPr lang="en-US" altLang="zh-CN" b="1" dirty="0"/>
              <a:t>……</a:t>
            </a:r>
          </a:p>
          <a:p>
            <a:pPr lvl="2"/>
            <a:r>
              <a:rPr lang="zh-CN" altLang="en-US" b="1" dirty="0"/>
              <a:t>数据结构</a:t>
            </a:r>
            <a:r>
              <a:rPr lang="en-US" altLang="zh-CN" b="1" dirty="0"/>
              <a:t>……</a:t>
            </a:r>
          </a:p>
          <a:p>
            <a:pPr lvl="1"/>
            <a:r>
              <a:rPr lang="zh-CN" altLang="en-US" b="1" dirty="0"/>
              <a:t>结合前两者的相对独立的特殊专题，</a:t>
            </a:r>
            <a:endParaRPr lang="en-US" altLang="zh-CN" b="1" dirty="0"/>
          </a:p>
          <a:p>
            <a:pPr lvl="2"/>
            <a:r>
              <a:rPr lang="zh-CN" altLang="en-US" b="1" dirty="0"/>
              <a:t>组合博弈论、数论函数求和</a:t>
            </a:r>
            <a:r>
              <a:rPr lang="en-US" altLang="zh-CN" b="1" dirty="0"/>
              <a:t>……</a:t>
            </a:r>
          </a:p>
          <a:p>
            <a:pPr lvl="1"/>
            <a:endParaRPr lang="en-US" altLang="zh-CN" b="1" dirty="0"/>
          </a:p>
          <a:p>
            <a:pPr lvl="1"/>
            <a:r>
              <a:rPr lang="zh-CN" altLang="en-US" b="1" dirty="0"/>
              <a:t>其中每个问题也有一些特殊的理论和分析方法，然而，这种分析方法在问题范围内是相当一般性的（在</a:t>
            </a:r>
            <a:r>
              <a:rPr lang="en-US" altLang="zh-CN" b="1" dirty="0"/>
              <a:t>OI</a:t>
            </a:r>
            <a:r>
              <a:rPr lang="zh-CN" altLang="en-US" b="1" dirty="0"/>
              <a:t>角度看）。</a:t>
            </a:r>
            <a:endParaRPr lang="en-US" altLang="zh-CN" b="1" dirty="0"/>
          </a:p>
          <a:p>
            <a:pPr lvl="1"/>
            <a:r>
              <a:rPr lang="zh-CN" altLang="en-US" b="1" dirty="0"/>
              <a:t>例如：树上问题可以考虑</a:t>
            </a:r>
            <a:r>
              <a:rPr lang="en-US" altLang="zh-CN" b="1" dirty="0" err="1"/>
              <a:t>Toptree</a:t>
            </a:r>
            <a:r>
              <a:rPr lang="zh-CN" altLang="en-US" b="1" dirty="0"/>
              <a:t>型的分治结构。数据结构应用问题可以考虑把查询分解成多个点的独立贡献，并把点嵌入到高维序列</a:t>
            </a:r>
            <a:r>
              <a:rPr lang="en-US" altLang="zh-CN" b="1" dirty="0"/>
              <a:t>/</a:t>
            </a:r>
            <a:r>
              <a:rPr lang="zh-CN" altLang="en-US" b="1" dirty="0"/>
              <a:t>树顺序。</a:t>
            </a:r>
            <a:r>
              <a:rPr lang="en-US" altLang="zh-CN" b="1" dirty="0"/>
              <a:t>DP</a:t>
            </a:r>
            <a:r>
              <a:rPr lang="zh-CN" altLang="en-US" b="1" dirty="0"/>
              <a:t>可以考虑对单个已知方案的顺序性的合法性判定</a:t>
            </a:r>
            <a:r>
              <a:rPr lang="en-US" altLang="zh-CN" b="1" dirty="0"/>
              <a:t>/</a:t>
            </a:r>
            <a:r>
              <a:rPr lang="zh-CN" altLang="en-US" b="1" dirty="0"/>
              <a:t>求权值算法。</a:t>
            </a:r>
            <a:endParaRPr lang="en-US" altLang="zh-CN" b="1" dirty="0"/>
          </a:p>
        </p:txBody>
      </p:sp>
    </p:spTree>
    <p:extLst>
      <p:ext uri="{BB962C8B-B14F-4D97-AF65-F5344CB8AC3E}">
        <p14:creationId xmlns:p14="http://schemas.microsoft.com/office/powerpoint/2010/main" val="3068826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40D17D-CBBB-55E6-D0BA-D3A2D3186B4B}"/>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0402A06A-B418-A4AA-36CE-B670513A9E78}"/>
              </a:ext>
            </a:extLst>
          </p:cNvPr>
          <p:cNvSpPr>
            <a:spLocks noGrp="1"/>
          </p:cNvSpPr>
          <p:nvPr>
            <p:ph type="title"/>
          </p:nvPr>
        </p:nvSpPr>
        <p:spPr/>
        <p:txBody>
          <a:bodyPr/>
          <a:lstStyle/>
          <a:p>
            <a:r>
              <a:rPr lang="zh-CN" altLang="en-US" dirty="0"/>
              <a:t>问题求解</a:t>
            </a:r>
          </a:p>
        </p:txBody>
      </p:sp>
      <p:sp>
        <p:nvSpPr>
          <p:cNvPr id="3" name="内容占位符 2">
            <a:extLst>
              <a:ext uri="{FF2B5EF4-FFF2-40B4-BE49-F238E27FC236}">
                <a16:creationId xmlns:a16="http://schemas.microsoft.com/office/drawing/2014/main" id="{85484CF2-2FBA-6B06-3FD4-16F1AA7D1567}"/>
              </a:ext>
            </a:extLst>
          </p:cNvPr>
          <p:cNvSpPr>
            <a:spLocks noGrp="1"/>
          </p:cNvSpPr>
          <p:nvPr>
            <p:ph idx="1"/>
          </p:nvPr>
        </p:nvSpPr>
        <p:spPr/>
        <p:txBody>
          <a:bodyPr>
            <a:normAutofit/>
          </a:bodyPr>
          <a:lstStyle/>
          <a:p>
            <a:r>
              <a:rPr lang="zh-CN" altLang="en-US" b="1" dirty="0"/>
              <a:t>应该意识到，</a:t>
            </a:r>
            <a:r>
              <a:rPr lang="en-US" altLang="zh-CN" b="1" dirty="0"/>
              <a:t>OI</a:t>
            </a:r>
            <a:r>
              <a:rPr lang="zh-CN" altLang="en-US" b="1" dirty="0"/>
              <a:t>中算法模板一般是其中某一个点的一个经典例子，算法模板可以诱导、推广出很多性质、技巧和相关的内容。作为学生需要主动尝试这一点。</a:t>
            </a:r>
            <a:endParaRPr lang="en-US" altLang="zh-CN" b="1" dirty="0"/>
          </a:p>
          <a:p>
            <a:pPr lvl="1"/>
            <a:r>
              <a:rPr lang="zh-CN" altLang="en-US" b="1" dirty="0"/>
              <a:t>并且很多</a:t>
            </a:r>
            <a:r>
              <a:rPr lang="en-US" altLang="zh-CN" b="1" dirty="0"/>
              <a:t>OI</a:t>
            </a:r>
            <a:r>
              <a:rPr lang="zh-CN" altLang="en-US" b="1" dirty="0"/>
              <a:t>中的知识点其实根本就不是同类的内容。应该意识到，组合模型、问题形式之间是不一样的。“树上启发式合并”和“最优性调整法”是有区别的。</a:t>
            </a:r>
            <a:endParaRPr lang="en-US" altLang="zh-CN" b="1" dirty="0"/>
          </a:p>
          <a:p>
            <a:r>
              <a:rPr lang="zh-CN" altLang="en-US" b="1" dirty="0"/>
              <a:t>对于</a:t>
            </a:r>
            <a:r>
              <a:rPr lang="en-US" altLang="zh-CN" b="1" dirty="0"/>
              <a:t>NOI</a:t>
            </a:r>
            <a:r>
              <a:rPr lang="zh-CN" altLang="en-US" b="1" dirty="0"/>
              <a:t>学生：</a:t>
            </a:r>
            <a:endParaRPr lang="en-US" altLang="zh-CN" b="1" dirty="0"/>
          </a:p>
          <a:p>
            <a:pPr lvl="1"/>
            <a:r>
              <a:rPr lang="zh-CN" altLang="en-US" b="1" dirty="0"/>
              <a:t>随机刷题</a:t>
            </a:r>
            <a:r>
              <a:rPr lang="en-US" altLang="zh-CN" b="1" dirty="0"/>
              <a:t>+</a:t>
            </a:r>
            <a:r>
              <a:rPr lang="zh-CN" altLang="en-US" b="1" dirty="0"/>
              <a:t>看题解（</a:t>
            </a:r>
            <a:r>
              <a:rPr lang="en-US" altLang="zh-CN" b="1" dirty="0"/>
              <a:t>×</a:t>
            </a:r>
            <a:r>
              <a:rPr lang="zh-CN" altLang="en-US" b="1" dirty="0"/>
              <a:t>）←到这个阶段，例子和人脑直觉已经积累的够多了</a:t>
            </a:r>
            <a:endParaRPr lang="en-US" altLang="zh-CN" b="1" dirty="0"/>
          </a:p>
          <a:p>
            <a:pPr lvl="1"/>
            <a:r>
              <a:rPr lang="zh-CN" altLang="en-US" b="1" dirty="0"/>
              <a:t>刷题</a:t>
            </a:r>
            <a:r>
              <a:rPr lang="en-US" altLang="zh-CN" b="1" dirty="0"/>
              <a:t>+</a:t>
            </a:r>
            <a:r>
              <a:rPr lang="zh-CN" altLang="en-US" b="1"/>
              <a:t>题解逻辑补全</a:t>
            </a:r>
            <a:r>
              <a:rPr lang="en-US" altLang="zh-CN" b="1" dirty="0"/>
              <a:t>+</a:t>
            </a:r>
            <a:r>
              <a:rPr lang="zh-CN" altLang="en-US" b="1" dirty="0"/>
              <a:t>总结问题模型</a:t>
            </a:r>
            <a:r>
              <a:rPr lang="en-US" altLang="zh-CN" b="1" dirty="0"/>
              <a:t>/</a:t>
            </a:r>
            <a:r>
              <a:rPr lang="zh-CN" altLang="en-US" b="1" dirty="0"/>
              <a:t>性质</a:t>
            </a:r>
            <a:r>
              <a:rPr lang="en-US" altLang="zh-CN" b="1" dirty="0"/>
              <a:t>/</a:t>
            </a:r>
            <a:r>
              <a:rPr lang="zh-CN" altLang="en-US" b="1" dirty="0"/>
              <a:t>技巧</a:t>
            </a:r>
            <a:r>
              <a:rPr lang="en-US" altLang="zh-CN" b="1" dirty="0"/>
              <a:t>+</a:t>
            </a:r>
            <a:r>
              <a:rPr lang="zh-CN" altLang="en-US" b="1" dirty="0"/>
              <a:t>尝试推广</a:t>
            </a:r>
            <a:r>
              <a:rPr lang="en-US" altLang="zh-CN" b="1" dirty="0"/>
              <a:t>+</a:t>
            </a:r>
            <a:r>
              <a:rPr lang="zh-CN" altLang="en-US" b="1" dirty="0"/>
              <a:t>主动学习这个问题在学术上的已知资料</a:t>
            </a:r>
            <a:r>
              <a:rPr lang="en-US" altLang="zh-CN" b="1" dirty="0"/>
              <a:t>+</a:t>
            </a:r>
            <a:r>
              <a:rPr lang="zh-CN" altLang="en-US" b="1" dirty="0"/>
              <a:t>改编题目</a:t>
            </a:r>
            <a:r>
              <a:rPr lang="en-US" altLang="zh-CN" b="1" dirty="0"/>
              <a:t>/</a:t>
            </a:r>
            <a:r>
              <a:rPr lang="zh-CN" altLang="en-US" b="1" dirty="0"/>
              <a:t>出题（√）</a:t>
            </a:r>
            <a:endParaRPr lang="en-US" altLang="zh-CN" b="1" dirty="0"/>
          </a:p>
          <a:p>
            <a:pPr lvl="2"/>
            <a:r>
              <a:rPr lang="zh-CN" altLang="en-US" b="1" dirty="0"/>
              <a:t>（但注意这些显然不能像“最美笔记”那样书面化、</a:t>
            </a:r>
            <a:r>
              <a:rPr lang="en-US" altLang="zh-CN" b="1" dirty="0"/>
              <a:t>KPI</a:t>
            </a:r>
            <a:r>
              <a:rPr lang="zh-CN" altLang="en-US" b="1" dirty="0"/>
              <a:t>化，以主动思考，动手推导自己想不太清楚的部分为宜）</a:t>
            </a:r>
            <a:endParaRPr lang="en-US" altLang="zh-CN" b="1" dirty="0"/>
          </a:p>
        </p:txBody>
      </p:sp>
    </p:spTree>
    <p:extLst>
      <p:ext uri="{BB962C8B-B14F-4D97-AF65-F5344CB8AC3E}">
        <p14:creationId xmlns:p14="http://schemas.microsoft.com/office/powerpoint/2010/main" val="132661201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40D17D-CBBB-55E6-D0BA-D3A2D3186B4B}"/>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0402A06A-B418-A4AA-36CE-B670513A9E78}"/>
              </a:ext>
            </a:extLst>
          </p:cNvPr>
          <p:cNvSpPr>
            <a:spLocks noGrp="1"/>
          </p:cNvSpPr>
          <p:nvPr>
            <p:ph type="title"/>
          </p:nvPr>
        </p:nvSpPr>
        <p:spPr/>
        <p:txBody>
          <a:bodyPr/>
          <a:lstStyle/>
          <a:p>
            <a:r>
              <a:rPr lang="en-US" altLang="zh-CN" dirty="0" err="1"/>
              <a:t>Codeforces</a:t>
            </a:r>
            <a:r>
              <a:rPr lang="zh-CN" altLang="en-US" dirty="0"/>
              <a:t> </a:t>
            </a:r>
            <a:r>
              <a:rPr lang="en-US" altLang="zh-CN" dirty="0"/>
              <a:t>1943D2</a:t>
            </a:r>
            <a:endParaRPr lang="zh-CN" altLang="en-US" dirty="0"/>
          </a:p>
        </p:txBody>
      </p:sp>
      <p:sp>
        <p:nvSpPr>
          <p:cNvPr id="3" name="内容占位符 2">
            <a:extLst>
              <a:ext uri="{FF2B5EF4-FFF2-40B4-BE49-F238E27FC236}">
                <a16:creationId xmlns:a16="http://schemas.microsoft.com/office/drawing/2014/main" id="{85484CF2-2FBA-6B06-3FD4-16F1AA7D1567}"/>
              </a:ext>
            </a:extLst>
          </p:cNvPr>
          <p:cNvSpPr>
            <a:spLocks noGrp="1"/>
          </p:cNvSpPr>
          <p:nvPr>
            <p:ph idx="1"/>
          </p:nvPr>
        </p:nvSpPr>
        <p:spPr/>
        <p:txBody>
          <a:bodyPr>
            <a:normAutofit/>
          </a:bodyPr>
          <a:lstStyle/>
          <a:p>
            <a:endParaRPr lang="en-US" altLang="zh-CN" dirty="0"/>
          </a:p>
        </p:txBody>
      </p:sp>
      <p:pic>
        <p:nvPicPr>
          <p:cNvPr id="5" name="图片 4">
            <a:extLst>
              <a:ext uri="{FF2B5EF4-FFF2-40B4-BE49-F238E27FC236}">
                <a16:creationId xmlns:a16="http://schemas.microsoft.com/office/drawing/2014/main" id="{ECCB3A21-5717-9CF7-6EB1-C90AE916FD2A}"/>
              </a:ext>
            </a:extLst>
          </p:cNvPr>
          <p:cNvPicPr>
            <a:picLocks noChangeAspect="1"/>
          </p:cNvPicPr>
          <p:nvPr/>
        </p:nvPicPr>
        <p:blipFill>
          <a:blip r:embed="rId2"/>
          <a:stretch>
            <a:fillRect/>
          </a:stretch>
        </p:blipFill>
        <p:spPr>
          <a:xfrm>
            <a:off x="787232" y="1691322"/>
            <a:ext cx="9431827" cy="2178759"/>
          </a:xfrm>
          <a:prstGeom prst="rect">
            <a:avLst/>
          </a:prstGeom>
        </p:spPr>
      </p:pic>
    </p:spTree>
    <p:extLst>
      <p:ext uri="{BB962C8B-B14F-4D97-AF65-F5344CB8AC3E}">
        <p14:creationId xmlns:p14="http://schemas.microsoft.com/office/powerpoint/2010/main" val="348601864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40D17D-CBBB-55E6-D0BA-D3A2D3186B4B}"/>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0402A06A-B418-A4AA-36CE-B670513A9E78}"/>
              </a:ext>
            </a:extLst>
          </p:cNvPr>
          <p:cNvSpPr>
            <a:spLocks noGrp="1"/>
          </p:cNvSpPr>
          <p:nvPr>
            <p:ph type="title"/>
          </p:nvPr>
        </p:nvSpPr>
        <p:spPr/>
        <p:txBody>
          <a:bodyPr/>
          <a:lstStyle/>
          <a:p>
            <a:r>
              <a:rPr lang="en-US" altLang="zh-CN" dirty="0" err="1"/>
              <a:t>Codeforces</a:t>
            </a:r>
            <a:r>
              <a:rPr lang="zh-CN" altLang="en-US" dirty="0"/>
              <a:t> </a:t>
            </a:r>
            <a:r>
              <a:rPr lang="en-US" altLang="zh-CN" dirty="0"/>
              <a:t>1943D2</a:t>
            </a:r>
            <a:endParaRPr lang="zh-CN" altLang="en-US" dirty="0"/>
          </a:p>
        </p:txBody>
      </p:sp>
      <p:sp>
        <p:nvSpPr>
          <p:cNvPr id="3" name="内容占位符 2">
            <a:extLst>
              <a:ext uri="{FF2B5EF4-FFF2-40B4-BE49-F238E27FC236}">
                <a16:creationId xmlns:a16="http://schemas.microsoft.com/office/drawing/2014/main" id="{85484CF2-2FBA-6B06-3FD4-16F1AA7D1567}"/>
              </a:ext>
            </a:extLst>
          </p:cNvPr>
          <p:cNvSpPr>
            <a:spLocks noGrp="1"/>
          </p:cNvSpPr>
          <p:nvPr>
            <p:ph idx="1"/>
          </p:nvPr>
        </p:nvSpPr>
        <p:spPr/>
        <p:txBody>
          <a:bodyPr>
            <a:normAutofit/>
          </a:bodyPr>
          <a:lstStyle/>
          <a:p>
            <a:r>
              <a:rPr lang="zh-CN" altLang="en-US" dirty="0"/>
              <a:t>请同学们先思考？</a:t>
            </a:r>
            <a:endParaRPr lang="en-US" altLang="zh-CN" dirty="0"/>
          </a:p>
        </p:txBody>
      </p:sp>
    </p:spTree>
    <p:extLst>
      <p:ext uri="{BB962C8B-B14F-4D97-AF65-F5344CB8AC3E}">
        <p14:creationId xmlns:p14="http://schemas.microsoft.com/office/powerpoint/2010/main" val="379994014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40D17D-CBBB-55E6-D0BA-D3A2D3186B4B}"/>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0402A06A-B418-A4AA-36CE-B670513A9E78}"/>
              </a:ext>
            </a:extLst>
          </p:cNvPr>
          <p:cNvSpPr>
            <a:spLocks noGrp="1"/>
          </p:cNvSpPr>
          <p:nvPr>
            <p:ph type="title"/>
          </p:nvPr>
        </p:nvSpPr>
        <p:spPr/>
        <p:txBody>
          <a:bodyPr/>
          <a:lstStyle/>
          <a:p>
            <a:r>
              <a:rPr lang="en-US" altLang="zh-CN" dirty="0" err="1"/>
              <a:t>Codeforces</a:t>
            </a:r>
            <a:r>
              <a:rPr lang="en-US" altLang="zh-CN" dirty="0"/>
              <a:t> 1698F</a:t>
            </a:r>
            <a:endParaRPr lang="zh-CN" altLang="en-US" dirty="0"/>
          </a:p>
        </p:txBody>
      </p:sp>
      <p:sp>
        <p:nvSpPr>
          <p:cNvPr id="3" name="内容占位符 2">
            <a:extLst>
              <a:ext uri="{FF2B5EF4-FFF2-40B4-BE49-F238E27FC236}">
                <a16:creationId xmlns:a16="http://schemas.microsoft.com/office/drawing/2014/main" id="{85484CF2-2FBA-6B06-3FD4-16F1AA7D1567}"/>
              </a:ext>
            </a:extLst>
          </p:cNvPr>
          <p:cNvSpPr>
            <a:spLocks noGrp="1"/>
          </p:cNvSpPr>
          <p:nvPr>
            <p:ph idx="1"/>
          </p:nvPr>
        </p:nvSpPr>
        <p:spPr/>
        <p:txBody>
          <a:bodyPr>
            <a:normAutofit/>
          </a:bodyPr>
          <a:lstStyle/>
          <a:p>
            <a:endParaRPr lang="en-US" altLang="zh-CN" dirty="0"/>
          </a:p>
        </p:txBody>
      </p:sp>
      <p:pic>
        <p:nvPicPr>
          <p:cNvPr id="5" name="图片 4">
            <a:extLst>
              <a:ext uri="{FF2B5EF4-FFF2-40B4-BE49-F238E27FC236}">
                <a16:creationId xmlns:a16="http://schemas.microsoft.com/office/drawing/2014/main" id="{2BB19257-F63A-622C-600E-B8F24CC3B867}"/>
              </a:ext>
            </a:extLst>
          </p:cNvPr>
          <p:cNvPicPr>
            <a:picLocks noChangeAspect="1"/>
          </p:cNvPicPr>
          <p:nvPr/>
        </p:nvPicPr>
        <p:blipFill>
          <a:blip r:embed="rId2"/>
          <a:stretch>
            <a:fillRect/>
          </a:stretch>
        </p:blipFill>
        <p:spPr>
          <a:xfrm>
            <a:off x="931922" y="1898950"/>
            <a:ext cx="9651159" cy="3467134"/>
          </a:xfrm>
          <a:prstGeom prst="rect">
            <a:avLst/>
          </a:prstGeom>
        </p:spPr>
      </p:pic>
    </p:spTree>
    <p:extLst>
      <p:ext uri="{BB962C8B-B14F-4D97-AF65-F5344CB8AC3E}">
        <p14:creationId xmlns:p14="http://schemas.microsoft.com/office/powerpoint/2010/main" val="260029953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4E7740-9966-8324-1732-A5FF4AAA36CD}"/>
              </a:ext>
            </a:extLst>
          </p:cNvPr>
          <p:cNvSpPr>
            <a:spLocks noGrp="1"/>
          </p:cNvSpPr>
          <p:nvPr>
            <p:ph type="title"/>
          </p:nvPr>
        </p:nvSpPr>
        <p:spPr/>
        <p:txBody>
          <a:bodyPr/>
          <a:lstStyle/>
          <a:p>
            <a:r>
              <a:rPr lang="zh-CN" altLang="en-US" dirty="0"/>
              <a:t>未完待续</a:t>
            </a:r>
            <a:r>
              <a:rPr lang="en-US" altLang="zh-CN" dirty="0"/>
              <a:t>……</a:t>
            </a:r>
            <a:endParaRPr lang="zh-CN" altLang="en-US" dirty="0"/>
          </a:p>
        </p:txBody>
      </p:sp>
      <p:sp>
        <p:nvSpPr>
          <p:cNvPr id="3" name="内容占位符 2">
            <a:extLst>
              <a:ext uri="{FF2B5EF4-FFF2-40B4-BE49-F238E27FC236}">
                <a16:creationId xmlns:a16="http://schemas.microsoft.com/office/drawing/2014/main" id="{E8804E1D-E8D3-10AE-8E62-BCCA16047C5D}"/>
              </a:ext>
            </a:extLst>
          </p:cNvPr>
          <p:cNvSpPr>
            <a:spLocks noGrp="1"/>
          </p:cNvSpPr>
          <p:nvPr>
            <p:ph idx="1"/>
          </p:nvPr>
        </p:nvSpPr>
        <p:spPr/>
        <p:txBody>
          <a:bodyPr/>
          <a:lstStyle/>
          <a:p>
            <a:r>
              <a:rPr lang="zh-CN" altLang="en-US" dirty="0"/>
              <a:t>请同学们先思考？</a:t>
            </a:r>
          </a:p>
        </p:txBody>
      </p:sp>
    </p:spTree>
    <p:extLst>
      <p:ext uri="{BB962C8B-B14F-4D97-AF65-F5344CB8AC3E}">
        <p14:creationId xmlns:p14="http://schemas.microsoft.com/office/powerpoint/2010/main" val="5782058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6710E8-CE9D-36FC-AB4C-D14F54B5AB34}"/>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0CC508C0-AC5A-297D-EAE4-65120C36798F}"/>
              </a:ext>
            </a:extLst>
          </p:cNvPr>
          <p:cNvSpPr>
            <a:spLocks noGrp="1"/>
          </p:cNvSpPr>
          <p:nvPr>
            <p:ph type="title"/>
          </p:nvPr>
        </p:nvSpPr>
        <p:spPr/>
        <p:txBody>
          <a:bodyPr/>
          <a:lstStyle/>
          <a:p>
            <a:r>
              <a:rPr lang="zh-CN" altLang="en-US" dirty="0"/>
              <a:t>怎么思考？</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48BCDBD9-E808-40FA-6D8A-C3215CD85AF6}"/>
                  </a:ext>
                </a:extLst>
              </p:cNvPr>
              <p:cNvSpPr>
                <a:spLocks noGrp="1"/>
              </p:cNvSpPr>
              <p:nvPr>
                <p:ph idx="1"/>
              </p:nvPr>
            </p:nvSpPr>
            <p:spPr/>
            <p:txBody>
              <a:bodyPr/>
              <a:lstStyle/>
              <a:p>
                <a:r>
                  <a:rPr lang="zh-CN" altLang="en-US" dirty="0"/>
                  <a:t>对于一个数据结构问题来说，我们可以考虑，把单个询问的答案写成</a:t>
                </a:r>
                <a:r>
                  <a:rPr lang="zh-CN" altLang="en-US" b="1" dirty="0"/>
                  <a:t>所有东西各自对于这个询问的贡献之和</a:t>
                </a:r>
                <a:r>
                  <a:rPr lang="zh-CN" altLang="en-US" dirty="0"/>
                  <a:t>。</a:t>
                </a:r>
                <a:endParaRPr lang="en-US" altLang="zh-CN" dirty="0"/>
              </a:p>
              <a:p>
                <a:r>
                  <a:rPr lang="zh-CN" altLang="en-US" dirty="0"/>
                  <a:t>对于这个问题来说，主要是两个方面：</a:t>
                </a:r>
                <a:endParaRPr lang="en-US" altLang="zh-CN" dirty="0"/>
              </a:p>
              <a:p>
                <a:pPr marL="342900" indent="-342900">
                  <a:buFont typeface="+mj-lt"/>
                  <a:buAutoNum type="arabicPeriod"/>
                </a:pPr>
                <a:r>
                  <a:rPr lang="zh-CN" altLang="en-US" dirty="0"/>
                  <a:t>首先，一个询问的答案是若干个区间的 </a:t>
                </a:r>
                <a14:m>
                  <m:oMath xmlns:m="http://schemas.openxmlformats.org/officeDocument/2006/math">
                    <m:r>
                      <a:rPr lang="en-US" altLang="zh-CN" b="0" i="1" smtClean="0">
                        <a:latin typeface="Cambria Math" panose="02040503050406030204" pitchFamily="18" charset="0"/>
                      </a:rPr>
                      <m:t>𝐴</m:t>
                    </m:r>
                  </m:oMath>
                </a14:m>
                <a:r>
                  <a:rPr lang="zh-CN" altLang="en-US" dirty="0"/>
                  <a:t> 之和。所以可以考虑先</a:t>
                </a:r>
                <a:r>
                  <a:rPr lang="zh-CN" altLang="en-US" b="1" dirty="0"/>
                  <a:t>表示出每个区间的 </a:t>
                </a:r>
                <a14:m>
                  <m:oMath xmlns:m="http://schemas.openxmlformats.org/officeDocument/2006/math">
                    <m:r>
                      <a:rPr lang="en-US" altLang="zh-CN" b="1" i="1" smtClean="0">
                        <a:latin typeface="Cambria Math" panose="02040503050406030204" pitchFamily="18" charset="0"/>
                      </a:rPr>
                      <m:t>𝑨</m:t>
                    </m:r>
                  </m:oMath>
                </a14:m>
                <a:r>
                  <a:rPr lang="zh-CN" altLang="en-US" dirty="0"/>
                  <a:t>，然后统计这些 </a:t>
                </a:r>
                <a14:m>
                  <m:oMath xmlns:m="http://schemas.openxmlformats.org/officeDocument/2006/math">
                    <m:r>
                      <a:rPr lang="en-US" altLang="zh-CN" b="0" i="1" smtClean="0">
                        <a:latin typeface="Cambria Math" panose="02040503050406030204" pitchFamily="18" charset="0"/>
                      </a:rPr>
                      <m:t>𝐴</m:t>
                    </m:r>
                  </m:oMath>
                </a14:m>
                <a:r>
                  <a:rPr lang="en-US" altLang="zh-CN" dirty="0"/>
                  <a:t> </a:t>
                </a:r>
                <a:r>
                  <a:rPr lang="zh-CN" altLang="en-US" dirty="0"/>
                  <a:t>的和。</a:t>
                </a:r>
                <a:endParaRPr lang="en-US" altLang="zh-CN" dirty="0"/>
              </a:p>
              <a:p>
                <a:pPr marL="342900" indent="-342900">
                  <a:buFont typeface="+mj-lt"/>
                  <a:buAutoNum type="arabicPeriod"/>
                </a:pPr>
                <a:r>
                  <a:rPr lang="zh-CN" altLang="en-US" dirty="0"/>
                  <a:t>其次，</a:t>
                </a:r>
                <a14:m>
                  <m:oMath xmlns:m="http://schemas.openxmlformats.org/officeDocument/2006/math">
                    <m:r>
                      <a:rPr lang="en-US" altLang="zh-CN" b="0" i="1" smtClean="0">
                        <a:latin typeface="Cambria Math" panose="02040503050406030204" pitchFamily="18" charset="0"/>
                      </a:rPr>
                      <m:t>𝐴</m:t>
                    </m:r>
                  </m:oMath>
                </a14:m>
                <a:r>
                  <a:rPr lang="en-US" altLang="zh-CN" dirty="0"/>
                  <a:t> </a:t>
                </a:r>
                <a:r>
                  <a:rPr lang="zh-CN" altLang="en-US" dirty="0"/>
                  <a:t>的取值是 </a:t>
                </a:r>
                <a14:m>
                  <m:oMath xmlns:m="http://schemas.openxmlformats.org/officeDocument/2006/math">
                    <m:r>
                      <a:rPr lang="en-US" altLang="zh-CN" b="0" i="1" smtClean="0">
                        <a:latin typeface="Cambria Math" panose="02040503050406030204" pitchFamily="18" charset="0"/>
                      </a:rPr>
                      <m:t>1</m:t>
                    </m:r>
                  </m:oMath>
                </a14:m>
                <a:r>
                  <a:rPr lang="en-US" altLang="zh-CN" dirty="0"/>
                  <a:t> </a:t>
                </a:r>
                <a:r>
                  <a:rPr lang="zh-CN" altLang="en-US" dirty="0"/>
                  <a:t>到 </a:t>
                </a:r>
                <a14:m>
                  <m:oMath xmlns:m="http://schemas.openxmlformats.org/officeDocument/2006/math">
                    <m:r>
                      <a:rPr lang="en-US" altLang="zh-CN" b="0" i="1" smtClean="0">
                        <a:latin typeface="Cambria Math" panose="02040503050406030204" pitchFamily="18" charset="0"/>
                      </a:rPr>
                      <m:t>𝑛</m:t>
                    </m:r>
                  </m:oMath>
                </a14:m>
                <a:r>
                  <a:rPr lang="zh-CN" altLang="en-US" dirty="0"/>
                  <a:t>，所以为了</a:t>
                </a:r>
                <a:r>
                  <a:rPr lang="zh-CN" altLang="en-US" b="1" dirty="0"/>
                  <a:t>表示每个区间的 </a:t>
                </a:r>
                <a14:m>
                  <m:oMath xmlns:m="http://schemas.openxmlformats.org/officeDocument/2006/math">
                    <m:r>
                      <a:rPr lang="en-US" altLang="zh-CN" b="1" i="1" smtClean="0">
                        <a:latin typeface="Cambria Math" panose="02040503050406030204" pitchFamily="18" charset="0"/>
                      </a:rPr>
                      <m:t>𝑨</m:t>
                    </m:r>
                  </m:oMath>
                </a14:m>
                <a:r>
                  <a:rPr lang="zh-CN" altLang="en-US" dirty="0"/>
                  <a:t>，可以考虑 </a:t>
                </a:r>
                <a14:m>
                  <m:oMath xmlns:m="http://schemas.openxmlformats.org/officeDocument/2006/math">
                    <m:r>
                      <a:rPr lang="en-US" altLang="zh-CN" b="0" i="1" smtClean="0">
                        <a:latin typeface="Cambria Math" panose="02040503050406030204" pitchFamily="18" charset="0"/>
                      </a:rPr>
                      <m:t>𝐴</m:t>
                    </m:r>
                    <m:r>
                      <a:rPr lang="en-US" altLang="zh-CN" b="0" i="1" smtClean="0">
                        <a:latin typeface="Cambria Math" panose="02040503050406030204" pitchFamily="18" charset="0"/>
                      </a:rPr>
                      <m:t>=1</m:t>
                    </m:r>
                  </m:oMath>
                </a14:m>
                <a:r>
                  <a:rPr lang="zh-CN" altLang="en-US" dirty="0"/>
                  <a:t> 到 </a:t>
                </a:r>
                <a14:m>
                  <m:oMath xmlns:m="http://schemas.openxmlformats.org/officeDocument/2006/math">
                    <m:r>
                      <a:rPr lang="en-US" altLang="zh-CN" b="0" i="1" smtClean="0">
                        <a:latin typeface="Cambria Math" panose="02040503050406030204" pitchFamily="18" charset="0"/>
                      </a:rPr>
                      <m:t>𝑛</m:t>
                    </m:r>
                  </m:oMath>
                </a14:m>
                <a:r>
                  <a:rPr lang="zh-CN" altLang="en-US" dirty="0"/>
                  <a:t> 每种取值</a:t>
                </a:r>
                <a:r>
                  <a:rPr lang="zh-CN" altLang="en-US" b="1" dirty="0"/>
                  <a:t>各自对应的区间有哪些</a:t>
                </a:r>
                <a:r>
                  <a:rPr lang="zh-CN" altLang="en-US" dirty="0"/>
                  <a:t>。</a:t>
                </a:r>
                <a:endParaRPr lang="en-US" altLang="zh-CN" dirty="0"/>
              </a:p>
            </p:txBody>
          </p:sp>
        </mc:Choice>
        <mc:Fallback xmlns="">
          <p:sp>
            <p:nvSpPr>
              <p:cNvPr id="3" name="内容占位符 2">
                <a:extLst>
                  <a:ext uri="{FF2B5EF4-FFF2-40B4-BE49-F238E27FC236}">
                    <a16:creationId xmlns:a16="http://schemas.microsoft.com/office/drawing/2014/main" id="{48BCDBD9-E808-40FA-6D8A-C3215CD85AF6}"/>
                  </a:ext>
                </a:extLst>
              </p:cNvPr>
              <p:cNvSpPr>
                <a:spLocks noGrp="1" noRot="1" noChangeAspect="1" noMove="1" noResize="1" noEditPoints="1" noAdjustHandles="1" noChangeArrowheads="1" noChangeShapeType="1" noTextEdit="1"/>
              </p:cNvSpPr>
              <p:nvPr>
                <p:ph idx="1"/>
              </p:nvPr>
            </p:nvSpPr>
            <p:spPr>
              <a:blipFill>
                <a:blip r:embed="rId2"/>
                <a:stretch>
                  <a:fillRect l="-213" t="-112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43712478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7358591-7E22-DC31-9D6B-E9DF97E69577}"/>
              </a:ext>
            </a:extLst>
          </p:cNvPr>
          <p:cNvSpPr>
            <a:spLocks noGrp="1"/>
          </p:cNvSpPr>
          <p:nvPr>
            <p:ph type="title"/>
          </p:nvPr>
        </p:nvSpPr>
        <p:spPr/>
        <p:txBody>
          <a:bodyPr/>
          <a:lstStyle/>
          <a:p>
            <a:r>
              <a:rPr lang="zh-CN" altLang="en-US" dirty="0"/>
              <a:t>未完待续</a:t>
            </a:r>
          </a:p>
        </p:txBody>
      </p:sp>
      <p:sp>
        <p:nvSpPr>
          <p:cNvPr id="3" name="内容占位符 2">
            <a:extLst>
              <a:ext uri="{FF2B5EF4-FFF2-40B4-BE49-F238E27FC236}">
                <a16:creationId xmlns:a16="http://schemas.microsoft.com/office/drawing/2014/main" id="{D6063124-7CC0-ECF0-4B95-B1CFBF49510F}"/>
              </a:ext>
            </a:extLst>
          </p:cNvPr>
          <p:cNvSpPr>
            <a:spLocks noGrp="1"/>
          </p:cNvSpPr>
          <p:nvPr>
            <p:ph idx="1"/>
          </p:nvPr>
        </p:nvSpPr>
        <p:spPr/>
        <p:txBody>
          <a:bodyPr/>
          <a:lstStyle/>
          <a:p>
            <a:r>
              <a:rPr lang="zh-CN" altLang="en-US" dirty="0"/>
              <a:t>例题</a:t>
            </a:r>
            <a:r>
              <a:rPr lang="en-US" altLang="zh-CN" dirty="0"/>
              <a:t>……</a:t>
            </a:r>
            <a:endParaRPr lang="zh-CN" altLang="en-US" dirty="0"/>
          </a:p>
        </p:txBody>
      </p:sp>
    </p:spTree>
    <p:extLst>
      <p:ext uri="{BB962C8B-B14F-4D97-AF65-F5344CB8AC3E}">
        <p14:creationId xmlns:p14="http://schemas.microsoft.com/office/powerpoint/2010/main" val="365056305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40D17D-CBBB-55E6-D0BA-D3A2D3186B4B}"/>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0402A06A-B418-A4AA-36CE-B670513A9E78}"/>
              </a:ext>
            </a:extLst>
          </p:cNvPr>
          <p:cNvSpPr>
            <a:spLocks noGrp="1"/>
          </p:cNvSpPr>
          <p:nvPr>
            <p:ph type="title"/>
          </p:nvPr>
        </p:nvSpPr>
        <p:spPr/>
        <p:txBody>
          <a:bodyPr/>
          <a:lstStyle/>
          <a:p>
            <a:r>
              <a:rPr lang="zh-CN" altLang="en-US" dirty="0"/>
              <a:t>总结</a:t>
            </a:r>
          </a:p>
        </p:txBody>
      </p:sp>
      <p:sp>
        <p:nvSpPr>
          <p:cNvPr id="3" name="内容占位符 2">
            <a:extLst>
              <a:ext uri="{FF2B5EF4-FFF2-40B4-BE49-F238E27FC236}">
                <a16:creationId xmlns:a16="http://schemas.microsoft.com/office/drawing/2014/main" id="{85484CF2-2FBA-6B06-3FD4-16F1AA7D1567}"/>
              </a:ext>
            </a:extLst>
          </p:cNvPr>
          <p:cNvSpPr>
            <a:spLocks noGrp="1"/>
          </p:cNvSpPr>
          <p:nvPr>
            <p:ph idx="1"/>
          </p:nvPr>
        </p:nvSpPr>
        <p:spPr/>
        <p:txBody>
          <a:bodyPr>
            <a:normAutofit/>
          </a:bodyPr>
          <a:lstStyle/>
          <a:p>
            <a:r>
              <a:rPr lang="zh-CN" altLang="en-US" b="0" i="0" dirty="0">
                <a:solidFill>
                  <a:srgbClr val="0F172A"/>
                </a:solidFill>
                <a:effectLst/>
                <a:latin typeface="Kalam"/>
              </a:rPr>
              <a:t>大部分同学都没能迈过从 “业余选手” 到 “职业选手” 的门槛</a:t>
            </a:r>
            <a:r>
              <a:rPr lang="en-US" altLang="zh-CN" b="0" i="0" dirty="0">
                <a:solidFill>
                  <a:srgbClr val="0F172A"/>
                </a:solidFill>
                <a:effectLst/>
                <a:latin typeface="Kalam"/>
              </a:rPr>
              <a:t>——</a:t>
            </a:r>
            <a:r>
              <a:rPr lang="zh-CN" altLang="en-US" b="1" i="0" dirty="0">
                <a:solidFill>
                  <a:srgbClr val="0F172A"/>
                </a:solidFill>
                <a:effectLst/>
                <a:latin typeface="Kalam"/>
              </a:rPr>
              <a:t>给你更多的时间，能解出非常困难的题目。</a:t>
            </a:r>
            <a:r>
              <a:rPr lang="zh-CN" altLang="en-US" b="0" i="0" dirty="0">
                <a:solidFill>
                  <a:srgbClr val="0F172A"/>
                </a:solidFill>
                <a:effectLst/>
                <a:latin typeface="Kalam"/>
              </a:rPr>
              <a:t>如果你接受过一点理论计算机科学的训练，就会发现竞赛作为一种 “竞技体育”，其实是性价比极低的。</a:t>
            </a:r>
            <a:endParaRPr lang="en-US" altLang="zh-CN" b="0" i="0" dirty="0">
              <a:solidFill>
                <a:srgbClr val="0F172A"/>
              </a:solidFill>
              <a:effectLst/>
              <a:latin typeface="Kalam"/>
            </a:endParaRPr>
          </a:p>
          <a:p>
            <a:r>
              <a:rPr lang="en-US" altLang="zh-CN" dirty="0"/>
              <a:t>——</a:t>
            </a:r>
            <a:r>
              <a:rPr lang="zh-CN" altLang="en-US" dirty="0"/>
              <a:t>蒋炎岩 </a:t>
            </a:r>
            <a:r>
              <a:rPr lang="en-US" altLang="zh-CN" dirty="0" err="1">
                <a:hlinkClick r:id="rId2"/>
              </a:rPr>
              <a:t>Yanyan's</a:t>
            </a:r>
            <a:r>
              <a:rPr lang="en-US" altLang="zh-CN" dirty="0">
                <a:hlinkClick r:id="rId2"/>
              </a:rPr>
              <a:t> Wiki (jyywiki.cn)</a:t>
            </a:r>
            <a:endParaRPr lang="en-US" altLang="zh-CN" dirty="0"/>
          </a:p>
          <a:p>
            <a:endParaRPr lang="en-US" altLang="zh-CN" dirty="0"/>
          </a:p>
          <a:p>
            <a:r>
              <a:rPr lang="zh-CN" altLang="en-US" sz="2400" b="1" dirty="0"/>
              <a:t>祝各位都能从纯粹的题感走向严肃、科学的研究方法，成为算法设计</a:t>
            </a:r>
            <a:r>
              <a:rPr lang="zh-CN" altLang="en-US" sz="2400" b="1"/>
              <a:t>和计算机科学技术</a:t>
            </a:r>
            <a:r>
              <a:rPr lang="zh-CN" altLang="en-US" sz="2400" b="1" dirty="0"/>
              <a:t>的“职业选手”！</a:t>
            </a:r>
            <a:endParaRPr lang="en-US" altLang="zh-CN" sz="2400" b="1" dirty="0"/>
          </a:p>
        </p:txBody>
      </p:sp>
    </p:spTree>
    <p:extLst>
      <p:ext uri="{BB962C8B-B14F-4D97-AF65-F5344CB8AC3E}">
        <p14:creationId xmlns:p14="http://schemas.microsoft.com/office/powerpoint/2010/main" val="11602223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870FE75-F769-212E-D78C-08523FB18329}"/>
              </a:ext>
            </a:extLst>
          </p:cNvPr>
          <p:cNvSpPr>
            <a:spLocks noGrp="1"/>
          </p:cNvSpPr>
          <p:nvPr>
            <p:ph type="ctrTitle"/>
          </p:nvPr>
        </p:nvSpPr>
        <p:spPr/>
        <p:txBody>
          <a:bodyPr>
            <a:normAutofit/>
          </a:bodyPr>
          <a:lstStyle/>
          <a:p>
            <a:pPr algn="ctr"/>
            <a:r>
              <a:rPr lang="en-US" altLang="zh-CN" sz="4000" dirty="0"/>
              <a:t>Q&amp;A</a:t>
            </a:r>
            <a:br>
              <a:rPr lang="en-US" altLang="zh-CN" sz="4000" dirty="0"/>
            </a:br>
            <a:br>
              <a:rPr lang="en-US" altLang="zh-CN" sz="4000" dirty="0"/>
            </a:br>
            <a:endParaRPr lang="zh-CN" altLang="en-US" sz="4000" dirty="0"/>
          </a:p>
        </p:txBody>
      </p:sp>
      <p:sp>
        <p:nvSpPr>
          <p:cNvPr id="3" name="副标题 2">
            <a:extLst>
              <a:ext uri="{FF2B5EF4-FFF2-40B4-BE49-F238E27FC236}">
                <a16:creationId xmlns:a16="http://schemas.microsoft.com/office/drawing/2014/main" id="{BA8F9524-1496-8ECD-D7B8-5D369C94C01F}"/>
              </a:ext>
            </a:extLst>
          </p:cNvPr>
          <p:cNvSpPr>
            <a:spLocks noGrp="1"/>
          </p:cNvSpPr>
          <p:nvPr>
            <p:ph type="subTitle" idx="1"/>
          </p:nvPr>
        </p:nvSpPr>
        <p:spPr/>
        <p:txBody>
          <a:bodyPr/>
          <a:lstStyle/>
          <a:p>
            <a:pPr algn="ctr"/>
            <a:r>
              <a:rPr lang="en-US" altLang="zh-CN" dirty="0"/>
              <a:t>GL&amp;HF</a:t>
            </a:r>
            <a:endParaRPr lang="zh-CN" altLang="en-US" dirty="0"/>
          </a:p>
        </p:txBody>
      </p:sp>
    </p:spTree>
    <p:extLst>
      <p:ext uri="{BB962C8B-B14F-4D97-AF65-F5344CB8AC3E}">
        <p14:creationId xmlns:p14="http://schemas.microsoft.com/office/powerpoint/2010/main" val="31450482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CDF992-2FD9-0E8C-E8C3-1E0472283F37}"/>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DA9D7959-2CA7-CB4B-5730-DEE1B3BD6CCB}"/>
              </a:ext>
            </a:extLst>
          </p:cNvPr>
          <p:cNvSpPr>
            <a:spLocks noGrp="1"/>
          </p:cNvSpPr>
          <p:nvPr>
            <p:ph type="title"/>
          </p:nvPr>
        </p:nvSpPr>
        <p:spPr/>
        <p:txBody>
          <a:bodyPr/>
          <a:lstStyle/>
          <a:p>
            <a:r>
              <a:rPr lang="zh-CN" altLang="en-US" dirty="0"/>
              <a:t>怎么思考？</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B154BFAE-FD0A-6F0E-92F1-CE22C17CD9D2}"/>
                  </a:ext>
                </a:extLst>
              </p:cNvPr>
              <p:cNvSpPr>
                <a:spLocks noGrp="1"/>
              </p:cNvSpPr>
              <p:nvPr>
                <p:ph idx="1"/>
              </p:nvPr>
            </p:nvSpPr>
            <p:spPr/>
            <p:txBody>
              <a:bodyPr/>
              <a:lstStyle/>
              <a:p>
                <a:pPr marL="342900" indent="-342900">
                  <a:buFont typeface="+mj-lt"/>
                  <a:buAutoNum type="arabicPeriod"/>
                </a:pPr>
                <a:r>
                  <a:rPr lang="zh-CN" altLang="en-US" dirty="0"/>
                  <a:t>首先，一个询问的答案是若干个区间的 </a:t>
                </a:r>
                <a14:m>
                  <m:oMath xmlns:m="http://schemas.openxmlformats.org/officeDocument/2006/math">
                    <m:r>
                      <a:rPr lang="en-US" altLang="zh-CN" b="0" i="1" smtClean="0">
                        <a:latin typeface="Cambria Math" panose="02040503050406030204" pitchFamily="18" charset="0"/>
                      </a:rPr>
                      <m:t>𝐴</m:t>
                    </m:r>
                  </m:oMath>
                </a14:m>
                <a:r>
                  <a:rPr lang="zh-CN" altLang="en-US" dirty="0"/>
                  <a:t> 之和。所以可以考虑先</a:t>
                </a:r>
                <a:r>
                  <a:rPr lang="zh-CN" altLang="en-US" b="1" dirty="0"/>
                  <a:t>表示出每个区间的 </a:t>
                </a:r>
                <a14:m>
                  <m:oMath xmlns:m="http://schemas.openxmlformats.org/officeDocument/2006/math">
                    <m:r>
                      <a:rPr lang="en-US" altLang="zh-CN" b="1" i="1" smtClean="0">
                        <a:latin typeface="Cambria Math" panose="02040503050406030204" pitchFamily="18" charset="0"/>
                      </a:rPr>
                      <m:t>𝑨</m:t>
                    </m:r>
                  </m:oMath>
                </a14:m>
                <a:r>
                  <a:rPr lang="zh-CN" altLang="en-US" dirty="0"/>
                  <a:t>，然后统计这些 </a:t>
                </a:r>
                <a14:m>
                  <m:oMath xmlns:m="http://schemas.openxmlformats.org/officeDocument/2006/math">
                    <m:r>
                      <a:rPr lang="en-US" altLang="zh-CN" b="0" i="1" smtClean="0">
                        <a:latin typeface="Cambria Math" panose="02040503050406030204" pitchFamily="18" charset="0"/>
                      </a:rPr>
                      <m:t>𝐴</m:t>
                    </m:r>
                  </m:oMath>
                </a14:m>
                <a:r>
                  <a:rPr lang="en-US" altLang="zh-CN" dirty="0"/>
                  <a:t> </a:t>
                </a:r>
                <a:r>
                  <a:rPr lang="zh-CN" altLang="en-US" dirty="0"/>
                  <a:t>的和。</a:t>
                </a:r>
                <a:r>
                  <a:rPr lang="zh-CN" altLang="en-US" b="1" dirty="0"/>
                  <a:t>对于这种每个区间有一个权值的问题，我们可以把区间用二维平面上的一个点表示，</a:t>
                </a:r>
                <a14:m>
                  <m:oMath xmlns:m="http://schemas.openxmlformats.org/officeDocument/2006/math">
                    <m:r>
                      <a:rPr lang="en-US" altLang="zh-CN" b="1" i="1" smtClean="0">
                        <a:latin typeface="Cambria Math" panose="02040503050406030204" pitchFamily="18" charset="0"/>
                      </a:rPr>
                      <m:t>𝑨</m:t>
                    </m:r>
                  </m:oMath>
                </a14:m>
                <a:r>
                  <a:rPr lang="zh-CN" altLang="en-US" b="1" dirty="0"/>
                  <a:t> 可以理解为点的权值，那么问题就变成了 </a:t>
                </a:r>
                <a14:m>
                  <m:oMath xmlns:m="http://schemas.openxmlformats.org/officeDocument/2006/math">
                    <m:r>
                      <a:rPr lang="en-US" altLang="zh-CN" b="1" i="1" smtClean="0">
                        <a:latin typeface="Cambria Math" panose="02040503050406030204" pitchFamily="18" charset="0"/>
                      </a:rPr>
                      <m:t>𝑨</m:t>
                    </m:r>
                  </m:oMath>
                </a14:m>
                <a:r>
                  <a:rPr lang="zh-CN" altLang="en-US" b="1" dirty="0"/>
                  <a:t> 的二维前缀和。</a:t>
                </a:r>
                <a:endParaRPr lang="en-US" altLang="zh-CN" b="1" dirty="0"/>
              </a:p>
              <a:p>
                <a:pPr marL="342900" indent="-342900">
                  <a:buFont typeface="+mj-lt"/>
                  <a:buAutoNum type="arabicPeriod"/>
                </a:pPr>
                <a:r>
                  <a:rPr lang="zh-CN" altLang="en-US" dirty="0"/>
                  <a:t>其次，</a:t>
                </a:r>
                <a14:m>
                  <m:oMath xmlns:m="http://schemas.openxmlformats.org/officeDocument/2006/math">
                    <m:r>
                      <a:rPr lang="en-US" altLang="zh-CN" b="0" i="1" smtClean="0">
                        <a:latin typeface="Cambria Math" panose="02040503050406030204" pitchFamily="18" charset="0"/>
                      </a:rPr>
                      <m:t>𝐴</m:t>
                    </m:r>
                  </m:oMath>
                </a14:m>
                <a:r>
                  <a:rPr lang="en-US" altLang="zh-CN" dirty="0"/>
                  <a:t> </a:t>
                </a:r>
                <a:r>
                  <a:rPr lang="zh-CN" altLang="en-US" dirty="0"/>
                  <a:t>的取值是 </a:t>
                </a:r>
                <a14:m>
                  <m:oMath xmlns:m="http://schemas.openxmlformats.org/officeDocument/2006/math">
                    <m:r>
                      <a:rPr lang="en-US" altLang="zh-CN" b="0" i="1" smtClean="0">
                        <a:latin typeface="Cambria Math" panose="02040503050406030204" pitchFamily="18" charset="0"/>
                      </a:rPr>
                      <m:t>1</m:t>
                    </m:r>
                  </m:oMath>
                </a14:m>
                <a:r>
                  <a:rPr lang="en-US" altLang="zh-CN" dirty="0"/>
                  <a:t> </a:t>
                </a:r>
                <a:r>
                  <a:rPr lang="zh-CN" altLang="en-US" dirty="0"/>
                  <a:t>到 </a:t>
                </a:r>
                <a14:m>
                  <m:oMath xmlns:m="http://schemas.openxmlformats.org/officeDocument/2006/math">
                    <m:r>
                      <a:rPr lang="en-US" altLang="zh-CN" b="0" i="1" smtClean="0">
                        <a:latin typeface="Cambria Math" panose="02040503050406030204" pitchFamily="18" charset="0"/>
                      </a:rPr>
                      <m:t>𝑛</m:t>
                    </m:r>
                  </m:oMath>
                </a14:m>
                <a:r>
                  <a:rPr lang="zh-CN" altLang="en-US" dirty="0"/>
                  <a:t>，所以为了</a:t>
                </a:r>
                <a:r>
                  <a:rPr lang="zh-CN" altLang="en-US" b="1" dirty="0"/>
                  <a:t>表示每个区间的 </a:t>
                </a:r>
                <a14:m>
                  <m:oMath xmlns:m="http://schemas.openxmlformats.org/officeDocument/2006/math">
                    <m:r>
                      <a:rPr lang="en-US" altLang="zh-CN" b="1" i="1" smtClean="0">
                        <a:latin typeface="Cambria Math" panose="02040503050406030204" pitchFamily="18" charset="0"/>
                      </a:rPr>
                      <m:t>𝑨</m:t>
                    </m:r>
                  </m:oMath>
                </a14:m>
                <a:r>
                  <a:rPr lang="zh-CN" altLang="en-US" dirty="0"/>
                  <a:t>，可以考虑 </a:t>
                </a:r>
                <a14:m>
                  <m:oMath xmlns:m="http://schemas.openxmlformats.org/officeDocument/2006/math">
                    <m:r>
                      <a:rPr lang="en-US" altLang="zh-CN" b="0" i="1" smtClean="0">
                        <a:latin typeface="Cambria Math" panose="02040503050406030204" pitchFamily="18" charset="0"/>
                      </a:rPr>
                      <m:t>𝐴</m:t>
                    </m:r>
                    <m:r>
                      <a:rPr lang="en-US" altLang="zh-CN" b="0" i="1" smtClean="0">
                        <a:latin typeface="Cambria Math" panose="02040503050406030204" pitchFamily="18" charset="0"/>
                      </a:rPr>
                      <m:t>=1</m:t>
                    </m:r>
                  </m:oMath>
                </a14:m>
                <a:r>
                  <a:rPr lang="zh-CN" altLang="en-US" dirty="0"/>
                  <a:t> 到 </a:t>
                </a:r>
                <a14:m>
                  <m:oMath xmlns:m="http://schemas.openxmlformats.org/officeDocument/2006/math">
                    <m:r>
                      <a:rPr lang="en-US" altLang="zh-CN" b="0" i="1" smtClean="0">
                        <a:latin typeface="Cambria Math" panose="02040503050406030204" pitchFamily="18" charset="0"/>
                      </a:rPr>
                      <m:t>𝑛</m:t>
                    </m:r>
                  </m:oMath>
                </a14:m>
                <a:r>
                  <a:rPr lang="zh-CN" altLang="en-US" dirty="0"/>
                  <a:t> 每种取值</a:t>
                </a:r>
                <a:r>
                  <a:rPr lang="zh-CN" altLang="en-US" b="1" dirty="0"/>
                  <a:t>各自对应的区间有哪些</a:t>
                </a:r>
                <a:r>
                  <a:rPr lang="zh-CN" altLang="en-US" dirty="0"/>
                  <a:t>。如果我们把区间表示成二维平面上的点，那么问题就变成了</a:t>
                </a:r>
                <a:r>
                  <a:rPr lang="zh-CN" altLang="en-US" b="1" dirty="0"/>
                  <a:t>同一个 </a:t>
                </a:r>
                <a14:m>
                  <m:oMath xmlns:m="http://schemas.openxmlformats.org/officeDocument/2006/math">
                    <m:r>
                      <a:rPr lang="en-US" altLang="zh-CN" b="1" i="1" smtClean="0">
                        <a:latin typeface="Cambria Math" panose="02040503050406030204" pitchFamily="18" charset="0"/>
                      </a:rPr>
                      <m:t>𝑨</m:t>
                    </m:r>
                  </m:oMath>
                </a14:m>
                <a:r>
                  <a:rPr lang="zh-CN" altLang="en-US" b="1" dirty="0"/>
                  <a:t> 取值对应的所有点组成的形状</a:t>
                </a:r>
                <a:r>
                  <a:rPr lang="zh-CN" altLang="en-US" dirty="0"/>
                  <a:t>。</a:t>
                </a:r>
                <a:endParaRPr lang="en-US" altLang="zh-CN" dirty="0"/>
              </a:p>
              <a:p>
                <a:pPr marL="342900" indent="-342900">
                  <a:buFont typeface="+mj-lt"/>
                  <a:buAutoNum type="arabicPeriod"/>
                </a:pPr>
                <a:r>
                  <a:rPr lang="zh-CN" altLang="en-US" b="1" dirty="0"/>
                  <a:t>（你这时候也可以打表输出 </a:t>
                </a:r>
                <a14:m>
                  <m:oMath xmlns:m="http://schemas.openxmlformats.org/officeDocument/2006/math">
                    <m:r>
                      <a:rPr lang="en-US" altLang="zh-CN" b="1" i="1" smtClean="0">
                        <a:latin typeface="Cambria Math" panose="02040503050406030204" pitchFamily="18" charset="0"/>
                      </a:rPr>
                      <m:t>𝑨</m:t>
                    </m:r>
                  </m:oMath>
                </a14:m>
                <a:r>
                  <a:rPr lang="zh-CN" altLang="en-US" b="1" dirty="0"/>
                  <a:t> 组成的矩阵来找规律）</a:t>
                </a:r>
                <a:endParaRPr lang="en-US" altLang="zh-CN" b="1" dirty="0"/>
              </a:p>
            </p:txBody>
          </p:sp>
        </mc:Choice>
        <mc:Fallback xmlns="">
          <p:sp>
            <p:nvSpPr>
              <p:cNvPr id="3" name="内容占位符 2">
                <a:extLst>
                  <a:ext uri="{FF2B5EF4-FFF2-40B4-BE49-F238E27FC236}">
                    <a16:creationId xmlns:a16="http://schemas.microsoft.com/office/drawing/2014/main" id="{B154BFAE-FD0A-6F0E-92F1-CE22C17CD9D2}"/>
                  </a:ext>
                </a:extLst>
              </p:cNvPr>
              <p:cNvSpPr>
                <a:spLocks noGrp="1" noRot="1" noChangeAspect="1" noMove="1" noResize="1" noEditPoints="1" noAdjustHandles="1" noChangeArrowheads="1" noChangeShapeType="1" noTextEdit="1"/>
              </p:cNvSpPr>
              <p:nvPr>
                <p:ph idx="1"/>
              </p:nvPr>
            </p:nvSpPr>
            <p:spPr>
              <a:blipFill>
                <a:blip r:embed="rId2"/>
                <a:stretch>
                  <a:fillRect l="-213" t="-1261" r="-56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043321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0E0F93-950D-45CE-46AF-C4051727D653}"/>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7FB4EA28-3BF9-E815-7C64-13E7EF3412B7}"/>
              </a:ext>
            </a:extLst>
          </p:cNvPr>
          <p:cNvSpPr>
            <a:spLocks noGrp="1"/>
          </p:cNvSpPr>
          <p:nvPr>
            <p:ph type="title"/>
          </p:nvPr>
        </p:nvSpPr>
        <p:spPr/>
        <p:txBody>
          <a:bodyPr/>
          <a:lstStyle/>
          <a:p>
            <a:r>
              <a:rPr lang="zh-CN" altLang="en-US" dirty="0"/>
              <a:t>怎么思考？</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805891DF-BDF5-14DB-2E0F-53BAAA433626}"/>
                  </a:ext>
                </a:extLst>
              </p:cNvPr>
              <p:cNvSpPr>
                <a:spLocks noGrp="1"/>
              </p:cNvSpPr>
              <p:nvPr>
                <p:ph idx="1"/>
              </p:nvPr>
            </p:nvSpPr>
            <p:spPr/>
            <p:txBody>
              <a:bodyPr>
                <a:normAutofit/>
              </a:bodyPr>
              <a:lstStyle/>
              <a:p>
                <a:pPr marL="0" indent="0">
                  <a:buNone/>
                </a:pPr>
                <a:r>
                  <a:rPr lang="zh-CN" altLang="en-US" dirty="0"/>
                  <a:t>现在问题的关键是，</a:t>
                </a:r>
                <a:r>
                  <a:rPr lang="zh-CN" altLang="en-US" b="1" dirty="0"/>
                  <a:t>同一个 </a:t>
                </a:r>
                <a14:m>
                  <m:oMath xmlns:m="http://schemas.openxmlformats.org/officeDocument/2006/math">
                    <m:r>
                      <a:rPr lang="en-US" altLang="zh-CN" b="1" i="1" smtClean="0">
                        <a:latin typeface="Cambria Math" panose="02040503050406030204" pitchFamily="18" charset="0"/>
                      </a:rPr>
                      <m:t>𝑨</m:t>
                    </m:r>
                  </m:oMath>
                </a14:m>
                <a:r>
                  <a:rPr lang="zh-CN" altLang="en-US" b="1" dirty="0"/>
                  <a:t> 取值（不妨设为 </a:t>
                </a:r>
                <a14:m>
                  <m:oMath xmlns:m="http://schemas.openxmlformats.org/officeDocument/2006/math">
                    <m:r>
                      <a:rPr lang="en-US" altLang="zh-CN" b="1" i="1" smtClean="0">
                        <a:latin typeface="Cambria Math" panose="02040503050406030204" pitchFamily="18" charset="0"/>
                      </a:rPr>
                      <m:t>𝒖</m:t>
                    </m:r>
                  </m:oMath>
                </a14:m>
                <a:r>
                  <a:rPr lang="zh-CN" altLang="en-US" b="1" dirty="0"/>
                  <a:t>）对应的所有区间</a:t>
                </a:r>
                <a:r>
                  <a:rPr lang="zh-CN" altLang="en-US" dirty="0"/>
                  <a:t>有哪些？</a:t>
                </a:r>
                <a:endParaRPr lang="en-US" altLang="zh-CN" dirty="0"/>
              </a:p>
              <a:p>
                <a:pPr marL="0" indent="0">
                  <a:buNone/>
                </a:pPr>
                <a:r>
                  <a:rPr lang="zh-CN" altLang="en-US" dirty="0"/>
                  <a:t>这里，我们的研究对象是满足</a:t>
                </a:r>
                <a:r>
                  <a:rPr lang="zh-CN" altLang="en-US" b="1" dirty="0"/>
                  <a:t>特定条件</a:t>
                </a:r>
                <a:r>
                  <a:rPr lang="zh-CN" altLang="en-US" dirty="0"/>
                  <a:t>（</a:t>
                </a:r>
                <a14:m>
                  <m:oMath xmlns:m="http://schemas.openxmlformats.org/officeDocument/2006/math">
                    <m:r>
                      <a:rPr lang="en-US" altLang="zh-CN" b="0" i="1" smtClean="0">
                        <a:latin typeface="Cambria Math" panose="02040503050406030204" pitchFamily="18" charset="0"/>
                      </a:rPr>
                      <m:t>𝐴</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en-US" altLang="zh-CN" b="0" i="1" smtClean="0">
                            <a:latin typeface="Cambria Math" panose="02040503050406030204" pitchFamily="18" charset="0"/>
                          </a:rPr>
                          <m:t>𝑦</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𝑢</m:t>
                    </m:r>
                  </m:oMath>
                </a14:m>
                <a:r>
                  <a:rPr lang="zh-CN" altLang="en-US" dirty="0"/>
                  <a:t>）的所有</a:t>
                </a:r>
                <a:r>
                  <a:rPr lang="zh-CN" altLang="en-US" b="1" dirty="0"/>
                  <a:t>区间</a:t>
                </a:r>
                <a:r>
                  <a:rPr lang="zh-CN" altLang="en-US" dirty="0"/>
                  <a:t>组成的集合。下面我们用“合法”来称呼“满足条件”。</a:t>
                </a:r>
                <a:endParaRPr lang="en-US" altLang="zh-CN" dirty="0"/>
              </a:p>
              <a:p>
                <a:pPr marL="0" indent="0">
                  <a:buNone/>
                </a:pPr>
                <a:r>
                  <a:rPr lang="zh-CN" altLang="en-US" dirty="0"/>
                  <a:t>如何研究所有合法区间组成的集合呢？</a:t>
                </a:r>
                <a:endParaRPr lang="en-US" altLang="zh-CN" dirty="0"/>
              </a:p>
            </p:txBody>
          </p:sp>
        </mc:Choice>
        <mc:Fallback xmlns="">
          <p:sp>
            <p:nvSpPr>
              <p:cNvPr id="3" name="内容占位符 2">
                <a:extLst>
                  <a:ext uri="{FF2B5EF4-FFF2-40B4-BE49-F238E27FC236}">
                    <a16:creationId xmlns:a16="http://schemas.microsoft.com/office/drawing/2014/main" id="{805891DF-BDF5-14DB-2E0F-53BAAA433626}"/>
                  </a:ext>
                </a:extLst>
              </p:cNvPr>
              <p:cNvSpPr>
                <a:spLocks noGrp="1" noRot="1" noChangeAspect="1" noMove="1" noResize="1" noEditPoints="1" noAdjustHandles="1" noChangeArrowheads="1" noChangeShapeType="1" noTextEdit="1"/>
              </p:cNvSpPr>
              <p:nvPr>
                <p:ph idx="1"/>
              </p:nvPr>
            </p:nvSpPr>
            <p:spPr>
              <a:blipFill>
                <a:blip r:embed="rId2"/>
                <a:stretch>
                  <a:fillRect l="-567" t="-126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4050177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92366E-578A-6286-05FD-377C0FFAE6A0}"/>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66886FFB-387B-9DDA-6650-0277CA90C6CA}"/>
              </a:ext>
            </a:extLst>
          </p:cNvPr>
          <p:cNvSpPr>
            <a:spLocks noGrp="1"/>
          </p:cNvSpPr>
          <p:nvPr>
            <p:ph type="title"/>
          </p:nvPr>
        </p:nvSpPr>
        <p:spPr/>
        <p:txBody>
          <a:bodyPr/>
          <a:lstStyle/>
          <a:p>
            <a:r>
              <a:rPr lang="zh-CN" altLang="en-US" dirty="0"/>
              <a:t>怎么思考？</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CA0FD908-A3F5-6524-EFA5-710333676F79}"/>
                  </a:ext>
                </a:extLst>
              </p:cNvPr>
              <p:cNvSpPr>
                <a:spLocks noGrp="1"/>
              </p:cNvSpPr>
              <p:nvPr>
                <p:ph idx="1"/>
              </p:nvPr>
            </p:nvSpPr>
            <p:spPr/>
            <p:txBody>
              <a:bodyPr>
                <a:normAutofit/>
              </a:bodyPr>
              <a:lstStyle/>
              <a:p>
                <a:pPr marL="0" indent="0">
                  <a:buNone/>
                </a:pPr>
                <a:r>
                  <a:rPr lang="zh-CN" altLang="en-US" dirty="0"/>
                  <a:t>现在问题的关键是，</a:t>
                </a:r>
                <a:r>
                  <a:rPr lang="zh-CN" altLang="en-US" b="1" dirty="0"/>
                  <a:t>同一个 </a:t>
                </a:r>
                <a14:m>
                  <m:oMath xmlns:m="http://schemas.openxmlformats.org/officeDocument/2006/math">
                    <m:r>
                      <a:rPr lang="en-US" altLang="zh-CN" b="1" i="1" smtClean="0">
                        <a:latin typeface="Cambria Math" panose="02040503050406030204" pitchFamily="18" charset="0"/>
                      </a:rPr>
                      <m:t>𝑨</m:t>
                    </m:r>
                  </m:oMath>
                </a14:m>
                <a:r>
                  <a:rPr lang="zh-CN" altLang="en-US" b="1" dirty="0"/>
                  <a:t> 取值（不妨设为 </a:t>
                </a:r>
                <a14:m>
                  <m:oMath xmlns:m="http://schemas.openxmlformats.org/officeDocument/2006/math">
                    <m:r>
                      <a:rPr lang="en-US" altLang="zh-CN" b="1" i="1" smtClean="0">
                        <a:latin typeface="Cambria Math" panose="02040503050406030204" pitchFamily="18" charset="0"/>
                      </a:rPr>
                      <m:t>𝒖</m:t>
                    </m:r>
                  </m:oMath>
                </a14:m>
                <a:r>
                  <a:rPr lang="zh-CN" altLang="en-US" b="1" dirty="0"/>
                  <a:t>）对应的所有区间</a:t>
                </a:r>
                <a:r>
                  <a:rPr lang="zh-CN" altLang="en-US" dirty="0"/>
                  <a:t>有哪些？</a:t>
                </a:r>
                <a:endParaRPr lang="en-US" altLang="zh-CN" dirty="0"/>
              </a:p>
              <a:p>
                <a:pPr marL="0" indent="0">
                  <a:buNone/>
                </a:pPr>
                <a:r>
                  <a:rPr lang="zh-CN" altLang="en-US" dirty="0"/>
                  <a:t>如何研究所有合法区间组成的集合呢？</a:t>
                </a:r>
                <a:endParaRPr lang="en-US" altLang="zh-CN" dirty="0"/>
              </a:p>
              <a:p>
                <a:pPr marL="342900" indent="-342900">
                  <a:buFont typeface="+mj-lt"/>
                  <a:buAutoNum type="arabicPeriod"/>
                </a:pPr>
                <a:r>
                  <a:rPr lang="zh-CN" altLang="en-US" dirty="0"/>
                  <a:t>思路一（从合法区间集合本身的结构入手）：可以研究能不能由少数合法区间“生成”多数合法区间。</a:t>
                </a:r>
                <a:endParaRPr lang="en-US" altLang="zh-CN" dirty="0"/>
              </a:p>
              <a:p>
                <a:pPr marL="617220" lvl="1" indent="-342900">
                  <a:buFont typeface="+mj-lt"/>
                  <a:buAutoNum type="arabicPeriod"/>
                </a:pPr>
                <a:r>
                  <a:rPr lang="zh-CN" altLang="en-US" dirty="0"/>
                  <a:t>例如：如果 </a:t>
                </a:r>
                <a14:m>
                  <m:oMath xmlns:m="http://schemas.openxmlformats.org/officeDocument/2006/math">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en-US" altLang="zh-CN" b="0" i="1" smtClean="0">
                        <a:latin typeface="Cambria Math" panose="02040503050406030204" pitchFamily="18" charset="0"/>
                      </a:rPr>
                      <m:t>𝑦</m:t>
                    </m:r>
                    <m:r>
                      <a:rPr lang="en-US" altLang="zh-CN" b="0" i="1" smtClean="0">
                        <a:latin typeface="Cambria Math" panose="02040503050406030204" pitchFamily="18" charset="0"/>
                      </a:rPr>
                      <m:t>]</m:t>
                    </m:r>
                  </m:oMath>
                </a14:m>
                <a:r>
                  <a:rPr lang="en-US" altLang="zh-CN" dirty="0"/>
                  <a:t> </a:t>
                </a:r>
                <a:r>
                  <a:rPr lang="zh-CN" altLang="en-US" dirty="0"/>
                  <a:t>是合法区间，</a:t>
                </a:r>
                <a14:m>
                  <m:oMath xmlns:m="http://schemas.openxmlformats.org/officeDocument/2006/math">
                    <m:r>
                      <a:rPr lang="en-US" altLang="zh-CN" b="0" i="1" smtClean="0">
                        <a:latin typeface="Cambria Math" panose="02040503050406030204" pitchFamily="18" charset="0"/>
                      </a:rPr>
                      <m:t>[</m:t>
                    </m:r>
                    <m:r>
                      <a:rPr lang="en-US" altLang="zh-CN" b="0" i="1" smtClean="0">
                        <a:latin typeface="Cambria Math" panose="02040503050406030204" pitchFamily="18" charset="0"/>
                      </a:rPr>
                      <m:t>𝑤</m:t>
                    </m:r>
                    <m:r>
                      <a:rPr lang="en-US" altLang="zh-CN" b="0" i="1" smtClean="0">
                        <a:latin typeface="Cambria Math" panose="02040503050406030204" pitchFamily="18" charset="0"/>
                      </a:rPr>
                      <m:t>,</m:t>
                    </m:r>
                    <m:r>
                      <a:rPr lang="en-US" altLang="zh-CN" b="0" i="1" smtClean="0">
                        <a:latin typeface="Cambria Math" panose="02040503050406030204" pitchFamily="18" charset="0"/>
                      </a:rPr>
                      <m:t>𝑧</m:t>
                    </m:r>
                    <m:r>
                      <a:rPr lang="en-US" altLang="zh-CN" b="0" i="1" smtClean="0">
                        <a:latin typeface="Cambria Math" panose="02040503050406030204" pitchFamily="18" charset="0"/>
                      </a:rPr>
                      <m:t>]</m:t>
                    </m:r>
                  </m:oMath>
                </a14:m>
                <a:r>
                  <a:rPr lang="en-US" altLang="zh-CN" dirty="0"/>
                  <a:t> </a:t>
                </a:r>
                <a:r>
                  <a:rPr lang="zh-CN" altLang="en-US" dirty="0"/>
                  <a:t>也是合法区间，那么：</a:t>
                </a:r>
                <a:endParaRPr lang="en-US" altLang="zh-CN" dirty="0"/>
              </a:p>
              <a:p>
                <a:pPr marL="891540" lvl="2" indent="-342900">
                  <a:buFont typeface="+mj-lt"/>
                  <a:buAutoNum type="arabicPeriod"/>
                </a:pPr>
                <a:r>
                  <a:rPr lang="zh-CN" altLang="en-US" dirty="0"/>
                  <a:t>如果 </a:t>
                </a:r>
                <a14:m>
                  <m:oMath xmlns:m="http://schemas.openxmlformats.org/officeDocument/2006/math">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en-US" altLang="zh-CN" b="0" i="1" smtClean="0">
                        <a:latin typeface="Cambria Math" panose="02040503050406030204" pitchFamily="18" charset="0"/>
                      </a:rPr>
                      <m:t>𝑦</m:t>
                    </m:r>
                    <m:r>
                      <a:rPr lang="en-US" altLang="zh-CN" b="0" i="1" smtClean="0">
                        <a:latin typeface="Cambria Math" panose="02040503050406030204" pitchFamily="18" charset="0"/>
                      </a:rPr>
                      <m:t>]</m:t>
                    </m:r>
                  </m:oMath>
                </a14:m>
                <a:r>
                  <a:rPr lang="en-US" altLang="zh-CN" dirty="0"/>
                  <a:t> </a:t>
                </a:r>
                <a:r>
                  <a:rPr lang="zh-CN" altLang="en-US" dirty="0"/>
                  <a:t>和 </a:t>
                </a:r>
                <a14:m>
                  <m:oMath xmlns:m="http://schemas.openxmlformats.org/officeDocument/2006/math">
                    <m:r>
                      <a:rPr lang="en-US" altLang="zh-CN" b="0" i="1" smtClean="0">
                        <a:latin typeface="Cambria Math" panose="02040503050406030204" pitchFamily="18" charset="0"/>
                      </a:rPr>
                      <m:t>[</m:t>
                    </m:r>
                    <m:r>
                      <a:rPr lang="en-US" altLang="zh-CN" b="0" i="1" smtClean="0">
                        <a:latin typeface="Cambria Math" panose="02040503050406030204" pitchFamily="18" charset="0"/>
                      </a:rPr>
                      <m:t>𝑤</m:t>
                    </m:r>
                    <m:r>
                      <a:rPr lang="en-US" altLang="zh-CN" b="0" i="1" smtClean="0">
                        <a:latin typeface="Cambria Math" panose="02040503050406030204" pitchFamily="18" charset="0"/>
                      </a:rPr>
                      <m:t>,</m:t>
                    </m:r>
                    <m:r>
                      <a:rPr lang="en-US" altLang="zh-CN" b="0" i="1" smtClean="0">
                        <a:latin typeface="Cambria Math" panose="02040503050406030204" pitchFamily="18" charset="0"/>
                      </a:rPr>
                      <m:t>𝑧</m:t>
                    </m:r>
                    <m:r>
                      <a:rPr lang="en-US" altLang="zh-CN" b="0" i="1" smtClean="0">
                        <a:latin typeface="Cambria Math" panose="02040503050406030204" pitchFamily="18" charset="0"/>
                      </a:rPr>
                      <m:t>]</m:t>
                    </m:r>
                  </m:oMath>
                </a14:m>
                <a:r>
                  <a:rPr lang="en-US" altLang="zh-CN" dirty="0"/>
                  <a:t> </a:t>
                </a:r>
                <a:r>
                  <a:rPr lang="zh-CN" altLang="en-US" dirty="0"/>
                  <a:t>一个包含另一个，那么“介于二者之间”的区间肯定也都是合法区间。对应到平面上，如果有左上</a:t>
                </a:r>
                <a:r>
                  <a:rPr lang="en-US" altLang="zh-CN" dirty="0"/>
                  <a:t>-</a:t>
                </a:r>
                <a:r>
                  <a:rPr lang="zh-CN" altLang="en-US" dirty="0"/>
                  <a:t>右下方向的两个点是合法的，那么以两点为对角的矩形肯定都是合法的。</a:t>
                </a:r>
                <a:endParaRPr lang="en-US" altLang="zh-CN" dirty="0"/>
              </a:p>
              <a:p>
                <a:pPr marL="891540" lvl="2" indent="-342900">
                  <a:buFont typeface="+mj-lt"/>
                  <a:buAutoNum type="arabicPeriod"/>
                </a:pPr>
                <a:r>
                  <a:rPr lang="zh-CN" altLang="en-US" dirty="0"/>
                  <a:t>如果两者相交但不包含，那两者取并得到的区间是合法的。</a:t>
                </a:r>
                <a:endParaRPr lang="en-US" altLang="zh-CN" dirty="0"/>
              </a:p>
              <a:p>
                <a:pPr marL="891540" lvl="2" indent="-342900">
                  <a:buFont typeface="+mj-lt"/>
                  <a:buAutoNum type="arabicPeriod"/>
                </a:pPr>
                <a:r>
                  <a:rPr lang="zh-CN" altLang="en-US" dirty="0"/>
                  <a:t>根据以上两者，可以知道所有合法区间只能是若干个范围互不相交的阶梯形：</a:t>
                </a:r>
                <a:endParaRPr lang="en-US" altLang="zh-CN" dirty="0"/>
              </a:p>
              <a:p>
                <a:pPr marL="617220" lvl="1" indent="-342900">
                  <a:buFont typeface="+mj-lt"/>
                  <a:buAutoNum type="arabicPeriod"/>
                </a:pPr>
                <a:r>
                  <a:rPr lang="zh-CN" altLang="en-US" dirty="0"/>
                  <a:t>我们知道，一个阶梯型可以拆分成拐角点数个矩形，所以如果所有阶梯型的拐角点数总和足够低，就可以把原问题转换成较少个数的离线矩形加，矩形求和，从而解决整个问题。另外，可以注意到一个阶梯型的内拐点肯定是另一个阶梯型的左上角，所以只需要统计左上角即可。</a:t>
                </a:r>
                <a:endParaRPr lang="en-US" altLang="zh-CN" dirty="0"/>
              </a:p>
            </p:txBody>
          </p:sp>
        </mc:Choice>
        <mc:Fallback xmlns="">
          <p:sp>
            <p:nvSpPr>
              <p:cNvPr id="3" name="内容占位符 2">
                <a:extLst>
                  <a:ext uri="{FF2B5EF4-FFF2-40B4-BE49-F238E27FC236}">
                    <a16:creationId xmlns:a16="http://schemas.microsoft.com/office/drawing/2014/main" id="{CA0FD908-A3F5-6524-EFA5-710333676F79}"/>
                  </a:ext>
                </a:extLst>
              </p:cNvPr>
              <p:cNvSpPr>
                <a:spLocks noGrp="1" noRot="1" noChangeAspect="1" noMove="1" noResize="1" noEditPoints="1" noAdjustHandles="1" noChangeArrowheads="1" noChangeShapeType="1" noTextEdit="1"/>
              </p:cNvSpPr>
              <p:nvPr>
                <p:ph idx="1"/>
              </p:nvPr>
            </p:nvSpPr>
            <p:spPr>
              <a:blipFill>
                <a:blip r:embed="rId2"/>
                <a:stretch>
                  <a:fillRect l="-567" t="-1261" r="-213"/>
                </a:stretch>
              </a:blipFill>
            </p:spPr>
            <p:txBody>
              <a:bodyPr/>
              <a:lstStyle/>
              <a:p>
                <a:r>
                  <a:rPr lang="zh-CN" altLang="en-US">
                    <a:noFill/>
                  </a:rPr>
                  <a:t> </a:t>
                </a:r>
              </a:p>
            </p:txBody>
          </p:sp>
        </mc:Fallback>
      </mc:AlternateContent>
      <p:pic>
        <p:nvPicPr>
          <p:cNvPr id="5" name="图片 4">
            <a:extLst>
              <a:ext uri="{FF2B5EF4-FFF2-40B4-BE49-F238E27FC236}">
                <a16:creationId xmlns:a16="http://schemas.microsoft.com/office/drawing/2014/main" id="{9F62D7D8-4EF2-909D-1A7D-901AE0F0E3A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28929" y="677863"/>
            <a:ext cx="2798666" cy="2554661"/>
          </a:xfrm>
          <a:prstGeom prst="rect">
            <a:avLst/>
          </a:prstGeom>
        </p:spPr>
      </p:pic>
    </p:spTree>
    <p:extLst>
      <p:ext uri="{BB962C8B-B14F-4D97-AF65-F5344CB8AC3E}">
        <p14:creationId xmlns:p14="http://schemas.microsoft.com/office/powerpoint/2010/main" val="21088335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CA51BB-FBF2-DD57-D577-44BBA96CBA6B}"/>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06F67CC5-93D1-F424-3B0E-A43FAF781232}"/>
              </a:ext>
            </a:extLst>
          </p:cNvPr>
          <p:cNvSpPr>
            <a:spLocks noGrp="1"/>
          </p:cNvSpPr>
          <p:nvPr>
            <p:ph type="title"/>
          </p:nvPr>
        </p:nvSpPr>
        <p:spPr/>
        <p:txBody>
          <a:bodyPr/>
          <a:lstStyle/>
          <a:p>
            <a:r>
              <a:rPr lang="zh-CN" altLang="en-US" dirty="0"/>
              <a:t>怎么思考？</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E29EEE8B-F83D-B3FD-25DE-D59D109102FD}"/>
                  </a:ext>
                </a:extLst>
              </p:cNvPr>
              <p:cNvSpPr>
                <a:spLocks noGrp="1"/>
              </p:cNvSpPr>
              <p:nvPr>
                <p:ph idx="1"/>
              </p:nvPr>
            </p:nvSpPr>
            <p:spPr/>
            <p:txBody>
              <a:bodyPr>
                <a:normAutofit fontScale="85000" lnSpcReduction="10000"/>
              </a:bodyPr>
              <a:lstStyle/>
              <a:p>
                <a:pPr marL="0" indent="0">
                  <a:buNone/>
                </a:pPr>
                <a:r>
                  <a:rPr lang="zh-CN" altLang="en-US" dirty="0"/>
                  <a:t>现在问题的关键是，</a:t>
                </a:r>
                <a:r>
                  <a:rPr lang="zh-CN" altLang="en-US" b="1" dirty="0"/>
                  <a:t>同一个 </a:t>
                </a:r>
                <a14:m>
                  <m:oMath xmlns:m="http://schemas.openxmlformats.org/officeDocument/2006/math">
                    <m:r>
                      <a:rPr lang="en-US" altLang="zh-CN" b="1" i="1" smtClean="0">
                        <a:latin typeface="Cambria Math" panose="02040503050406030204" pitchFamily="18" charset="0"/>
                      </a:rPr>
                      <m:t>𝑨</m:t>
                    </m:r>
                  </m:oMath>
                </a14:m>
                <a:r>
                  <a:rPr lang="zh-CN" altLang="en-US" b="1" dirty="0"/>
                  <a:t> 取值（不妨设为 </a:t>
                </a:r>
                <a14:m>
                  <m:oMath xmlns:m="http://schemas.openxmlformats.org/officeDocument/2006/math">
                    <m:r>
                      <a:rPr lang="en-US" altLang="zh-CN" b="1" i="1" smtClean="0">
                        <a:latin typeface="Cambria Math" panose="02040503050406030204" pitchFamily="18" charset="0"/>
                      </a:rPr>
                      <m:t>𝒖</m:t>
                    </m:r>
                  </m:oMath>
                </a14:m>
                <a:r>
                  <a:rPr lang="zh-CN" altLang="en-US" b="1" dirty="0"/>
                  <a:t>）对应的所有区间</a:t>
                </a:r>
                <a:r>
                  <a:rPr lang="zh-CN" altLang="en-US" dirty="0"/>
                  <a:t>有哪些？</a:t>
                </a:r>
                <a:endParaRPr lang="en-US" altLang="zh-CN" dirty="0"/>
              </a:p>
              <a:p>
                <a:pPr marL="0" indent="0">
                  <a:buNone/>
                </a:pPr>
                <a:r>
                  <a:rPr lang="zh-CN" altLang="en-US" dirty="0"/>
                  <a:t>如何研究所有合法区间组成的集合呢？</a:t>
                </a:r>
                <a:endParaRPr lang="en-US" altLang="zh-CN" dirty="0"/>
              </a:p>
              <a:p>
                <a:pPr marL="342900" indent="-342900">
                  <a:buFont typeface="+mj-lt"/>
                  <a:buAutoNum type="arabicPeriod"/>
                </a:pPr>
                <a:r>
                  <a:rPr lang="zh-CN" altLang="en-US" dirty="0"/>
                  <a:t>可以研究能不能由少数合法区间“生成”多数合法区间。</a:t>
                </a:r>
                <a:endParaRPr lang="en-US" altLang="zh-CN" dirty="0"/>
              </a:p>
              <a:p>
                <a:pPr marL="342900" indent="-342900">
                  <a:buFont typeface="+mj-lt"/>
                  <a:buAutoNum type="arabicPeriod"/>
                </a:pPr>
                <a:r>
                  <a:rPr lang="zh-CN" altLang="en-US" dirty="0"/>
                  <a:t>思路二：可以直接考虑原问题。对于点 </a:t>
                </a:r>
                <a14:m>
                  <m:oMath xmlns:m="http://schemas.openxmlformats.org/officeDocument/2006/math">
                    <m:r>
                      <a:rPr lang="en-US" altLang="zh-CN" b="0" i="1" smtClean="0">
                        <a:latin typeface="Cambria Math" panose="02040503050406030204" pitchFamily="18" charset="0"/>
                      </a:rPr>
                      <m:t>𝑢</m:t>
                    </m:r>
                  </m:oMath>
                </a14:m>
                <a:r>
                  <a:rPr lang="zh-CN" altLang="en-US" dirty="0"/>
                  <a:t>，以 </a:t>
                </a:r>
                <a14:m>
                  <m:oMath xmlns:m="http://schemas.openxmlformats.org/officeDocument/2006/math">
                    <m:r>
                      <a:rPr lang="en-US" altLang="zh-CN" b="0" i="1" smtClean="0">
                        <a:latin typeface="Cambria Math" panose="02040503050406030204" pitchFamily="18" charset="0"/>
                      </a:rPr>
                      <m:t>𝑢</m:t>
                    </m:r>
                  </m:oMath>
                </a14:m>
                <a:r>
                  <a:rPr lang="en-US" altLang="zh-CN" dirty="0"/>
                  <a:t> </a:t>
                </a:r>
                <a:r>
                  <a:rPr lang="zh-CN" altLang="en-US" dirty="0"/>
                  <a:t>为 </a:t>
                </a:r>
                <a:r>
                  <a:rPr lang="en-US" altLang="zh-CN" dirty="0"/>
                  <a:t>LCA </a:t>
                </a:r>
                <a:r>
                  <a:rPr lang="zh-CN" altLang="en-US" dirty="0"/>
                  <a:t>的区间有哪些？</a:t>
                </a:r>
                <a:endParaRPr lang="en-US" altLang="zh-CN" dirty="0"/>
              </a:p>
              <a:p>
                <a:pPr marL="617220" lvl="1" indent="-342900">
                  <a:buFont typeface="+mj-lt"/>
                  <a:buAutoNum type="arabicPeriod"/>
                </a:pPr>
                <a:r>
                  <a:rPr lang="zh-CN" altLang="en-US" dirty="0"/>
                  <a:t>首先，</a:t>
                </a:r>
                <a14:m>
                  <m:oMath xmlns:m="http://schemas.openxmlformats.org/officeDocument/2006/math">
                    <m:r>
                      <a:rPr lang="en-US" altLang="zh-CN" b="0" i="1" smtClean="0">
                        <a:latin typeface="Cambria Math" panose="02040503050406030204" pitchFamily="18" charset="0"/>
                      </a:rPr>
                      <m:t>𝑢</m:t>
                    </m:r>
                  </m:oMath>
                </a14:m>
                <a:r>
                  <a:rPr lang="en-US" altLang="zh-CN" dirty="0"/>
                  <a:t> </a:t>
                </a:r>
                <a:r>
                  <a:rPr lang="zh-CN" altLang="en-US" dirty="0"/>
                  <a:t>子树内的所有点的编号排序后组成若干个连续的段，区间肯定是某个连续的段的子集。</a:t>
                </a:r>
                <a:endParaRPr lang="en-US" altLang="zh-CN" dirty="0"/>
              </a:p>
              <a:p>
                <a:pPr marL="617220" lvl="1" indent="-342900">
                  <a:buFont typeface="+mj-lt"/>
                  <a:buAutoNum type="arabicPeriod"/>
                </a:pPr>
                <a:r>
                  <a:rPr lang="zh-CN" altLang="en-US" dirty="0"/>
                  <a:t>区间不能是某个子树内再对应的连续段的子集。</a:t>
                </a:r>
                <a:endParaRPr lang="en-US" altLang="zh-CN" dirty="0"/>
              </a:p>
              <a:p>
                <a:pPr marL="617220" lvl="1" indent="-342900">
                  <a:buFont typeface="+mj-lt"/>
                  <a:buAutoNum type="arabicPeriod"/>
                </a:pPr>
                <a:r>
                  <a:rPr lang="zh-CN" altLang="en-US" dirty="0"/>
                  <a:t>可以发现这里的“</a:t>
                </a:r>
                <a14:m>
                  <m:oMath xmlns:m="http://schemas.openxmlformats.org/officeDocument/2006/math">
                    <m:r>
                      <a:rPr lang="en-US" altLang="zh-CN" b="0" i="1" smtClean="0">
                        <a:latin typeface="Cambria Math" panose="02040503050406030204" pitchFamily="18" charset="0"/>
                      </a:rPr>
                      <m:t>𝑢</m:t>
                    </m:r>
                  </m:oMath>
                </a14:m>
                <a:r>
                  <a:rPr lang="en-US" altLang="zh-CN" dirty="0"/>
                  <a:t> </a:t>
                </a:r>
                <a:r>
                  <a:rPr lang="zh-CN" altLang="en-US" dirty="0"/>
                  <a:t>子树内的所有点的编号排序后组成若干个连续的段”的每一段实际上都是一个阶梯形的拐角。</a:t>
                </a:r>
                <a:endParaRPr lang="en-US" altLang="zh-CN" dirty="0"/>
              </a:p>
              <a:p>
                <a:pPr marL="617220" lvl="1" indent="-342900">
                  <a:buFont typeface="+mj-lt"/>
                  <a:buAutoNum type="arabicPeriod"/>
                </a:pPr>
                <a:r>
                  <a:rPr lang="zh-CN" altLang="en-US" dirty="0"/>
                  <a:t>所以我们只需要关注整棵树里总共出现了多少次“连续的段”？</a:t>
                </a:r>
                <a:endParaRPr lang="en-US" altLang="zh-CN" dirty="0"/>
              </a:p>
              <a:p>
                <a:pPr marL="617220" lvl="1" indent="-342900">
                  <a:buFont typeface="+mj-lt"/>
                  <a:buAutoNum type="arabicPeriod"/>
                </a:pPr>
                <a:r>
                  <a:rPr lang="zh-CN" altLang="en-US" dirty="0"/>
                  <a:t>考虑初始时，树上每个点只有自己的编号一个数，然后自底向上合并，每次合并的时候产生新的连续的段时都会导致整棵树里数的集合数量减一。因为整个过程中集合总数从 </a:t>
                </a:r>
                <a14:m>
                  <m:oMath xmlns:m="http://schemas.openxmlformats.org/officeDocument/2006/math">
                    <m:r>
                      <a:rPr lang="en-US" altLang="zh-CN" b="0" i="1" smtClean="0">
                        <a:latin typeface="Cambria Math" panose="02040503050406030204" pitchFamily="18" charset="0"/>
                      </a:rPr>
                      <m:t>𝑛</m:t>
                    </m:r>
                  </m:oMath>
                </a14:m>
                <a:r>
                  <a:rPr lang="en-US" altLang="zh-CN" dirty="0"/>
                  <a:t> </a:t>
                </a:r>
                <a:r>
                  <a:rPr lang="zh-CN" altLang="en-US" dirty="0"/>
                  <a:t>减到了 </a:t>
                </a:r>
                <a14:m>
                  <m:oMath xmlns:m="http://schemas.openxmlformats.org/officeDocument/2006/math">
                    <m:r>
                      <a:rPr lang="en-US" altLang="zh-CN" b="0" i="1" smtClean="0">
                        <a:latin typeface="Cambria Math" panose="02040503050406030204" pitchFamily="18" charset="0"/>
                      </a:rPr>
                      <m:t>1</m:t>
                    </m:r>
                  </m:oMath>
                </a14:m>
                <a:r>
                  <a:rPr lang="zh-CN" altLang="en-US" dirty="0"/>
                  <a:t>，所以新产生的段最多是 </a:t>
                </a:r>
                <a14:m>
                  <m:oMath xmlns:m="http://schemas.openxmlformats.org/officeDocument/2006/math">
                    <m:r>
                      <a:rPr lang="en-US" altLang="zh-CN" b="0" i="1" smtClean="0">
                        <a:latin typeface="Cambria Math" panose="02040503050406030204" pitchFamily="18" charset="0"/>
                      </a:rPr>
                      <m:t>𝑛</m:t>
                    </m:r>
                    <m:r>
                      <a:rPr lang="en-US" altLang="zh-CN" b="0" i="1" smtClean="0">
                        <a:latin typeface="Cambria Math" panose="02040503050406030204" pitchFamily="18" charset="0"/>
                      </a:rPr>
                      <m:t>−1</m:t>
                    </m:r>
                  </m:oMath>
                </a14:m>
                <a:r>
                  <a:rPr lang="zh-CN" altLang="en-US" dirty="0"/>
                  <a:t> 个。加上 </a:t>
                </a:r>
                <a14:m>
                  <m:oMath xmlns:m="http://schemas.openxmlformats.org/officeDocument/2006/math">
                    <m:r>
                      <a:rPr lang="en-US" altLang="zh-CN" b="0" i="1" smtClean="0">
                        <a:latin typeface="Cambria Math" panose="02040503050406030204" pitchFamily="18" charset="0"/>
                      </a:rPr>
                      <m:t>𝑛</m:t>
                    </m:r>
                  </m:oMath>
                </a14:m>
                <a:r>
                  <a:rPr lang="en-US" altLang="zh-CN" dirty="0"/>
                  <a:t> </a:t>
                </a:r>
                <a:r>
                  <a:rPr lang="zh-CN" altLang="en-US" dirty="0"/>
                  <a:t>个单点段，总共最多 </a:t>
                </a:r>
                <a14:m>
                  <m:oMath xmlns:m="http://schemas.openxmlformats.org/officeDocument/2006/math">
                    <m:r>
                      <a:rPr lang="en-US" altLang="zh-CN" b="0" i="1" smtClean="0">
                        <a:latin typeface="Cambria Math" panose="02040503050406030204" pitchFamily="18" charset="0"/>
                      </a:rPr>
                      <m:t>2</m:t>
                    </m:r>
                    <m:r>
                      <a:rPr lang="en-US" altLang="zh-CN" b="0" i="1" smtClean="0">
                        <a:latin typeface="Cambria Math" panose="02040503050406030204" pitchFamily="18" charset="0"/>
                      </a:rPr>
                      <m:t>𝑛</m:t>
                    </m:r>
                    <m:r>
                      <a:rPr lang="en-US" altLang="zh-CN" b="0" i="1" smtClean="0">
                        <a:latin typeface="Cambria Math" panose="02040503050406030204" pitchFamily="18" charset="0"/>
                      </a:rPr>
                      <m:t>−1</m:t>
                    </m:r>
                  </m:oMath>
                </a14:m>
                <a:r>
                  <a:rPr lang="en-US" altLang="zh-CN" dirty="0"/>
                  <a:t> </a:t>
                </a:r>
                <a:r>
                  <a:rPr lang="zh-CN" altLang="en-US" dirty="0"/>
                  <a:t>个。</a:t>
                </a:r>
                <a:endParaRPr lang="en-US" altLang="zh-CN" dirty="0"/>
              </a:p>
            </p:txBody>
          </p:sp>
        </mc:Choice>
        <mc:Fallback xmlns="">
          <p:sp>
            <p:nvSpPr>
              <p:cNvPr id="3" name="内容占位符 2">
                <a:extLst>
                  <a:ext uri="{FF2B5EF4-FFF2-40B4-BE49-F238E27FC236}">
                    <a16:creationId xmlns:a16="http://schemas.microsoft.com/office/drawing/2014/main" id="{E29EEE8B-F83D-B3FD-25DE-D59D109102FD}"/>
                  </a:ext>
                </a:extLst>
              </p:cNvPr>
              <p:cNvSpPr>
                <a:spLocks noGrp="1" noRot="1" noChangeAspect="1" noMove="1" noResize="1" noEditPoints="1" noAdjustHandles="1" noChangeArrowheads="1" noChangeShapeType="1" noTextEdit="1"/>
              </p:cNvSpPr>
              <p:nvPr>
                <p:ph idx="1"/>
              </p:nvPr>
            </p:nvSpPr>
            <p:spPr>
              <a:blipFill>
                <a:blip r:embed="rId2"/>
                <a:stretch>
                  <a:fillRect l="-284" t="-1261"/>
                </a:stretch>
              </a:blipFill>
            </p:spPr>
            <p:txBody>
              <a:bodyPr/>
              <a:lstStyle/>
              <a:p>
                <a:r>
                  <a:rPr lang="zh-CN" altLang="en-US">
                    <a:noFill/>
                  </a:rPr>
                  <a:t> </a:t>
                </a:r>
              </a:p>
            </p:txBody>
          </p:sp>
        </mc:Fallback>
      </mc:AlternateContent>
      <p:pic>
        <p:nvPicPr>
          <p:cNvPr id="5" name="图片 4">
            <a:extLst>
              <a:ext uri="{FF2B5EF4-FFF2-40B4-BE49-F238E27FC236}">
                <a16:creationId xmlns:a16="http://schemas.microsoft.com/office/drawing/2014/main" id="{DBB77499-34A4-7F47-5B6E-B35B6B7D3D0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28930" y="551469"/>
            <a:ext cx="2798666" cy="2554661"/>
          </a:xfrm>
          <a:prstGeom prst="rect">
            <a:avLst/>
          </a:prstGeom>
        </p:spPr>
      </p:pic>
    </p:spTree>
    <p:extLst>
      <p:ext uri="{BB962C8B-B14F-4D97-AF65-F5344CB8AC3E}">
        <p14:creationId xmlns:p14="http://schemas.microsoft.com/office/powerpoint/2010/main" val="4970631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08382B-EE22-A633-97F8-4336AC78063F}"/>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217224F7-98F2-6F7B-CA9B-8083BC38ECE0}"/>
              </a:ext>
            </a:extLst>
          </p:cNvPr>
          <p:cNvSpPr>
            <a:spLocks noGrp="1"/>
          </p:cNvSpPr>
          <p:nvPr>
            <p:ph type="title"/>
          </p:nvPr>
        </p:nvSpPr>
        <p:spPr/>
        <p:txBody>
          <a:bodyPr/>
          <a:lstStyle/>
          <a:p>
            <a:r>
              <a:rPr lang="zh-CN" altLang="en-US" dirty="0"/>
              <a:t>怎么思考？</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B4A9B5FA-796E-17B8-0C2A-1B928DA67648}"/>
                  </a:ext>
                </a:extLst>
              </p:cNvPr>
              <p:cNvSpPr>
                <a:spLocks noGrp="1"/>
              </p:cNvSpPr>
              <p:nvPr>
                <p:ph idx="1"/>
              </p:nvPr>
            </p:nvSpPr>
            <p:spPr/>
            <p:txBody>
              <a:bodyPr>
                <a:normAutofit/>
              </a:bodyPr>
              <a:lstStyle/>
              <a:p>
                <a:pPr marL="0" indent="0">
                  <a:buNone/>
                </a:pPr>
                <a:r>
                  <a:rPr lang="zh-CN" altLang="en-US" dirty="0"/>
                  <a:t>综上，</a:t>
                </a:r>
                <a:r>
                  <a:rPr lang="zh-CN" altLang="en-US" b="1" dirty="0"/>
                  <a:t>把每个区间用二维平面上的一个点表示，</a:t>
                </a:r>
                <a14:m>
                  <m:oMath xmlns:m="http://schemas.openxmlformats.org/officeDocument/2006/math">
                    <m:r>
                      <a:rPr lang="en-US" altLang="zh-CN" b="1" i="1" smtClean="0">
                        <a:latin typeface="Cambria Math" panose="02040503050406030204" pitchFamily="18" charset="0"/>
                      </a:rPr>
                      <m:t>𝑨</m:t>
                    </m:r>
                  </m:oMath>
                </a14:m>
                <a:r>
                  <a:rPr lang="zh-CN" altLang="en-US" b="1" dirty="0"/>
                  <a:t> 作为点的权值，那么问题就变成了平面上 </a:t>
                </a:r>
                <a14:m>
                  <m:oMath xmlns:m="http://schemas.openxmlformats.org/officeDocument/2006/math">
                    <m:r>
                      <a:rPr lang="en-US" altLang="zh-CN" b="1" i="1" smtClean="0">
                        <a:latin typeface="Cambria Math" panose="02040503050406030204" pitchFamily="18" charset="0"/>
                      </a:rPr>
                      <m:t>𝑶</m:t>
                    </m:r>
                    <m:r>
                      <a:rPr lang="en-US" altLang="zh-CN" b="1" i="1" smtClean="0">
                        <a:latin typeface="Cambria Math" panose="02040503050406030204" pitchFamily="18" charset="0"/>
                      </a:rPr>
                      <m:t>(</m:t>
                    </m:r>
                    <m:r>
                      <a:rPr lang="en-US" altLang="zh-CN" b="1" i="1" smtClean="0">
                        <a:latin typeface="Cambria Math" panose="02040503050406030204" pitchFamily="18" charset="0"/>
                      </a:rPr>
                      <m:t>𝒏</m:t>
                    </m:r>
                    <m:r>
                      <a:rPr lang="en-US" altLang="zh-CN" b="1" i="1" smtClean="0">
                        <a:latin typeface="Cambria Math" panose="02040503050406030204" pitchFamily="18" charset="0"/>
                      </a:rPr>
                      <m:t>)</m:t>
                    </m:r>
                  </m:oMath>
                </a14:m>
                <a:r>
                  <a:rPr lang="zh-CN" altLang="en-US" b="1" dirty="0"/>
                  <a:t> 个互不相交的矩形，每个矩形内权值相同，查询二维前缀和。</a:t>
                </a:r>
                <a:endParaRPr lang="en-US" altLang="zh-CN" b="1" dirty="0"/>
              </a:p>
              <a:p>
                <a:pPr marL="0" indent="0">
                  <a:buNone/>
                </a:pPr>
                <a:r>
                  <a:rPr lang="zh-CN" altLang="en-US" dirty="0"/>
                  <a:t>离线后扫描线容易做到 </a:t>
                </a:r>
                <a14:m>
                  <m:oMath xmlns:m="http://schemas.openxmlformats.org/officeDocument/2006/math">
                    <m:r>
                      <a:rPr lang="en-US" altLang="zh-CN" b="0" i="1" smtClean="0">
                        <a:latin typeface="Cambria Math" panose="02040503050406030204" pitchFamily="18" charset="0"/>
                      </a:rPr>
                      <m:t>𝑂</m:t>
                    </m:r>
                    <m:r>
                      <a:rPr lang="en-US" altLang="zh-CN" b="0" i="1" smtClean="0">
                        <a:latin typeface="Cambria Math" panose="02040503050406030204" pitchFamily="18" charset="0"/>
                      </a:rPr>
                      <m:t>(</m:t>
                    </m:r>
                    <m:r>
                      <a:rPr lang="en-US" altLang="zh-CN" b="0" i="1" smtClean="0">
                        <a:latin typeface="Cambria Math" panose="02040503050406030204" pitchFamily="18" charset="0"/>
                      </a:rPr>
                      <m:t>𝑛</m:t>
                    </m:r>
                    <m:r>
                      <a:rPr lang="en-US" altLang="zh-CN" b="0" i="1" smtClean="0">
                        <a:latin typeface="Cambria Math" panose="02040503050406030204" pitchFamily="18" charset="0"/>
                      </a:rPr>
                      <m:t> </m:t>
                    </m:r>
                    <m:r>
                      <m:rPr>
                        <m:sty m:val="p"/>
                      </m:rPr>
                      <a:rPr lang="en-US" altLang="zh-CN" b="0" i="1" smtClean="0">
                        <a:latin typeface="Cambria Math" panose="02040503050406030204" pitchFamily="18" charset="0"/>
                      </a:rPr>
                      <m:t>log</m:t>
                    </m:r>
                    <m:r>
                      <a:rPr lang="en-US" altLang="zh-CN" b="0" i="1" smtClean="0">
                        <a:latin typeface="Cambria Math" panose="02040503050406030204" pitchFamily="18" charset="0"/>
                      </a:rPr>
                      <m:t> </m:t>
                    </m:r>
                    <m:r>
                      <a:rPr lang="en-US" altLang="zh-CN" b="0" i="1" smtClean="0">
                        <a:latin typeface="Cambria Math" panose="02040503050406030204" pitchFamily="18" charset="0"/>
                      </a:rPr>
                      <m:t>𝑛</m:t>
                    </m:r>
                    <m:r>
                      <a:rPr lang="en-US" altLang="zh-CN" b="0" i="1" smtClean="0">
                        <a:latin typeface="Cambria Math" panose="02040503050406030204" pitchFamily="18" charset="0"/>
                      </a:rPr>
                      <m:t>)</m:t>
                    </m:r>
                  </m:oMath>
                </a14:m>
                <a:r>
                  <a:rPr lang="zh-CN" altLang="en-US" dirty="0"/>
                  <a:t>。</a:t>
                </a:r>
                <a:endParaRPr lang="en-US" altLang="zh-CN" dirty="0"/>
              </a:p>
              <a:p>
                <a:pPr marL="0" indent="0">
                  <a:buNone/>
                </a:pPr>
                <a:r>
                  <a:rPr lang="zh-CN" altLang="en-US" strike="sngStrike" dirty="0"/>
                  <a:t>什么，你不会这个？</a:t>
                </a:r>
                <a:endParaRPr lang="en-US" altLang="zh-CN" strike="sngStrike" dirty="0"/>
              </a:p>
              <a:p>
                <a:pPr marL="0" indent="0">
                  <a:buNone/>
                </a:pPr>
                <a:r>
                  <a:rPr lang="zh-CN" altLang="en-US" strike="sngStrike" dirty="0"/>
                  <a:t>扫描线后就是区间加一次函数区间求和啊。一次函数自变量就是扫描线的位置。类似线段树历史和。</a:t>
                </a:r>
                <a:endParaRPr lang="en-US" altLang="zh-CN" strike="sngStrike" dirty="0"/>
              </a:p>
            </p:txBody>
          </p:sp>
        </mc:Choice>
        <mc:Fallback xmlns="">
          <p:sp>
            <p:nvSpPr>
              <p:cNvPr id="3" name="内容占位符 2">
                <a:extLst>
                  <a:ext uri="{FF2B5EF4-FFF2-40B4-BE49-F238E27FC236}">
                    <a16:creationId xmlns:a16="http://schemas.microsoft.com/office/drawing/2014/main" id="{B4A9B5FA-796E-17B8-0C2A-1B928DA67648}"/>
                  </a:ext>
                </a:extLst>
              </p:cNvPr>
              <p:cNvSpPr>
                <a:spLocks noGrp="1" noRot="1" noChangeAspect="1" noMove="1" noResize="1" noEditPoints="1" noAdjustHandles="1" noChangeArrowheads="1" noChangeShapeType="1" noTextEdit="1"/>
              </p:cNvSpPr>
              <p:nvPr>
                <p:ph idx="1"/>
              </p:nvPr>
            </p:nvSpPr>
            <p:spPr>
              <a:blipFill>
                <a:blip r:embed="rId2"/>
                <a:stretch>
                  <a:fillRect l="-567" t="-1261"/>
                </a:stretch>
              </a:blipFill>
            </p:spPr>
            <p:txBody>
              <a:bodyPr/>
              <a:lstStyle/>
              <a:p>
                <a:r>
                  <a:rPr lang="zh-CN" altLang="en-US">
                    <a:noFill/>
                  </a:rPr>
                  <a:t> </a:t>
                </a:r>
              </a:p>
            </p:txBody>
          </p:sp>
        </mc:Fallback>
      </mc:AlternateContent>
      <p:pic>
        <p:nvPicPr>
          <p:cNvPr id="5" name="图片 4">
            <a:extLst>
              <a:ext uri="{FF2B5EF4-FFF2-40B4-BE49-F238E27FC236}">
                <a16:creationId xmlns:a16="http://schemas.microsoft.com/office/drawing/2014/main" id="{F85E31A6-09A2-7E9F-965F-C707B434D1C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49614" y="4004468"/>
            <a:ext cx="2798666" cy="2554661"/>
          </a:xfrm>
          <a:prstGeom prst="rect">
            <a:avLst/>
          </a:prstGeom>
        </p:spPr>
      </p:pic>
    </p:spTree>
    <p:extLst>
      <p:ext uri="{BB962C8B-B14F-4D97-AF65-F5344CB8AC3E}">
        <p14:creationId xmlns:p14="http://schemas.microsoft.com/office/powerpoint/2010/main" val="2412235945"/>
      </p:ext>
    </p:extLst>
  </p:cSld>
  <p:clrMapOvr>
    <a:masterClrMapping/>
  </p:clrMapOvr>
</p:sld>
</file>

<file path=ppt/theme/theme1.xml><?xml version="1.0" encoding="utf-8"?>
<a:theme xmlns:a="http://schemas.openxmlformats.org/drawingml/2006/main" name="风景">
  <a:themeElements>
    <a:clrScheme name="风景">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风景">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风景">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docProps/app.xml><?xml version="1.0" encoding="utf-8"?>
<Properties xmlns="http://schemas.openxmlformats.org/officeDocument/2006/extended-properties" xmlns:vt="http://schemas.openxmlformats.org/officeDocument/2006/docPropsVTypes">
  <Template>TM03457515[[fn=风景]]</Template>
  <TotalTime>3399</TotalTime>
  <Words>5096</Words>
  <Application>Microsoft Office PowerPoint</Application>
  <PresentationFormat>宽屏</PresentationFormat>
  <Paragraphs>271</Paragraphs>
  <Slides>42</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42</vt:i4>
      </vt:variant>
    </vt:vector>
  </HeadingPairs>
  <TitlesOfParts>
    <vt:vector size="48" baseType="lpstr">
      <vt:lpstr>Kalam</vt:lpstr>
      <vt:lpstr>Arial</vt:lpstr>
      <vt:lpstr>Cambria Math</vt:lpstr>
      <vt:lpstr>Century Schoolbook</vt:lpstr>
      <vt:lpstr>Wingdings 2</vt:lpstr>
      <vt:lpstr>风景</vt:lpstr>
      <vt:lpstr>组合模型和问题求解  </vt:lpstr>
      <vt:lpstr>问题求解</vt:lpstr>
      <vt:lpstr>例题</vt:lpstr>
      <vt:lpstr>怎么思考？</vt:lpstr>
      <vt:lpstr>怎么思考？</vt:lpstr>
      <vt:lpstr>怎么思考？</vt:lpstr>
      <vt:lpstr>怎么思考？</vt:lpstr>
      <vt:lpstr>怎么思考？</vt:lpstr>
      <vt:lpstr>怎么思考？</vt:lpstr>
      <vt:lpstr>怎么思考？</vt:lpstr>
      <vt:lpstr>例题</vt:lpstr>
      <vt:lpstr>例题</vt:lpstr>
      <vt:lpstr>例题</vt:lpstr>
      <vt:lpstr>例题</vt:lpstr>
      <vt:lpstr>例题</vt:lpstr>
      <vt:lpstr>例题</vt:lpstr>
      <vt:lpstr>例题</vt:lpstr>
      <vt:lpstr>例题</vt:lpstr>
      <vt:lpstr>例题</vt:lpstr>
      <vt:lpstr>例题</vt:lpstr>
      <vt:lpstr>例题</vt:lpstr>
      <vt:lpstr>例题</vt:lpstr>
      <vt:lpstr>例题</vt:lpstr>
      <vt:lpstr>问题类和归约</vt:lpstr>
      <vt:lpstr>问题类和归约</vt:lpstr>
      <vt:lpstr>问题类和归约</vt:lpstr>
      <vt:lpstr>问题类和归约</vt:lpstr>
      <vt:lpstr>归约</vt:lpstr>
      <vt:lpstr>常见问题类和困难问题</vt:lpstr>
      <vt:lpstr>问题求解</vt:lpstr>
      <vt:lpstr>问题求解</vt:lpstr>
      <vt:lpstr>问题求解</vt:lpstr>
      <vt:lpstr>问题求解</vt:lpstr>
      <vt:lpstr>问题求解</vt:lpstr>
      <vt:lpstr>问题求解</vt:lpstr>
      <vt:lpstr>Codeforces 1943D2</vt:lpstr>
      <vt:lpstr>Codeforces 1943D2</vt:lpstr>
      <vt:lpstr>Codeforces 1698F</vt:lpstr>
      <vt:lpstr>未完待续……</vt:lpstr>
      <vt:lpstr>未完待续</vt:lpstr>
      <vt:lpstr>总结</vt:lpstr>
      <vt:lpstr>Q&amp;A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Improving Exact Distance Maintenance under Multiple Edge Failure</dc:title>
  <dc:creator>刘 承奥</dc:creator>
  <cp:lastModifiedBy>承奥 刘</cp:lastModifiedBy>
  <cp:revision>1143</cp:revision>
  <dcterms:created xsi:type="dcterms:W3CDTF">2022-12-17T17:10:04Z</dcterms:created>
  <dcterms:modified xsi:type="dcterms:W3CDTF">2024-04-07T10:19:46Z</dcterms:modified>
</cp:coreProperties>
</file>