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6" r:id="rId3"/>
    <p:sldId id="277" r:id="rId4"/>
    <p:sldId id="278" r:id="rId5"/>
    <p:sldId id="281" r:id="rId6"/>
    <p:sldId id="282" r:id="rId7"/>
    <p:sldId id="283" r:id="rId8"/>
    <p:sldId id="284" r:id="rId9"/>
    <p:sldId id="285" r:id="rId10"/>
    <p:sldId id="280" r:id="rId11"/>
    <p:sldId id="286" r:id="rId12"/>
    <p:sldId id="289" r:id="rId13"/>
    <p:sldId id="287" r:id="rId14"/>
    <p:sldId id="290" r:id="rId15"/>
    <p:sldId id="288" r:id="rId16"/>
    <p:sldId id="291" r:id="rId17"/>
    <p:sldId id="292" r:id="rId18"/>
    <p:sldId id="293" r:id="rId19"/>
    <p:sldId id="329" r:id="rId20"/>
    <p:sldId id="330" r:id="rId21"/>
    <p:sldId id="331" r:id="rId22"/>
    <p:sldId id="332" r:id="rId23"/>
    <p:sldId id="33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9" r:id="rId38"/>
    <p:sldId id="317" r:id="rId39"/>
    <p:sldId id="315" r:id="rId40"/>
    <p:sldId id="316" r:id="rId41"/>
    <p:sldId id="307" r:id="rId42"/>
    <p:sldId id="308" r:id="rId43"/>
    <p:sldId id="310" r:id="rId44"/>
    <p:sldId id="312" r:id="rId45"/>
    <p:sldId id="311" r:id="rId46"/>
    <p:sldId id="313" r:id="rId47"/>
    <p:sldId id="314" r:id="rId48"/>
    <p:sldId id="322" r:id="rId49"/>
    <p:sldId id="318" r:id="rId50"/>
    <p:sldId id="319" r:id="rId51"/>
    <p:sldId id="320" r:id="rId52"/>
    <p:sldId id="334" r:id="rId53"/>
    <p:sldId id="321" r:id="rId54"/>
    <p:sldId id="323" r:id="rId55"/>
    <p:sldId id="324" r:id="rId56"/>
    <p:sldId id="325" r:id="rId57"/>
    <p:sldId id="326" r:id="rId58"/>
    <p:sldId id="327" r:id="rId59"/>
    <p:sldId id="328" r:id="rId60"/>
    <p:sldId id="33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承奥" initials="刘" lastIdx="1" clrIdx="0">
    <p:extLst>
      <p:ext uri="{19B8F6BF-5375-455C-9EA6-DF929625EA0E}">
        <p15:presenceInfo xmlns:p15="http://schemas.microsoft.com/office/powerpoint/2012/main" userId="067c8c14fdd522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72" y="1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D43CD14-13A2-43A0-91B0-808A0B298728}" type="datetimeFigureOut">
              <a:rPr lang="zh-CN" altLang="en-US" smtClean="0"/>
              <a:t>2024/2/23</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A178056-40F5-4F7A-8449-0E84D162600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88259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31068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64104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90307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509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8991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20092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324662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422915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272749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43CD14-13A2-43A0-91B0-808A0B298728}" type="datetimeFigureOut">
              <a:rPr lang="zh-CN" altLang="en-US" smtClean="0"/>
              <a:t>2024/2/23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270639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D43CD14-13A2-43A0-91B0-808A0B298728}" type="datetimeFigureOut">
              <a:rPr lang="zh-CN" altLang="en-US" smtClean="0"/>
              <a:t>2024/2/23</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440170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0FE75-F769-212E-D78C-08523FB18329}"/>
              </a:ext>
            </a:extLst>
          </p:cNvPr>
          <p:cNvSpPr>
            <a:spLocks noGrp="1"/>
          </p:cNvSpPr>
          <p:nvPr>
            <p:ph type="ctrTitle"/>
          </p:nvPr>
        </p:nvSpPr>
        <p:spPr/>
        <p:txBody>
          <a:bodyPr>
            <a:normAutofit/>
          </a:bodyPr>
          <a:lstStyle/>
          <a:p>
            <a:pPr algn="ctr"/>
            <a:r>
              <a:rPr lang="zh-CN" altLang="en-US" sz="4000" dirty="0"/>
              <a:t>问题求解和常见困难问题</a:t>
            </a:r>
            <a:br>
              <a:rPr lang="en-US" altLang="zh-CN" sz="4000" dirty="0"/>
            </a:br>
            <a:br>
              <a:rPr lang="en-US" altLang="zh-CN" sz="4000" dirty="0"/>
            </a:br>
            <a:endParaRPr lang="zh-CN" altLang="en-US" sz="4000" dirty="0"/>
          </a:p>
        </p:txBody>
      </p:sp>
      <p:sp>
        <p:nvSpPr>
          <p:cNvPr id="3" name="副标题 2">
            <a:extLst>
              <a:ext uri="{FF2B5EF4-FFF2-40B4-BE49-F238E27FC236}">
                <a16:creationId xmlns:a16="http://schemas.microsoft.com/office/drawing/2014/main" id="{BA8F9524-1496-8ECD-D7B8-5D369C94C01F}"/>
              </a:ext>
            </a:extLst>
          </p:cNvPr>
          <p:cNvSpPr>
            <a:spLocks noGrp="1"/>
          </p:cNvSpPr>
          <p:nvPr>
            <p:ph type="subTitle" idx="1"/>
          </p:nvPr>
        </p:nvSpPr>
        <p:spPr/>
        <p:txBody>
          <a:bodyPr/>
          <a:lstStyle/>
          <a:p>
            <a:pPr algn="ctr"/>
            <a:r>
              <a:rPr lang="zh-CN" altLang="en-US" dirty="0"/>
              <a:t>刘承奥 </a:t>
            </a:r>
            <a:r>
              <a:rPr lang="en-US" altLang="zh-CN" dirty="0"/>
              <a:t>(CommonAnts)</a:t>
            </a:r>
            <a:endParaRPr lang="zh-CN" altLang="en-US" dirty="0"/>
          </a:p>
        </p:txBody>
      </p:sp>
    </p:spTree>
    <p:extLst>
      <p:ext uri="{BB962C8B-B14F-4D97-AF65-F5344CB8AC3E}">
        <p14:creationId xmlns:p14="http://schemas.microsoft.com/office/powerpoint/2010/main" val="406830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607FE-C01B-407D-BA07-8BE4B93B4F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3C1F914-6130-3C9A-1C5B-389A31863413}"/>
              </a:ext>
            </a:extLst>
          </p:cNvPr>
          <p:cNvSpPr>
            <a:spLocks noGrp="1"/>
          </p:cNvSpPr>
          <p:nvPr>
            <p:ph type="title"/>
          </p:nvPr>
        </p:nvSpPr>
        <p:spPr/>
        <p:txBody>
          <a:bodyPr/>
          <a:lstStyle/>
          <a:p>
            <a:r>
              <a:rPr lang="zh-CN" altLang="en-US" dirty="0"/>
              <a:t>怎么思考？</a:t>
            </a:r>
          </a:p>
        </p:txBody>
      </p:sp>
      <p:sp>
        <p:nvSpPr>
          <p:cNvPr id="3" name="内容占位符 2">
            <a:extLst>
              <a:ext uri="{FF2B5EF4-FFF2-40B4-BE49-F238E27FC236}">
                <a16:creationId xmlns:a16="http://schemas.microsoft.com/office/drawing/2014/main" id="{FEDAAD51-BDD3-4173-5928-806656D6E5E8}"/>
              </a:ext>
            </a:extLst>
          </p:cNvPr>
          <p:cNvSpPr>
            <a:spLocks noGrp="1"/>
          </p:cNvSpPr>
          <p:nvPr>
            <p:ph idx="1"/>
          </p:nvPr>
        </p:nvSpPr>
        <p:spPr/>
        <p:txBody>
          <a:bodyPr/>
          <a:lstStyle/>
          <a:p>
            <a:r>
              <a:rPr lang="zh-CN" altLang="en-US" dirty="0"/>
              <a:t>像这样，对于 </a:t>
            </a:r>
            <a:r>
              <a:rPr lang="en-US" altLang="zh-CN" dirty="0"/>
              <a:t>OI </a:t>
            </a:r>
            <a:r>
              <a:rPr lang="zh-CN" altLang="en-US" dirty="0"/>
              <a:t>中的组合问题，我们通常需要考虑研究对象的结构。一般来说，研究对象是一些合法（满足特定条件）对象组成的集合。</a:t>
            </a:r>
            <a:endParaRPr lang="en-US" altLang="zh-CN" dirty="0"/>
          </a:p>
          <a:p>
            <a:r>
              <a:rPr lang="zh-CN" altLang="en-US" dirty="0"/>
              <a:t>例如题目中的所有合法区间、合法路径</a:t>
            </a:r>
            <a:r>
              <a:rPr lang="en-US" altLang="zh-CN" dirty="0"/>
              <a:t>……</a:t>
            </a:r>
          </a:p>
          <a:p>
            <a:endParaRPr lang="en-US" altLang="zh-CN" dirty="0"/>
          </a:p>
          <a:p>
            <a:r>
              <a:rPr lang="zh-CN" altLang="en-US" dirty="0"/>
              <a:t>如何判定一个对象是否合法？</a:t>
            </a:r>
            <a:endParaRPr lang="en-US" altLang="zh-CN" dirty="0"/>
          </a:p>
          <a:p>
            <a:r>
              <a:rPr lang="zh-CN" altLang="en-US" dirty="0"/>
              <a:t>两个合法对象能否生成新的合法对象？</a:t>
            </a:r>
            <a:endParaRPr lang="en-US" altLang="zh-CN" dirty="0"/>
          </a:p>
          <a:p>
            <a:r>
              <a:rPr lang="zh-CN" altLang="en-US" dirty="0"/>
              <a:t>合法对象有树形或者其它的结构吗？</a:t>
            </a:r>
            <a:endParaRPr lang="en-US" altLang="zh-CN" dirty="0"/>
          </a:p>
          <a:p>
            <a:r>
              <a:rPr lang="zh-CN" altLang="en-US" dirty="0"/>
              <a:t>能否用生成函数或者其它的数学对象表示？</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21450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B7905-A0E6-97DC-4DE4-BA0BF5BACAE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E547FB8-DAC4-8E39-9B9F-5EAE5005CDAC}"/>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CF71865-4DE0-F098-DE3E-64E7489C611F}"/>
                  </a:ext>
                </a:extLst>
              </p:cNvPr>
              <p:cNvSpPr>
                <a:spLocks noGrp="1"/>
              </p:cNvSpPr>
              <p:nvPr>
                <p:ph idx="1"/>
              </p:nvPr>
            </p:nvSpPr>
            <p:spPr/>
            <p:txBody>
              <a:bodyPr/>
              <a:lstStyle/>
              <a:p>
                <a:r>
                  <a:rPr lang="zh-CN" altLang="en-US" dirty="0"/>
                  <a:t>例</a:t>
                </a:r>
                <a:r>
                  <a:rPr lang="en-US" altLang="zh-CN" dirty="0"/>
                  <a:t>. </a:t>
                </a:r>
                <a:r>
                  <a:rPr lang="zh-CN" altLang="en-US" dirty="0"/>
                  <a:t>小明和 </a:t>
                </a:r>
                <a14:m>
                  <m:oMath xmlns:m="http://schemas.openxmlformats.org/officeDocument/2006/math">
                    <m:r>
                      <a:rPr lang="en-US" altLang="zh-CN" b="0" i="1" smtClean="0">
                        <a:latin typeface="Cambria Math" panose="02040503050406030204" pitchFamily="18" charset="0"/>
                      </a:rPr>
                      <m:t>𝑛</m:t>
                    </m:r>
                  </m:oMath>
                </a14:m>
                <a:r>
                  <a:rPr lang="zh-CN" altLang="en-US" dirty="0"/>
                  <a:t> 个人玩游戏。小明抛一枚硬币，硬币的正面和背面各有正整数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𝑛</m:t>
                    </m:r>
                  </m:oMath>
                </a14:m>
                <a:r>
                  <a:rPr lang="zh-CN" altLang="en-US" dirty="0"/>
                  <a:t> 个人每人抛一枚骰子，骰子的六个面各有一个数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,6</m:t>
                        </m:r>
                      </m:sub>
                    </m:sSub>
                  </m:oMath>
                </a14:m>
                <a:r>
                  <a:rPr lang="zh-CN" altLang="en-US" dirty="0"/>
                  <a:t>。</a:t>
                </a:r>
                <a:endParaRPr lang="en-US" altLang="zh-CN" dirty="0"/>
              </a:p>
              <a:p>
                <a:r>
                  <a:rPr lang="zh-CN" altLang="en-US" dirty="0"/>
                  <a:t>每个硬币和骰子的结果都是独立均匀随机的。</a:t>
                </a:r>
                <a:endParaRPr lang="en-US" altLang="zh-CN" dirty="0"/>
              </a:p>
              <a:p>
                <a:r>
                  <a:rPr lang="zh-CN" altLang="en-US" dirty="0"/>
                  <a:t>游戏规则是小明和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个人同时抛自己的硬币和骰子，如果第 </a:t>
                </a:r>
                <a14:m>
                  <m:oMath xmlns:m="http://schemas.openxmlformats.org/officeDocument/2006/math">
                    <m:r>
                      <a:rPr lang="en-US" altLang="zh-CN" b="0" i="1" smtClean="0">
                        <a:latin typeface="Cambria Math" panose="02040503050406030204" pitchFamily="18" charset="0"/>
                      </a:rPr>
                      <m:t>𝑖</m:t>
                    </m:r>
                  </m:oMath>
                </a14:m>
                <a:r>
                  <a:rPr lang="zh-CN" altLang="en-US" dirty="0"/>
                  <a:t> 个人的数字小于等于小明的数字，那小明得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Sub>
                  </m:oMath>
                </a14:m>
                <a:r>
                  <a:rPr lang="zh-CN" altLang="en-US" dirty="0"/>
                  <a:t> 分。小明的总分是每个数字结果小于等于他的人提供的得分总和。</a:t>
                </a:r>
                <a:endParaRPr lang="en-US" altLang="zh-CN" dirty="0"/>
              </a:p>
              <a:p>
                <a:endParaRPr lang="en-US" altLang="zh-CN" dirty="0"/>
              </a:p>
              <a:p>
                <a:r>
                  <a:rPr lang="zh-CN" altLang="en-US" dirty="0"/>
                  <a:t>现在小明知道了每个人的骰子，他可以自己做一枚硬币，但是会有初始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oMath>
                </a14:m>
                <a:r>
                  <a:rPr lang="zh-CN" altLang="en-US" dirty="0"/>
                  <a:t> 分。请你求出小明得分数学期望的最大可能值。注意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必须是正整数。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3CF71865-4DE0-F098-DE3E-64E7489C611F}"/>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887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1BF0E-8414-266D-BFBD-DE3C2536B86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A726110-1BA1-5AC4-8CA9-C0E72F3075F4}"/>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0D2F41-70B2-73EF-7E66-499811BBDD4F}"/>
                  </a:ext>
                </a:extLst>
              </p:cNvPr>
              <p:cNvSpPr>
                <a:spLocks noGrp="1"/>
              </p:cNvSpPr>
              <p:nvPr>
                <p:ph idx="1"/>
              </p:nvPr>
            </p:nvSpPr>
            <p:spPr/>
            <p:txBody>
              <a:bodyPr>
                <a:normAutofit fontScale="77500" lnSpcReduction="20000"/>
              </a:bodyPr>
              <a:lstStyle/>
              <a:p>
                <a:r>
                  <a:rPr lang="zh-CN" altLang="en-US" dirty="0"/>
                  <a:t>常规题解：考虑到期望的独立性，所以</a:t>
                </a:r>
                <a:r>
                  <a:rPr lang="en-US" altLang="zh-CN" dirty="0"/>
                  <a:t>……</a:t>
                </a:r>
              </a:p>
              <a:p>
                <a:endParaRPr lang="en-US" altLang="zh-CN" dirty="0"/>
              </a:p>
              <a:p>
                <a:r>
                  <a:rPr lang="zh-CN" altLang="en-US" dirty="0"/>
                  <a:t>我们仍然考虑把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 对应的答案标在平面上。</a:t>
                </a:r>
                <a:endParaRPr lang="en-US" altLang="zh-CN" dirty="0"/>
              </a:p>
              <a:p>
                <a:r>
                  <a:rPr lang="zh-CN" altLang="en-US" dirty="0"/>
                  <a:t>如果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，期望会增加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12</m:t>
                        </m:r>
                      </m:den>
                    </m:f>
                  </m:oMath>
                </a14:m>
                <a:endParaRPr lang="en-US" altLang="zh-CN" dirty="0"/>
              </a:p>
              <a:p>
                <a:r>
                  <a:rPr lang="zh-CN" altLang="en-US" dirty="0"/>
                  <a:t>如果 </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，期望会增加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12</m:t>
                        </m:r>
                      </m:den>
                    </m:f>
                  </m:oMath>
                </a14:m>
                <a:endParaRPr lang="en-US" altLang="zh-CN" dirty="0"/>
              </a:p>
              <a:p>
                <a:r>
                  <a:rPr lang="zh-CN" altLang="en-US" dirty="0"/>
                  <a:t>以上全部的贡献都是独立的。</a:t>
                </a:r>
                <a:endParaRPr lang="en-US" altLang="zh-CN" dirty="0"/>
              </a:p>
              <a:p>
                <a:r>
                  <a:rPr lang="zh-CN" altLang="en-US" dirty="0"/>
                  <a:t>所以问题可以理解成：横轴上和纵轴上各有 </a:t>
                </a:r>
                <a14:m>
                  <m:oMath xmlns:m="http://schemas.openxmlformats.org/officeDocument/2006/math">
                    <m:r>
                      <a:rPr lang="en-US" altLang="zh-CN" b="0" i="1" smtClean="0">
                        <a:latin typeface="Cambria Math" panose="02040503050406030204" pitchFamily="18" charset="0"/>
                      </a:rPr>
                      <m:t>6</m:t>
                    </m:r>
                    <m:r>
                      <a:rPr lang="en-US" altLang="zh-CN" b="0" i="1" smtClean="0">
                        <a:latin typeface="Cambria Math" panose="02040503050406030204" pitchFamily="18" charset="0"/>
                      </a:rPr>
                      <m:t>𝑛</m:t>
                    </m:r>
                  </m:oMath>
                </a14:m>
                <a:r>
                  <a:rPr lang="en-US" altLang="zh-CN" dirty="0"/>
                  <a:t> </a:t>
                </a:r>
                <a:r>
                  <a:rPr lang="zh-CN" altLang="en-US" dirty="0"/>
                  <a:t>个带权的点，并且整个平面内每个格点有一个 </a:t>
                </a:r>
                <a14:m>
                  <m:oMath xmlns:m="http://schemas.openxmlformats.org/officeDocument/2006/math">
                    <m:r>
                      <a:rPr lang="en-US" altLang="zh-CN" b="0" i="1" smtClean="0">
                        <a:latin typeface="Cambria Math" panose="02040503050406030204" pitchFamily="18" charset="0"/>
                      </a:rPr>
                      <m:t>−1</m:t>
                    </m:r>
                  </m:oMath>
                </a14:m>
                <a:r>
                  <a:rPr lang="zh-CN" altLang="en-US" dirty="0"/>
                  <a:t>，求最大二维前缀和。</a:t>
                </a:r>
                <a:endParaRPr lang="en-US" altLang="zh-CN" dirty="0"/>
              </a:p>
              <a:p>
                <a:r>
                  <a:rPr lang="zh-CN" altLang="en-US" dirty="0"/>
                  <a:t>仍然考虑扫描线，发现扫描线过程中扫过的点的全部影响相当于加一个一次函数。（扫过的坐标轴上的点加常数，扫过的 </a:t>
                </a:r>
                <a14:m>
                  <m:oMath xmlns:m="http://schemas.openxmlformats.org/officeDocument/2006/math">
                    <m:r>
                      <a:rPr lang="en-US" altLang="zh-CN" b="0" i="1" smtClean="0">
                        <a:latin typeface="Cambria Math" panose="02040503050406030204" pitchFamily="18" charset="0"/>
                      </a:rPr>
                      <m:t>−1</m:t>
                    </m:r>
                  </m:oMath>
                </a14:m>
                <a:r>
                  <a:rPr lang="zh-CN" altLang="en-US" dirty="0"/>
                  <a:t> 点加系数）</a:t>
                </a:r>
                <a:endParaRPr lang="en-US" altLang="zh-CN" dirty="0"/>
              </a:p>
              <a:p>
                <a:r>
                  <a:rPr lang="zh-CN" altLang="en-US" dirty="0"/>
                  <a:t>所以就是一个点集支持在加一次函数的条件下求最值，用凸包即可解决。</a:t>
                </a:r>
                <a:endParaRPr lang="en-US" altLang="zh-CN" dirty="0"/>
              </a:p>
              <a:p>
                <a:r>
                  <a:rPr lang="zh-CN" altLang="en-US" dirty="0"/>
                  <a:t>可以看到这个题中我们并不需要专门观察“独立性”。实际上，“独立性”是一个客观事实，只要我们完全表示了题目中所有的信息，独立性仍然会反映在我们转化的模型中。（例如说，这个问题中“</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的独立性”变成了“贡献点都在坐标轴上”）</a:t>
                </a:r>
                <a:endParaRPr lang="en-US" altLang="zh-CN" dirty="0"/>
              </a:p>
            </p:txBody>
          </p:sp>
        </mc:Choice>
        <mc:Fallback xmlns="">
          <p:sp>
            <p:nvSpPr>
              <p:cNvPr id="3" name="内容占位符 2">
                <a:extLst>
                  <a:ext uri="{FF2B5EF4-FFF2-40B4-BE49-F238E27FC236}">
                    <a16:creationId xmlns:a16="http://schemas.microsoft.com/office/drawing/2014/main" id="{050D2F41-70B2-73EF-7E66-499811BBDD4F}"/>
                  </a:ext>
                </a:extLst>
              </p:cNvPr>
              <p:cNvSpPr>
                <a:spLocks noGrp="1" noRot="1" noChangeAspect="1" noMove="1" noResize="1" noEditPoints="1" noAdjustHandles="1" noChangeArrowheads="1" noChangeShapeType="1" noTextEdit="1"/>
              </p:cNvSpPr>
              <p:nvPr>
                <p:ph idx="1"/>
              </p:nvPr>
            </p:nvSpPr>
            <p:spPr>
              <a:blipFill>
                <a:blip r:embed="rId2"/>
                <a:stretch>
                  <a:fillRect t="-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602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04217-64B6-63FA-F9E1-04D94E6794D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A5E4333-FB71-4EF8-939A-758A6FF04F57}"/>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04C439-277C-BD50-98DC-979050710311}"/>
                  </a:ext>
                </a:extLst>
              </p:cNvPr>
              <p:cNvSpPr>
                <a:spLocks noGrp="1"/>
              </p:cNvSpPr>
              <p:nvPr>
                <p:ph idx="1"/>
              </p:nvPr>
            </p:nvSpPr>
            <p:spPr/>
            <p:txBody>
              <a:bodyPr/>
              <a:lstStyle/>
              <a:p>
                <a:r>
                  <a:rPr lang="zh-CN" altLang="en-US" dirty="0"/>
                  <a:t>例</a:t>
                </a:r>
                <a:r>
                  <a:rPr lang="en-US" altLang="zh-CN" dirty="0"/>
                  <a:t>. </a:t>
                </a:r>
                <a:r>
                  <a:rPr lang="zh-CN" altLang="en-US" dirty="0"/>
                  <a:t>定义好看数是正整数 </a:t>
                </a:r>
                <a14:m>
                  <m:oMath xmlns:m="http://schemas.openxmlformats.org/officeDocument/2006/math">
                    <m:r>
                      <a:rPr lang="en-US" altLang="zh-CN" b="0" i="1" smtClean="0">
                        <a:latin typeface="Cambria Math" panose="02040503050406030204" pitchFamily="18" charset="0"/>
                      </a:rPr>
                      <m:t>𝑥</m:t>
                    </m:r>
                  </m:oMath>
                </a14:m>
                <a:r>
                  <a:rPr lang="zh-CN" altLang="en-US" dirty="0"/>
                  <a:t>，并且满足 </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𝑘</m:t>
                        </m:r>
                      </m:sup>
                    </m:sSup>
                    <m:r>
                      <a:rPr lang="en-US" altLang="zh-CN" b="0" i="1" dirty="0" smtClean="0">
                        <a:latin typeface="Cambria Math" panose="02040503050406030204" pitchFamily="18" charset="0"/>
                      </a:rPr>
                      <m:t>−1)</m:t>
                    </m:r>
                  </m:oMath>
                </a14:m>
                <a:r>
                  <a:rPr lang="zh-CN" altLang="en-US" dirty="0"/>
                  <a:t> 的十进制表示里没有数码 </a:t>
                </a:r>
                <a14:m>
                  <m:oMath xmlns:m="http://schemas.openxmlformats.org/officeDocument/2006/math">
                    <m:r>
                      <a:rPr lang="en-US" altLang="zh-CN" b="0" i="1" smtClean="0">
                        <a:latin typeface="Cambria Math" panose="02040503050406030204" pitchFamily="18" charset="0"/>
                      </a:rPr>
                      <m:t>𝑏</m:t>
                    </m:r>
                  </m:oMath>
                </a14:m>
                <a:r>
                  <a:rPr lang="zh-CN" altLang="en-US" dirty="0"/>
                  <a:t>，给定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，问从小到大第 </a:t>
                </a:r>
                <a14:m>
                  <m:oMath xmlns:m="http://schemas.openxmlformats.org/officeDocument/2006/math">
                    <m:r>
                      <a:rPr lang="en-US" altLang="zh-CN" b="0" i="1" smtClean="0">
                        <a:latin typeface="Cambria Math" panose="02040503050406030204" pitchFamily="18" charset="0"/>
                      </a:rPr>
                      <m:t>𝑚</m:t>
                    </m:r>
                  </m:oMath>
                </a14:m>
                <a:r>
                  <a:rPr lang="zh-CN" altLang="en-US" dirty="0"/>
                  <a:t> 个好看数是多少。</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16</m:t>
                        </m:r>
                      </m:sup>
                    </m:sSup>
                  </m:oMath>
                </a14:m>
                <a:endParaRPr lang="en-US" altLang="zh-CN" b="0" dirty="0"/>
              </a:p>
            </p:txBody>
          </p:sp>
        </mc:Choice>
        <mc:Fallback xmlns="">
          <p:sp>
            <p:nvSpPr>
              <p:cNvPr id="3" name="内容占位符 2">
                <a:extLst>
                  <a:ext uri="{FF2B5EF4-FFF2-40B4-BE49-F238E27FC236}">
                    <a16:creationId xmlns:a16="http://schemas.microsoft.com/office/drawing/2014/main" id="{7F04C439-277C-BD50-98DC-979050710311}"/>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3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130F5-F7CF-2EE3-9037-A7F55BBA620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C54A45-8ED9-B222-7EAC-A7E6DE0023D2}"/>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E90BB88-5B8F-AE48-41D2-711075A6C435}"/>
                  </a:ext>
                </a:extLst>
              </p:cNvPr>
              <p:cNvSpPr>
                <a:spLocks noGrp="1"/>
              </p:cNvSpPr>
              <p:nvPr>
                <p:ph idx="1"/>
              </p:nvPr>
            </p:nvSpPr>
            <p:spPr/>
            <p:txBody>
              <a:bodyPr/>
              <a:lstStyle/>
              <a:p>
                <a:r>
                  <a:rPr lang="zh-CN" altLang="en-US" dirty="0"/>
                  <a:t>做法：</a:t>
                </a:r>
                <a:endParaRPr lang="en-US" altLang="zh-CN" dirty="0"/>
              </a:p>
              <a:p>
                <a:r>
                  <a:rPr lang="zh-CN" altLang="en-US" dirty="0"/>
                  <a:t>首先字典序可以转化成固定位数和前缀的计数问题。</a:t>
                </a:r>
                <a:endParaRPr lang="en-US" altLang="zh-CN" dirty="0"/>
              </a:p>
              <a:p>
                <a:r>
                  <a:rPr lang="zh-CN" altLang="en-US" dirty="0"/>
                  <a:t>这个题中，对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实际上没有约束，只有对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𝑘</m:t>
                        </m:r>
                      </m:sup>
                    </m:sSup>
                    <m:r>
                      <a:rPr lang="en-US" altLang="zh-CN" i="1" dirty="0">
                        <a:latin typeface="Cambria Math" panose="02040503050406030204" pitchFamily="18" charset="0"/>
                      </a:rPr>
                      <m:t>−1)</m:t>
                    </m:r>
                  </m:oMath>
                </a14:m>
                <a:r>
                  <a:rPr lang="zh-CN" altLang="en-US" dirty="0"/>
                  <a:t> 有约束，所以我们实际上应该求：第 </a:t>
                </a:r>
                <a14:m>
                  <m:oMath xmlns:m="http://schemas.openxmlformats.org/officeDocument/2006/math">
                    <m:r>
                      <a:rPr lang="en-US" altLang="zh-CN" b="0" i="1" smtClean="0">
                        <a:latin typeface="Cambria Math" panose="02040503050406030204" pitchFamily="18" charset="0"/>
                      </a:rPr>
                      <m:t>𝑚</m:t>
                    </m:r>
                  </m:oMath>
                </a14:m>
                <a:r>
                  <a:rPr lang="zh-CN" altLang="en-US" dirty="0"/>
                  <a:t> 小的满足条件的能写成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𝑘</m:t>
                        </m:r>
                      </m:sup>
                    </m:sSup>
                    <m:r>
                      <a:rPr lang="en-US" altLang="zh-CN" i="1" dirty="0">
                        <a:latin typeface="Cambria Math" panose="02040503050406030204" pitchFamily="18" charset="0"/>
                      </a:rPr>
                      <m:t>−1)</m:t>
                    </m:r>
                  </m:oMath>
                </a14:m>
                <a:r>
                  <a:rPr lang="zh-CN" altLang="en-US" dirty="0"/>
                  <a:t> 形式的数。</a:t>
                </a:r>
                <a:endParaRPr lang="en-US" altLang="zh-CN" dirty="0"/>
              </a:p>
              <a:p>
                <a:r>
                  <a:rPr lang="zh-CN" altLang="en-US" dirty="0"/>
                  <a:t>定义新好看数是正整数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是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𝑘</m:t>
                        </m:r>
                      </m:sup>
                    </m:sSup>
                    <m:r>
                      <a:rPr lang="en-US" altLang="zh-CN" i="1" dirty="0">
                        <a:latin typeface="Cambria Math" panose="02040503050406030204" pitchFamily="18" charset="0"/>
                      </a:rPr>
                      <m:t>−1 </m:t>
                    </m:r>
                  </m:oMath>
                </a14:m>
                <a:r>
                  <a:rPr lang="zh-CN" altLang="en-US" dirty="0"/>
                  <a:t>的倍数，并且十进制表示里没有数码 </a:t>
                </a:r>
                <a14:m>
                  <m:oMath xmlns:m="http://schemas.openxmlformats.org/officeDocument/2006/math">
                    <m:r>
                      <a:rPr lang="en-US" altLang="zh-CN" b="0" i="1" smtClean="0">
                        <a:latin typeface="Cambria Math" panose="02040503050406030204" pitchFamily="18" charset="0"/>
                      </a:rPr>
                      <m:t>𝑏</m:t>
                    </m:r>
                  </m:oMath>
                </a14:m>
                <a:r>
                  <a:rPr lang="zh-CN" altLang="en-US" dirty="0"/>
                  <a:t>，给定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，问从小到大第 </a:t>
                </a:r>
                <a14:m>
                  <m:oMath xmlns:m="http://schemas.openxmlformats.org/officeDocument/2006/math">
                    <m:r>
                      <a:rPr lang="en-US" altLang="zh-CN" b="0" i="1" smtClean="0">
                        <a:latin typeface="Cambria Math" panose="02040503050406030204" pitchFamily="18" charset="0"/>
                      </a:rPr>
                      <m:t>𝑚</m:t>
                    </m:r>
                  </m:oMath>
                </a14:m>
                <a:r>
                  <a:rPr lang="zh-CN" altLang="en-US" dirty="0"/>
                  <a:t> 个新好看数是多少。</a:t>
                </a:r>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en-US" altLang="zh-CN" b="0" dirty="0"/>
                  <a:t> </a:t>
                </a:r>
                <a:r>
                  <a:rPr lang="zh-CN" altLang="en-US" b="0" dirty="0"/>
                  <a:t>的倍数的充要条件是十进制每 </a:t>
                </a:r>
                <a14:m>
                  <m:oMath xmlns:m="http://schemas.openxmlformats.org/officeDocument/2006/math">
                    <m:r>
                      <a:rPr lang="en-US" altLang="zh-CN" b="0" i="1" smtClean="0">
                        <a:latin typeface="Cambria Math" panose="02040503050406030204" pitchFamily="18" charset="0"/>
                      </a:rPr>
                      <m:t>𝑘</m:t>
                    </m:r>
                  </m:oMath>
                </a14:m>
                <a:r>
                  <a:rPr lang="en-US" altLang="zh-CN" b="0" dirty="0"/>
                  <a:t> </a:t>
                </a:r>
                <a:r>
                  <a:rPr lang="zh-CN" altLang="en-US" dirty="0"/>
                  <a:t>位分一段之后求和的结果是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zh-CN" altLang="en-US" dirty="0"/>
                  <a:t> 的倍数，所以把所有的段放在一起数位 </a:t>
                </a:r>
                <a:r>
                  <a:rPr lang="en-US" altLang="zh-CN" dirty="0"/>
                  <a:t>DP </a:t>
                </a:r>
                <a:r>
                  <a:rPr lang="zh-CN" altLang="en-US" dirty="0"/>
                  <a:t>即可。</a:t>
                </a:r>
                <a:endParaRPr lang="en-US" altLang="zh-CN" b="0" dirty="0"/>
              </a:p>
            </p:txBody>
          </p:sp>
        </mc:Choice>
        <mc:Fallback>
          <p:sp>
            <p:nvSpPr>
              <p:cNvPr id="3" name="内容占位符 2">
                <a:extLst>
                  <a:ext uri="{FF2B5EF4-FFF2-40B4-BE49-F238E27FC236}">
                    <a16:creationId xmlns:a16="http://schemas.microsoft.com/office/drawing/2014/main" id="{6E90BB88-5B8F-AE48-41D2-711075A6C435}"/>
                  </a:ext>
                </a:extLst>
              </p:cNvPr>
              <p:cNvSpPr>
                <a:spLocks noGrp="1" noRot="1" noChangeAspect="1" noMove="1" noResize="1" noEditPoints="1" noAdjustHandles="1" noChangeArrowheads="1" noChangeShapeType="1" noTextEdit="1"/>
              </p:cNvSpPr>
              <p:nvPr>
                <p:ph idx="1"/>
              </p:nvPr>
            </p:nvSpPr>
            <p:spPr>
              <a:blipFill>
                <a:blip r:embed="rId2"/>
                <a:stretch>
                  <a:fillRect l="-142" t="-1261"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69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9644B-AF3E-DADE-569B-BC274892FA5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F8A4CA7-9C9F-290A-58DD-31D74370D15C}"/>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E4C59A-9340-7918-84B0-9B894802E19F}"/>
                  </a:ext>
                </a:extLst>
              </p:cNvPr>
              <p:cNvSpPr>
                <a:spLocks noGrp="1"/>
              </p:cNvSpPr>
              <p:nvPr>
                <p:ph idx="1"/>
              </p:nvPr>
            </p:nvSpPr>
            <p:spPr/>
            <p:txBody>
              <a:bodyPr/>
              <a:lstStyle/>
              <a:p>
                <a:r>
                  <a:rPr lang="zh-CN" altLang="en-US" dirty="0"/>
                  <a:t>例</a:t>
                </a:r>
                <a:r>
                  <a:rPr lang="en-US" altLang="zh-CN" dirty="0"/>
                  <a:t>. </a:t>
                </a:r>
                <a:r>
                  <a:rPr lang="zh-CN" altLang="en-US" dirty="0"/>
                  <a:t>定义好吃数是正整数 </a:t>
                </a:r>
                <a14:m>
                  <m:oMath xmlns:m="http://schemas.openxmlformats.org/officeDocument/2006/math">
                    <m:r>
                      <a:rPr lang="en-US" altLang="zh-CN" b="0" i="1" smtClean="0">
                        <a:latin typeface="Cambria Math" panose="02040503050406030204" pitchFamily="18" charset="0"/>
                      </a:rPr>
                      <m:t>𝑥</m:t>
                    </m:r>
                  </m:oMath>
                </a14:m>
                <a:r>
                  <a:rPr lang="zh-CN" altLang="en-US" dirty="0"/>
                  <a:t>，并且满足 </a:t>
                </a:r>
                <a14:m>
                  <m:oMath xmlns:m="http://schemas.openxmlformats.org/officeDocument/2006/math">
                    <m:r>
                      <a:rPr lang="en-US" altLang="zh-CN" b="0" i="1" smtClean="0">
                        <a:latin typeface="Cambria Math" panose="02040503050406030204" pitchFamily="18" charset="0"/>
                      </a:rPr>
                      <m:t>𝑥</m:t>
                    </m:r>
                  </m:oMath>
                </a14:m>
                <a:r>
                  <a:rPr lang="zh-CN" altLang="en-US" dirty="0"/>
                  <a:t> 的十进制表示里没有数码 </a:t>
                </a:r>
                <a14:m>
                  <m:oMath xmlns:m="http://schemas.openxmlformats.org/officeDocument/2006/math">
                    <m:r>
                      <a:rPr lang="en-US" altLang="zh-CN" b="0" i="1" smtClean="0">
                        <a:latin typeface="Cambria Math" panose="02040503050406030204" pitchFamily="18" charset="0"/>
                      </a:rPr>
                      <m:t>𝑎</m:t>
                    </m:r>
                  </m:oMath>
                </a14:m>
                <a:r>
                  <a:rPr lang="zh-CN" altLang="en-US" dirty="0"/>
                  <a:t> 的同时 </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𝑘</m:t>
                        </m:r>
                      </m:sup>
                    </m:sSup>
                    <m:r>
                      <a:rPr lang="en-US" altLang="zh-CN" b="0" i="1" dirty="0" smtClean="0">
                        <a:latin typeface="Cambria Math" panose="02040503050406030204" pitchFamily="18" charset="0"/>
                      </a:rPr>
                      <m:t>−1)</m:t>
                    </m:r>
                  </m:oMath>
                </a14:m>
                <a:r>
                  <a:rPr lang="zh-CN" altLang="en-US" dirty="0"/>
                  <a:t> 的十进制表示里没有数码 </a:t>
                </a:r>
                <a14:m>
                  <m:oMath xmlns:m="http://schemas.openxmlformats.org/officeDocument/2006/math">
                    <m:r>
                      <a:rPr lang="en-US" altLang="zh-CN" b="0" i="1" smtClean="0">
                        <a:latin typeface="Cambria Math" panose="02040503050406030204" pitchFamily="18" charset="0"/>
                      </a:rPr>
                      <m:t>𝑏</m:t>
                    </m:r>
                  </m:oMath>
                </a14:m>
                <a:r>
                  <a:rPr lang="zh-CN" altLang="en-US" dirty="0"/>
                  <a:t>，给定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，问从小到大第 </a:t>
                </a:r>
                <a14:m>
                  <m:oMath xmlns:m="http://schemas.openxmlformats.org/officeDocument/2006/math">
                    <m:r>
                      <a:rPr lang="en-US" altLang="zh-CN" b="0" i="1" smtClean="0">
                        <a:latin typeface="Cambria Math" panose="02040503050406030204" pitchFamily="18" charset="0"/>
                      </a:rPr>
                      <m:t>𝑚</m:t>
                    </m:r>
                  </m:oMath>
                </a14:m>
                <a:r>
                  <a:rPr lang="zh-CN" altLang="en-US" dirty="0"/>
                  <a:t> 个好吃数是多少。</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16</m:t>
                        </m:r>
                      </m:sup>
                    </m:sSup>
                  </m:oMath>
                </a14:m>
                <a:endParaRPr lang="zh-CN" altLang="en-US" dirty="0"/>
              </a:p>
            </p:txBody>
          </p:sp>
        </mc:Choice>
        <mc:Fallback xmlns="">
          <p:sp>
            <p:nvSpPr>
              <p:cNvPr id="3" name="内容占位符 2">
                <a:extLst>
                  <a:ext uri="{FF2B5EF4-FFF2-40B4-BE49-F238E27FC236}">
                    <a16:creationId xmlns:a16="http://schemas.microsoft.com/office/drawing/2014/main" id="{53E4C59A-9340-7918-84B0-9B894802E19F}"/>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914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FF176-A1AA-CF52-6CF2-70EFA21A78E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08CA4D5-AA2B-42DA-6EDC-934ECD82A312}"/>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9941D9D-2B58-4F6C-81FC-A5E3FC571B21}"/>
                  </a:ext>
                </a:extLst>
              </p:cNvPr>
              <p:cNvSpPr>
                <a:spLocks noGrp="1"/>
              </p:cNvSpPr>
              <p:nvPr>
                <p:ph idx="1"/>
              </p:nvPr>
            </p:nvSpPr>
            <p:spPr/>
            <p:txBody>
              <a:bodyPr/>
              <a:lstStyle/>
              <a:p>
                <a:r>
                  <a:rPr lang="zh-CN" altLang="en-US" dirty="0"/>
                  <a:t>做法：可以发现这次对 </a:t>
                </a:r>
                <a14:m>
                  <m:oMath xmlns:m="http://schemas.openxmlformats.org/officeDocument/2006/math">
                    <m:r>
                      <a:rPr lang="en-US" altLang="zh-CN" b="0" i="1" smtClean="0">
                        <a:latin typeface="Cambria Math" panose="02040503050406030204" pitchFamily="18" charset="0"/>
                      </a:rPr>
                      <m:t>𝑥</m:t>
                    </m:r>
                  </m:oMath>
                </a14:m>
                <a:r>
                  <a:rPr lang="en-US" altLang="zh-CN" b="0" dirty="0"/>
                  <a:t> </a:t>
                </a:r>
                <a:r>
                  <a:rPr lang="zh-CN" altLang="en-US" b="0" dirty="0"/>
                  <a:t>和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zh-CN" altLang="en-US" b="0" dirty="0"/>
                  <a:t> 都有约束了。</a:t>
                </a:r>
                <a:endParaRPr lang="en-US" altLang="zh-CN" b="0" dirty="0"/>
              </a:p>
              <a:p>
                <a:r>
                  <a:rPr lang="zh-CN" altLang="en-US" dirty="0"/>
                  <a:t>约束在十进制数码上，所以还是考虑二者之间的关系。列出竖式，容易发现每一位几乎是独立的，除了：</a:t>
                </a:r>
                <a:endParaRPr lang="en-US" altLang="zh-CN" dirty="0"/>
              </a:p>
              <a:p>
                <a:pPr marL="617220" lvl="1" indent="-342900">
                  <a:buFont typeface="+mj-lt"/>
                  <a:buAutoNum type="arabicPeriod"/>
                </a:pPr>
                <a:r>
                  <a:rPr lang="zh-CN" altLang="en-US" dirty="0"/>
                  <a:t>相隔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的倍数的位</a:t>
                </a:r>
                <a:endParaRPr lang="en-US" altLang="zh-CN" dirty="0"/>
              </a:p>
              <a:p>
                <a:pPr marL="617220" lvl="1" indent="-342900">
                  <a:buFont typeface="+mj-lt"/>
                  <a:buAutoNum type="arabicPeriod"/>
                </a:pPr>
                <a:r>
                  <a:rPr lang="zh-CN" altLang="en-US" dirty="0"/>
                  <a:t>每一位需要关注后一位是否有借位</a:t>
                </a:r>
                <a:endParaRPr lang="en-US" altLang="zh-CN" dirty="0"/>
              </a:p>
              <a:p>
                <a:r>
                  <a:rPr lang="zh-CN" altLang="en-US" dirty="0"/>
                  <a:t>我们可以直接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zh-CN" altLang="en-US" i="1">
                            <a:latin typeface="Cambria Math" panose="02040503050406030204" pitchFamily="18" charset="0"/>
                          </a:rPr>
                          <m:t>位数</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oMath>
                </a14:m>
                <a:r>
                  <a:rPr lang="zh-CN" altLang="en-US" dirty="0"/>
                  <a:t> 枚举每一位是否借位，然后可以发现每一位是否借位仍然只和 </a:t>
                </a:r>
                <a14:m>
                  <m:oMath xmlns:m="http://schemas.openxmlformats.org/officeDocument/2006/math">
                    <m:r>
                      <a:rPr lang="en-US" altLang="zh-CN" b="0" i="1" smtClean="0">
                        <a:latin typeface="Cambria Math" panose="02040503050406030204" pitchFamily="18" charset="0"/>
                      </a:rPr>
                      <m:t>𝑥</m:t>
                    </m:r>
                  </m:oMath>
                </a14:m>
                <a:r>
                  <a:rPr lang="zh-CN" altLang="en-US" dirty="0"/>
                  <a:t> 十进制每一对相差 </a:t>
                </a:r>
                <a14:m>
                  <m:oMath xmlns:m="http://schemas.openxmlformats.org/officeDocument/2006/math">
                    <m:r>
                      <a:rPr lang="en-US" altLang="zh-CN" b="0" i="1" smtClean="0">
                        <a:latin typeface="Cambria Math" panose="02040503050406030204" pitchFamily="18" charset="0"/>
                      </a:rPr>
                      <m:t>𝑘</m:t>
                    </m:r>
                  </m:oMath>
                </a14:m>
                <a:r>
                  <a:rPr lang="zh-CN" altLang="en-US" dirty="0"/>
                  <a:t> 位的后缀的字典序有关。借位的约束可以直接等价于每一对相差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位的数码的 </a:t>
                </a:r>
                <a14:m>
                  <m:oMath xmlns:m="http://schemas.openxmlformats.org/officeDocument/2006/math">
                    <m:r>
                      <a:rPr lang="en-US" altLang="zh-CN" b="0" i="1" smtClean="0">
                        <a:latin typeface="Cambria Math" panose="02040503050406030204" pitchFamily="18" charset="0"/>
                      </a:rPr>
                      <m:t>&lt;,&gt;,≤,≥</m:t>
                    </m:r>
                  </m:oMath>
                </a14:m>
                <a:r>
                  <a:rPr lang="en-US" altLang="zh-CN" dirty="0"/>
                  <a:t> </a:t>
                </a:r>
                <a:r>
                  <a:rPr lang="zh-CN" altLang="en-US" dirty="0"/>
                  <a:t>约束。</a:t>
                </a:r>
                <a:endParaRPr lang="en-US" altLang="zh-CN" dirty="0"/>
              </a:p>
              <a:p>
                <a:r>
                  <a:rPr lang="zh-CN" altLang="en-US" dirty="0"/>
                  <a:t>所以枚举之后对每一组相差 </a:t>
                </a:r>
                <a14:m>
                  <m:oMath xmlns:m="http://schemas.openxmlformats.org/officeDocument/2006/math">
                    <m:r>
                      <a:rPr lang="en-US" altLang="zh-CN" b="0" i="1" smtClean="0">
                        <a:latin typeface="Cambria Math" panose="02040503050406030204" pitchFamily="18" charset="0"/>
                      </a:rPr>
                      <m:t>𝑘</m:t>
                    </m:r>
                  </m:oMath>
                </a14:m>
                <a:r>
                  <a:rPr lang="zh-CN" altLang="en-US" dirty="0"/>
                  <a:t> 位的子序列分别做数位 </a:t>
                </a:r>
                <a:r>
                  <a:rPr lang="en-US" altLang="zh-CN" dirty="0"/>
                  <a:t>DP </a:t>
                </a:r>
                <a:r>
                  <a:rPr lang="zh-CN" altLang="en-US" dirty="0"/>
                  <a:t>即可。</a:t>
                </a:r>
                <a:endParaRPr lang="en-US" altLang="zh-CN" dirty="0"/>
              </a:p>
            </p:txBody>
          </p:sp>
        </mc:Choice>
        <mc:Fallback>
          <p:sp>
            <p:nvSpPr>
              <p:cNvPr id="3" name="内容占位符 2">
                <a:extLst>
                  <a:ext uri="{FF2B5EF4-FFF2-40B4-BE49-F238E27FC236}">
                    <a16:creationId xmlns:a16="http://schemas.microsoft.com/office/drawing/2014/main" id="{89941D9D-2B58-4F6C-81FC-A5E3FC571B21}"/>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082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71D4A-0094-82D8-E0EE-8900CD0E1D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095D9F0-3B62-B701-7C81-0EAC0B3F7DFE}"/>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20A203-8317-B4F5-E2D6-AAAEB82EDF8D}"/>
                  </a:ext>
                </a:extLst>
              </p:cNvPr>
              <p:cNvSpPr>
                <a:spLocks noGrp="1"/>
              </p:cNvSpPr>
              <p:nvPr>
                <p:ph idx="1"/>
              </p:nvPr>
            </p:nvSpPr>
            <p:spPr/>
            <p:txBody>
              <a:bodyPr/>
              <a:lstStyle/>
              <a:p>
                <a:r>
                  <a:rPr lang="zh-CN" altLang="en-US" dirty="0"/>
                  <a:t>例</a:t>
                </a:r>
                <a:r>
                  <a:rPr lang="en-US" altLang="zh-CN" dirty="0"/>
                  <a:t>. </a:t>
                </a:r>
                <a:r>
                  <a:rPr lang="zh-CN" altLang="en-US" dirty="0"/>
                  <a:t>平面直角坐标系上有一个机器人从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oMath>
                </a14:m>
                <a:r>
                  <a:rPr lang="zh-CN" altLang="en-US" dirty="0"/>
                  <a:t> 面向 </a:t>
                </a:r>
                <a14:m>
                  <m:oMath xmlns:m="http://schemas.openxmlformats.org/officeDocument/2006/math">
                    <m:r>
                      <a:rPr lang="en-US" altLang="zh-CN" b="0" i="1" smtClean="0">
                        <a:latin typeface="Cambria Math" panose="02040503050406030204" pitchFamily="18" charset="0"/>
                      </a:rPr>
                      <m:t>𝑥</m:t>
                    </m:r>
                  </m:oMath>
                </a14:m>
                <a:r>
                  <a:rPr lang="zh-CN" altLang="en-US" dirty="0"/>
                  <a:t> 正方向开始走路。它依次执行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个指令，每个指令形式是先转向，然后向前走一段距离。</a:t>
                </a:r>
                <a:endParaRPr lang="en-US" altLang="zh-CN" dirty="0"/>
              </a:p>
              <a:p>
                <a:r>
                  <a:rPr lang="zh-CN" altLang="en-US" dirty="0"/>
                  <a:t>转向有三种：左转 </a:t>
                </a:r>
                <a:r>
                  <a:rPr lang="en-US" altLang="zh-CN" dirty="0"/>
                  <a:t>90 </a:t>
                </a:r>
                <a:r>
                  <a:rPr lang="zh-CN" altLang="en-US" dirty="0"/>
                  <a:t>度，右转 </a:t>
                </a:r>
                <a:r>
                  <a:rPr lang="en-US" altLang="zh-CN" dirty="0"/>
                  <a:t>90 </a:t>
                </a:r>
                <a:r>
                  <a:rPr lang="zh-CN" altLang="en-US" dirty="0"/>
                  <a:t>度或者自选左转</a:t>
                </a:r>
                <a:r>
                  <a:rPr lang="en-US" altLang="zh-CN" dirty="0"/>
                  <a:t>/</a:t>
                </a:r>
                <a:r>
                  <a:rPr lang="zh-CN" altLang="en-US" dirty="0"/>
                  <a:t>右转 </a:t>
                </a:r>
                <a:r>
                  <a:rPr lang="en-US" altLang="zh-CN" dirty="0"/>
                  <a:t>90 </a:t>
                </a:r>
                <a:r>
                  <a:rPr lang="zh-CN" altLang="en-US" dirty="0"/>
                  <a:t>度。</a:t>
                </a:r>
                <a:endParaRPr lang="en-US" altLang="zh-CN" dirty="0"/>
              </a:p>
              <a:p>
                <a:r>
                  <a:rPr lang="zh-CN" altLang="en-US" dirty="0"/>
                  <a:t>第 </a:t>
                </a:r>
                <a14:m>
                  <m:oMath xmlns:m="http://schemas.openxmlformats.org/officeDocument/2006/math">
                    <m:r>
                      <a:rPr lang="en-US" altLang="zh-CN" b="0" i="1" smtClean="0">
                        <a:latin typeface="Cambria Math" panose="02040503050406030204" pitchFamily="18" charset="0"/>
                      </a:rPr>
                      <m:t>𝑖</m:t>
                    </m:r>
                  </m:oMath>
                </a14:m>
                <a:r>
                  <a:rPr lang="zh-CN" altLang="en-US" dirty="0"/>
                  <a:t> 条指令向前走的距离是一个自选的一个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d>
                  </m:oMath>
                </a14:m>
                <a:r>
                  <a:rPr lang="en-US" altLang="zh-CN" dirty="0"/>
                  <a:t> </a:t>
                </a:r>
                <a:r>
                  <a:rPr lang="zh-CN" altLang="en-US" dirty="0"/>
                  <a:t>内的数。</a:t>
                </a:r>
                <a:endParaRPr lang="en-US" altLang="zh-CN" dirty="0"/>
              </a:p>
              <a:p>
                <a:r>
                  <a:rPr lang="zh-CN" altLang="en-US" dirty="0"/>
                  <a:t>你的任务是判断是否有一种方案使得机器人最后停在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zh-CN" altLang="en-US" dirty="0"/>
                  <a:t>，并给出转向和距离方案。</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≤60</m:t>
                    </m:r>
                  </m:oMath>
                </a14:m>
                <a:endParaRPr lang="en-US" altLang="zh-CN" dirty="0"/>
              </a:p>
            </p:txBody>
          </p:sp>
        </mc:Choice>
        <mc:Fallback xmlns="">
          <p:sp>
            <p:nvSpPr>
              <p:cNvPr id="3" name="内容占位符 2">
                <a:extLst>
                  <a:ext uri="{FF2B5EF4-FFF2-40B4-BE49-F238E27FC236}">
                    <a16:creationId xmlns:a16="http://schemas.microsoft.com/office/drawing/2014/main" id="{6A20A203-8317-B4F5-E2D6-AAAEB82EDF8D}"/>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826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AECFC-B7CC-B861-B925-3B037E0F4B7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C8F5F03-B00D-42FE-1098-F13586010475}"/>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A7190A4-EA72-59E6-E8B4-4641092AAC12}"/>
                  </a:ext>
                </a:extLst>
              </p:cNvPr>
              <p:cNvSpPr>
                <a:spLocks noGrp="1"/>
              </p:cNvSpPr>
              <p:nvPr>
                <p:ph idx="1"/>
              </p:nvPr>
            </p:nvSpPr>
            <p:spPr/>
            <p:txBody>
              <a:bodyPr>
                <a:normAutofit fontScale="77500" lnSpcReduction="20000"/>
              </a:bodyPr>
              <a:lstStyle/>
              <a:p>
                <a:r>
                  <a:rPr lang="zh-CN" altLang="en-US" dirty="0"/>
                  <a:t>做法：这个问题的研究对象实际是“机器人最后可能到达的位置集合”，问题是问判定一个点是否在其中。考虑机器人</a:t>
                </a:r>
                <a:r>
                  <a:rPr lang="zh-CN" altLang="en-US" b="1" dirty="0"/>
                  <a:t>可以到达的位置集合</a:t>
                </a:r>
                <a:r>
                  <a:rPr lang="zh-CN" altLang="en-US" dirty="0"/>
                  <a:t>。</a:t>
                </a:r>
                <a:endParaRPr lang="en-US" altLang="zh-CN" dirty="0"/>
              </a:p>
              <a:p>
                <a:r>
                  <a:rPr lang="zh-CN" altLang="en-US" dirty="0"/>
                  <a:t>每次转向后机器人的方向要么固定是和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轴平行，要么固定和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轴平行。所以一次走对机器人可以到达的位置集合的影响要么是在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轴方向上闵可夫斯基和一个区间，要么是在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轴方向上闵可夫斯基和一个区间。（初始时可达位置是单点）</a:t>
                </a:r>
                <a:endParaRPr lang="en-US" altLang="zh-CN" dirty="0"/>
              </a:p>
              <a:p>
                <a:r>
                  <a:rPr lang="zh-CN" altLang="en-US" dirty="0"/>
                  <a:t>所以机器人可达位置集合是一个固定</a:t>
                </a:r>
                <a:r>
                  <a:rPr lang="zh-CN" altLang="en-US" b="1" dirty="0"/>
                  <a:t>形状</a:t>
                </a:r>
                <a:r>
                  <a:rPr lang="zh-CN" altLang="en-US" dirty="0"/>
                  <a:t>的矩形。</a:t>
                </a:r>
                <a:endParaRPr lang="en-US" altLang="zh-CN" dirty="0"/>
              </a:p>
              <a:p>
                <a:r>
                  <a:rPr lang="zh-CN" altLang="en-US" dirty="0"/>
                  <a:t>另外可以发现，自选左转</a:t>
                </a:r>
                <a:r>
                  <a:rPr lang="en-US" altLang="zh-CN" dirty="0"/>
                  <a:t>/</a:t>
                </a:r>
                <a:r>
                  <a:rPr lang="zh-CN" altLang="en-US" dirty="0"/>
                  <a:t>右转可以理解成先向左转然后自选是否要转 </a:t>
                </a:r>
                <a14:m>
                  <m:oMath xmlns:m="http://schemas.openxmlformats.org/officeDocument/2006/math">
                    <m:r>
                      <a:rPr lang="en-US" altLang="zh-CN" b="0" i="1" smtClean="0">
                        <a:latin typeface="Cambria Math" panose="02040503050406030204" pitchFamily="18" charset="0"/>
                      </a:rPr>
                      <m:t>180</m:t>
                    </m:r>
                  </m:oMath>
                </a14:m>
                <a:r>
                  <a:rPr lang="en-US" altLang="zh-CN" dirty="0"/>
                  <a:t> </a:t>
                </a:r>
                <a:r>
                  <a:rPr lang="zh-CN" altLang="en-US" dirty="0"/>
                  <a:t>度。</a:t>
                </a:r>
                <a:endParaRPr lang="en-US" altLang="zh-CN" dirty="0"/>
              </a:p>
              <a:p>
                <a:r>
                  <a:rPr lang="zh-CN" altLang="en-US" dirty="0"/>
                  <a:t>因为转两次 </a:t>
                </a:r>
                <a:r>
                  <a:rPr lang="en-US" altLang="zh-CN" dirty="0"/>
                  <a:t>180 </a:t>
                </a:r>
                <a:r>
                  <a:rPr lang="zh-CN" altLang="en-US" dirty="0"/>
                  <a:t>度就回到原方向了，可以发现对于任何两次转 </a:t>
                </a:r>
                <a:r>
                  <a:rPr lang="en-US" altLang="zh-CN" dirty="0"/>
                  <a:t>180 </a:t>
                </a:r>
                <a:r>
                  <a:rPr lang="zh-CN" altLang="en-US" dirty="0"/>
                  <a:t>度之间的一段，你实际上可以任选这个时刻前面的转 </a:t>
                </a:r>
                <a:r>
                  <a:rPr lang="en-US" altLang="zh-CN" dirty="0"/>
                  <a:t>180 </a:t>
                </a:r>
                <a:r>
                  <a:rPr lang="zh-CN" altLang="en-US" dirty="0"/>
                  <a:t>度总次数是奇数还是偶数（差分一下），也就是说每一段是否转了 </a:t>
                </a:r>
                <a:r>
                  <a:rPr lang="en-US" altLang="zh-CN" dirty="0"/>
                  <a:t>180 </a:t>
                </a:r>
                <a:r>
                  <a:rPr lang="zh-CN" altLang="en-US" dirty="0"/>
                  <a:t>度都是独立的。而一段内是否转的差是一个固定的向量。</a:t>
                </a:r>
                <a:endParaRPr lang="en-US" altLang="zh-CN" dirty="0"/>
              </a:p>
              <a:p>
                <a:r>
                  <a:rPr lang="zh-CN" altLang="en-US" dirty="0"/>
                  <a:t>所以整个问题可以理解成，有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m:t>
                    </m:r>
                  </m:oMath>
                </a14:m>
                <a:r>
                  <a:rPr lang="en-US" altLang="zh-CN" dirty="0"/>
                  <a:t> </a:t>
                </a:r>
                <a:r>
                  <a:rPr lang="zh-CN" altLang="en-US" dirty="0"/>
                  <a:t>个非坐标方向的向量（两次指令才有一个），问这些向量是否有一个子集和在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en-US" altLang="zh-CN" dirty="0"/>
                  <a:t> </a:t>
                </a:r>
                <a:r>
                  <a:rPr lang="zh-CN" altLang="en-US" dirty="0"/>
                  <a:t>附近的一个固定的矩形范围内。</a:t>
                </a:r>
                <a:endParaRPr lang="en-US" altLang="zh-CN" dirty="0"/>
              </a:p>
              <a:p>
                <a:r>
                  <a:rPr lang="zh-CN" altLang="en-US" dirty="0"/>
                  <a:t>这是经典的 </a:t>
                </a:r>
                <a:r>
                  <a:rPr lang="en-US" altLang="zh-CN" dirty="0"/>
                  <a:t>NPC </a:t>
                </a:r>
                <a:r>
                  <a:rPr lang="zh-CN" altLang="en-US" dirty="0"/>
                  <a:t>问题（背包系问题），所以直接上折半搜索 </a:t>
                </a:r>
                <a:r>
                  <a:rPr lang="en-US" altLang="zh-CN" dirty="0"/>
                  <a:t>meet-in-the-middle</a:t>
                </a:r>
                <a:r>
                  <a:rPr lang="zh-CN" altLang="en-US" dirty="0"/>
                  <a:t>。</a:t>
                </a:r>
                <a:endParaRPr lang="en-US" altLang="zh-CN" dirty="0"/>
              </a:p>
              <a:p>
                <a:r>
                  <a:rPr lang="zh-CN" altLang="en-US" dirty="0"/>
                  <a:t>这部分复杂度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4</m:t>
                            </m:r>
                          </m:den>
                        </m:f>
                      </m:sup>
                    </m:sSup>
                    <m:r>
                      <m:rPr>
                        <m:sty m:val="p"/>
                      </m:rPr>
                      <a:rPr lang="en-US" altLang="zh-CN" b="0" i="1" smtClean="0">
                        <a:latin typeface="Cambria Math" panose="02040503050406030204" pitchFamily="18" charset="0"/>
                      </a:rPr>
                      <m:t>poly</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（对于坐标方向的向量，两维独立各自做）</a:t>
                </a:r>
                <a:endParaRPr lang="en-US" altLang="zh-CN" dirty="0"/>
              </a:p>
              <a:p>
                <a:r>
                  <a:rPr lang="zh-CN" altLang="en-US" dirty="0"/>
                  <a:t>整合非坐标和坐标方向的向量之后，复杂度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8</m:t>
                            </m:r>
                          </m:den>
                        </m:f>
                      </m:sup>
                    </m:sSup>
                    <m:r>
                      <m:rPr>
                        <m:sty m:val="p"/>
                      </m:rPr>
                      <a:rPr lang="en-US" altLang="zh-CN" b="0" i="1" smtClean="0">
                        <a:latin typeface="Cambria Math" panose="02040503050406030204" pitchFamily="18" charset="0"/>
                      </a:rPr>
                      <m:t>poly</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6A7190A4-EA72-59E6-E8B4-4641092AAC12}"/>
                  </a:ext>
                </a:extLst>
              </p:cNvPr>
              <p:cNvSpPr>
                <a:spLocks noGrp="1" noRot="1" noChangeAspect="1" noMove="1" noResize="1" noEditPoints="1" noAdjustHandles="1" noChangeArrowheads="1" noChangeShapeType="1" noTextEdit="1"/>
              </p:cNvSpPr>
              <p:nvPr>
                <p:ph idx="1"/>
              </p:nvPr>
            </p:nvSpPr>
            <p:spPr>
              <a:blipFill>
                <a:blip r:embed="rId2"/>
                <a:stretch>
                  <a:fillRect t="-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046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C35EF-A78C-6F6E-BC8A-703820A541F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4EEA51C-38BB-38A1-9900-C122CEEC3607}"/>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F31D53-2E89-46B0-BA58-24F856820A4B}"/>
                  </a:ext>
                </a:extLst>
              </p:cNvPr>
              <p:cNvSpPr>
                <a:spLocks noGrp="1"/>
              </p:cNvSpPr>
              <p:nvPr>
                <p:ph idx="1"/>
              </p:nvPr>
            </p:nvSpPr>
            <p:spPr/>
            <p:txBody>
              <a:bodyPr/>
              <a:lstStyle/>
              <a:p>
                <a:r>
                  <a:rPr lang="zh-CN" altLang="en-US" dirty="0"/>
                  <a:t>例</a:t>
                </a:r>
                <a:r>
                  <a:rPr lang="en-US" altLang="zh-CN" dirty="0"/>
                  <a:t>. </a:t>
                </a:r>
                <a:r>
                  <a:rPr lang="zh-CN" altLang="en-US" dirty="0"/>
                  <a:t>长为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的数列，对于数列的每个后缀求出平均值最大的非空前缀。</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p:txBody>
          </p:sp>
        </mc:Choice>
        <mc:Fallback xmlns="">
          <p:sp>
            <p:nvSpPr>
              <p:cNvPr id="3" name="内容占位符 2">
                <a:extLst>
                  <a:ext uri="{FF2B5EF4-FFF2-40B4-BE49-F238E27FC236}">
                    <a16:creationId xmlns:a16="http://schemas.microsoft.com/office/drawing/2014/main" id="{62F31D53-2E89-46B0-BA58-24F856820A4B}"/>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173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8EEDD-8352-9226-A516-E0CC7DC65ED6}"/>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6C327683-9580-7F44-CCA3-514152EFA8A0}"/>
              </a:ext>
            </a:extLst>
          </p:cNvPr>
          <p:cNvSpPr>
            <a:spLocks noGrp="1"/>
          </p:cNvSpPr>
          <p:nvPr>
            <p:ph idx="1"/>
          </p:nvPr>
        </p:nvSpPr>
        <p:spPr/>
        <p:txBody>
          <a:bodyPr/>
          <a:lstStyle/>
          <a:p>
            <a:r>
              <a:rPr lang="en-US" altLang="zh-CN" dirty="0"/>
              <a:t>OI</a:t>
            </a:r>
            <a:r>
              <a:rPr lang="zh-CN" altLang="en-US" dirty="0"/>
              <a:t>中常见的情况：</a:t>
            </a:r>
            <a:endParaRPr lang="en-US" altLang="zh-CN" dirty="0"/>
          </a:p>
          <a:p>
            <a:r>
              <a:rPr lang="zh-CN" altLang="en-US" dirty="0"/>
              <a:t>瞪眼法猜性质。</a:t>
            </a:r>
            <a:endParaRPr lang="en-US" altLang="zh-CN" dirty="0"/>
          </a:p>
          <a:p>
            <a:r>
              <a:rPr lang="zh-CN" altLang="en-US" dirty="0"/>
              <a:t>面对式子不知道如何推。</a:t>
            </a:r>
            <a:endParaRPr lang="en-US" altLang="zh-CN" dirty="0"/>
          </a:p>
          <a:p>
            <a:r>
              <a:rPr lang="zh-CN" altLang="en-US" dirty="0"/>
              <a:t>题解里面的“注意到”“发现”</a:t>
            </a:r>
            <a:r>
              <a:rPr lang="en-US" altLang="zh-CN" dirty="0"/>
              <a:t>……</a:t>
            </a:r>
          </a:p>
          <a:p>
            <a:endParaRPr lang="en-US" altLang="zh-CN" dirty="0"/>
          </a:p>
          <a:p>
            <a:r>
              <a:rPr lang="zh-CN" altLang="en-US" dirty="0"/>
              <a:t>解决问题只能靠“题感”吗？有没有什么更加一般的办法？</a:t>
            </a:r>
          </a:p>
        </p:txBody>
      </p:sp>
    </p:spTree>
    <p:extLst>
      <p:ext uri="{BB962C8B-B14F-4D97-AF65-F5344CB8AC3E}">
        <p14:creationId xmlns:p14="http://schemas.microsoft.com/office/powerpoint/2010/main" val="66392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00DC7-4020-C004-B7F6-CC8B6A82C9F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AF9CB7-E263-9725-BC3C-F650FC500532}"/>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B7DF213-BCF1-33B9-C0FA-62159D9FA382}"/>
                  </a:ext>
                </a:extLst>
              </p:cNvPr>
              <p:cNvSpPr>
                <a:spLocks noGrp="1"/>
              </p:cNvSpPr>
              <p:nvPr>
                <p:ph idx="1"/>
              </p:nvPr>
            </p:nvSpPr>
            <p:spPr/>
            <p:txBody>
              <a:bodyPr/>
              <a:lstStyle/>
              <a:p>
                <a:r>
                  <a:rPr lang="zh-CN" altLang="en-US" dirty="0"/>
                  <a:t>例</a:t>
                </a:r>
                <a:r>
                  <a:rPr lang="en-US" altLang="zh-CN" dirty="0"/>
                  <a:t>. </a:t>
                </a:r>
                <a:r>
                  <a:rPr lang="zh-CN" altLang="en-US" dirty="0"/>
                  <a:t>长为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的数列，对于数列的每个后缀求出平均值最大的非空前缀。</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b="0" dirty="0"/>
              </a:p>
              <a:p>
                <a:endParaRPr lang="en-US" altLang="zh-CN" dirty="0"/>
              </a:p>
              <a:p>
                <a:r>
                  <a:rPr lang="zh-CN" altLang="en-US" dirty="0"/>
                  <a:t>首先二分答案，假设二分的值为 </a:t>
                </a:r>
                <a14:m>
                  <m:oMath xmlns:m="http://schemas.openxmlformats.org/officeDocument/2006/math">
                    <m:r>
                      <a:rPr lang="en-US" altLang="zh-CN" b="0" i="1" smtClean="0">
                        <a:latin typeface="Cambria Math" panose="02040503050406030204" pitchFamily="18" charset="0"/>
                      </a:rPr>
                      <m:t>𝑊</m:t>
                    </m:r>
                  </m:oMath>
                </a14:m>
                <a:r>
                  <a:rPr lang="zh-CN" altLang="en-US" dirty="0"/>
                  <a:t>，那么就是全局每个位置减 </a:t>
                </a:r>
                <a14:m>
                  <m:oMath xmlns:m="http://schemas.openxmlformats.org/officeDocument/2006/math">
                    <m:r>
                      <a:rPr lang="en-US" altLang="zh-CN" b="0" i="1" smtClean="0">
                        <a:latin typeface="Cambria Math" panose="02040503050406030204" pitchFamily="18" charset="0"/>
                      </a:rPr>
                      <m:t>𝑊</m:t>
                    </m:r>
                  </m:oMath>
                </a14:m>
                <a:r>
                  <a:rPr lang="zh-CN" altLang="en-US" dirty="0"/>
                  <a:t>，然后问每个后缀是否有非负前缀和。</a:t>
                </a:r>
                <a:endParaRPr lang="en-US" altLang="zh-CN" dirty="0"/>
              </a:p>
              <a:p>
                <a:r>
                  <a:rPr lang="zh-CN" altLang="en-US" dirty="0"/>
                  <a:t>考虑 </a:t>
                </a:r>
                <a14:m>
                  <m:oMath xmlns:m="http://schemas.openxmlformats.org/officeDocument/2006/math">
                    <m:r>
                      <a:rPr lang="en-US" altLang="zh-CN" b="0" i="1" smtClean="0">
                        <a:latin typeface="Cambria Math" panose="02040503050406030204" pitchFamily="18" charset="0"/>
                      </a:rPr>
                      <m:t>𝑊</m:t>
                    </m:r>
                  </m:oMath>
                </a14:m>
                <a:r>
                  <a:rPr lang="en-US" altLang="zh-CN" dirty="0"/>
                  <a:t> </a:t>
                </a:r>
                <a:r>
                  <a:rPr lang="zh-CN" altLang="en-US" dirty="0"/>
                  <a:t>从 </a:t>
                </a:r>
                <a14:m>
                  <m:oMath xmlns:m="http://schemas.openxmlformats.org/officeDocument/2006/math">
                    <m:r>
                      <a:rPr lang="en-US" altLang="zh-CN" b="0" i="1" smtClean="0">
                        <a:latin typeface="Cambria Math" panose="02040503050406030204" pitchFamily="18" charset="0"/>
                      </a:rPr>
                      <m:t>−∞</m:t>
                    </m:r>
                  </m:oMath>
                </a14:m>
                <a:r>
                  <a:rPr lang="en-US" altLang="zh-CN" dirty="0"/>
                  <a:t> </a:t>
                </a:r>
                <a:r>
                  <a:rPr lang="zh-CN" altLang="en-US" dirty="0"/>
                  <a:t>扫描到 </a:t>
                </a:r>
                <a14:m>
                  <m:oMath xmlns:m="http://schemas.openxmlformats.org/officeDocument/2006/math">
                    <m:r>
                      <a:rPr lang="en-US" altLang="zh-CN" b="0" i="1" smtClean="0">
                        <a:latin typeface="Cambria Math" panose="02040503050406030204" pitchFamily="18" charset="0"/>
                      </a:rPr>
                      <m:t>+∞</m:t>
                    </m:r>
                  </m:oMath>
                </a14:m>
                <a:r>
                  <a:rPr lang="zh-CN" altLang="en-US" dirty="0"/>
                  <a:t>，维护所有</a:t>
                </a:r>
                <a:r>
                  <a:rPr lang="zh-CN" altLang="en-US" b="1" dirty="0"/>
                  <a:t>合法区间</a:t>
                </a:r>
                <a:r>
                  <a:rPr lang="zh-CN" altLang="en-US" dirty="0"/>
                  <a:t>，也就是每个后缀的区间和非负的前缀。进一步地，我们只需要维护每个后缀的</a:t>
                </a:r>
                <a:r>
                  <a:rPr lang="zh-CN" altLang="en-US" b="1" dirty="0"/>
                  <a:t>区间和最大前缀</a:t>
                </a:r>
                <a:r>
                  <a:rPr lang="zh-CN" altLang="en-US" dirty="0"/>
                  <a:t>，并且在这个最大区间和第一次到达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的时候停止维护这个后缀并且给出这个后缀的答案。</a:t>
                </a:r>
                <a:endParaRPr lang="en-US" altLang="zh-CN" dirty="0"/>
              </a:p>
              <a:p>
                <a:r>
                  <a:rPr lang="zh-CN" altLang="en-US" dirty="0"/>
                  <a:t>也就是说，我们维护的对象是</a:t>
                </a:r>
                <a:r>
                  <a:rPr lang="zh-CN" altLang="en-US" b="1" dirty="0"/>
                  <a:t>每个后缀的最大前缀和区间组成的集合</a:t>
                </a:r>
                <a:r>
                  <a:rPr lang="zh-CN" altLang="en-US" dirty="0"/>
                  <a:t>。</a:t>
                </a:r>
                <a:endParaRPr lang="en-US" altLang="zh-CN" dirty="0"/>
              </a:p>
              <a:p>
                <a:r>
                  <a:rPr lang="zh-CN" altLang="en-US" dirty="0"/>
                  <a:t>那么这实际上就是在一个全局加正数过程中，维护一些最大子段和。</a:t>
                </a:r>
                <a:endParaRPr lang="en-US" altLang="zh-CN" dirty="0"/>
              </a:p>
            </p:txBody>
          </p:sp>
        </mc:Choice>
        <mc:Fallback>
          <p:sp>
            <p:nvSpPr>
              <p:cNvPr id="3" name="内容占位符 2">
                <a:extLst>
                  <a:ext uri="{FF2B5EF4-FFF2-40B4-BE49-F238E27FC236}">
                    <a16:creationId xmlns:a16="http://schemas.microsoft.com/office/drawing/2014/main" id="{7B7DF213-BCF1-33B9-C0FA-62159D9FA382}"/>
                  </a:ext>
                </a:extLst>
              </p:cNvPr>
              <p:cNvSpPr>
                <a:spLocks noGrp="1" noRot="1" noChangeAspect="1" noMove="1" noResize="1" noEditPoints="1" noAdjustHandles="1" noChangeArrowheads="1" noChangeShapeType="1" noTextEdit="1"/>
              </p:cNvSpPr>
              <p:nvPr>
                <p:ph idx="1"/>
              </p:nvPr>
            </p:nvSpPr>
            <p:spPr>
              <a:blipFill>
                <a:blip r:embed="rId2"/>
                <a:stretch>
                  <a:fillRect l="-142" t="-1261" r="-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254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284A5-4602-EB6E-2740-214D52D3BA7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BC2B23F-FE02-5029-776A-6FC795C9FF1A}"/>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20503E09-0927-B826-6992-3DEF7C11D9FF}"/>
              </a:ext>
            </a:extLst>
          </p:cNvPr>
          <p:cNvSpPr>
            <a:spLocks noGrp="1"/>
          </p:cNvSpPr>
          <p:nvPr>
            <p:ph idx="1"/>
          </p:nvPr>
        </p:nvSpPr>
        <p:spPr/>
        <p:txBody>
          <a:bodyPr/>
          <a:lstStyle/>
          <a:p>
            <a:r>
              <a:rPr lang="zh-CN" altLang="en-US" dirty="0"/>
              <a:t>也就是说，我们维护的对象是</a:t>
            </a:r>
            <a:r>
              <a:rPr lang="zh-CN" altLang="en-US" b="1" dirty="0"/>
              <a:t>每个后缀的最大前缀和区间组成的集合</a:t>
            </a:r>
            <a:r>
              <a:rPr lang="zh-CN" altLang="en-US" dirty="0"/>
              <a:t>。</a:t>
            </a:r>
            <a:endParaRPr lang="en-US" altLang="zh-CN" dirty="0"/>
          </a:p>
          <a:p>
            <a:r>
              <a:rPr lang="zh-CN" altLang="en-US" dirty="0"/>
              <a:t>那么这实际上就是在一个全局加正数过程中，维护一些最大子段和。</a:t>
            </a:r>
            <a:endParaRPr lang="en-US" altLang="zh-CN" dirty="0"/>
          </a:p>
          <a:p>
            <a:r>
              <a:rPr lang="zh-CN" altLang="en-US" dirty="0"/>
              <a:t>我们要做的是研究“最大前缀和区间”的性质。运用“两个合法对象的关系</a:t>
            </a:r>
            <a:r>
              <a:rPr lang="en-US" altLang="zh-CN" dirty="0"/>
              <a:t>/</a:t>
            </a:r>
            <a:r>
              <a:rPr lang="zh-CN" altLang="en-US" dirty="0"/>
              <a:t>能否生成新的合法对象？”的基本问题，可以发现：</a:t>
            </a:r>
            <a:endParaRPr lang="en-US" altLang="zh-CN" dirty="0"/>
          </a:p>
          <a:p>
            <a:r>
              <a:rPr lang="zh-CN" altLang="en-US" dirty="0"/>
              <a:t>如果两个“最大前缀和区间”相交，那么它们的并一定是最大前缀和区间。因为任何时候，长度大于一的“最大前缀和区间”后缀和一定是非负的（否则删掉这个后缀更大）。所以把右端点较大的一方多出来的部分后缀拼给另一个也可以让它更大。</a:t>
            </a:r>
            <a:endParaRPr lang="en-US" altLang="zh-CN" dirty="0"/>
          </a:p>
          <a:p>
            <a:endParaRPr lang="en-US" altLang="zh-CN" dirty="0"/>
          </a:p>
          <a:p>
            <a:r>
              <a:rPr lang="zh-CN" altLang="en-US" dirty="0"/>
              <a:t>因此可以发现，如果我们把所有的“最大前缀和区间”画在各个后缀上，也一定是阶梯形。</a:t>
            </a:r>
            <a:endParaRPr lang="en-US" altLang="zh-CN" dirty="0"/>
          </a:p>
        </p:txBody>
      </p:sp>
    </p:spTree>
    <p:extLst>
      <p:ext uri="{BB962C8B-B14F-4D97-AF65-F5344CB8AC3E}">
        <p14:creationId xmlns:p14="http://schemas.microsoft.com/office/powerpoint/2010/main" val="53110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FDFF-3FB5-F3BC-668E-2CE52D9A38B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918228-27F7-4950-1BC2-53E4E2CBA24E}"/>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655057-3066-AD2F-8945-86791717C66F}"/>
                  </a:ext>
                </a:extLst>
              </p:cNvPr>
              <p:cNvSpPr>
                <a:spLocks noGrp="1"/>
              </p:cNvSpPr>
              <p:nvPr>
                <p:ph idx="1"/>
              </p:nvPr>
            </p:nvSpPr>
            <p:spPr/>
            <p:txBody>
              <a:bodyPr/>
              <a:lstStyle/>
              <a:p>
                <a:r>
                  <a:rPr lang="zh-CN" altLang="en-US" dirty="0"/>
                  <a:t>因此可以发现，如果我们把所有的“最大前缀和区间”画在各个后缀上，也一定是阶梯形。</a:t>
                </a:r>
                <a:endParaRPr lang="en-US" altLang="zh-CN" dirty="0"/>
              </a:p>
              <a:p>
                <a:r>
                  <a:rPr lang="zh-CN" altLang="en-US" dirty="0"/>
                  <a:t>而在扫描 </a:t>
                </a:r>
                <a14:m>
                  <m:oMath xmlns:m="http://schemas.openxmlformats.org/officeDocument/2006/math">
                    <m:r>
                      <a:rPr lang="en-US" altLang="zh-CN" b="0" i="1" smtClean="0">
                        <a:latin typeface="Cambria Math" panose="02040503050406030204" pitchFamily="18" charset="0"/>
                      </a:rPr>
                      <m:t>𝑊</m:t>
                    </m:r>
                  </m:oMath>
                </a14:m>
                <a:r>
                  <a:rPr lang="zh-CN" altLang="en-US" dirty="0"/>
                  <a:t> 的过程中，每个位置都只会增加不会减少，所以后缀和非负对任何一个曾经任何时候是最大前缀和区间的区间都成立。</a:t>
                </a:r>
                <a:endParaRPr lang="en-US" altLang="zh-CN" dirty="0"/>
              </a:p>
            </p:txBody>
          </p:sp>
        </mc:Choice>
        <mc:Fallback xmlns="">
          <p:sp>
            <p:nvSpPr>
              <p:cNvPr id="3" name="内容占位符 2">
                <a:extLst>
                  <a:ext uri="{FF2B5EF4-FFF2-40B4-BE49-F238E27FC236}">
                    <a16:creationId xmlns:a16="http://schemas.microsoft.com/office/drawing/2014/main" id="{EE655057-3066-AD2F-8945-86791717C66F}"/>
                  </a:ext>
                </a:extLst>
              </p:cNvPr>
              <p:cNvSpPr>
                <a:spLocks noGrp="1" noRot="1" noChangeAspect="1" noMove="1" noResize="1" noEditPoints="1" noAdjustHandles="1" noChangeArrowheads="1" noChangeShapeType="1" noTextEdit="1"/>
              </p:cNvSpPr>
              <p:nvPr>
                <p:ph idx="1"/>
              </p:nvPr>
            </p:nvSpPr>
            <p:spPr>
              <a:blipFill>
                <a:blip r:embed="rId2"/>
                <a:stretch>
                  <a:fillRect l="-142" t="-1120" r="-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9EBAA5C-9CF0-FB1E-E964-38232236E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104" y="3357656"/>
            <a:ext cx="3993676" cy="3357002"/>
          </a:xfrm>
          <a:prstGeom prst="rect">
            <a:avLst/>
          </a:prstGeom>
        </p:spPr>
      </p:pic>
    </p:spTree>
    <p:extLst>
      <p:ext uri="{BB962C8B-B14F-4D97-AF65-F5344CB8AC3E}">
        <p14:creationId xmlns:p14="http://schemas.microsoft.com/office/powerpoint/2010/main" val="253029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708DA-E7B5-8F21-845D-56E0DA8B45C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A96976A-D05A-A8CA-4583-55A0AE11E42E}"/>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D88EAA6-87FE-553F-DBB9-BE2C6626CDCB}"/>
                  </a:ext>
                </a:extLst>
              </p:cNvPr>
              <p:cNvSpPr>
                <a:spLocks noGrp="1"/>
              </p:cNvSpPr>
              <p:nvPr>
                <p:ph idx="1"/>
              </p:nvPr>
            </p:nvSpPr>
            <p:spPr/>
            <p:txBody>
              <a:bodyPr/>
              <a:lstStyle/>
              <a:p>
                <a:r>
                  <a:rPr lang="zh-CN" altLang="en-US" dirty="0"/>
                  <a:t>另外因为 </a:t>
                </a:r>
                <a14:m>
                  <m:oMath xmlns:m="http://schemas.openxmlformats.org/officeDocument/2006/math">
                    <m:r>
                      <a:rPr lang="en-US" altLang="zh-CN" b="0" i="1" smtClean="0">
                        <a:latin typeface="Cambria Math" panose="02040503050406030204" pitchFamily="18" charset="0"/>
                      </a:rPr>
                      <m:t>𝑊</m:t>
                    </m:r>
                  </m:oMath>
                </a14:m>
                <a:r>
                  <a:rPr lang="en-US" altLang="zh-CN" dirty="0"/>
                  <a:t> </a:t>
                </a:r>
                <a:r>
                  <a:rPr lang="zh-CN" altLang="en-US" dirty="0"/>
                  <a:t>单调递增，那么长的区间肯定比短的区间和增加的快，所以最大前缀和区间只会变长，不会变短。</a:t>
                </a:r>
                <a:endParaRPr lang="en-US" altLang="zh-CN" dirty="0"/>
              </a:p>
              <a:p>
                <a:r>
                  <a:rPr lang="zh-CN" altLang="en-US" dirty="0"/>
                  <a:t>这意味着，</a:t>
                </a:r>
                <a14:m>
                  <m:oMath xmlns:m="http://schemas.openxmlformats.org/officeDocument/2006/math">
                    <m:r>
                      <a:rPr lang="en-US" altLang="zh-CN" b="0" i="1" smtClean="0">
                        <a:latin typeface="Cambria Math" panose="02040503050406030204" pitchFamily="18" charset="0"/>
                      </a:rPr>
                      <m:t>𝑊</m:t>
                    </m:r>
                  </m:oMath>
                </a14:m>
                <a:r>
                  <a:rPr lang="en-US" altLang="zh-CN" dirty="0"/>
                  <a:t> </a:t>
                </a:r>
                <a:r>
                  <a:rPr lang="zh-CN" altLang="en-US" dirty="0"/>
                  <a:t>增加的时候，“最大前缀和区间”集合唯一变化方式就是一段最大前缀和区间的右端点直接跳到下一段的右端点。</a:t>
                </a:r>
                <a:endParaRPr lang="en-US" altLang="zh-CN" dirty="0"/>
              </a:p>
              <a:p>
                <a:r>
                  <a:rPr lang="zh-CN" altLang="en-US" dirty="0"/>
                  <a:t>换言之，所有的“最大前缀和区间”可以写成若干个互不相交且首尾相连的极大区间的所有后缀的集合的并。而“最大前缀和区间”的变动就是两个极大区间相互合并。（在后一个极大区间的总和非负的时候）</a:t>
                </a:r>
                <a:endParaRPr lang="en-US" altLang="zh-CN" dirty="0"/>
              </a:p>
              <a:p>
                <a:r>
                  <a:rPr lang="zh-CN" altLang="en-US" dirty="0"/>
                  <a:t>直接用堆维护即可。</a:t>
                </a:r>
                <a:endParaRPr lang="en-US" altLang="zh-CN" dirty="0"/>
              </a:p>
            </p:txBody>
          </p:sp>
        </mc:Choice>
        <mc:Fallback>
          <p:sp>
            <p:nvSpPr>
              <p:cNvPr id="3" name="内容占位符 2">
                <a:extLst>
                  <a:ext uri="{FF2B5EF4-FFF2-40B4-BE49-F238E27FC236}">
                    <a16:creationId xmlns:a16="http://schemas.microsoft.com/office/drawing/2014/main" id="{CD88EAA6-87FE-553F-DBB9-BE2C6626CDCB}"/>
                  </a:ext>
                </a:extLst>
              </p:cNvPr>
              <p:cNvSpPr>
                <a:spLocks noGrp="1" noRot="1" noChangeAspect="1" noMove="1" noResize="1" noEditPoints="1" noAdjustHandles="1" noChangeArrowheads="1" noChangeShapeType="1" noTextEdit="1"/>
              </p:cNvSpPr>
              <p:nvPr>
                <p:ph idx="1"/>
              </p:nvPr>
            </p:nvSpPr>
            <p:spPr>
              <a:blipFill>
                <a:blip r:embed="rId2"/>
                <a:stretch>
                  <a:fillRect l="-142" t="-1261" r="-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CCDA95F-11E2-11EC-9297-442B502C4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9552" y="4303260"/>
            <a:ext cx="2754422" cy="2315311"/>
          </a:xfrm>
          <a:prstGeom prst="rect">
            <a:avLst/>
          </a:prstGeom>
        </p:spPr>
      </p:pic>
    </p:spTree>
    <p:extLst>
      <p:ext uri="{BB962C8B-B14F-4D97-AF65-F5344CB8AC3E}">
        <p14:creationId xmlns:p14="http://schemas.microsoft.com/office/powerpoint/2010/main" val="2377883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BD864-0D26-3AFA-86A6-55987FCFECF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E64852B-F1A6-240F-364E-FDC4A797D77C}"/>
              </a:ext>
            </a:extLst>
          </p:cNvPr>
          <p:cNvSpPr>
            <a:spLocks noGrp="1"/>
          </p:cNvSpPr>
          <p:nvPr>
            <p:ph type="title"/>
          </p:nvPr>
        </p:nvSpPr>
        <p:spPr/>
        <p:txBody>
          <a:bodyPr/>
          <a:lstStyle/>
          <a:p>
            <a:r>
              <a:rPr lang="zh-CN" altLang="en-US" dirty="0"/>
              <a:t>问题类和归约</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5EB2479-107E-E2A4-919C-E33FC63770CD}"/>
                  </a:ext>
                </a:extLst>
              </p:cNvPr>
              <p:cNvSpPr>
                <a:spLocks noGrp="1"/>
              </p:cNvSpPr>
              <p:nvPr>
                <p:ph idx="1"/>
              </p:nvPr>
            </p:nvSpPr>
            <p:spPr/>
            <p:txBody>
              <a:bodyPr>
                <a:normAutofit lnSpcReduction="10000"/>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我们实际上可以用问题</a:t>
                </a:r>
                <a:r>
                  <a:rPr lang="en-US" altLang="zh-CN" dirty="0"/>
                  <a:t>B</a:t>
                </a:r>
                <a:r>
                  <a:rPr lang="zh-CN" altLang="en-US" dirty="0"/>
                  <a:t>解决问题</a:t>
                </a:r>
                <a:r>
                  <a:rPr lang="en-US" altLang="zh-CN" dirty="0"/>
                  <a:t>A</a:t>
                </a:r>
                <a:r>
                  <a:rPr lang="zh-CN" altLang="en-US" dirty="0"/>
                  <a:t>。假如我们有一个解决问题</a:t>
                </a:r>
                <a:r>
                  <a:rPr lang="en-US" altLang="zh-CN" dirty="0"/>
                  <a:t>B</a:t>
                </a:r>
                <a:r>
                  <a:rPr lang="zh-CN" altLang="en-US" dirty="0"/>
                  <a:t>的算法</a:t>
                </a:r>
                <a14:m>
                  <m:oMath xmlns:m="http://schemas.openxmlformats.org/officeDocument/2006/math">
                    <m:r>
                      <a:rPr lang="en-US" altLang="zh-CN" b="0" i="1" smtClean="0">
                        <a:latin typeface="Cambria Math" panose="02040503050406030204" pitchFamily="18" charset="0"/>
                      </a:rPr>
                      <m:t>𝑓</m:t>
                    </m:r>
                  </m:oMath>
                </a14:m>
                <a:r>
                  <a:rPr lang="zh-CN" altLang="en-US" dirty="0"/>
                  <a:t>。那么对于一个问题</a:t>
                </a:r>
                <a:r>
                  <a:rPr lang="en-US" altLang="zh-CN" dirty="0"/>
                  <a:t>A</a:t>
                </a:r>
                <a:r>
                  <a:rPr lang="zh-CN" altLang="en-US" dirty="0"/>
                  <a:t>的输入 </a:t>
                </a:r>
                <a14:m>
                  <m:oMath xmlns:m="http://schemas.openxmlformats.org/officeDocument/2006/math">
                    <m:r>
                      <a:rPr lang="en-US" altLang="zh-CN" b="0" i="1" smtClean="0">
                        <a:latin typeface="Cambria Math" panose="02040503050406030204" pitchFamily="18" charset="0"/>
                      </a:rPr>
                      <m:t>𝑆</m:t>
                    </m:r>
                  </m:oMath>
                </a14:m>
                <a:r>
                  <a:rPr lang="zh-CN" altLang="en-US" dirty="0"/>
                  <a:t>，我们可以先计算出这 </a:t>
                </a:r>
                <a14:m>
                  <m:oMath xmlns:m="http://schemas.openxmlformats.org/officeDocument/2006/math">
                    <m:r>
                      <a:rPr lang="en-US" altLang="zh-CN" b="0" i="1" smtClean="0">
                        <a:latin typeface="Cambria Math" panose="02040503050406030204" pitchFamily="18" charset="0"/>
                      </a:rPr>
                      <m:t>𝑛</m:t>
                    </m:r>
                  </m:oMath>
                </a14:m>
                <a:r>
                  <a:rPr lang="zh-CN" altLang="en-US" dirty="0"/>
                  <a:t> 个数的和 </a:t>
                </a:r>
                <a14:m>
                  <m:oMath xmlns:m="http://schemas.openxmlformats.org/officeDocument/2006/math">
                    <m:r>
                      <a:rPr lang="en-US" altLang="zh-CN" b="0" i="1" smtClean="0">
                        <a:latin typeface="Cambria Math" panose="02040503050406030204" pitchFamily="18" charset="0"/>
                      </a:rPr>
                      <m:t>𝑡</m:t>
                    </m:r>
                  </m:oMath>
                </a14:m>
                <a:r>
                  <a:rPr lang="zh-CN" altLang="en-US" dirty="0"/>
                  <a:t>，然后添加一个数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，把 </a:t>
                </a:r>
                <a14:m>
                  <m:oMath xmlns:m="http://schemas.openxmlformats.org/officeDocument/2006/math">
                    <m:r>
                      <m:rPr>
                        <m:sty m:val="p"/>
                      </m:rPr>
                      <a:rPr lang="en-US" altLang="zh-CN" b="0" i="0" smtClean="0">
                        <a:latin typeface="Cambria Math" panose="02040503050406030204" pitchFamily="18" charset="0"/>
                      </a:rPr>
                      <m:t>S</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en-US" altLang="zh-CN" dirty="0"/>
                  <a:t> </a:t>
                </a:r>
                <a:r>
                  <a:rPr lang="zh-CN" altLang="en-US" dirty="0"/>
                  <a:t>输入 </a:t>
                </a:r>
                <a14:m>
                  <m:oMath xmlns:m="http://schemas.openxmlformats.org/officeDocument/2006/math">
                    <m:r>
                      <a:rPr lang="en-US" altLang="zh-CN" b="0" i="1" smtClean="0">
                        <a:latin typeface="Cambria Math" panose="02040503050406030204" pitchFamily="18" charset="0"/>
                      </a:rPr>
                      <m:t>𝑓</m:t>
                    </m:r>
                  </m:oMath>
                </a14:m>
                <a:r>
                  <a:rPr lang="zh-CN" altLang="en-US" dirty="0"/>
                  <a:t>。如果</a:t>
                </a:r>
                <a14:m>
                  <m:oMath xmlns:m="http://schemas.openxmlformats.org/officeDocument/2006/math">
                    <m:r>
                      <a:rPr lang="en-US" altLang="zh-CN" b="0" i="1" smtClean="0">
                        <a:latin typeface="Cambria Math" panose="02040503050406030204" pitchFamily="18" charset="0"/>
                      </a:rPr>
                      <m:t>𝑓</m:t>
                    </m:r>
                  </m:oMath>
                </a14:m>
                <a:r>
                  <a:rPr lang="zh-CN" altLang="en-US" dirty="0"/>
                  <a:t>得到了一个解，那么这个解的两个部分的和都是 </a:t>
                </a:r>
                <a14:m>
                  <m:oMath xmlns:m="http://schemas.openxmlformats.org/officeDocument/2006/math">
                    <m:r>
                      <a:rPr lang="en-US" altLang="zh-CN" b="0" i="1" smtClean="0">
                        <a:latin typeface="Cambria Math" panose="02040503050406030204" pitchFamily="18" charset="0"/>
                      </a:rPr>
                      <m:t>0</m:t>
                    </m:r>
                  </m:oMath>
                </a14:m>
                <a:r>
                  <a:rPr lang="zh-CN" altLang="en-US" dirty="0"/>
                  <a:t>，其中一定有一个部分非空并且不包含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，这就是问题</a:t>
                </a:r>
                <a:r>
                  <a:rPr lang="en-US" altLang="zh-CN" dirty="0"/>
                  <a:t>A</a:t>
                </a:r>
                <a:r>
                  <a:rPr lang="zh-CN" altLang="en-US" dirty="0"/>
                  <a:t>的解。如果</a:t>
                </a:r>
                <a14:m>
                  <m:oMath xmlns:m="http://schemas.openxmlformats.org/officeDocument/2006/math">
                    <m:r>
                      <a:rPr lang="en-US" altLang="zh-CN" b="0" i="1" smtClean="0">
                        <a:latin typeface="Cambria Math" panose="02040503050406030204" pitchFamily="18" charset="0"/>
                      </a:rPr>
                      <m:t>𝑓</m:t>
                    </m:r>
                  </m:oMath>
                </a14:m>
                <a:r>
                  <a:rPr lang="zh-CN" altLang="en-US" dirty="0"/>
                  <a:t>返回无解，那么也说明</a:t>
                </a:r>
                <a:r>
                  <a:rPr lang="en-US" altLang="zh-CN" dirty="0"/>
                  <a:t>A</a:t>
                </a:r>
                <a:r>
                  <a:rPr lang="zh-CN" altLang="en-US" dirty="0"/>
                  <a:t>无解。</a:t>
                </a:r>
                <a:endParaRPr lang="en-US" altLang="zh-CN" dirty="0"/>
              </a:p>
              <a:p>
                <a:r>
                  <a:rPr lang="zh-CN" altLang="en-US" dirty="0"/>
                  <a:t>这表明</a:t>
                </a:r>
                <a:r>
                  <a:rPr lang="en-US" altLang="zh-CN" dirty="0"/>
                  <a:t>A</a:t>
                </a:r>
                <a:r>
                  <a:rPr lang="zh-CN" altLang="en-US" dirty="0"/>
                  <a:t>问题的计算难度“小于等于”</a:t>
                </a:r>
                <a:r>
                  <a:rPr lang="en-US" altLang="zh-CN" dirty="0"/>
                  <a:t>B</a:t>
                </a:r>
                <a:r>
                  <a:rPr lang="zh-CN" altLang="en-US" dirty="0"/>
                  <a:t>问题，因为能解决</a:t>
                </a:r>
                <a:r>
                  <a:rPr lang="en-US" altLang="zh-CN" dirty="0"/>
                  <a:t>B</a:t>
                </a:r>
                <a:r>
                  <a:rPr lang="zh-CN" altLang="en-US" dirty="0"/>
                  <a:t>的算法一定能在相同时间复杂度解决</a:t>
                </a:r>
                <a:r>
                  <a:rPr lang="en-US" altLang="zh-CN" dirty="0"/>
                  <a:t>A</a:t>
                </a:r>
                <a:r>
                  <a:rPr lang="zh-CN" altLang="en-US" dirty="0"/>
                  <a:t>。</a:t>
                </a:r>
                <a:endParaRPr lang="en-US" altLang="zh-CN" dirty="0"/>
              </a:p>
            </p:txBody>
          </p:sp>
        </mc:Choice>
        <mc:Fallback>
          <p:sp>
            <p:nvSpPr>
              <p:cNvPr id="3" name="内容占位符 2">
                <a:extLst>
                  <a:ext uri="{FF2B5EF4-FFF2-40B4-BE49-F238E27FC236}">
                    <a16:creationId xmlns:a16="http://schemas.microsoft.com/office/drawing/2014/main" id="{A5EB2479-107E-E2A4-919C-E33FC63770CD}"/>
                  </a:ext>
                </a:extLst>
              </p:cNvPr>
              <p:cNvSpPr>
                <a:spLocks noGrp="1" noRot="1" noChangeAspect="1" noMove="1" noResize="1" noEditPoints="1" noAdjustHandles="1" noChangeArrowheads="1" noChangeShapeType="1" noTextEdit="1"/>
              </p:cNvSpPr>
              <p:nvPr>
                <p:ph idx="1"/>
              </p:nvPr>
            </p:nvSpPr>
            <p:spPr>
              <a:blipFill>
                <a:blip r:embed="rId2"/>
                <a:stretch>
                  <a:fillRect l="-142" t="-1961" r="-3262"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47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1CF5E-42E6-B511-D572-D56D83D720C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68063FA-0C41-1F94-8235-C7894D983482}"/>
              </a:ext>
            </a:extLst>
          </p:cNvPr>
          <p:cNvSpPr>
            <a:spLocks noGrp="1"/>
          </p:cNvSpPr>
          <p:nvPr>
            <p:ph type="title"/>
          </p:nvPr>
        </p:nvSpPr>
        <p:spPr/>
        <p:txBody>
          <a:bodyPr/>
          <a:lstStyle/>
          <a:p>
            <a:r>
              <a:rPr lang="zh-CN" altLang="en-US" dirty="0"/>
              <a:t>问题类和归约</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EAB3F25-9A82-2298-4BED-22CAE807AC3A}"/>
                  </a:ext>
                </a:extLst>
              </p:cNvPr>
              <p:cNvSpPr>
                <a:spLocks noGrp="1"/>
              </p:cNvSpPr>
              <p:nvPr>
                <p:ph idx="1"/>
              </p:nvPr>
            </p:nvSpPr>
            <p:spPr/>
            <p:txBody>
              <a:bodyPr>
                <a:normAutofit fontScale="92500" lnSpcReduction="10000"/>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我们也可以用问题</a:t>
                </a:r>
                <a:r>
                  <a:rPr lang="en-US" altLang="zh-CN" dirty="0"/>
                  <a:t>A</a:t>
                </a:r>
                <a:r>
                  <a:rPr lang="zh-CN" altLang="en-US" dirty="0"/>
                  <a:t>解决问题</a:t>
                </a:r>
                <a:r>
                  <a:rPr lang="en-US" altLang="zh-CN" dirty="0"/>
                  <a:t>B</a:t>
                </a:r>
                <a:r>
                  <a:rPr lang="zh-CN" altLang="en-US" dirty="0"/>
                  <a:t>。假如我们有一个解决问题</a:t>
                </a:r>
                <a:r>
                  <a:rPr lang="en-US" altLang="zh-CN" dirty="0"/>
                  <a:t>A</a:t>
                </a:r>
                <a:r>
                  <a:rPr lang="zh-CN" altLang="en-US" dirty="0"/>
                  <a:t>的算法</a:t>
                </a:r>
                <a14:m>
                  <m:oMath xmlns:m="http://schemas.openxmlformats.org/officeDocument/2006/math">
                    <m:r>
                      <a:rPr lang="en-US" altLang="zh-CN" b="0" i="1" smtClean="0">
                        <a:latin typeface="Cambria Math" panose="02040503050406030204" pitchFamily="18" charset="0"/>
                      </a:rPr>
                      <m:t>𝑓</m:t>
                    </m:r>
                  </m:oMath>
                </a14:m>
                <a:r>
                  <a:rPr lang="zh-CN" altLang="en-US" dirty="0"/>
                  <a:t>。那么对于一个问题</a:t>
                </a:r>
                <a:r>
                  <a:rPr lang="en-US" altLang="zh-CN" dirty="0"/>
                  <a:t>B</a:t>
                </a:r>
                <a:r>
                  <a:rPr lang="zh-CN" altLang="en-US" dirty="0"/>
                  <a:t>的输入 </a:t>
                </a:r>
                <a14:m>
                  <m:oMath xmlns:m="http://schemas.openxmlformats.org/officeDocument/2006/math">
                    <m:r>
                      <a:rPr lang="en-US" altLang="zh-CN" b="0" i="1" smtClean="0">
                        <a:latin typeface="Cambria Math" panose="02040503050406030204" pitchFamily="18" charset="0"/>
                      </a:rPr>
                      <m:t>𝑆</m:t>
                    </m:r>
                  </m:oMath>
                </a14:m>
                <a:r>
                  <a:rPr lang="zh-CN" altLang="en-US" dirty="0"/>
                  <a:t>，</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𝑆</m:t>
                    </m:r>
                  </m:oMath>
                </a14:m>
                <a:r>
                  <a:rPr lang="zh-CN" altLang="en-US" dirty="0"/>
                  <a:t> 的和本来就是 </a:t>
                </a:r>
                <a14:m>
                  <m:oMath xmlns:m="http://schemas.openxmlformats.org/officeDocument/2006/math">
                    <m:r>
                      <a:rPr lang="en-US" altLang="zh-CN" b="0" i="1" smtClean="0">
                        <a:latin typeface="Cambria Math" panose="02040503050406030204" pitchFamily="18" charset="0"/>
                      </a:rPr>
                      <m:t>0</m:t>
                    </m:r>
                  </m:oMath>
                </a14:m>
                <a:r>
                  <a:rPr lang="zh-CN" altLang="en-US" dirty="0"/>
                  <a:t> 那么我们随便找一个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 删掉，把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 给算法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的和本来不是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那么假设本来的和是 </a:t>
                </a:r>
                <a14:m>
                  <m:oMath xmlns:m="http://schemas.openxmlformats.org/officeDocument/2006/math">
                    <m:r>
                      <a:rPr lang="en-US" altLang="zh-CN" b="0" i="1" smtClean="0">
                        <a:latin typeface="Cambria Math" panose="02040503050406030204" pitchFamily="18" charset="0"/>
                      </a:rPr>
                      <m:t>𝑡</m:t>
                    </m:r>
                  </m:oMath>
                </a14:m>
                <a:r>
                  <a:rPr lang="zh-CN" altLang="en-US" dirty="0"/>
                  <a:t>，我们给 </a:t>
                </a:r>
                <a14:m>
                  <m:oMath xmlns:m="http://schemas.openxmlformats.org/officeDocument/2006/math">
                    <m:r>
                      <a:rPr lang="en-US" altLang="zh-CN" b="0" i="1" smtClean="0">
                        <a:latin typeface="Cambria Math" panose="02040503050406030204" pitchFamily="18" charset="0"/>
                      </a:rPr>
                      <m:t>𝑆</m:t>
                    </m:r>
                  </m:oMath>
                </a14:m>
                <a:r>
                  <a:rPr lang="zh-CN" altLang="en-US" dirty="0"/>
                  <a:t> 里的每个元素加一个小量 </a:t>
                </a:r>
                <a14:m>
                  <m:oMath xmlns:m="http://schemas.openxmlformats.org/officeDocument/2006/math">
                    <m:r>
                      <a:rPr lang="en-US" altLang="zh-CN" b="0" i="1" smtClean="0">
                        <a:latin typeface="Cambria Math" panose="02040503050406030204" pitchFamily="18" charset="0"/>
                      </a:rPr>
                      <m:t>𝑤</m:t>
                    </m:r>
                  </m:oMath>
                </a14:m>
                <a:r>
                  <a:rPr lang="zh-CN" altLang="en-US" dirty="0"/>
                  <a:t>，然后再分别加入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−2</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−3</m:t>
                    </m:r>
                    <m:r>
                      <a:rPr lang="en-US" altLang="zh-CN" b="0" i="1" smtClean="0">
                        <a:latin typeface="Cambria Math" panose="02040503050406030204" pitchFamily="18" charset="0"/>
                      </a:rPr>
                      <m:t>𝑤</m:t>
                    </m:r>
                  </m:oMath>
                </a14:m>
                <a:r>
                  <a:rPr lang="en-US" altLang="zh-CN" dirty="0"/>
                  <a:t>……</a:t>
                </a:r>
                <a:r>
                  <a:rPr lang="zh-CN" altLang="en-US" dirty="0"/>
                  <a:t>，给算法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a:p>
                <a:r>
                  <a:rPr lang="zh-CN" altLang="en-US" dirty="0"/>
                  <a:t>这又表明</a:t>
                </a:r>
                <a:r>
                  <a:rPr lang="en-US" altLang="zh-CN" dirty="0"/>
                  <a:t>B</a:t>
                </a:r>
                <a:r>
                  <a:rPr lang="zh-CN" altLang="en-US" dirty="0"/>
                  <a:t>问题的计算难度“小于等于”</a:t>
                </a:r>
                <a14:m>
                  <m:oMath xmlns:m="http://schemas.openxmlformats.org/officeDocument/2006/math">
                    <m:r>
                      <a:rPr lang="en-US" altLang="zh-CN" b="0" i="1" smtClean="0">
                        <a:latin typeface="Cambria Math" panose="02040503050406030204" pitchFamily="18" charset="0"/>
                      </a:rPr>
                      <m:t>𝑛</m:t>
                    </m:r>
                  </m:oMath>
                </a14:m>
                <a:r>
                  <a:rPr lang="zh-CN" altLang="en-US" dirty="0"/>
                  <a:t>个</a:t>
                </a:r>
                <a:r>
                  <a:rPr lang="en-US" altLang="zh-CN" dirty="0"/>
                  <a:t>A</a:t>
                </a:r>
                <a:r>
                  <a:rPr lang="zh-CN" altLang="en-US" dirty="0"/>
                  <a:t>问题，因为能解决</a:t>
                </a:r>
                <a:r>
                  <a:rPr lang="en-US" altLang="zh-CN" dirty="0"/>
                  <a:t>A</a:t>
                </a:r>
                <a:r>
                  <a:rPr lang="zh-CN" altLang="en-US" dirty="0"/>
                  <a:t>的算法一定能在</a:t>
                </a:r>
                <a14:m>
                  <m:oMath xmlns:m="http://schemas.openxmlformats.org/officeDocument/2006/math">
                    <m:r>
                      <a:rPr lang="en-US" altLang="zh-CN" b="0" i="1" smtClean="0">
                        <a:latin typeface="Cambria Math" panose="02040503050406030204" pitchFamily="18" charset="0"/>
                      </a:rPr>
                      <m:t>𝑛</m:t>
                    </m:r>
                  </m:oMath>
                </a14:m>
                <a:r>
                  <a:rPr lang="zh-CN" altLang="en-US" dirty="0"/>
                  <a:t>倍以内时间复杂度解决</a:t>
                </a:r>
                <a:r>
                  <a:rPr lang="en-US" altLang="zh-CN" dirty="0"/>
                  <a:t>B</a:t>
                </a:r>
                <a:r>
                  <a:rPr lang="zh-CN" altLang="en-US" dirty="0"/>
                  <a:t>。</a:t>
                </a:r>
                <a:endParaRPr lang="en-US" altLang="zh-CN" dirty="0"/>
              </a:p>
            </p:txBody>
          </p:sp>
        </mc:Choice>
        <mc:Fallback>
          <p:sp>
            <p:nvSpPr>
              <p:cNvPr id="3" name="内容占位符 2">
                <a:extLst>
                  <a:ext uri="{FF2B5EF4-FFF2-40B4-BE49-F238E27FC236}">
                    <a16:creationId xmlns:a16="http://schemas.microsoft.com/office/drawing/2014/main" id="{FEAB3F25-9A82-2298-4BED-22CAE807AC3A}"/>
                  </a:ext>
                </a:extLst>
              </p:cNvPr>
              <p:cNvSpPr>
                <a:spLocks noGrp="1" noRot="1" noChangeAspect="1" noMove="1" noResize="1" noEditPoints="1" noAdjustHandles="1" noChangeArrowheads="1" noChangeShapeType="1" noTextEdit="1"/>
              </p:cNvSpPr>
              <p:nvPr>
                <p:ph idx="1"/>
              </p:nvPr>
            </p:nvSpPr>
            <p:spPr>
              <a:blipFill>
                <a:blip r:embed="rId2"/>
                <a:stretch>
                  <a:fillRect l="-71" t="-1401" b="-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6325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0C5B-D103-26FD-30DC-4FFB759B759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CB31FA0-AD3C-99DC-9021-273A43309196}"/>
              </a:ext>
            </a:extLst>
          </p:cNvPr>
          <p:cNvSpPr>
            <a:spLocks noGrp="1"/>
          </p:cNvSpPr>
          <p:nvPr>
            <p:ph type="title"/>
          </p:nvPr>
        </p:nvSpPr>
        <p:spPr/>
        <p:txBody>
          <a:bodyPr/>
          <a:lstStyle/>
          <a:p>
            <a:r>
              <a:rPr lang="zh-CN" altLang="en-US" dirty="0"/>
              <a:t>问题类和归约</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A4F4C58-6132-6526-BC0B-F7F7C1F2EDFB}"/>
                  </a:ext>
                </a:extLst>
              </p:cNvPr>
              <p:cNvSpPr>
                <a:spLocks noGrp="1"/>
              </p:cNvSpPr>
              <p:nvPr>
                <p:ph idx="1"/>
              </p:nvPr>
            </p:nvSpPr>
            <p:spPr/>
            <p:txBody>
              <a:bodyPr>
                <a:normAutofit/>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所以</a:t>
                </a:r>
                <a:r>
                  <a:rPr lang="zh-CN" altLang="en-US" b="1" dirty="0"/>
                  <a:t>问题</a:t>
                </a:r>
                <a:r>
                  <a:rPr lang="en-US" altLang="zh-CN" b="1" dirty="0"/>
                  <a:t>A</a:t>
                </a:r>
                <a:r>
                  <a:rPr lang="zh-CN" altLang="en-US" b="1" dirty="0"/>
                  <a:t>和问题</a:t>
                </a:r>
                <a:r>
                  <a:rPr lang="en-US" altLang="zh-CN" b="1" dirty="0"/>
                  <a:t>B</a:t>
                </a:r>
                <a:r>
                  <a:rPr lang="zh-CN" altLang="en-US" b="1" dirty="0"/>
                  <a:t>在算法意义上的难度是相关的</a:t>
                </a:r>
                <a:r>
                  <a:rPr lang="zh-CN" altLang="en-US" dirty="0"/>
                  <a:t>。</a:t>
                </a:r>
                <a:endParaRPr lang="en-US" altLang="zh-CN" dirty="0"/>
              </a:p>
            </p:txBody>
          </p:sp>
        </mc:Choice>
        <mc:Fallback>
          <p:sp>
            <p:nvSpPr>
              <p:cNvPr id="3" name="内容占位符 2">
                <a:extLst>
                  <a:ext uri="{FF2B5EF4-FFF2-40B4-BE49-F238E27FC236}">
                    <a16:creationId xmlns:a16="http://schemas.microsoft.com/office/drawing/2014/main" id="{EA4F4C58-6132-6526-BC0B-F7F7C1F2EDFB}"/>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14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067E2-AB24-FBDE-3CC0-19FB1D6EF2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4409D8B-348D-A3D0-2D06-888F0506CD8D}"/>
              </a:ext>
            </a:extLst>
          </p:cNvPr>
          <p:cNvSpPr>
            <a:spLocks noGrp="1"/>
          </p:cNvSpPr>
          <p:nvPr>
            <p:ph type="title"/>
          </p:nvPr>
        </p:nvSpPr>
        <p:spPr/>
        <p:txBody>
          <a:bodyPr/>
          <a:lstStyle/>
          <a:p>
            <a:r>
              <a:rPr lang="zh-CN" altLang="en-US" dirty="0"/>
              <a:t>问题类和归约</a:t>
            </a:r>
          </a:p>
        </p:txBody>
      </p:sp>
      <p:sp>
        <p:nvSpPr>
          <p:cNvPr id="3" name="内容占位符 2">
            <a:extLst>
              <a:ext uri="{FF2B5EF4-FFF2-40B4-BE49-F238E27FC236}">
                <a16:creationId xmlns:a16="http://schemas.microsoft.com/office/drawing/2014/main" id="{CF60812D-2641-499A-E36E-831F2B6BE4BB}"/>
              </a:ext>
            </a:extLst>
          </p:cNvPr>
          <p:cNvSpPr>
            <a:spLocks noGrp="1"/>
          </p:cNvSpPr>
          <p:nvPr>
            <p:ph idx="1"/>
          </p:nvPr>
        </p:nvSpPr>
        <p:spPr/>
        <p:txBody>
          <a:bodyPr>
            <a:normAutofit/>
          </a:bodyPr>
          <a:lstStyle/>
          <a:p>
            <a:r>
              <a:rPr lang="zh-CN" altLang="en-US" dirty="0"/>
              <a:t>像这样，我们可以建立不同计算问题之间算法难度上的联系，计算难度上可以互相转化的问题组成</a:t>
            </a:r>
            <a:r>
              <a:rPr lang="zh-CN" altLang="en-US" b="1" dirty="0"/>
              <a:t>问题类</a:t>
            </a:r>
            <a:r>
              <a:rPr lang="zh-CN" altLang="en-US" dirty="0"/>
              <a:t>。</a:t>
            </a:r>
            <a:endParaRPr lang="en-US" altLang="zh-CN" dirty="0"/>
          </a:p>
          <a:p>
            <a:r>
              <a:rPr lang="zh-CN" altLang="en-US" dirty="0"/>
              <a:t>如果把计算问题看作输入串的函数，一个计算问题又可以被称为一个语言。（例如：判定问题的所有使得答案为“是”的输入串组成的集合就是这个判定问题的语言，可见问题和语言是一一对应的）对应视角下的计算问题类也被称为</a:t>
            </a:r>
            <a:r>
              <a:rPr lang="zh-CN" altLang="en-US" b="1" dirty="0"/>
              <a:t>语言类</a:t>
            </a:r>
            <a:r>
              <a:rPr lang="zh-CN" altLang="en-US" dirty="0"/>
              <a:t>。</a:t>
            </a:r>
            <a:endParaRPr lang="en-US" altLang="zh-CN" dirty="0"/>
          </a:p>
          <a:p>
            <a:r>
              <a:rPr lang="zh-CN" altLang="en-US" dirty="0"/>
              <a:t>在</a:t>
            </a:r>
            <a:r>
              <a:rPr lang="en-US" altLang="zh-CN" dirty="0"/>
              <a:t>OI</a:t>
            </a:r>
            <a:r>
              <a:rPr lang="zh-CN" altLang="en-US" dirty="0"/>
              <a:t>中我们说到问题类和语言类指的是相同的意思。</a:t>
            </a:r>
            <a:endParaRPr lang="en-US" altLang="zh-CN" dirty="0"/>
          </a:p>
          <a:p>
            <a:r>
              <a:rPr lang="zh-CN" altLang="en-US" dirty="0"/>
              <a:t>一般来说，我们会用一些典型问题代表整个问题类。</a:t>
            </a:r>
            <a:endParaRPr lang="en-US" altLang="zh-CN" dirty="0"/>
          </a:p>
        </p:txBody>
      </p:sp>
    </p:spTree>
    <p:extLst>
      <p:ext uri="{BB962C8B-B14F-4D97-AF65-F5344CB8AC3E}">
        <p14:creationId xmlns:p14="http://schemas.microsoft.com/office/powerpoint/2010/main" val="3046000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86C1B-C1F5-C0CB-A52B-6AB577FE1DC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F185AB-6C54-2CFB-205E-35CF3E169522}"/>
              </a:ext>
            </a:extLst>
          </p:cNvPr>
          <p:cNvSpPr>
            <a:spLocks noGrp="1"/>
          </p:cNvSpPr>
          <p:nvPr>
            <p:ph type="title"/>
          </p:nvPr>
        </p:nvSpPr>
        <p:spPr/>
        <p:txBody>
          <a:bodyPr/>
          <a:lstStyle/>
          <a:p>
            <a:r>
              <a:rPr lang="zh-CN" altLang="en-US" dirty="0"/>
              <a:t>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863CF5-0EDB-92C0-B9C5-5E1210295ED0}"/>
                  </a:ext>
                </a:extLst>
              </p:cNvPr>
              <p:cNvSpPr>
                <a:spLocks noGrp="1"/>
              </p:cNvSpPr>
              <p:nvPr>
                <p:ph idx="1"/>
              </p:nvPr>
            </p:nvSpPr>
            <p:spPr/>
            <p:txBody>
              <a:bodyPr>
                <a:normAutofit/>
              </a:bodyPr>
              <a:lstStyle/>
              <a:p>
                <a:r>
                  <a:rPr lang="zh-CN" altLang="en-US" dirty="0"/>
                  <a:t>像这样，通过</a:t>
                </a:r>
                <a:r>
                  <a:rPr lang="zh-CN" altLang="en-US" b="1" dirty="0"/>
                  <a:t>用解决一个问题的算法解决另一个问题</a:t>
                </a:r>
                <a:r>
                  <a:rPr lang="zh-CN" altLang="en-US" dirty="0"/>
                  <a:t>，将问题之间互相转化的方法称为</a:t>
                </a:r>
                <a:r>
                  <a:rPr lang="zh-CN" altLang="en-US" b="1" dirty="0"/>
                  <a:t>归约</a:t>
                </a:r>
                <a:r>
                  <a:rPr lang="zh-CN" altLang="en-US" dirty="0"/>
                  <a:t>。</a:t>
                </a:r>
                <a:endParaRPr lang="en-US" altLang="zh-CN" dirty="0"/>
              </a:p>
              <a:p>
                <a:r>
                  <a:rPr lang="zh-CN" altLang="en-US" dirty="0"/>
                  <a:t>如果我们用</a:t>
                </a:r>
                <a:r>
                  <a:rPr lang="en-US" altLang="zh-CN" dirty="0"/>
                  <a:t>A</a:t>
                </a:r>
                <a:r>
                  <a:rPr lang="zh-CN" altLang="en-US" dirty="0"/>
                  <a:t>的算法解决</a:t>
                </a:r>
                <a:r>
                  <a:rPr lang="en-US" altLang="zh-CN" dirty="0"/>
                  <a:t>B</a:t>
                </a:r>
                <a:r>
                  <a:rPr lang="zh-CN" altLang="en-US" dirty="0"/>
                  <a:t>，我们称这个过程把问题</a:t>
                </a:r>
                <a:r>
                  <a:rPr lang="en-US" altLang="zh-CN" dirty="0"/>
                  <a:t>B</a:t>
                </a:r>
                <a:r>
                  <a:rPr lang="zh-CN" altLang="en-US" dirty="0"/>
                  <a:t>归约到问题</a:t>
                </a:r>
                <a:r>
                  <a:rPr lang="en-US" altLang="zh-CN" dirty="0"/>
                  <a:t>A</a:t>
                </a:r>
                <a:r>
                  <a:rPr lang="zh-CN" altLang="en-US" dirty="0"/>
                  <a:t>，问题</a:t>
                </a:r>
                <a:r>
                  <a:rPr lang="en-US" altLang="zh-CN" dirty="0"/>
                  <a:t>B</a:t>
                </a:r>
                <a:r>
                  <a:rPr lang="zh-CN" altLang="en-US" dirty="0"/>
                  <a:t>可以归约到问题</a:t>
                </a:r>
                <a:r>
                  <a:rPr lang="en-US" altLang="zh-CN" dirty="0"/>
                  <a:t>A</a:t>
                </a:r>
                <a:r>
                  <a:rPr lang="zh-CN" altLang="en-US" dirty="0"/>
                  <a:t>上，问题</a:t>
                </a:r>
                <a:r>
                  <a:rPr lang="en-US" altLang="zh-CN" dirty="0"/>
                  <a:t>A</a:t>
                </a:r>
                <a:r>
                  <a:rPr lang="zh-CN" altLang="en-US" dirty="0"/>
                  <a:t>比问题</a:t>
                </a:r>
                <a:r>
                  <a:rPr lang="en-US" altLang="zh-CN" dirty="0"/>
                  <a:t>B</a:t>
                </a:r>
                <a:r>
                  <a:rPr lang="zh-CN" altLang="en-US" dirty="0"/>
                  <a:t>难，从计算难度上也可以记作</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zh-CN" altLang="en-US" dirty="0"/>
                  <a:t>。</a:t>
                </a:r>
                <a:endParaRPr lang="en-US" altLang="zh-CN" dirty="0"/>
              </a:p>
              <a:p>
                <a:r>
                  <a:rPr lang="zh-CN" altLang="en-US" dirty="0"/>
                  <a:t>归约有几种不同的细分形式（我们设 </a:t>
                </a:r>
                <a14:m>
                  <m:oMath xmlns:m="http://schemas.openxmlformats.org/officeDocument/2006/math">
                    <m:r>
                      <a:rPr lang="en-US" altLang="zh-CN" b="0" i="1" smtClean="0">
                        <a:latin typeface="Cambria Math" panose="02040503050406030204" pitchFamily="18" charset="0"/>
                      </a:rPr>
                      <m:t>𝑓</m:t>
                    </m:r>
                  </m:oMath>
                </a14:m>
                <a:r>
                  <a:rPr lang="zh-CN" altLang="en-US" dirty="0"/>
                  <a:t> 是任意一个解决问题</a:t>
                </a:r>
                <a:r>
                  <a:rPr lang="en-US" altLang="zh-CN" dirty="0"/>
                  <a:t>A</a:t>
                </a:r>
                <a:r>
                  <a:rPr lang="zh-CN" altLang="en-US" dirty="0"/>
                  <a:t>的算法）：</a:t>
                </a:r>
                <a:endParaRPr lang="en-US" altLang="zh-CN" dirty="0"/>
              </a:p>
              <a:p>
                <a:pPr lvl="1"/>
                <a:r>
                  <a:rPr lang="zh-CN" altLang="en-US" dirty="0"/>
                  <a:t>如果存在一个函数可以把问题</a:t>
                </a:r>
                <a:r>
                  <a:rPr lang="en-US" altLang="zh-CN" dirty="0"/>
                  <a:t>B</a:t>
                </a:r>
                <a:r>
                  <a:rPr lang="zh-CN" altLang="en-US" dirty="0"/>
                  <a:t>的输入转化成</a:t>
                </a:r>
                <a:r>
                  <a:rPr lang="en-US" altLang="zh-CN" dirty="0"/>
                  <a:t>A</a:t>
                </a:r>
                <a:r>
                  <a:rPr lang="zh-CN" altLang="en-US" dirty="0"/>
                  <a:t>的输入只调用一次 </a:t>
                </a:r>
                <a14:m>
                  <m:oMath xmlns:m="http://schemas.openxmlformats.org/officeDocument/2006/math">
                    <m:r>
                      <a:rPr lang="en-US" altLang="zh-CN" b="0" i="1" smtClean="0">
                        <a:latin typeface="Cambria Math" panose="02040503050406030204" pitchFamily="18" charset="0"/>
                      </a:rPr>
                      <m:t>𝑓</m:t>
                    </m:r>
                  </m:oMath>
                </a14:m>
                <a:r>
                  <a:rPr lang="zh-CN" altLang="en-US" dirty="0"/>
                  <a:t> 并且直接输出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的结果，称为映射规约（</a:t>
                </a:r>
                <a:r>
                  <a:rPr lang="en-US" altLang="zh-CN" dirty="0"/>
                  <a:t>Mapping Reduction</a:t>
                </a:r>
                <a:r>
                  <a:rPr lang="zh-CN" altLang="en-US" dirty="0"/>
                  <a:t>），或者多一归约（</a:t>
                </a:r>
                <a:r>
                  <a:rPr lang="en-US" altLang="zh-CN" dirty="0"/>
                  <a:t>Many-one Reduction</a:t>
                </a:r>
                <a:r>
                  <a:rPr lang="zh-CN" altLang="en-US" dirty="0"/>
                  <a:t>），或者</a:t>
                </a:r>
                <a:r>
                  <a:rPr lang="en-US" altLang="zh-CN" dirty="0"/>
                  <a:t>Karp Reduction</a:t>
                </a:r>
                <a:r>
                  <a:rPr lang="zh-CN" altLang="en-US" dirty="0"/>
                  <a:t>。记作 </a:t>
                </a:r>
                <a14:m>
                  <m:oMath xmlns:m="http://schemas.openxmlformats.org/officeDocument/2006/math">
                    <m:r>
                      <a:rPr lang="en-US" altLang="zh-CN" b="0" i="1" smtClean="0">
                        <a:latin typeface="Cambria Math" panose="02040503050406030204" pitchFamily="18" charset="0"/>
                      </a:rPr>
                      <m:t>𝐵</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𝐴</m:t>
                    </m:r>
                  </m:oMath>
                </a14:m>
                <a:endParaRPr lang="en-US" altLang="zh-CN" dirty="0"/>
              </a:p>
              <a:p>
                <a:pPr lvl="1"/>
                <a:r>
                  <a:rPr lang="zh-CN" altLang="en-US" dirty="0"/>
                  <a:t>如果我们可以把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当成一个指令在算法中多次使用并且任意处理它的输入输出，称为图灵归约（</a:t>
                </a:r>
                <a:r>
                  <a:rPr lang="en-US" altLang="zh-CN" dirty="0"/>
                  <a:t>Turing Reduction</a:t>
                </a:r>
                <a:r>
                  <a:rPr lang="zh-CN" altLang="en-US" dirty="0"/>
                  <a:t>）。记作 </a:t>
                </a:r>
                <a14:m>
                  <m:oMath xmlns:m="http://schemas.openxmlformats.org/officeDocument/2006/math">
                    <m:r>
                      <a:rPr lang="en-US" altLang="zh-CN" b="0" i="1" smtClean="0">
                        <a:latin typeface="Cambria Math" panose="02040503050406030204" pitchFamily="18" charset="0"/>
                      </a:rPr>
                      <m:t>𝐵</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𝐴</m:t>
                    </m:r>
                  </m:oMath>
                </a14:m>
                <a:endParaRPr lang="en-US" altLang="zh-CN" dirty="0"/>
              </a:p>
              <a:p>
                <a:pPr lvl="1"/>
                <a:r>
                  <a:rPr lang="en-US" altLang="zh-CN" dirty="0"/>
                  <a:t>OI </a:t>
                </a:r>
                <a:r>
                  <a:rPr lang="zh-CN" altLang="en-US" dirty="0"/>
                  <a:t>中一般默认有图灵归约就可以，不过一般只会调用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 次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70863CF5-0EDB-92C0-B9C5-5E1210295ED0}"/>
                  </a:ext>
                </a:extLst>
              </p:cNvPr>
              <p:cNvSpPr>
                <a:spLocks noGrp="1" noRot="1" noChangeAspect="1" noMove="1" noResize="1" noEditPoints="1" noAdjustHandles="1" noChangeArrowheads="1" noChangeShapeType="1" noTextEdit="1"/>
              </p:cNvSpPr>
              <p:nvPr>
                <p:ph idx="1"/>
              </p:nvPr>
            </p:nvSpPr>
            <p:spPr>
              <a:blipFill>
                <a:blip r:embed="rId2"/>
                <a:stretch>
                  <a:fillRect l="-142" t="-1120"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4285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常见问题类和困难问题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dirty="0"/>
                  <a:t>如果你熟悉问题类和归约的思想，就能够更深入地理解问题。</a:t>
                </a:r>
                <a:endParaRPr lang="en-US" altLang="zh-CN" dirty="0"/>
              </a:p>
              <a:p>
                <a:endParaRPr lang="en-US" altLang="zh-CN" dirty="0"/>
              </a:p>
              <a:p>
                <a:r>
                  <a:rPr lang="zh-CN" altLang="en-US" dirty="0"/>
                  <a:t>另外问题类很多时候是反向应用的：如果你能证明对于一个经典困难问题 </a:t>
                </a:r>
                <a14:m>
                  <m:oMath xmlns:m="http://schemas.openxmlformats.org/officeDocument/2006/math">
                    <m:r>
                      <a:rPr lang="en-US" altLang="zh-CN" b="0" i="1" smtClean="0">
                        <a:latin typeface="Cambria Math" panose="02040503050406030204" pitchFamily="18" charset="0"/>
                      </a:rPr>
                      <m:t>𝐵</m:t>
                    </m:r>
                  </m:oMath>
                </a14:m>
                <a:r>
                  <a:rPr lang="zh-CN" altLang="en-US" dirty="0"/>
                  <a:t>，你的问题 </a:t>
                </a:r>
                <a14:m>
                  <m:oMath xmlns:m="http://schemas.openxmlformats.org/officeDocument/2006/math">
                    <m:r>
                      <a:rPr lang="en-US" altLang="zh-CN" b="0" i="1" smtClean="0">
                        <a:latin typeface="Cambria Math" panose="02040503050406030204" pitchFamily="18" charset="0"/>
                      </a:rPr>
                      <m:t>𝐴</m:t>
                    </m:r>
                  </m:oMath>
                </a14:m>
                <a:r>
                  <a:rPr lang="zh-CN" altLang="en-US" dirty="0"/>
                  <a:t> 满足 </a:t>
                </a:r>
                <a14:m>
                  <m:oMath xmlns:m="http://schemas.openxmlformats.org/officeDocument/2006/math">
                    <m:r>
                      <a:rPr lang="en-US" altLang="zh-CN" b="0" i="1" smtClean="0">
                        <a:latin typeface="Cambria Math" panose="02040503050406030204" pitchFamily="18" charset="0"/>
                      </a:rPr>
                      <m:t>𝐵</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𝐴</m:t>
                    </m:r>
                  </m:oMath>
                </a14:m>
                <a:r>
                  <a:rPr lang="zh-CN" altLang="en-US" dirty="0"/>
                  <a:t>，那么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就同样困难。</a:t>
                </a:r>
                <a:endParaRPr lang="en-US" altLang="zh-CN" dirty="0"/>
              </a:p>
              <a:p>
                <a:r>
                  <a:rPr lang="zh-CN" altLang="en-US" b="1" dirty="0"/>
                  <a:t>也就是说，你不仅可以发现“我会这个问题”，还可以发现“我不会这个问题”。</a:t>
                </a:r>
                <a:endParaRPr lang="en-US" altLang="zh-CN" b="1" dirty="0"/>
              </a:p>
              <a:p>
                <a:r>
                  <a:rPr lang="zh-CN" altLang="en-US" dirty="0"/>
                  <a:t>下面介绍一些 </a:t>
                </a:r>
                <a:r>
                  <a:rPr lang="en-US" altLang="zh-CN" dirty="0"/>
                  <a:t>OI </a:t>
                </a:r>
                <a:r>
                  <a:rPr lang="zh-CN" altLang="en-US" dirty="0"/>
                  <a:t>常见的问题类。</a:t>
                </a:r>
                <a:endParaRPr lang="en-US" altLang="zh-CN" dirty="0"/>
              </a:p>
            </p:txBody>
          </p:sp>
        </mc:Choice>
        <mc:Fallback xmlns="">
          <p:sp>
            <p:nvSpPr>
              <p:cNvPr id="3" name="内容占位符 2">
                <a:extLst>
                  <a:ext uri="{FF2B5EF4-FFF2-40B4-BE49-F238E27FC236}">
                    <a16:creationId xmlns:a16="http://schemas.microsoft.com/office/drawing/2014/main" id="{85484CF2-2FBA-6B06-3FD4-16F1AA7D1567}"/>
                  </a:ext>
                </a:extLst>
              </p:cNvPr>
              <p:cNvSpPr>
                <a:spLocks noGrp="1" noRot="1" noChangeAspect="1" noMove="1" noResize="1" noEditPoints="1" noAdjustHandles="1" noChangeArrowheads="1" noChangeShapeType="1" noTextEdit="1"/>
              </p:cNvSpPr>
              <p:nvPr>
                <p:ph idx="1"/>
              </p:nvPr>
            </p:nvSpPr>
            <p:spPr>
              <a:blipFill>
                <a:blip r:embed="rId2"/>
                <a:stretch>
                  <a:fillRect l="-142" t="-1261" r="-1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062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1299A-0D0D-D28D-A77B-DF3BE009949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A9754F-31E2-4739-81BB-1BC28CACB2C0}"/>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B30B2B-04F0-A522-261A-608144502E6D}"/>
                  </a:ext>
                </a:extLst>
              </p:cNvPr>
              <p:cNvSpPr>
                <a:spLocks noGrp="1"/>
              </p:cNvSpPr>
              <p:nvPr>
                <p:ph idx="1"/>
              </p:nvPr>
            </p:nvSpPr>
            <p:spPr/>
            <p:txBody>
              <a:bodyPr/>
              <a:lstStyle/>
              <a:p>
                <a:r>
                  <a:rPr lang="zh-CN" altLang="en-US" dirty="0"/>
                  <a:t>例</a:t>
                </a:r>
                <a:r>
                  <a:rPr lang="en-US" altLang="zh-CN" dirty="0"/>
                  <a:t>. </a:t>
                </a:r>
                <a:r>
                  <a:rPr lang="zh-CN" altLang="en-US" dirty="0"/>
                  <a:t>有一棵 </a:t>
                </a:r>
                <a14:m>
                  <m:oMath xmlns:m="http://schemas.openxmlformats.org/officeDocument/2006/math">
                    <m:r>
                      <a:rPr lang="en-US" altLang="zh-CN" b="0" i="1" smtClean="0">
                        <a:latin typeface="Cambria Math" panose="02040503050406030204" pitchFamily="18" charset="0"/>
                      </a:rPr>
                      <m:t>𝑛</m:t>
                    </m:r>
                  </m:oMath>
                </a14:m>
                <a:r>
                  <a:rPr lang="zh-CN" altLang="en-US" dirty="0"/>
                  <a:t> 个点的有根树，点标号为 </a:t>
                </a:r>
                <a14:m>
                  <m:oMath xmlns:m="http://schemas.openxmlformats.org/officeDocument/2006/math">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a:t>
                </a:r>
                <a:endParaRPr lang="en-US" altLang="zh-CN" dirty="0"/>
              </a:p>
              <a:p>
                <a:r>
                  <a:rPr lang="zh-CN" altLang="en-US" dirty="0"/>
                  <a:t>定义一个点集的 </a:t>
                </a:r>
                <a:r>
                  <a:rPr lang="en-US" altLang="zh-CN" dirty="0"/>
                  <a:t>LCA </a:t>
                </a:r>
                <a:r>
                  <a:rPr lang="zh-CN" altLang="en-US" dirty="0"/>
                  <a:t>是所有同时是这个点集内所有点祖先的点之中深度最大的那个。</a:t>
                </a:r>
                <a:endParaRPr lang="en-US" altLang="zh-CN" dirty="0"/>
              </a:p>
              <a:p>
                <a:r>
                  <a:rPr lang="zh-CN" altLang="en-US" dirty="0"/>
                  <a:t>定义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表示标号在区间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的所有点组成的点集的 </a:t>
                </a:r>
                <a:r>
                  <a:rPr lang="en-US" altLang="zh-CN" dirty="0"/>
                  <a:t>LCA </a:t>
                </a:r>
                <a:r>
                  <a:rPr lang="zh-CN" altLang="en-US" dirty="0"/>
                  <a:t>的标号。</a:t>
                </a:r>
                <a:endParaRPr lang="en-US" altLang="zh-CN" dirty="0"/>
              </a:p>
              <a:p>
                <a14:m>
                  <m:oMath xmlns:m="http://schemas.openxmlformats.org/officeDocument/2006/math">
                    <m:r>
                      <a:rPr lang="en-US" altLang="zh-CN" b="0" i="1" smtClean="0">
                        <a:latin typeface="Cambria Math" panose="02040503050406030204" pitchFamily="18" charset="0"/>
                      </a:rPr>
                      <m:t>𝑞</m:t>
                    </m:r>
                  </m:oMath>
                </a14:m>
                <a:r>
                  <a:rPr lang="zh-CN" altLang="en-US" dirty="0"/>
                  <a:t> 次询问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oMath>
                </a14:m>
                <a:r>
                  <a:rPr lang="zh-CN" altLang="en-US" dirty="0"/>
                  <a:t>，求</a:t>
                </a:r>
                <a14:m>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nary>
                  </m:oMath>
                </a14:m>
                <a:r>
                  <a:rPr lang="zh-CN" altLang="en-US" dirty="0"/>
                  <a:t>，也就是问一个区间包含的每个区间的</a:t>
                </a:r>
                <a:r>
                  <a:rPr lang="en-US" altLang="zh-CN" dirty="0"/>
                  <a:t>LCA</a:t>
                </a:r>
                <a:r>
                  <a:rPr lang="zh-CN" altLang="en-US" dirty="0"/>
                  <a:t>标号之和。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83B30B2B-04F0-A522-261A-608144502E6D}"/>
                  </a:ext>
                </a:extLst>
              </p:cNvPr>
              <p:cNvSpPr>
                <a:spLocks noGrp="1" noRot="1" noChangeAspect="1" noMove="1" noResize="1" noEditPoints="1" noAdjustHandles="1" noChangeArrowheads="1" noChangeShapeType="1" noTextEdit="1"/>
              </p:cNvSpPr>
              <p:nvPr>
                <p:ph idx="1"/>
              </p:nvPr>
            </p:nvSpPr>
            <p:spPr>
              <a:blipFill>
                <a:blip r:embed="rId2"/>
                <a:stretch>
                  <a:fillRect l="-142" t="-1261"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496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AC22-2E12-5C4D-286D-5E152658DFF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095BB6F-499D-2E80-97F9-EA88749584F7}"/>
              </a:ext>
            </a:extLst>
          </p:cNvPr>
          <p:cNvSpPr>
            <a:spLocks noGrp="1"/>
          </p:cNvSpPr>
          <p:nvPr>
            <p:ph type="title"/>
          </p:nvPr>
        </p:nvSpPr>
        <p:spPr/>
        <p:txBody>
          <a:bodyPr/>
          <a:lstStyle/>
          <a:p>
            <a:r>
              <a:rPr lang="en-US" altLang="zh-CN" dirty="0"/>
              <a:t>NP-Hardness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9337A8-FCCD-8FF3-D396-717925B4E915}"/>
                  </a:ext>
                </a:extLst>
              </p:cNvPr>
              <p:cNvSpPr>
                <a:spLocks noGrp="1"/>
              </p:cNvSpPr>
              <p:nvPr>
                <p:ph idx="1"/>
              </p:nvPr>
            </p:nvSpPr>
            <p:spPr/>
            <p:txBody>
              <a:bodyPr>
                <a:normAutofit/>
              </a:bodyPr>
              <a:lstStyle/>
              <a:p>
                <a:r>
                  <a:rPr lang="en-US" altLang="zh-CN" dirty="0"/>
                  <a:t>NP</a:t>
                </a:r>
                <a:r>
                  <a:rPr lang="zh-CN" altLang="en-US" dirty="0"/>
                  <a:t>问题：</a:t>
                </a:r>
                <a:r>
                  <a:rPr lang="en-US" altLang="zh-CN" dirty="0"/>
                  <a:t>NP</a:t>
                </a:r>
                <a:r>
                  <a:rPr lang="zh-CN" altLang="en-US" dirty="0"/>
                  <a:t>问题是一类判定问题。一个语言 </a:t>
                </a:r>
                <a14:m>
                  <m:oMath xmlns:m="http://schemas.openxmlformats.org/officeDocument/2006/math">
                    <m:r>
                      <a:rPr lang="en-US" altLang="zh-CN" b="0" i="1" smtClean="0">
                        <a:latin typeface="Cambria Math" panose="02040503050406030204" pitchFamily="18" charset="0"/>
                      </a:rPr>
                      <m:t>𝐿</m:t>
                    </m:r>
                  </m:oMath>
                </a14:m>
                <a:r>
                  <a:rPr lang="en-US" altLang="zh-CN" dirty="0"/>
                  <a:t> </a:t>
                </a:r>
                <a:r>
                  <a:rPr lang="zh-CN" altLang="en-US" dirty="0"/>
                  <a:t>是 </a:t>
                </a:r>
                <a:r>
                  <a:rPr lang="en-US" altLang="zh-CN" dirty="0"/>
                  <a:t>NP </a:t>
                </a:r>
                <a:r>
                  <a:rPr lang="zh-CN" altLang="en-US" dirty="0"/>
                  <a:t>的，当且仅当存在一个多项式时间的图灵机 </a:t>
                </a:r>
                <a14:m>
                  <m:oMath xmlns:m="http://schemas.openxmlformats.org/officeDocument/2006/math">
                    <m:r>
                      <a:rPr lang="en-US" altLang="zh-CN" b="0" i="1" smtClean="0">
                        <a:latin typeface="Cambria Math" panose="02040503050406030204" pitchFamily="18" charset="0"/>
                      </a:rPr>
                      <m:t>𝑀</m:t>
                    </m:r>
                  </m:oMath>
                </a14:m>
                <a:r>
                  <a:rPr lang="zh-CN" altLang="en-US" dirty="0"/>
                  <a:t> 和一个多项式 </a:t>
                </a:r>
                <a14:m>
                  <m:oMath xmlns:m="http://schemas.openxmlformats.org/officeDocument/2006/math">
                    <m:r>
                      <a:rPr lang="en-US" altLang="zh-CN" b="0" i="1" smtClean="0">
                        <a:latin typeface="Cambria Math" panose="02040503050406030204" pitchFamily="18" charset="0"/>
                      </a:rPr>
                      <m:t>𝑝</m:t>
                    </m:r>
                  </m:oMath>
                </a14:m>
                <a:r>
                  <a:rPr lang="zh-CN" altLang="en-US" dirty="0"/>
                  <a:t> 使得对于任意的字符串 </a:t>
                </a:r>
                <a14:m>
                  <m:oMath xmlns:m="http://schemas.openxmlformats.org/officeDocument/2006/math">
                    <m:r>
                      <a:rPr lang="en-US" altLang="zh-CN" b="0" i="1" smtClean="0">
                        <a:latin typeface="Cambria Math" panose="02040503050406030204" pitchFamily="18" charset="0"/>
                      </a:rPr>
                      <m:t>𝑥</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d>
                      <m:dPr>
                        <m:ctrlPr>
                          <a:rPr lang="en-US" altLang="zh-CN" b="0" i="1" smtClean="0">
                            <a:latin typeface="Cambria Math" panose="02040503050406030204" pitchFamily="18" charset="0"/>
                            <a:ea typeface="Cambria Math" panose="02040503050406030204" pitchFamily="18" charset="0"/>
                          </a:rPr>
                        </m:ctrlPr>
                      </m:dPr>
                      <m:e>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𝑢</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e>
                        </m:d>
                      </m:e>
                    </m:d>
                    <m:r>
                      <a:rPr lang="en-US" altLang="zh-CN" b="0" i="1" smtClean="0">
                        <a:latin typeface="Cambria Math" panose="02040503050406030204" pitchFamily="18" charset="0"/>
                        <a:ea typeface="Cambria Math" panose="02040503050406030204" pitchFamily="18" charset="0"/>
                      </a:rPr>
                      <m:t>  </m:t>
                    </m:r>
                    <m:r>
                      <m:rPr>
                        <m:sty m:val="p"/>
                      </m:rPr>
                      <a:rPr lang="en-US" altLang="zh-CN" b="0" i="1" smtClean="0">
                        <a:latin typeface="Cambria Math" panose="02040503050406030204" pitchFamily="18" charset="0"/>
                        <a:ea typeface="Cambria Math" panose="02040503050406030204" pitchFamily="18" charset="0"/>
                      </a:rPr>
                      <m:t>s</m:t>
                    </m:r>
                    <m:r>
                      <a:rPr lang="en-US" altLang="zh-CN" b="0" i="1" smtClean="0">
                        <a:latin typeface="Cambria Math" panose="02040503050406030204" pitchFamily="18" charset="0"/>
                        <a:ea typeface="Cambria Math" panose="02040503050406030204" pitchFamily="18" charset="0"/>
                      </a:rPr>
                      <m:t>. </m:t>
                    </m:r>
                    <m:r>
                      <m:rPr>
                        <m:sty m:val="p"/>
                      </m:rPr>
                      <a:rPr lang="en-US" altLang="zh-CN" b="0" i="1" smtClean="0">
                        <a:latin typeface="Cambria Math" panose="02040503050406030204" pitchFamily="18" charset="0"/>
                        <a:ea typeface="Cambria Math" panose="02040503050406030204" pitchFamily="18" charset="0"/>
                      </a:rPr>
                      <m:t>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𝑀</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e>
                    </m:d>
                    <m:r>
                      <a:rPr lang="en-US" altLang="zh-CN" b="0" i="1" smtClean="0">
                        <a:latin typeface="Cambria Math" panose="02040503050406030204" pitchFamily="18" charset="0"/>
                        <a:ea typeface="Cambria Math" panose="02040503050406030204" pitchFamily="18" charset="0"/>
                      </a:rPr>
                      <m:t>=1</m:t>
                    </m:r>
                  </m:oMath>
                </a14:m>
                <a:endParaRPr lang="en-US" altLang="zh-CN" dirty="0"/>
              </a:p>
              <a:p>
                <a:r>
                  <a:rPr lang="zh-CN" altLang="en-US" dirty="0"/>
                  <a:t>一个更直观的理解是：对于</a:t>
                </a:r>
                <a:r>
                  <a:rPr lang="en-US" altLang="zh-CN" dirty="0"/>
                  <a:t>NP</a:t>
                </a:r>
                <a:r>
                  <a:rPr lang="zh-CN" altLang="en-US" dirty="0"/>
                  <a:t>问题，存在一个多项式时间的验证算法，使得问题的一个输入有解当且仅当存在一个多项式长度的表示方案的串能被验证。</a:t>
                </a:r>
                <a:endParaRPr lang="en-US" altLang="zh-CN" dirty="0"/>
              </a:p>
              <a:p>
                <a:endParaRPr lang="en-US" altLang="zh-CN" dirty="0"/>
              </a:p>
              <a:p>
                <a:r>
                  <a:rPr lang="zh-CN" altLang="en-US" dirty="0"/>
                  <a:t>通过验证图灵机历史的方法，我们可以证明存在一些问题能在多项式时间内解决所有的 </a:t>
                </a:r>
                <a:r>
                  <a:rPr lang="en-US" altLang="zh-CN" dirty="0"/>
                  <a:t>NP </a:t>
                </a:r>
                <a:r>
                  <a:rPr lang="zh-CN" altLang="en-US" dirty="0"/>
                  <a:t>问题，也就是所有的 </a:t>
                </a:r>
                <a:r>
                  <a:rPr lang="en-US" altLang="zh-CN" dirty="0"/>
                  <a:t>NP </a:t>
                </a:r>
                <a:r>
                  <a:rPr lang="zh-CN" altLang="en-US" dirty="0"/>
                  <a:t>问题都能在多项式时间内归约（映射归约）到它。这种问题被称为 </a:t>
                </a:r>
                <a:r>
                  <a:rPr lang="en-US" altLang="zh-CN" dirty="0"/>
                  <a:t>NP-Hard </a:t>
                </a:r>
                <a:r>
                  <a:rPr lang="zh-CN" altLang="en-US" dirty="0"/>
                  <a:t>问题。</a:t>
                </a:r>
                <a:endParaRPr lang="en-US" altLang="zh-CN" dirty="0"/>
              </a:p>
              <a:p>
                <a:r>
                  <a:rPr lang="zh-CN" altLang="en-US" dirty="0"/>
                  <a:t>篇幅所限不能详讲，感兴趣的同学可以自行查阅</a:t>
                </a:r>
                <a:r>
                  <a:rPr lang="en-US" altLang="zh-CN" dirty="0"/>
                  <a:t>Cook-Levin</a:t>
                </a:r>
                <a:r>
                  <a:rPr lang="zh-CN" altLang="en-US" dirty="0"/>
                  <a:t>定理等内容。</a:t>
                </a:r>
                <a:endParaRPr lang="en-US" altLang="zh-CN" dirty="0"/>
              </a:p>
            </p:txBody>
          </p:sp>
        </mc:Choice>
        <mc:Fallback xmlns="">
          <p:sp>
            <p:nvSpPr>
              <p:cNvPr id="3" name="内容占位符 2">
                <a:extLst>
                  <a:ext uri="{FF2B5EF4-FFF2-40B4-BE49-F238E27FC236}">
                    <a16:creationId xmlns:a16="http://schemas.microsoft.com/office/drawing/2014/main" id="{7E9337A8-FCCD-8FF3-D396-717925B4E915}"/>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3373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81E1A-61E5-4F16-16D0-CFB41CF4A1D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CDA8564-7A1F-E50F-9D76-8877F24B07F9}"/>
              </a:ext>
            </a:extLst>
          </p:cNvPr>
          <p:cNvSpPr>
            <a:spLocks noGrp="1"/>
          </p:cNvSpPr>
          <p:nvPr>
            <p:ph type="title"/>
          </p:nvPr>
        </p:nvSpPr>
        <p:spPr/>
        <p:txBody>
          <a:bodyPr/>
          <a:lstStyle/>
          <a:p>
            <a:r>
              <a:rPr lang="en-US" altLang="zh-CN" dirty="0"/>
              <a:t>NP-Hardness</a:t>
            </a:r>
            <a:endParaRPr lang="zh-CN" altLang="en-US" dirty="0"/>
          </a:p>
        </p:txBody>
      </p:sp>
      <p:sp>
        <p:nvSpPr>
          <p:cNvPr id="3" name="内容占位符 2">
            <a:extLst>
              <a:ext uri="{FF2B5EF4-FFF2-40B4-BE49-F238E27FC236}">
                <a16:creationId xmlns:a16="http://schemas.microsoft.com/office/drawing/2014/main" id="{9E5C30C7-9BB3-E7A0-F323-AB688080B353}"/>
              </a:ext>
            </a:extLst>
          </p:cNvPr>
          <p:cNvSpPr>
            <a:spLocks noGrp="1"/>
          </p:cNvSpPr>
          <p:nvPr>
            <p:ph idx="1"/>
          </p:nvPr>
        </p:nvSpPr>
        <p:spPr/>
        <p:txBody>
          <a:bodyPr>
            <a:normAutofit/>
          </a:bodyPr>
          <a:lstStyle/>
          <a:p>
            <a:r>
              <a:rPr lang="zh-CN" altLang="en-US" dirty="0"/>
              <a:t>顾名思义，</a:t>
            </a:r>
            <a:r>
              <a:rPr lang="en-US" altLang="zh-CN" dirty="0"/>
              <a:t>NP-Hard </a:t>
            </a:r>
            <a:r>
              <a:rPr lang="zh-CN" altLang="en-US" dirty="0"/>
              <a:t>问题比 </a:t>
            </a:r>
            <a:r>
              <a:rPr lang="en-US" altLang="zh-CN" dirty="0"/>
              <a:t>NP </a:t>
            </a:r>
            <a:r>
              <a:rPr lang="zh-CN" altLang="en-US" dirty="0"/>
              <a:t>问题计算难。</a:t>
            </a:r>
            <a:r>
              <a:rPr lang="zh-CN" altLang="en-US" b="1" dirty="0"/>
              <a:t>如果一个 </a:t>
            </a:r>
            <a:r>
              <a:rPr lang="en-US" altLang="zh-CN" b="1" dirty="0"/>
              <a:t>NP-Hard </a:t>
            </a:r>
            <a:r>
              <a:rPr lang="zh-CN" altLang="en-US" b="1" dirty="0"/>
              <a:t>问题有一个多项式时间的算法，则所有的 </a:t>
            </a:r>
            <a:r>
              <a:rPr lang="en-US" altLang="zh-CN" b="1" dirty="0"/>
              <a:t>NP </a:t>
            </a:r>
            <a:r>
              <a:rPr lang="zh-CN" altLang="en-US" b="1" dirty="0"/>
              <a:t>问题都有多项式时间的算法。</a:t>
            </a:r>
            <a:endParaRPr lang="en-US" altLang="zh-CN" b="1" dirty="0"/>
          </a:p>
          <a:p>
            <a:r>
              <a:rPr lang="zh-CN" altLang="en-US" dirty="0"/>
              <a:t>然而，人类并没有找到 </a:t>
            </a:r>
            <a:r>
              <a:rPr lang="en-US" altLang="zh-CN" dirty="0"/>
              <a:t>NP-Hard </a:t>
            </a:r>
            <a:r>
              <a:rPr lang="zh-CN" altLang="en-US" dirty="0"/>
              <a:t>问题的多项式算法。</a:t>
            </a:r>
            <a:endParaRPr lang="en-US" altLang="zh-CN" dirty="0"/>
          </a:p>
          <a:p>
            <a:endParaRPr lang="en-US" altLang="zh-CN" dirty="0"/>
          </a:p>
          <a:p>
            <a:r>
              <a:rPr lang="en-US" altLang="zh-CN" dirty="0"/>
              <a:t>NP-Complete </a:t>
            </a:r>
            <a:r>
              <a:rPr lang="zh-CN" altLang="en-US" dirty="0"/>
              <a:t>问题：如果一个 </a:t>
            </a:r>
            <a:r>
              <a:rPr lang="en-US" altLang="zh-CN" dirty="0"/>
              <a:t>NP </a:t>
            </a:r>
            <a:r>
              <a:rPr lang="zh-CN" altLang="en-US" dirty="0"/>
              <a:t>问题是 </a:t>
            </a:r>
            <a:r>
              <a:rPr lang="en-US" altLang="zh-CN" dirty="0"/>
              <a:t>NP-Hard </a:t>
            </a:r>
            <a:r>
              <a:rPr lang="zh-CN" altLang="en-US" dirty="0"/>
              <a:t>的，则它称为 </a:t>
            </a:r>
            <a:r>
              <a:rPr lang="en-US" altLang="zh-CN" dirty="0"/>
              <a:t>NP-Complete </a:t>
            </a:r>
            <a:r>
              <a:rPr lang="zh-CN" altLang="en-US" dirty="0"/>
              <a:t>问题。</a:t>
            </a:r>
            <a:endParaRPr lang="en-US" altLang="zh-CN" dirty="0"/>
          </a:p>
          <a:p>
            <a:r>
              <a:rPr lang="zh-CN" altLang="en-US" dirty="0"/>
              <a:t>介绍一些常见的 </a:t>
            </a:r>
            <a:r>
              <a:rPr lang="en-US" altLang="zh-CN" dirty="0"/>
              <a:t>NP-Complete </a:t>
            </a:r>
            <a:r>
              <a:rPr lang="zh-CN" altLang="en-US" dirty="0"/>
              <a:t>问题。</a:t>
            </a:r>
            <a:endParaRPr lang="en-US" altLang="zh-CN" dirty="0"/>
          </a:p>
        </p:txBody>
      </p:sp>
    </p:spTree>
    <p:extLst>
      <p:ext uri="{BB962C8B-B14F-4D97-AF65-F5344CB8AC3E}">
        <p14:creationId xmlns:p14="http://schemas.microsoft.com/office/powerpoint/2010/main" val="928921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18DF0-ED99-05E7-DBB1-E8400DCC63A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6B4860C-DE97-0270-6CF0-569645AB548C}"/>
              </a:ext>
            </a:extLst>
          </p:cNvPr>
          <p:cNvSpPr>
            <a:spLocks noGrp="1"/>
          </p:cNvSpPr>
          <p:nvPr>
            <p:ph type="title"/>
          </p:nvPr>
        </p:nvSpPr>
        <p:spPr/>
        <p:txBody>
          <a:bodyPr/>
          <a:lstStyle/>
          <a:p>
            <a:r>
              <a:rPr lang="en-US" altLang="zh-CN" dirty="0"/>
              <a:t>NPC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39D7956-A564-F748-689D-78CA9900C270}"/>
                  </a:ext>
                </a:extLst>
              </p:cNvPr>
              <p:cNvSpPr>
                <a:spLocks noGrp="1"/>
              </p:cNvSpPr>
              <p:nvPr>
                <p:ph idx="1"/>
              </p:nvPr>
            </p:nvSpPr>
            <p:spPr/>
            <p:txBody>
              <a:bodyPr>
                <a:normAutofit/>
              </a:bodyPr>
              <a:lstStyle/>
              <a:p>
                <a:r>
                  <a:rPr lang="en-US" altLang="zh-CN" dirty="0"/>
                  <a:t>SAT</a:t>
                </a:r>
                <a:r>
                  <a:rPr lang="zh-CN" altLang="en-US" dirty="0">
                    <a:sym typeface="Wingdings" panose="05000000000000000000" pitchFamily="2" charset="2"/>
                  </a:rPr>
                  <a:t>（可满足性问题）：</a:t>
                </a:r>
                <a:endParaRPr lang="en-US" altLang="zh-CN" dirty="0">
                  <a:sym typeface="Wingdings" panose="05000000000000000000" pitchFamily="2" charset="2"/>
                </a:endParaRPr>
              </a:p>
              <a:p>
                <a:pPr lvl="1"/>
                <a:r>
                  <a:rPr lang="zh-CN" altLang="en-US" dirty="0">
                    <a:sym typeface="Wingdings" panose="05000000000000000000" pitchFamily="2" charset="2"/>
                  </a:rPr>
                  <a:t>给定一个由变量和与或非、括号组成的逻辑表达式，问是否存在一种给每个变量分别赋值</a:t>
                </a:r>
                <a:r>
                  <a:rPr lang="en-US" altLang="zh-CN" dirty="0">
                    <a:sym typeface="Wingdings" panose="05000000000000000000" pitchFamily="2" charset="2"/>
                  </a:rPr>
                  <a:t>True/False</a:t>
                </a:r>
                <a:r>
                  <a:rPr lang="zh-CN" altLang="en-US" dirty="0">
                    <a:sym typeface="Wingdings" panose="05000000000000000000" pitchFamily="2" charset="2"/>
                  </a:rPr>
                  <a:t>的方式使得整个式子为</a:t>
                </a:r>
                <a:r>
                  <a:rPr lang="en-US" altLang="zh-CN" dirty="0">
                    <a:sym typeface="Wingdings" panose="05000000000000000000" pitchFamily="2" charset="2"/>
                  </a:rPr>
                  <a:t>True</a:t>
                </a:r>
                <a:r>
                  <a:rPr lang="zh-CN" altLang="en-US" dirty="0">
                    <a:sym typeface="Wingdings" panose="05000000000000000000" pitchFamily="2" charset="2"/>
                  </a:rPr>
                  <a:t>。</a:t>
                </a:r>
                <a:endParaRPr lang="en-US" altLang="zh-CN" dirty="0">
                  <a:sym typeface="Wingdings" panose="05000000000000000000" pitchFamily="2" charset="2"/>
                </a:endParaRPr>
              </a:p>
              <a:p>
                <a:pPr lvl="1"/>
                <a:r>
                  <a:rPr lang="en-US" altLang="zh-CN" dirty="0">
                    <a:sym typeface="Wingdings" panose="05000000000000000000" pitchFamily="2" charset="2"/>
                  </a:rPr>
                  <a:t>NP</a:t>
                </a:r>
                <a:r>
                  <a:rPr lang="zh-CN" altLang="en-US" dirty="0">
                    <a:sym typeface="Wingdings" panose="05000000000000000000" pitchFamily="2" charset="2"/>
                  </a:rPr>
                  <a:t>归约到</a:t>
                </a:r>
                <a:r>
                  <a:rPr lang="en-US" altLang="zh-CN" dirty="0">
                    <a:sym typeface="Wingdings" panose="05000000000000000000" pitchFamily="2" charset="2"/>
                  </a:rPr>
                  <a:t>SAT</a:t>
                </a:r>
                <a:r>
                  <a:rPr lang="zh-CN" altLang="en-US" dirty="0">
                    <a:sym typeface="Wingdings" panose="05000000000000000000" pitchFamily="2" charset="2"/>
                  </a:rPr>
                  <a:t>：利用图灵机历史，</a:t>
                </a:r>
                <a:r>
                  <a:rPr lang="en-US" altLang="zh-CN" dirty="0">
                    <a:sym typeface="Wingdings" panose="05000000000000000000" pitchFamily="2" charset="2"/>
                  </a:rPr>
                  <a:t>Cook-Levin</a:t>
                </a:r>
                <a:r>
                  <a:rPr lang="zh-CN" altLang="en-US" dirty="0">
                    <a:sym typeface="Wingdings" panose="05000000000000000000" pitchFamily="2" charset="2"/>
                  </a:rPr>
                  <a:t>定理。</a:t>
                </a:r>
                <a:endParaRPr lang="en-US" altLang="zh-CN" dirty="0">
                  <a:sym typeface="Wingdings" panose="05000000000000000000" pitchFamily="2" charset="2"/>
                </a:endParaRPr>
              </a:p>
              <a:p>
                <a:r>
                  <a:rPr lang="en-US" altLang="zh-CN" dirty="0">
                    <a:sym typeface="Wingdings" panose="05000000000000000000" pitchFamily="2" charset="2"/>
                  </a:rPr>
                  <a:t>3-SAT</a:t>
                </a:r>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可满足性问题）：</a:t>
                </a:r>
                <a:endParaRPr lang="en-US" altLang="zh-CN" dirty="0">
                  <a:sym typeface="Wingdings" panose="05000000000000000000" pitchFamily="2" charset="2"/>
                </a:endParaRPr>
              </a:p>
              <a:p>
                <a:pPr lvl="1"/>
                <a:r>
                  <a:rPr lang="zh-CN" altLang="en-US" dirty="0">
                    <a:sym typeface="Wingdings" panose="05000000000000000000" pitchFamily="2" charset="2"/>
                  </a:rPr>
                  <a:t>给定一个由变量和与或非、括号组成的逻辑表达式，保证表达式形式是：</a:t>
                </a:r>
                <a:endParaRPr lang="en-US" altLang="zh-CN" dirty="0">
                  <a:sym typeface="Wingdings" panose="05000000000000000000" pitchFamily="2" charset="2"/>
                </a:endParaRPr>
              </a:p>
              <a:p>
                <a:pPr lvl="1"/>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panose="02040503050406030204" pitchFamily="18" charset="0"/>
                          </a:rPr>
                          <m:t>𝑋</m:t>
                        </m: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panose="02040503050406030204" pitchFamily="18" charset="0"/>
                          </a:rPr>
                          <m:t>𝑋</m:t>
                        </m:r>
                      </m:e>
                    </m:d>
                    <m:r>
                      <a:rPr lang="en-US" altLang="zh-CN" b="0" i="1" smtClean="0">
                        <a:latin typeface="Cambria Math" panose="02040503050406030204" pitchFamily="18" charset="0"/>
                      </a:rPr>
                      <m:t>…</m:t>
                    </m:r>
                  </m:oMath>
                </a14:m>
                <a:endParaRPr lang="en-US" altLang="zh-CN" dirty="0"/>
              </a:p>
              <a:p>
                <a:pPr lvl="1"/>
                <a:r>
                  <a:rPr lang="zh-CN" altLang="en-US" dirty="0"/>
                  <a:t>其中每个 </a:t>
                </a:r>
                <a14:m>
                  <m:oMath xmlns:m="http://schemas.openxmlformats.org/officeDocument/2006/math">
                    <m:r>
                      <a:rPr lang="en-US" altLang="zh-CN" b="0" i="1" smtClean="0">
                        <a:latin typeface="Cambria Math" panose="02040503050406030204" pitchFamily="18" charset="0"/>
                      </a:rPr>
                      <m:t>𝑋</m:t>
                    </m:r>
                  </m:oMath>
                </a14:m>
                <a:r>
                  <a:rPr lang="en-US" altLang="zh-CN" dirty="0"/>
                  <a:t> </a:t>
                </a:r>
                <a:r>
                  <a:rPr lang="zh-CN" altLang="en-US" dirty="0"/>
                  <a:t>都是一个常量（</a:t>
                </a:r>
                <a:r>
                  <a:rPr lang="en-US" altLang="zh-CN" dirty="0"/>
                  <a:t>True/False</a:t>
                </a:r>
                <a:r>
                  <a:rPr lang="zh-CN" altLang="en-US" dirty="0"/>
                  <a:t>），一个变量或者一个变量取非的结果。一个括号内的表达式称为一个子句。</a:t>
                </a:r>
                <a:endParaRPr lang="en-US" altLang="zh-CN" dirty="0"/>
              </a:p>
              <a:p>
                <a:pPr lvl="1"/>
                <a:r>
                  <a:rPr lang="zh-CN" altLang="en-US" dirty="0">
                    <a:sym typeface="Wingdings" panose="05000000000000000000" pitchFamily="2" charset="2"/>
                  </a:rPr>
                  <a:t>问是否存在一种给每个变量分别赋值</a:t>
                </a:r>
                <a:r>
                  <a:rPr lang="en-US" altLang="zh-CN" dirty="0">
                    <a:sym typeface="Wingdings" panose="05000000000000000000" pitchFamily="2" charset="2"/>
                  </a:rPr>
                  <a:t>True/False</a:t>
                </a:r>
                <a:r>
                  <a:rPr lang="zh-CN" altLang="en-US" dirty="0">
                    <a:sym typeface="Wingdings" panose="05000000000000000000" pitchFamily="2" charset="2"/>
                  </a:rPr>
                  <a:t>的方式使得整个式子为</a:t>
                </a:r>
                <a:r>
                  <a:rPr lang="en-US" altLang="zh-CN" dirty="0">
                    <a:sym typeface="Wingdings" panose="05000000000000000000" pitchFamily="2" charset="2"/>
                  </a:rPr>
                  <a:t>True</a:t>
                </a:r>
                <a:r>
                  <a:rPr lang="zh-CN" altLang="en-US" dirty="0">
                    <a:sym typeface="Wingdings" panose="05000000000000000000" pitchFamily="2" charset="2"/>
                  </a:rPr>
                  <a:t>。</a:t>
                </a:r>
                <a:endParaRPr lang="en-US" altLang="zh-CN" dirty="0">
                  <a:sym typeface="Wingdings" panose="05000000000000000000" pitchFamily="2" charset="2"/>
                </a:endParaRPr>
              </a:p>
              <a:p>
                <a:pPr lvl="1"/>
                <a:r>
                  <a:rPr lang="en-US" altLang="zh-CN" dirty="0">
                    <a:sym typeface="Wingdings" panose="05000000000000000000" pitchFamily="2" charset="2"/>
                  </a:rPr>
                  <a:t>SAT</a:t>
                </a:r>
                <a:r>
                  <a:rPr lang="zh-CN" altLang="en-US" dirty="0">
                    <a:sym typeface="Wingdings" panose="05000000000000000000" pitchFamily="2" charset="2"/>
                  </a:rPr>
                  <a:t>归约到</a:t>
                </a:r>
                <a:r>
                  <a:rPr lang="en-US" altLang="zh-CN" dirty="0">
                    <a:sym typeface="Wingdings" panose="05000000000000000000" pitchFamily="2" charset="2"/>
                  </a:rPr>
                  <a:t>3-SAT</a:t>
                </a:r>
                <a:r>
                  <a:rPr lang="zh-CN" altLang="en-US" dirty="0">
                    <a:sym typeface="Wingdings" panose="05000000000000000000" pitchFamily="2" charset="2"/>
                  </a:rPr>
                  <a:t>：给表达式里每个二元运算的结果建一个变量，然后用子句表达二元运算的运算规则。</a:t>
                </a:r>
                <a:endParaRPr lang="en-US" altLang="zh-CN" dirty="0">
                  <a:sym typeface="Wingdings" panose="05000000000000000000" pitchFamily="2" charset="2"/>
                </a:endParaRPr>
              </a:p>
              <a:p>
                <a:pPr lvl="1"/>
                <a:r>
                  <a:rPr lang="en-US" altLang="zh-CN" b="1" dirty="0">
                    <a:sym typeface="Wingdings" panose="05000000000000000000" pitchFamily="2" charset="2"/>
                  </a:rPr>
                  <a:t>3-SAT</a:t>
                </a:r>
                <a:r>
                  <a:rPr lang="zh-CN" altLang="en-US" b="1" dirty="0">
                    <a:sym typeface="Wingdings" panose="05000000000000000000" pitchFamily="2" charset="2"/>
                  </a:rPr>
                  <a:t>是大部分</a:t>
                </a:r>
                <a:r>
                  <a:rPr lang="en-US" altLang="zh-CN" b="1" dirty="0">
                    <a:sym typeface="Wingdings" panose="05000000000000000000" pitchFamily="2" charset="2"/>
                  </a:rPr>
                  <a:t>NPC</a:t>
                </a:r>
                <a:r>
                  <a:rPr lang="zh-CN" altLang="en-US" b="1" dirty="0">
                    <a:sym typeface="Wingdings" panose="05000000000000000000" pitchFamily="2" charset="2"/>
                  </a:rPr>
                  <a:t>问题归约的起点。</a:t>
                </a:r>
                <a:endParaRPr lang="en-US" altLang="zh-CN" b="1"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D39D7956-A564-F748-689D-78CA9900C27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4702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B98E3-C5A5-8B6F-C703-2C9261FC6A1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06AEFE5-C141-82AE-3242-2F7625439122}"/>
              </a:ext>
            </a:extLst>
          </p:cNvPr>
          <p:cNvSpPr>
            <a:spLocks noGrp="1"/>
          </p:cNvSpPr>
          <p:nvPr>
            <p:ph type="title"/>
          </p:nvPr>
        </p:nvSpPr>
        <p:spPr/>
        <p:txBody>
          <a:bodyPr/>
          <a:lstStyle/>
          <a:p>
            <a:r>
              <a:rPr lang="en-US" altLang="zh-CN" dirty="0"/>
              <a:t>NPC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B19C95-C2E2-B7B8-1796-8DB5112029F1}"/>
                  </a:ext>
                </a:extLst>
              </p:cNvPr>
              <p:cNvSpPr>
                <a:spLocks noGrp="1"/>
              </p:cNvSpPr>
              <p:nvPr>
                <p:ph idx="1"/>
              </p:nvPr>
            </p:nvSpPr>
            <p:spPr/>
            <p:txBody>
              <a:bodyPr>
                <a:normAutofit/>
              </a:bodyPr>
              <a:lstStyle/>
              <a:p>
                <a:r>
                  <a:rPr lang="en-US" altLang="zh-CN" dirty="0">
                    <a:sym typeface="Wingdings" panose="05000000000000000000" pitchFamily="2" charset="2"/>
                  </a:rPr>
                  <a:t>MAX 2-SAT</a:t>
                </a:r>
                <a:r>
                  <a:rPr lang="zh-CN" altLang="en-US" dirty="0">
                    <a:sym typeface="Wingdings" panose="05000000000000000000" pitchFamily="2" charset="2"/>
                  </a:rPr>
                  <a:t>（最大可满足 </a:t>
                </a:r>
                <a:r>
                  <a:rPr lang="en-US" altLang="zh-CN" dirty="0">
                    <a:sym typeface="Wingdings" panose="05000000000000000000" pitchFamily="2" charset="2"/>
                  </a:rPr>
                  <a:t>2-SAT</a:t>
                </a:r>
                <a:r>
                  <a:rPr lang="zh-CN" altLang="en-US" dirty="0">
                    <a:sym typeface="Wingdings" panose="05000000000000000000" pitchFamily="2" charset="2"/>
                  </a:rPr>
                  <a:t>）：</a:t>
                </a:r>
                <a:endParaRPr lang="en-US" altLang="zh-CN" dirty="0">
                  <a:sym typeface="Wingdings" panose="05000000000000000000" pitchFamily="2" charset="2"/>
                </a:endParaRPr>
              </a:p>
              <a:p>
                <a:pPr lvl="1"/>
                <a:r>
                  <a:rPr lang="zh-CN" altLang="en-US" dirty="0">
                    <a:sym typeface="Wingdings" panose="05000000000000000000" pitchFamily="2" charset="2"/>
                  </a:rPr>
                  <a:t>给定若干个由变量和与或非、括号组成的逻辑表达式子句，保证每个子句形式是：</a:t>
                </a:r>
                <a:endParaRPr lang="en-US" altLang="zh-CN" dirty="0">
                  <a:sym typeface="Wingdings" panose="05000000000000000000" pitchFamily="2" charset="2"/>
                </a:endParaRPr>
              </a:p>
              <a:p>
                <a:pPr lvl="1"/>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e>
                    </m:d>
                  </m:oMath>
                </a14:m>
                <a:endParaRPr lang="en-US" altLang="zh-CN" dirty="0"/>
              </a:p>
              <a:p>
                <a:pPr lvl="1"/>
                <a:r>
                  <a:rPr lang="zh-CN" altLang="en-US" dirty="0"/>
                  <a:t>其中每个 </a:t>
                </a:r>
                <a14:m>
                  <m:oMath xmlns:m="http://schemas.openxmlformats.org/officeDocument/2006/math">
                    <m:r>
                      <a:rPr lang="en-US" altLang="zh-CN" b="0" i="1" smtClean="0">
                        <a:latin typeface="Cambria Math" panose="02040503050406030204" pitchFamily="18" charset="0"/>
                      </a:rPr>
                      <m:t>𝑋</m:t>
                    </m:r>
                  </m:oMath>
                </a14:m>
                <a:r>
                  <a:rPr lang="en-US" altLang="zh-CN" dirty="0"/>
                  <a:t> </a:t>
                </a:r>
                <a:r>
                  <a:rPr lang="zh-CN" altLang="en-US" dirty="0"/>
                  <a:t>都是一个常量（</a:t>
                </a:r>
                <a:r>
                  <a:rPr lang="en-US" altLang="zh-CN" dirty="0"/>
                  <a:t>True/False</a:t>
                </a:r>
                <a:r>
                  <a:rPr lang="zh-CN" altLang="en-US" dirty="0"/>
                  <a:t>），一个变量或者一个变量取非的结果。</a:t>
                </a:r>
                <a:endParaRPr lang="en-US" altLang="zh-CN" dirty="0"/>
              </a:p>
              <a:p>
                <a:pPr lvl="1"/>
                <a:r>
                  <a:rPr lang="zh-CN" altLang="en-US" dirty="0">
                    <a:sym typeface="Wingdings" panose="05000000000000000000" pitchFamily="2" charset="2"/>
                  </a:rPr>
                  <a:t>问给每个变量赋值，最多能让多少个子句求值为 </a:t>
                </a:r>
                <a:r>
                  <a:rPr lang="en-US" altLang="zh-CN" dirty="0">
                    <a:sym typeface="Wingdings" panose="05000000000000000000" pitchFamily="2" charset="2"/>
                  </a:rPr>
                  <a:t>True</a:t>
                </a:r>
                <a:r>
                  <a:rPr lang="zh-CN" altLang="en-US" dirty="0">
                    <a:sym typeface="Wingdings" panose="05000000000000000000" pitchFamily="2" charset="2"/>
                  </a:rPr>
                  <a:t>。</a:t>
                </a:r>
                <a:endParaRPr lang="en-US" altLang="zh-CN" dirty="0">
                  <a:sym typeface="Wingdings" panose="05000000000000000000" pitchFamily="2" charset="2"/>
                </a:endParaRPr>
              </a:p>
              <a:p>
                <a:pPr lvl="1"/>
                <a:r>
                  <a:rPr lang="zh-CN" altLang="en-US" dirty="0">
                    <a:sym typeface="Wingdings" panose="05000000000000000000" pitchFamily="2" charset="2"/>
                  </a:rPr>
                  <a:t>（说一个最优化问题是</a:t>
                </a:r>
                <a:r>
                  <a:rPr lang="en-US" altLang="zh-CN" dirty="0">
                    <a:sym typeface="Wingdings" panose="05000000000000000000" pitchFamily="2" charset="2"/>
                  </a:rPr>
                  <a:t>NP, NPC</a:t>
                </a:r>
                <a:r>
                  <a:rPr lang="zh-CN" altLang="en-US" dirty="0">
                    <a:sym typeface="Wingdings" panose="05000000000000000000" pitchFamily="2" charset="2"/>
                  </a:rPr>
                  <a:t>的，或者说它对应的语言，一般指的是它二分之后的版本，也就是输入一个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zh-CN" altLang="en-US" dirty="0">
                    <a:sym typeface="Wingdings" panose="05000000000000000000" pitchFamily="2" charset="2"/>
                  </a:rPr>
                  <a:t> 问答案是否大于等于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zh-CN" altLang="en-US" dirty="0">
                    <a:sym typeface="Wingdings" panose="05000000000000000000" pitchFamily="2" charset="2"/>
                  </a:rPr>
                  <a:t>）</a:t>
                </a:r>
                <a:endParaRPr lang="en-US" altLang="zh-CN" dirty="0">
                  <a:sym typeface="Wingdings" panose="05000000000000000000" pitchFamily="2" charset="2"/>
                </a:endParaRPr>
              </a:p>
              <a:p>
                <a:r>
                  <a:rPr lang="en-US" altLang="zh-CN" dirty="0">
                    <a:sym typeface="Wingdings" panose="05000000000000000000" pitchFamily="2" charset="2"/>
                  </a:rPr>
                  <a:t>Weighted 2-SAT</a:t>
                </a:r>
                <a:r>
                  <a:rPr lang="zh-CN" altLang="en-US" dirty="0">
                    <a:sym typeface="Wingdings" panose="05000000000000000000" pitchFamily="2" charset="2"/>
                  </a:rPr>
                  <a:t>：</a:t>
                </a:r>
                <a:endParaRPr lang="en-US" altLang="zh-CN" dirty="0">
                  <a:sym typeface="Wingdings" panose="05000000000000000000" pitchFamily="2" charset="2"/>
                </a:endParaRPr>
              </a:p>
              <a:p>
                <a:pPr lvl="1"/>
                <a:r>
                  <a:rPr lang="zh-CN" altLang="en-US" dirty="0">
                    <a:sym typeface="Wingdings" panose="05000000000000000000" pitchFamily="2" charset="2"/>
                  </a:rPr>
                  <a:t>给定一个 </a:t>
                </a:r>
                <a:r>
                  <a:rPr lang="en-US" altLang="zh-CN" dirty="0">
                    <a:sym typeface="Wingdings" panose="05000000000000000000" pitchFamily="2" charset="2"/>
                  </a:rPr>
                  <a:t>2-SAT </a:t>
                </a:r>
                <a:r>
                  <a:rPr lang="zh-CN" altLang="en-US" dirty="0">
                    <a:sym typeface="Wingdings" panose="05000000000000000000" pitchFamily="2" charset="2"/>
                  </a:rPr>
                  <a:t>问题，问是否存在恰好给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en-US" altLang="zh-CN" dirty="0">
                    <a:sym typeface="Wingdings" panose="05000000000000000000" pitchFamily="2" charset="2"/>
                  </a:rPr>
                  <a:t> </a:t>
                </a:r>
                <a:r>
                  <a:rPr lang="zh-CN" altLang="en-US" dirty="0">
                    <a:sym typeface="Wingdings" panose="05000000000000000000" pitchFamily="2" charset="2"/>
                  </a:rPr>
                  <a:t>个变量赋值为</a:t>
                </a:r>
                <a:r>
                  <a:rPr lang="en-US" altLang="zh-CN" dirty="0">
                    <a:sym typeface="Wingdings" panose="05000000000000000000" pitchFamily="2" charset="2"/>
                  </a:rPr>
                  <a:t>True</a:t>
                </a:r>
                <a:r>
                  <a:rPr lang="zh-CN" altLang="en-US" dirty="0">
                    <a:sym typeface="Wingdings" panose="05000000000000000000" pitchFamily="2" charset="2"/>
                  </a:rPr>
                  <a:t>的满足表达式的方案。或者问最多</a:t>
                </a:r>
                <a:r>
                  <a:rPr lang="en-US" altLang="zh-CN" dirty="0">
                    <a:sym typeface="Wingdings" panose="05000000000000000000" pitchFamily="2" charset="2"/>
                  </a:rPr>
                  <a:t>/</a:t>
                </a:r>
                <a:r>
                  <a:rPr lang="zh-CN" altLang="en-US" dirty="0">
                    <a:sym typeface="Wingdings" panose="05000000000000000000" pitchFamily="2" charset="2"/>
                  </a:rPr>
                  <a:t>最少给多少个变量赋值为</a:t>
                </a:r>
                <a:r>
                  <a:rPr lang="en-US" altLang="zh-CN" dirty="0">
                    <a:sym typeface="Wingdings" panose="05000000000000000000" pitchFamily="2" charset="2"/>
                  </a:rPr>
                  <a:t>True</a:t>
                </a:r>
                <a:r>
                  <a:rPr lang="zh-CN" altLang="en-US" dirty="0">
                    <a:sym typeface="Wingdings" panose="05000000000000000000" pitchFamily="2" charset="2"/>
                  </a:rPr>
                  <a:t>可以满足表达式。</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C6B19C95-C2E2-B7B8-1796-8DB5112029F1}"/>
                  </a:ext>
                </a:extLst>
              </p:cNvPr>
              <p:cNvSpPr>
                <a:spLocks noGrp="1" noRot="1" noChangeAspect="1" noMove="1" noResize="1" noEditPoints="1" noAdjustHandles="1" noChangeArrowheads="1" noChangeShapeType="1" noTextEdit="1"/>
              </p:cNvSpPr>
              <p:nvPr>
                <p:ph idx="1"/>
              </p:nvPr>
            </p:nvSpPr>
            <p:spPr>
              <a:blipFill>
                <a:blip r:embed="rId2"/>
                <a:stretch>
                  <a:fillRect l="-142" t="-1261" r="-25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2596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13EF4-29AF-6F2F-8608-672A2EEEB8B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2C2C5CC-3936-FD53-4D37-92974C5772B3}"/>
              </a:ext>
            </a:extLst>
          </p:cNvPr>
          <p:cNvSpPr>
            <a:spLocks noGrp="1"/>
          </p:cNvSpPr>
          <p:nvPr>
            <p:ph type="title"/>
          </p:nvPr>
        </p:nvSpPr>
        <p:spPr/>
        <p:txBody>
          <a:bodyPr/>
          <a:lstStyle/>
          <a:p>
            <a:r>
              <a:rPr lang="en-US" altLang="zh-CN" dirty="0"/>
              <a:t>NPC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BA3CFF-8FF3-3E93-DF07-4B268015EAE3}"/>
                  </a:ext>
                </a:extLst>
              </p:cNvPr>
              <p:cNvSpPr>
                <a:spLocks noGrp="1"/>
              </p:cNvSpPr>
              <p:nvPr>
                <p:ph idx="1"/>
              </p:nvPr>
            </p:nvSpPr>
            <p:spPr/>
            <p:txBody>
              <a:bodyPr>
                <a:normAutofit/>
              </a:bodyPr>
              <a:lstStyle/>
              <a:p>
                <a:r>
                  <a:rPr lang="zh-CN" altLang="en-US" dirty="0">
                    <a:sym typeface="Wingdings" panose="05000000000000000000" pitchFamily="2" charset="2"/>
                  </a:rPr>
                  <a:t>背包系问题</a:t>
                </a:r>
                <a:endParaRPr lang="en-US" altLang="zh-CN" dirty="0">
                  <a:sym typeface="Wingdings" panose="05000000000000000000" pitchFamily="2" charset="2"/>
                </a:endParaRPr>
              </a:p>
              <a:p>
                <a:pPr lvl="1"/>
                <a:r>
                  <a:rPr lang="zh-CN" altLang="en-US" dirty="0">
                    <a:sym typeface="Wingdings" panose="05000000000000000000" pitchFamily="2" charset="2"/>
                  </a:rPr>
                  <a:t>有“判断一个数集是否有子集和为特定值”的问题，大都是</a:t>
                </a:r>
                <a:r>
                  <a:rPr lang="en-US" altLang="zh-CN" dirty="0">
                    <a:sym typeface="Wingdings" panose="05000000000000000000" pitchFamily="2" charset="2"/>
                  </a:rPr>
                  <a:t>NPC</a:t>
                </a:r>
                <a:r>
                  <a:rPr lang="zh-CN" altLang="en-US" dirty="0">
                    <a:sym typeface="Wingdings" panose="05000000000000000000" pitchFamily="2" charset="2"/>
                  </a:rPr>
                  <a:t>的。</a:t>
                </a:r>
                <a:endParaRPr lang="en-US" altLang="zh-CN" dirty="0">
                  <a:sym typeface="Wingdings" panose="05000000000000000000" pitchFamily="2" charset="2"/>
                </a:endParaRPr>
              </a:p>
              <a:p>
                <a:pPr lvl="1"/>
                <a:r>
                  <a:rPr lang="zh-CN" altLang="en-US" dirty="0">
                    <a:sym typeface="Wingdings" panose="05000000000000000000" pitchFamily="2" charset="2"/>
                  </a:rPr>
                  <a:t>例：</a:t>
                </a:r>
                <a:endParaRPr lang="en-US" altLang="zh-CN" dirty="0">
                  <a:sym typeface="Wingdings" panose="05000000000000000000" pitchFamily="2" charset="2"/>
                </a:endParaRPr>
              </a:p>
              <a:p>
                <a:pPr lvl="1"/>
                <a:r>
                  <a:rPr lang="zh-CN" altLang="en-US" dirty="0">
                    <a:sym typeface="Wingdings" panose="05000000000000000000" pitchFamily="2" charset="2"/>
                  </a:rPr>
                  <a:t>背包问题：给定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sym typeface="Wingdings" panose="05000000000000000000" pitchFamily="2" charset="2"/>
                  </a:rPr>
                  <a:t> </a:t>
                </a:r>
                <a:r>
                  <a:rPr lang="zh-CN" altLang="en-US" dirty="0">
                    <a:sym typeface="Wingdings" panose="05000000000000000000" pitchFamily="2" charset="2"/>
                  </a:rPr>
                  <a:t>个数和容量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𝑀</m:t>
                    </m:r>
                  </m:oMath>
                </a14:m>
                <a:r>
                  <a:rPr lang="zh-CN" altLang="en-US" dirty="0">
                    <a:sym typeface="Wingdings" panose="05000000000000000000" pitchFamily="2" charset="2"/>
                  </a:rPr>
                  <a:t>，问是否有一个子集和是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𝑀</m:t>
                    </m:r>
                  </m:oMath>
                </a14:m>
                <a:r>
                  <a:rPr lang="zh-CN" altLang="en-US" dirty="0">
                    <a:sym typeface="Wingdings" panose="05000000000000000000" pitchFamily="2" charset="2"/>
                  </a:rPr>
                  <a:t>。</a:t>
                </a:r>
                <a:endParaRPr lang="en-US" altLang="zh-CN" dirty="0">
                  <a:sym typeface="Wingdings" panose="05000000000000000000" pitchFamily="2" charset="2"/>
                </a:endParaRPr>
              </a:p>
              <a:p>
                <a:pPr lvl="1"/>
                <a:r>
                  <a:rPr lang="zh-CN" altLang="en-US" dirty="0">
                    <a:sym typeface="Wingdings" panose="05000000000000000000" pitchFamily="2" charset="2"/>
                  </a:rPr>
                  <a:t>带权背包问题：给定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sym typeface="Wingdings" panose="05000000000000000000" pitchFamily="2" charset="2"/>
                  </a:rPr>
                  <a:t> </a:t>
                </a:r>
                <a:r>
                  <a:rPr lang="zh-CN" altLang="en-US" dirty="0">
                    <a:sym typeface="Wingdings" panose="05000000000000000000" pitchFamily="2" charset="2"/>
                  </a:rPr>
                  <a:t>个物品每个物品有重量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𝑤</m:t>
                    </m:r>
                  </m:oMath>
                </a14:m>
                <a:r>
                  <a:rPr lang="en-US" altLang="zh-CN" dirty="0">
                    <a:sym typeface="Wingdings" panose="05000000000000000000" pitchFamily="2" charset="2"/>
                  </a:rPr>
                  <a:t> </a:t>
                </a:r>
                <a:r>
                  <a:rPr lang="zh-CN" altLang="en-US" dirty="0">
                    <a:sym typeface="Wingdings" panose="05000000000000000000" pitchFamily="2" charset="2"/>
                  </a:rPr>
                  <a:t>和权值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𝑣</m:t>
                    </m:r>
                  </m:oMath>
                </a14:m>
                <a:r>
                  <a:rPr lang="zh-CN" altLang="en-US" dirty="0">
                    <a:sym typeface="Wingdings" panose="05000000000000000000" pitchFamily="2" charset="2"/>
                  </a:rPr>
                  <a:t>，问总重量 </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𝑀</m:t>
                    </m:r>
                  </m:oMath>
                </a14:m>
                <a:r>
                  <a:rPr lang="en-US" altLang="zh-CN" dirty="0">
                    <a:sym typeface="Wingdings" panose="05000000000000000000" pitchFamily="2" charset="2"/>
                  </a:rPr>
                  <a:t> </a:t>
                </a:r>
                <a:r>
                  <a:rPr lang="zh-CN" altLang="en-US" dirty="0">
                    <a:sym typeface="Wingdings" panose="05000000000000000000" pitchFamily="2" charset="2"/>
                  </a:rPr>
                  <a:t>的子集最大权值和。</a:t>
                </a:r>
                <a:endParaRPr lang="en-US" altLang="zh-CN" dirty="0">
                  <a:sym typeface="Wingdings" panose="05000000000000000000" pitchFamily="2" charset="2"/>
                </a:endParaRPr>
              </a:p>
              <a:p>
                <a:pPr lvl="1"/>
                <a:r>
                  <a:rPr lang="zh-CN" altLang="en-US" dirty="0">
                    <a:sym typeface="Wingdings" panose="05000000000000000000" pitchFamily="2" charset="2"/>
                  </a:rPr>
                  <a:t>零子集和问题：</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pPr lvl="1"/>
                <a:r>
                  <a:rPr lang="zh-CN" altLang="en-US" dirty="0">
                    <a:sym typeface="Wingdings" panose="05000000000000000000" pitchFamily="2" charset="2"/>
                  </a:rPr>
                  <a:t>均分问题：</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r>
                  <a:rPr lang="zh-CN" altLang="en-US" dirty="0">
                    <a:sym typeface="Wingdings" panose="05000000000000000000" pitchFamily="2" charset="2"/>
                  </a:rPr>
                  <a:t>（前面的两个例子）</a:t>
                </a:r>
                <a:endParaRPr lang="en-US" altLang="zh-CN" dirty="0">
                  <a:sym typeface="Wingdings" panose="05000000000000000000" pitchFamily="2" charset="2"/>
                </a:endParaRPr>
              </a:p>
              <a:p>
                <a:pPr lvl="1"/>
                <a:r>
                  <a:rPr lang="en-US" altLang="zh-CN" dirty="0">
                    <a:sym typeface="Wingdings" panose="05000000000000000000" pitchFamily="2" charset="2"/>
                  </a:rPr>
                  <a:t>……</a:t>
                </a:r>
              </a:p>
              <a:p>
                <a:pPr lvl="1"/>
                <a:r>
                  <a:rPr lang="zh-CN" altLang="en-US" dirty="0">
                    <a:sym typeface="Wingdings" panose="05000000000000000000" pitchFamily="2" charset="2"/>
                  </a:rPr>
                  <a:t>注意，</a:t>
                </a:r>
                <a:r>
                  <a:rPr lang="en-US" altLang="zh-CN" dirty="0">
                    <a:sym typeface="Wingdings" panose="05000000000000000000" pitchFamily="2" charset="2"/>
                  </a:rPr>
                  <a:t>NP</a:t>
                </a:r>
                <a:r>
                  <a:rPr lang="zh-CN" altLang="en-US" dirty="0">
                    <a:sym typeface="Wingdings" panose="05000000000000000000" pitchFamily="2" charset="2"/>
                  </a:rPr>
                  <a:t>等问题类度量输入规模看的是输入长度，也就是允许</a:t>
                </a:r>
                <a:r>
                  <a:rPr lang="zh-CN" altLang="en-US" b="1" dirty="0">
                    <a:sym typeface="Wingdings" panose="05000000000000000000" pitchFamily="2" charset="2"/>
                  </a:rPr>
                  <a:t>高精度</a:t>
                </a:r>
                <a:r>
                  <a:rPr lang="zh-CN" altLang="en-US" dirty="0">
                    <a:sym typeface="Wingdings" panose="05000000000000000000" pitchFamily="2" charset="2"/>
                  </a:rPr>
                  <a:t>的重量和权值。背包系问题大都有限制重量和权值范围的伪多项式算法。</a:t>
                </a:r>
                <a:endParaRPr lang="en-US" altLang="zh-CN" dirty="0"/>
              </a:p>
            </p:txBody>
          </p:sp>
        </mc:Choice>
        <mc:Fallback xmlns="">
          <p:sp>
            <p:nvSpPr>
              <p:cNvPr id="3" name="内容占位符 2">
                <a:extLst>
                  <a:ext uri="{FF2B5EF4-FFF2-40B4-BE49-F238E27FC236}">
                    <a16:creationId xmlns:a16="http://schemas.microsoft.com/office/drawing/2014/main" id="{96BA3CFF-8FF3-3E93-DF07-4B268015EAE3}"/>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6232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E7F80-7761-B163-0EAC-CD77CFA2818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29AB69-12A2-74C9-138C-B838F68C2043}"/>
              </a:ext>
            </a:extLst>
          </p:cNvPr>
          <p:cNvSpPr>
            <a:spLocks noGrp="1"/>
          </p:cNvSpPr>
          <p:nvPr>
            <p:ph type="title"/>
          </p:nvPr>
        </p:nvSpPr>
        <p:spPr/>
        <p:txBody>
          <a:bodyPr/>
          <a:lstStyle/>
          <a:p>
            <a:r>
              <a:rPr lang="en-US" altLang="zh-CN" dirty="0"/>
              <a:t>Strongly NPC</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07A2B04-C995-EE40-D7C4-CA7415641DA0}"/>
                  </a:ext>
                </a:extLst>
              </p:cNvPr>
              <p:cNvSpPr>
                <a:spLocks noGrp="1"/>
              </p:cNvSpPr>
              <p:nvPr>
                <p:ph idx="1"/>
              </p:nvPr>
            </p:nvSpPr>
            <p:spPr/>
            <p:txBody>
              <a:bodyPr>
                <a:normAutofit/>
              </a:bodyPr>
              <a:lstStyle/>
              <a:p>
                <a:r>
                  <a:rPr lang="zh-CN" altLang="en-US" dirty="0">
                    <a:sym typeface="Wingdings" panose="05000000000000000000" pitchFamily="2" charset="2"/>
                  </a:rPr>
                  <a:t>如果所有</a:t>
                </a:r>
                <a:r>
                  <a:rPr lang="en-US" altLang="zh-CN" dirty="0">
                    <a:sym typeface="Wingdings" panose="05000000000000000000" pitchFamily="2" charset="2"/>
                  </a:rPr>
                  <a:t>NP</a:t>
                </a:r>
                <a:r>
                  <a:rPr lang="zh-CN" altLang="en-US" dirty="0">
                    <a:sym typeface="Wingdings" panose="05000000000000000000" pitchFamily="2" charset="2"/>
                  </a:rPr>
                  <a:t>问题能在多项式时间内归约到一个问题的伪多项式算法（等价于有任意多项式近似算法），那么称这个问题是强</a:t>
                </a:r>
                <a:r>
                  <a:rPr lang="en-US" altLang="zh-CN" dirty="0">
                    <a:sym typeface="Wingdings" panose="05000000000000000000" pitchFamily="2" charset="2"/>
                  </a:rPr>
                  <a:t>NP-Hard</a:t>
                </a:r>
                <a:r>
                  <a:rPr lang="zh-CN" altLang="en-US" dirty="0">
                    <a:sym typeface="Wingdings" panose="05000000000000000000" pitchFamily="2" charset="2"/>
                  </a:rPr>
                  <a:t>（</a:t>
                </a:r>
                <a:r>
                  <a:rPr lang="en-US" altLang="zh-CN" dirty="0">
                    <a:sym typeface="Wingdings" panose="05000000000000000000" pitchFamily="2" charset="2"/>
                  </a:rPr>
                  <a:t>Strongly NP-Hard</a:t>
                </a:r>
                <a:r>
                  <a:rPr lang="zh-CN" altLang="en-US" dirty="0">
                    <a:sym typeface="Wingdings" panose="05000000000000000000" pitchFamily="2" charset="2"/>
                  </a:rPr>
                  <a:t>）的。</a:t>
                </a:r>
                <a:endParaRPr lang="en-US" altLang="zh-CN" dirty="0">
                  <a:sym typeface="Wingdings" panose="05000000000000000000" pitchFamily="2" charset="2"/>
                </a:endParaRPr>
              </a:p>
              <a:p>
                <a:r>
                  <a:rPr lang="zh-CN" altLang="en-US" dirty="0">
                    <a:sym typeface="Wingdings" panose="05000000000000000000" pitchFamily="2" charset="2"/>
                  </a:rPr>
                  <a:t>如果一个强</a:t>
                </a:r>
                <a:r>
                  <a:rPr lang="en-US" altLang="zh-CN" dirty="0">
                    <a:sym typeface="Wingdings" panose="05000000000000000000" pitchFamily="2" charset="2"/>
                  </a:rPr>
                  <a:t>NP-Hard</a:t>
                </a:r>
                <a:r>
                  <a:rPr lang="zh-CN" altLang="en-US" dirty="0">
                    <a:sym typeface="Wingdings" panose="05000000000000000000" pitchFamily="2" charset="2"/>
                  </a:rPr>
                  <a:t>问题有伪多项式算法（任意多项式近似算法），则所有的</a:t>
                </a:r>
                <a:r>
                  <a:rPr lang="en-US" altLang="zh-CN" dirty="0">
                    <a:sym typeface="Wingdings" panose="05000000000000000000" pitchFamily="2" charset="2"/>
                  </a:rPr>
                  <a:t>NP</a:t>
                </a:r>
                <a:r>
                  <a:rPr lang="zh-CN" altLang="en-US" dirty="0">
                    <a:sym typeface="Wingdings" panose="05000000000000000000" pitchFamily="2" charset="2"/>
                  </a:rPr>
                  <a:t>问题都有多项式算法。</a:t>
                </a:r>
                <a:endParaRPr lang="en-US" altLang="zh-CN" dirty="0">
                  <a:sym typeface="Wingdings" panose="05000000000000000000" pitchFamily="2" charset="2"/>
                </a:endParaRPr>
              </a:p>
              <a:p>
                <a:r>
                  <a:rPr lang="zh-CN" altLang="en-US" dirty="0">
                    <a:sym typeface="Wingdings" panose="05000000000000000000" pitchFamily="2" charset="2"/>
                  </a:rPr>
                  <a:t>二维背包系问题</a:t>
                </a:r>
                <a:endParaRPr lang="en-US" altLang="zh-CN" dirty="0">
                  <a:sym typeface="Wingdings" panose="05000000000000000000" pitchFamily="2" charset="2"/>
                </a:endParaRPr>
              </a:p>
              <a:p>
                <a:pPr lvl="1"/>
                <a:r>
                  <a:rPr lang="zh-CN" altLang="en-US" dirty="0">
                    <a:sym typeface="Wingdings" panose="05000000000000000000" pitchFamily="2" charset="2"/>
                  </a:rPr>
                  <a:t>有两维重量的背包问题，大都是强</a:t>
                </a:r>
                <a:r>
                  <a:rPr lang="en-US" altLang="zh-CN" dirty="0">
                    <a:sym typeface="Wingdings" panose="05000000000000000000" pitchFamily="2" charset="2"/>
                  </a:rPr>
                  <a:t>NPC</a:t>
                </a:r>
                <a:r>
                  <a:rPr lang="zh-CN" altLang="en-US" dirty="0">
                    <a:sym typeface="Wingdings" panose="05000000000000000000" pitchFamily="2" charset="2"/>
                  </a:rPr>
                  <a:t>的。</a:t>
                </a:r>
                <a:endParaRPr lang="en-US" altLang="zh-CN" dirty="0">
                  <a:sym typeface="Wingdings" panose="05000000000000000000" pitchFamily="2" charset="2"/>
                </a:endParaRPr>
              </a:p>
              <a:p>
                <a:pPr lvl="1"/>
                <a:r>
                  <a:rPr lang="zh-CN" altLang="en-US" dirty="0">
                    <a:sym typeface="Wingdings" panose="05000000000000000000" pitchFamily="2" charset="2"/>
                  </a:rPr>
                  <a:t>二维背包问题：有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个物品，每个物品有各自的重量，装入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个背包，每个背包的大小相等都为 </a:t>
                </a:r>
                <a14:m>
                  <m:oMath xmlns:m="http://schemas.openxmlformats.org/officeDocument/2006/math">
                    <m:r>
                      <a:rPr lang="en-US" altLang="zh-CN" b="0" i="1" smtClean="0">
                        <a:latin typeface="Cambria Math" panose="02040503050406030204" pitchFamily="18" charset="0"/>
                      </a:rPr>
                      <m:t>𝑀</m:t>
                    </m:r>
                  </m:oMath>
                </a14:m>
                <a:r>
                  <a:rPr lang="zh-CN" altLang="en-US" dirty="0"/>
                  <a:t>，判断是否能全部装下。</a:t>
                </a:r>
                <a:endParaRPr lang="en-US" altLang="zh-CN" dirty="0"/>
              </a:p>
              <a:p>
                <a:pPr lvl="1"/>
                <a:r>
                  <a:rPr lang="zh-CN" altLang="en-US" dirty="0"/>
                  <a:t>这个问题是多个问题的二分版本：</a:t>
                </a:r>
                <a:endParaRPr lang="en-US" altLang="zh-CN" dirty="0"/>
              </a:p>
              <a:p>
                <a:pPr lvl="2"/>
                <a:r>
                  <a:rPr lang="zh-CN" altLang="en-US" dirty="0"/>
                  <a:t>多机调度问题：</a:t>
                </a:r>
                <a:r>
                  <a:rPr lang="zh-CN" altLang="en-US" dirty="0">
                    <a:sym typeface="Wingdings" panose="05000000000000000000" pitchFamily="2" charset="2"/>
                  </a:rPr>
                  <a:t>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个物品，每个物品有各自的重量，装入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个背包，最小化最大的背包重量。</a:t>
                </a:r>
                <a:endParaRPr lang="en-US" altLang="zh-CN" dirty="0"/>
              </a:p>
              <a:p>
                <a:pPr lvl="2"/>
                <a:r>
                  <a:rPr lang="zh-CN" altLang="en-US" dirty="0"/>
                  <a:t>装箱问题：</a:t>
                </a:r>
                <a:r>
                  <a:rPr lang="zh-CN" altLang="en-US" dirty="0">
                    <a:sym typeface="Wingdings" panose="05000000000000000000" pitchFamily="2" charset="2"/>
                  </a:rPr>
                  <a:t>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个物品，每个物品有各自的重量，装入大小为 </a:t>
                </a:r>
                <a14:m>
                  <m:oMath xmlns:m="http://schemas.openxmlformats.org/officeDocument/2006/math">
                    <m:r>
                      <a:rPr lang="en-US" altLang="zh-CN" b="0" i="1" smtClean="0">
                        <a:latin typeface="Cambria Math" panose="02040503050406030204" pitchFamily="18" charset="0"/>
                      </a:rPr>
                      <m:t>𝑀</m:t>
                    </m:r>
                  </m:oMath>
                </a14:m>
                <a:r>
                  <a:rPr lang="zh-CN" altLang="en-US" dirty="0"/>
                  <a:t> 的背包，问至少要几个背包。</a:t>
                </a:r>
                <a:endParaRPr lang="en-US" altLang="zh-CN" dirty="0"/>
              </a:p>
              <a:p>
                <a:pPr lvl="2"/>
                <a:r>
                  <a:rPr lang="zh-CN" altLang="en-US" dirty="0"/>
                  <a:t>所以这两个问题也是 </a:t>
                </a:r>
                <a:r>
                  <a:rPr lang="en-US" altLang="zh-CN" dirty="0"/>
                  <a:t>Strongly NPC </a:t>
                </a:r>
                <a:r>
                  <a:rPr lang="zh-CN" altLang="en-US" dirty="0"/>
                  <a:t>的。</a:t>
                </a:r>
                <a:endParaRPr lang="en-US" altLang="zh-CN" dirty="0"/>
              </a:p>
            </p:txBody>
          </p:sp>
        </mc:Choice>
        <mc:Fallback>
          <p:sp>
            <p:nvSpPr>
              <p:cNvPr id="3" name="内容占位符 2">
                <a:extLst>
                  <a:ext uri="{FF2B5EF4-FFF2-40B4-BE49-F238E27FC236}">
                    <a16:creationId xmlns:a16="http://schemas.microsoft.com/office/drawing/2014/main" id="{207A2B04-C995-EE40-D7C4-CA7415641DA0}"/>
                  </a:ext>
                </a:extLst>
              </p:cNvPr>
              <p:cNvSpPr>
                <a:spLocks noGrp="1" noRot="1" noChangeAspect="1" noMove="1" noResize="1" noEditPoints="1" noAdjustHandles="1" noChangeArrowheads="1" noChangeShapeType="1" noTextEdit="1"/>
              </p:cNvSpPr>
              <p:nvPr>
                <p:ph idx="1"/>
              </p:nvPr>
            </p:nvSpPr>
            <p:spPr>
              <a:blipFill>
                <a:blip r:embed="rId2"/>
                <a:stretch>
                  <a:fillRect l="-142" t="-1261"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601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99861-EAC9-D7A1-6D14-64C4AFBD627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5B67DE3-FE03-EE9B-8A2C-8D5205907BC4}"/>
              </a:ext>
            </a:extLst>
          </p:cNvPr>
          <p:cNvSpPr>
            <a:spLocks noGrp="1"/>
          </p:cNvSpPr>
          <p:nvPr>
            <p:ph type="title"/>
          </p:nvPr>
        </p:nvSpPr>
        <p:spPr/>
        <p:txBody>
          <a:bodyPr/>
          <a:lstStyle/>
          <a:p>
            <a:r>
              <a:rPr lang="en-US" altLang="zh-CN" dirty="0"/>
              <a:t>NPC</a:t>
            </a:r>
            <a:endParaRPr lang="zh-CN" altLang="en-US" dirty="0"/>
          </a:p>
        </p:txBody>
      </p:sp>
      <p:sp>
        <p:nvSpPr>
          <p:cNvPr id="3" name="内容占位符 2">
            <a:extLst>
              <a:ext uri="{FF2B5EF4-FFF2-40B4-BE49-F238E27FC236}">
                <a16:creationId xmlns:a16="http://schemas.microsoft.com/office/drawing/2014/main" id="{64AE008C-7E9E-AE60-EFF6-2761B19FB251}"/>
              </a:ext>
            </a:extLst>
          </p:cNvPr>
          <p:cNvSpPr>
            <a:spLocks noGrp="1"/>
          </p:cNvSpPr>
          <p:nvPr>
            <p:ph idx="1"/>
          </p:nvPr>
        </p:nvSpPr>
        <p:spPr/>
        <p:txBody>
          <a:bodyPr>
            <a:normAutofit/>
          </a:bodyPr>
          <a:lstStyle/>
          <a:p>
            <a:r>
              <a:rPr lang="zh-CN" altLang="en-US" dirty="0">
                <a:sym typeface="Wingdings" panose="05000000000000000000" pitchFamily="2" charset="2"/>
              </a:rPr>
              <a:t>子集系问题</a:t>
            </a:r>
            <a:endParaRPr lang="en-US" altLang="zh-CN" dirty="0">
              <a:sym typeface="Wingdings" panose="05000000000000000000" pitchFamily="2" charset="2"/>
            </a:endParaRPr>
          </a:p>
          <a:p>
            <a:pPr lvl="1"/>
            <a:r>
              <a:rPr lang="zh-CN" altLang="en-US" dirty="0">
                <a:sym typeface="Wingdings" panose="05000000000000000000" pitchFamily="2" charset="2"/>
              </a:rPr>
              <a:t>最小覆盖集</a:t>
            </a:r>
            <a:endParaRPr lang="en-US" altLang="zh-CN" dirty="0">
              <a:sym typeface="Wingdings" panose="05000000000000000000" pitchFamily="2" charset="2"/>
            </a:endParaRPr>
          </a:p>
          <a:p>
            <a:pPr lvl="1"/>
            <a:r>
              <a:rPr lang="zh-CN" altLang="en-US" dirty="0">
                <a:sym typeface="Wingdings" panose="05000000000000000000" pitchFamily="2" charset="2"/>
              </a:rPr>
              <a:t>最小精确覆盖</a:t>
            </a:r>
            <a:endParaRPr lang="en-US" altLang="zh-CN" dirty="0">
              <a:sym typeface="Wingdings" panose="05000000000000000000" pitchFamily="2" charset="2"/>
            </a:endParaRPr>
          </a:p>
          <a:p>
            <a:pPr lvl="1"/>
            <a:r>
              <a:rPr lang="zh-CN" altLang="en-US" dirty="0">
                <a:sym typeface="Wingdings" panose="05000000000000000000" pitchFamily="2" charset="2"/>
              </a:rPr>
              <a:t>三元匹配问题：有若干个三元组，问能否用若干个互不相交的三元组恰好覆盖所有点；最多能选出多少个互不相交的三元组。</a:t>
            </a:r>
            <a:endParaRPr lang="en-US" altLang="zh-CN" dirty="0">
              <a:sym typeface="Wingdings" panose="05000000000000000000" pitchFamily="2" charset="2"/>
            </a:endParaRPr>
          </a:p>
          <a:p>
            <a:pPr lvl="1"/>
            <a:r>
              <a:rPr lang="en-US" altLang="zh-CN" dirty="0">
                <a:sym typeface="Wingdings" panose="05000000000000000000" pitchFamily="2" charset="2"/>
              </a:rPr>
              <a:t>……</a:t>
            </a:r>
          </a:p>
          <a:p>
            <a:r>
              <a:rPr lang="zh-CN" altLang="en-US" dirty="0">
                <a:sym typeface="Wingdings" panose="05000000000000000000" pitchFamily="2" charset="2"/>
              </a:rPr>
              <a:t>整数规划问题</a:t>
            </a:r>
            <a:endParaRPr lang="en-US" altLang="zh-CN" dirty="0">
              <a:sym typeface="Wingdings" panose="05000000000000000000" pitchFamily="2" charset="2"/>
            </a:endParaRPr>
          </a:p>
          <a:p>
            <a:pPr lvl="1"/>
            <a:r>
              <a:rPr lang="zh-CN" altLang="en-US" dirty="0">
                <a:sym typeface="Wingdings" panose="05000000000000000000" pitchFamily="2" charset="2"/>
              </a:rPr>
              <a:t>线性规划，但是要求变量取值必须是整数。</a:t>
            </a:r>
            <a:endParaRPr lang="en-US" altLang="zh-CN" dirty="0"/>
          </a:p>
        </p:txBody>
      </p:sp>
    </p:spTree>
    <p:extLst>
      <p:ext uri="{BB962C8B-B14F-4D97-AF65-F5344CB8AC3E}">
        <p14:creationId xmlns:p14="http://schemas.microsoft.com/office/powerpoint/2010/main" val="718992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68AA9-D603-FD89-6E42-C83F311E62D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5D01656-5958-5EC4-96E1-CA17D44CE257}"/>
              </a:ext>
            </a:extLst>
          </p:cNvPr>
          <p:cNvSpPr>
            <a:spLocks noGrp="1"/>
          </p:cNvSpPr>
          <p:nvPr>
            <p:ph type="title"/>
          </p:nvPr>
        </p:nvSpPr>
        <p:spPr/>
        <p:txBody>
          <a:bodyPr/>
          <a:lstStyle/>
          <a:p>
            <a:r>
              <a:rPr lang="en-US" altLang="zh-CN" dirty="0"/>
              <a:t>NPC</a:t>
            </a:r>
            <a:endParaRPr lang="zh-CN" altLang="en-US" dirty="0"/>
          </a:p>
        </p:txBody>
      </p:sp>
      <p:sp>
        <p:nvSpPr>
          <p:cNvPr id="3" name="内容占位符 2">
            <a:extLst>
              <a:ext uri="{FF2B5EF4-FFF2-40B4-BE49-F238E27FC236}">
                <a16:creationId xmlns:a16="http://schemas.microsoft.com/office/drawing/2014/main" id="{67BEDFDD-CB75-74DB-5FB0-9E6D558F1E42}"/>
              </a:ext>
            </a:extLst>
          </p:cNvPr>
          <p:cNvSpPr>
            <a:spLocks noGrp="1"/>
          </p:cNvSpPr>
          <p:nvPr>
            <p:ph idx="1"/>
          </p:nvPr>
        </p:nvSpPr>
        <p:spPr/>
        <p:txBody>
          <a:bodyPr>
            <a:normAutofit/>
          </a:bodyPr>
          <a:lstStyle/>
          <a:p>
            <a:r>
              <a:rPr lang="zh-CN" altLang="en-US" dirty="0">
                <a:sym typeface="Wingdings" panose="05000000000000000000" pitchFamily="2" charset="2"/>
              </a:rPr>
              <a:t>图论系问题</a:t>
            </a:r>
            <a:endParaRPr lang="en-US" altLang="zh-CN" dirty="0">
              <a:sym typeface="Wingdings" panose="05000000000000000000" pitchFamily="2" charset="2"/>
            </a:endParaRPr>
          </a:p>
          <a:p>
            <a:pPr lvl="1"/>
            <a:r>
              <a:rPr lang="zh-CN" altLang="en-US" dirty="0">
                <a:sym typeface="Wingdings" panose="05000000000000000000" pitchFamily="2" charset="2"/>
              </a:rPr>
              <a:t>很多图论问题也是</a:t>
            </a:r>
            <a:r>
              <a:rPr lang="en-US" altLang="zh-CN" dirty="0">
                <a:sym typeface="Wingdings" panose="05000000000000000000" pitchFamily="2" charset="2"/>
              </a:rPr>
              <a:t>NPC</a:t>
            </a:r>
            <a:r>
              <a:rPr lang="zh-CN" altLang="en-US" dirty="0">
                <a:sym typeface="Wingdings" panose="05000000000000000000" pitchFamily="2" charset="2"/>
              </a:rPr>
              <a:t>的。</a:t>
            </a:r>
            <a:endParaRPr lang="en-US" altLang="zh-CN" dirty="0">
              <a:sym typeface="Wingdings" panose="05000000000000000000" pitchFamily="2" charset="2"/>
            </a:endParaRPr>
          </a:p>
          <a:p>
            <a:pPr lvl="1"/>
            <a:r>
              <a:rPr lang="zh-CN" altLang="en-US" dirty="0">
                <a:sym typeface="Wingdings" panose="05000000000000000000" pitchFamily="2" charset="2"/>
              </a:rPr>
              <a:t>一般图最大独立集、最大团。</a:t>
            </a:r>
            <a:endParaRPr lang="en-US" altLang="zh-CN" dirty="0">
              <a:sym typeface="Wingdings" panose="05000000000000000000" pitchFamily="2" charset="2"/>
            </a:endParaRPr>
          </a:p>
          <a:p>
            <a:pPr lvl="1"/>
            <a:r>
              <a:rPr lang="zh-CN" altLang="en-US" dirty="0">
                <a:sym typeface="Wingdings" panose="05000000000000000000" pitchFamily="2" charset="2"/>
              </a:rPr>
              <a:t>一般图最小点覆盖。</a:t>
            </a:r>
            <a:endParaRPr lang="en-US" altLang="zh-CN" dirty="0">
              <a:sym typeface="Wingdings" panose="05000000000000000000" pitchFamily="2" charset="2"/>
            </a:endParaRPr>
          </a:p>
          <a:p>
            <a:pPr lvl="1"/>
            <a:r>
              <a:rPr lang="zh-CN" altLang="en-US" dirty="0">
                <a:sym typeface="Wingdings" panose="05000000000000000000" pitchFamily="2" charset="2"/>
              </a:rPr>
              <a:t>一般图最小染色数。</a:t>
            </a:r>
            <a:endParaRPr lang="en-US" altLang="zh-CN" dirty="0">
              <a:sym typeface="Wingdings" panose="05000000000000000000" pitchFamily="2" charset="2"/>
            </a:endParaRPr>
          </a:p>
          <a:p>
            <a:pPr lvl="1"/>
            <a:r>
              <a:rPr lang="zh-CN" altLang="en-US" dirty="0">
                <a:sym typeface="Wingdings" panose="05000000000000000000" pitchFamily="2" charset="2"/>
              </a:rPr>
              <a:t>一般图无边权最大割。</a:t>
            </a:r>
            <a:endParaRPr lang="en-US" altLang="zh-CN" dirty="0">
              <a:sym typeface="Wingdings" panose="05000000000000000000" pitchFamily="2" charset="2"/>
            </a:endParaRPr>
          </a:p>
          <a:p>
            <a:pPr lvl="1"/>
            <a:r>
              <a:rPr lang="zh-CN" altLang="en-US" dirty="0">
                <a:sym typeface="Wingdings" panose="05000000000000000000" pitchFamily="2" charset="2"/>
              </a:rPr>
              <a:t>有向图和无向图的一般图哈密顿路径存在性、哈密顿回路存在性、最长简单路径、最大简单环。</a:t>
            </a:r>
            <a:endParaRPr lang="en-US" altLang="zh-CN" dirty="0">
              <a:sym typeface="Wingdings" panose="05000000000000000000" pitchFamily="2" charset="2"/>
            </a:endParaRPr>
          </a:p>
          <a:p>
            <a:pPr lvl="1"/>
            <a:r>
              <a:rPr lang="zh-CN" altLang="en-US" dirty="0">
                <a:sym typeface="Wingdings" panose="05000000000000000000" pitchFamily="2" charset="2"/>
              </a:rPr>
              <a:t>一般图最小斯坦纳树。</a:t>
            </a:r>
            <a:endParaRPr lang="en-US" altLang="zh-CN" dirty="0">
              <a:sym typeface="Wingdings" panose="05000000000000000000" pitchFamily="2" charset="2"/>
            </a:endParaRPr>
          </a:p>
          <a:p>
            <a:pPr lvl="1"/>
            <a:r>
              <a:rPr lang="zh-CN" altLang="en-US" dirty="0">
                <a:sym typeface="Wingdings" panose="05000000000000000000" pitchFamily="2" charset="2"/>
              </a:rPr>
              <a:t>旅行商问题（包括平面图欧几里得距离的旅行商问题）</a:t>
            </a:r>
            <a:endParaRPr lang="en-US" altLang="zh-CN" dirty="0">
              <a:sym typeface="Wingdings" panose="05000000000000000000" pitchFamily="2" charset="2"/>
            </a:endParaRPr>
          </a:p>
          <a:p>
            <a:pPr lvl="1"/>
            <a:r>
              <a:rPr lang="zh-CN" altLang="en-US" dirty="0">
                <a:sym typeface="Wingdings" panose="05000000000000000000" pitchFamily="2" charset="2"/>
              </a:rPr>
              <a:t>一般图最小反馈点集和反馈边集（指的是让图上任何一个环至少包含集合中一个点</a:t>
            </a:r>
            <a:r>
              <a:rPr lang="en-US" altLang="zh-CN" dirty="0">
                <a:sym typeface="Wingdings" panose="05000000000000000000" pitchFamily="2" charset="2"/>
              </a:rPr>
              <a:t>/</a:t>
            </a:r>
            <a:r>
              <a:rPr lang="zh-CN" altLang="en-US" dirty="0">
                <a:sym typeface="Wingdings" panose="05000000000000000000" pitchFamily="2" charset="2"/>
              </a:rPr>
              <a:t>边）</a:t>
            </a:r>
            <a:endParaRPr lang="en-US" altLang="zh-CN" dirty="0">
              <a:sym typeface="Wingdings" panose="05000000000000000000" pitchFamily="2" charset="2"/>
            </a:endParaRPr>
          </a:p>
          <a:p>
            <a:pPr lvl="1"/>
            <a:r>
              <a:rPr lang="en-US" altLang="zh-CN" dirty="0">
                <a:sym typeface="Wingdings" panose="05000000000000000000" pitchFamily="2" charset="2"/>
              </a:rPr>
              <a:t>……</a:t>
            </a:r>
            <a:endParaRPr lang="en-US" altLang="zh-CN" dirty="0"/>
          </a:p>
        </p:txBody>
      </p:sp>
    </p:spTree>
    <p:extLst>
      <p:ext uri="{BB962C8B-B14F-4D97-AF65-F5344CB8AC3E}">
        <p14:creationId xmlns:p14="http://schemas.microsoft.com/office/powerpoint/2010/main" val="3013263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5A751-E632-E60D-7261-00F6B8A28BF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3E07056-B371-0362-D069-F970AAE2E1E5}"/>
              </a:ext>
            </a:extLst>
          </p:cNvPr>
          <p:cNvSpPr>
            <a:spLocks noGrp="1"/>
          </p:cNvSpPr>
          <p:nvPr>
            <p:ph type="title"/>
          </p:nvPr>
        </p:nvSpPr>
        <p:spPr/>
        <p:txBody>
          <a:bodyPr/>
          <a:lstStyle/>
          <a:p>
            <a:r>
              <a:rPr lang="en-US" altLang="zh-CN" dirty="0"/>
              <a:t>NPC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3CDDFE-E82B-A8A8-8677-07948024046A}"/>
                  </a:ext>
                </a:extLst>
              </p:cNvPr>
              <p:cNvSpPr>
                <a:spLocks noGrp="1"/>
              </p:cNvSpPr>
              <p:nvPr>
                <p:ph idx="1"/>
              </p:nvPr>
            </p:nvSpPr>
            <p:spPr/>
            <p:txBody>
              <a:bodyPr>
                <a:normAutofit/>
              </a:bodyPr>
              <a:lstStyle/>
              <a:p>
                <a:r>
                  <a:rPr lang="zh-CN" altLang="en-US" dirty="0">
                    <a:sym typeface="Wingdings" panose="05000000000000000000" pitchFamily="2" charset="2"/>
                  </a:rPr>
                  <a:t>格点系问题</a:t>
                </a:r>
                <a:endParaRPr lang="en-US" altLang="zh-CN" dirty="0">
                  <a:sym typeface="Wingdings" panose="05000000000000000000" pitchFamily="2" charset="2"/>
                </a:endParaRPr>
              </a:p>
              <a:p>
                <a:pPr lvl="1"/>
                <a:r>
                  <a:rPr lang="en-US" altLang="zh-CN" dirty="0">
                    <a:sym typeface="Wingdings" panose="05000000000000000000" pitchFamily="2" charset="2"/>
                  </a:rPr>
                  <a:t>SVP</a:t>
                </a:r>
                <a:r>
                  <a:rPr lang="zh-CN" altLang="en-US" dirty="0">
                    <a:sym typeface="Wingdings" panose="05000000000000000000" pitchFamily="2" charset="2"/>
                  </a:rPr>
                  <a:t>：给定若干个平面向量，问它们的非零整数倍线性组合距离原点的最小距离。</a:t>
                </a:r>
                <a:endParaRPr lang="en-US" altLang="zh-CN" dirty="0">
                  <a:sym typeface="Wingdings" panose="05000000000000000000" pitchFamily="2" charset="2"/>
                </a:endParaRPr>
              </a:p>
              <a:p>
                <a:pPr lvl="1"/>
                <a:r>
                  <a:rPr lang="en-US" altLang="zh-CN" dirty="0">
                    <a:sym typeface="Wingdings" panose="05000000000000000000" pitchFamily="2" charset="2"/>
                  </a:rPr>
                  <a:t>CVP</a:t>
                </a:r>
                <a:r>
                  <a:rPr lang="zh-CN" altLang="en-US" dirty="0">
                    <a:sym typeface="Wingdings" panose="05000000000000000000" pitchFamily="2" charset="2"/>
                  </a:rPr>
                  <a:t>：给定若干个平面向量，问它们的非零整数倍线性组合距离给定位置的最小距离。</a:t>
                </a:r>
                <a:endParaRPr lang="en-US" altLang="zh-CN" dirty="0">
                  <a:sym typeface="Wingdings" panose="05000000000000000000" pitchFamily="2" charset="2"/>
                </a:endParaRPr>
              </a:p>
              <a:p>
                <a:pPr lvl="1"/>
                <a:r>
                  <a:rPr lang="en-US" altLang="zh-CN" dirty="0">
                    <a:sym typeface="Wingdings" panose="05000000000000000000" pitchFamily="2" charset="2"/>
                  </a:rPr>
                  <a:t>……</a:t>
                </a:r>
              </a:p>
              <a:p>
                <a:pPr lvl="1"/>
                <a:r>
                  <a:rPr lang="zh-CN" altLang="en-US" dirty="0">
                    <a:sym typeface="Wingdings" panose="05000000000000000000" pitchFamily="2" charset="2"/>
                  </a:rPr>
                  <a:t>（容易发现课件前面提到的机器人那道例题如果一个向量可以取多倍，就变成了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m:t>
                        </m:r>
                      </m:sup>
                    </m:sSup>
                  </m:oMath>
                </a14:m>
                <a:r>
                  <a:rPr lang="en-US" altLang="zh-CN" dirty="0">
                    <a:sym typeface="Wingdings" panose="05000000000000000000" pitchFamily="2" charset="2"/>
                  </a:rPr>
                  <a:t>-CVP </a:t>
                </a:r>
                <a:r>
                  <a:rPr lang="zh-CN" altLang="en-US" dirty="0">
                    <a:sym typeface="Wingdings" panose="05000000000000000000" pitchFamily="2" charset="2"/>
                  </a:rPr>
                  <a:t>问题。而原题则是背包系问题）</a:t>
                </a:r>
                <a:endParaRPr lang="en-US" altLang="zh-CN" dirty="0">
                  <a:sym typeface="Wingdings" panose="05000000000000000000" pitchFamily="2" charset="2"/>
                </a:endParaRPr>
              </a:p>
              <a:p>
                <a:pPr lvl="1"/>
                <a:r>
                  <a:rPr lang="zh-CN" altLang="en-US" dirty="0">
                    <a:sym typeface="Wingdings" panose="05000000000000000000" pitchFamily="2" charset="2"/>
                  </a:rPr>
                  <a:t>（这里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m:t>
                        </m:r>
                      </m:sup>
                    </m:sSup>
                  </m:oMath>
                </a14:m>
                <a:r>
                  <a:rPr lang="zh-CN" altLang="en-US" dirty="0">
                    <a:sym typeface="Wingdings" panose="05000000000000000000" pitchFamily="2" charset="2"/>
                  </a:rPr>
                  <a:t> 表示的是距离的标准，</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𝑘</m:t>
                        </m:r>
                      </m:sup>
                    </m:sSup>
                  </m:oMath>
                </a14:m>
                <a:r>
                  <a:rPr lang="zh-CN" altLang="en-US" dirty="0">
                    <a:sym typeface="Wingdings" panose="05000000000000000000" pitchFamily="2" charset="2"/>
                  </a:rPr>
                  <a:t>距离指的是每一维坐标之差的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zh-CN" altLang="en-US" dirty="0">
                    <a:sym typeface="Wingdings" panose="05000000000000000000" pitchFamily="2" charset="2"/>
                  </a:rPr>
                  <a:t> 次方求和再开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zh-CN" altLang="en-US" dirty="0">
                    <a:sym typeface="Wingdings" panose="05000000000000000000" pitchFamily="2" charset="2"/>
                  </a:rPr>
                  <a:t> 次根）</a:t>
                </a:r>
                <a:endParaRPr lang="en-US" altLang="zh-CN" dirty="0">
                  <a:sym typeface="Wingdings" panose="05000000000000000000" pitchFamily="2" charset="2"/>
                </a:endParaRPr>
              </a:p>
              <a:p>
                <a:pPr lvl="1"/>
                <a:r>
                  <a:rPr lang="zh-CN" altLang="en-US" dirty="0">
                    <a:sym typeface="Wingdings" panose="05000000000000000000" pitchFamily="2" charset="2"/>
                  </a:rPr>
                  <a:t>（</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2</m:t>
                        </m:r>
                      </m:sup>
                    </m:sSup>
                  </m:oMath>
                </a14:m>
                <a:r>
                  <a:rPr lang="zh-CN" altLang="en-US" dirty="0">
                    <a:sym typeface="Wingdings" panose="05000000000000000000" pitchFamily="2" charset="2"/>
                  </a:rPr>
                  <a:t> 是欧几里得距离，</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1</m:t>
                        </m:r>
                      </m:sup>
                    </m:sSup>
                  </m:oMath>
                </a14:m>
                <a:r>
                  <a:rPr lang="zh-CN" altLang="en-US" dirty="0">
                    <a:sym typeface="Wingdings" panose="05000000000000000000" pitchFamily="2" charset="2"/>
                  </a:rPr>
                  <a:t> 是曼哈顿距离，</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m:t>
                        </m:r>
                      </m:sup>
                    </m:sSup>
                  </m:oMath>
                </a14:m>
                <a:r>
                  <a:rPr lang="zh-CN" altLang="en-US" dirty="0">
                    <a:sym typeface="Wingdings" panose="05000000000000000000" pitchFamily="2" charset="2"/>
                  </a:rPr>
                  <a:t> 是切比雪夫距离）</a:t>
                </a:r>
                <a:endParaRPr lang="en-US" altLang="zh-CN" dirty="0"/>
              </a:p>
            </p:txBody>
          </p:sp>
        </mc:Choice>
        <mc:Fallback xmlns="">
          <p:sp>
            <p:nvSpPr>
              <p:cNvPr id="3" name="内容占位符 2">
                <a:extLst>
                  <a:ext uri="{FF2B5EF4-FFF2-40B4-BE49-F238E27FC236}">
                    <a16:creationId xmlns:a16="http://schemas.microsoft.com/office/drawing/2014/main" id="{193CDDFE-E82B-A8A8-8677-07948024046A}"/>
                  </a:ext>
                </a:extLst>
              </p:cNvPr>
              <p:cNvSpPr>
                <a:spLocks noGrp="1" noRot="1" noChangeAspect="1" noMove="1" noResize="1" noEditPoints="1" noAdjustHandles="1" noChangeArrowheads="1" noChangeShapeType="1" noTextEdit="1"/>
              </p:cNvSpPr>
              <p:nvPr>
                <p:ph idx="1"/>
              </p:nvPr>
            </p:nvSpPr>
            <p:spPr>
              <a:blipFill>
                <a:blip r:embed="rId2"/>
                <a:stretch>
                  <a:fillRect l="-142" t="-1261" r="-27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4488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7D29E-99BC-D8AC-5E8A-F316B41F68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7C7D2B-536A-01F8-53E2-38F4ACD91644}"/>
              </a:ext>
            </a:extLst>
          </p:cNvPr>
          <p:cNvSpPr>
            <a:spLocks noGrp="1"/>
          </p:cNvSpPr>
          <p:nvPr>
            <p:ph type="title"/>
          </p:nvPr>
        </p:nvSpPr>
        <p:spPr/>
        <p:txBody>
          <a:bodyPr/>
          <a:lstStyle/>
          <a:p>
            <a:r>
              <a:rPr lang="en-US" altLang="zh-CN" dirty="0"/>
              <a:t>GI</a:t>
            </a:r>
            <a:endParaRPr lang="zh-CN" altLang="en-US" dirty="0"/>
          </a:p>
        </p:txBody>
      </p:sp>
      <p:sp>
        <p:nvSpPr>
          <p:cNvPr id="3" name="内容占位符 2">
            <a:extLst>
              <a:ext uri="{FF2B5EF4-FFF2-40B4-BE49-F238E27FC236}">
                <a16:creationId xmlns:a16="http://schemas.microsoft.com/office/drawing/2014/main" id="{30045AB8-677D-CD0E-9E45-83240A6244BE}"/>
              </a:ext>
            </a:extLst>
          </p:cNvPr>
          <p:cNvSpPr>
            <a:spLocks noGrp="1"/>
          </p:cNvSpPr>
          <p:nvPr>
            <p:ph idx="1"/>
          </p:nvPr>
        </p:nvSpPr>
        <p:spPr/>
        <p:txBody>
          <a:bodyPr>
            <a:normAutofit/>
          </a:bodyPr>
          <a:lstStyle/>
          <a:p>
            <a:r>
              <a:rPr lang="en-US" altLang="zh-CN" dirty="0">
                <a:sym typeface="Wingdings" panose="05000000000000000000" pitchFamily="2" charset="2"/>
              </a:rPr>
              <a:t>GI</a:t>
            </a:r>
            <a:r>
              <a:rPr lang="zh-CN" altLang="en-US" dirty="0">
                <a:sym typeface="Wingdings" panose="05000000000000000000" pitchFamily="2" charset="2"/>
              </a:rPr>
              <a:t>（图同构判定问题）。</a:t>
            </a:r>
            <a:endParaRPr lang="en-US" altLang="zh-CN" dirty="0">
              <a:sym typeface="Wingdings" panose="05000000000000000000" pitchFamily="2" charset="2"/>
            </a:endParaRPr>
          </a:p>
          <a:p>
            <a:pPr lvl="1"/>
            <a:r>
              <a:rPr lang="en-US" altLang="zh-CN" dirty="0">
                <a:sym typeface="Wingdings" panose="05000000000000000000" pitchFamily="2" charset="2"/>
              </a:rPr>
              <a:t>NP</a:t>
            </a:r>
            <a:r>
              <a:rPr lang="zh-CN" altLang="en-US" dirty="0">
                <a:sym typeface="Wingdings" panose="05000000000000000000" pitchFamily="2" charset="2"/>
              </a:rPr>
              <a:t>问题。</a:t>
            </a:r>
            <a:endParaRPr lang="en-US" altLang="zh-CN" dirty="0">
              <a:sym typeface="Wingdings" panose="05000000000000000000" pitchFamily="2" charset="2"/>
            </a:endParaRPr>
          </a:p>
          <a:p>
            <a:pPr lvl="1"/>
            <a:r>
              <a:rPr lang="zh-CN" altLang="en-US" dirty="0">
                <a:sym typeface="Wingdings" panose="05000000000000000000" pitchFamily="2" charset="2"/>
              </a:rPr>
              <a:t>图同构判定问题不（知道）是 </a:t>
            </a:r>
            <a:r>
              <a:rPr lang="en-US" altLang="zh-CN" dirty="0">
                <a:sym typeface="Wingdings" panose="05000000000000000000" pitchFamily="2" charset="2"/>
              </a:rPr>
              <a:t>NPC </a:t>
            </a:r>
            <a:r>
              <a:rPr lang="zh-CN" altLang="en-US" dirty="0">
                <a:sym typeface="Wingdings" panose="05000000000000000000" pitchFamily="2" charset="2"/>
              </a:rPr>
              <a:t>的，不过图同构判定也没有已知的多项式算法。</a:t>
            </a:r>
            <a:endParaRPr lang="en-US" altLang="zh-CN" dirty="0">
              <a:sym typeface="Wingdings" panose="05000000000000000000" pitchFamily="2" charset="2"/>
            </a:endParaRPr>
          </a:p>
        </p:txBody>
      </p:sp>
    </p:spTree>
    <p:extLst>
      <p:ext uri="{BB962C8B-B14F-4D97-AF65-F5344CB8AC3E}">
        <p14:creationId xmlns:p14="http://schemas.microsoft.com/office/powerpoint/2010/main" val="66324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710E8-CE9D-36FC-AB4C-D14F54B5AB3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CC508C0-AC5A-297D-EAE4-65120C36798F}"/>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BCDBD9-E808-40FA-6D8A-C3215CD85AF6}"/>
                  </a:ext>
                </a:extLst>
              </p:cNvPr>
              <p:cNvSpPr>
                <a:spLocks noGrp="1"/>
              </p:cNvSpPr>
              <p:nvPr>
                <p:ph idx="1"/>
              </p:nvPr>
            </p:nvSpPr>
            <p:spPr/>
            <p:txBody>
              <a:bodyPr/>
              <a:lstStyle/>
              <a:p>
                <a:r>
                  <a:rPr lang="zh-CN" altLang="en-US" dirty="0"/>
                  <a:t>对于一个数据结构问题来说，我们可以考虑，把单个询问的答案写成</a:t>
                </a:r>
                <a:r>
                  <a:rPr lang="zh-CN" altLang="en-US" b="1" dirty="0"/>
                  <a:t>所有东西各自对于这个询问的贡献之和</a:t>
                </a:r>
                <a:r>
                  <a:rPr lang="zh-CN" altLang="en-US" dirty="0"/>
                  <a:t>。</a:t>
                </a:r>
                <a:endParaRPr lang="en-US" altLang="zh-CN" dirty="0"/>
              </a:p>
              <a:p>
                <a:r>
                  <a:rPr lang="zh-CN" altLang="en-US" dirty="0"/>
                  <a:t>对于这个问题来说，主要是两个方面：</a:t>
                </a:r>
                <a:endParaRPr lang="en-US" altLang="zh-CN" dirty="0"/>
              </a:p>
              <a:p>
                <a:pPr marL="342900" indent="-342900">
                  <a:buFont typeface="+mj-lt"/>
                  <a:buAutoNum type="arabicPeriod"/>
                </a:pPr>
                <a:r>
                  <a:rPr lang="zh-CN" altLang="en-US" dirty="0"/>
                  <a:t>首先，一个询问的答案是若干个区间的 </a:t>
                </a:r>
                <a14:m>
                  <m:oMath xmlns:m="http://schemas.openxmlformats.org/officeDocument/2006/math">
                    <m:r>
                      <a:rPr lang="en-US" altLang="zh-CN" b="0" i="1" smtClean="0">
                        <a:latin typeface="Cambria Math" panose="02040503050406030204" pitchFamily="18" charset="0"/>
                      </a:rPr>
                      <m:t>𝐴</m:t>
                    </m:r>
                  </m:oMath>
                </a14:m>
                <a:r>
                  <a:rPr lang="zh-CN" altLang="en-US" dirty="0"/>
                  <a:t> 之和。所以可以考虑先</a:t>
                </a:r>
                <a:r>
                  <a:rPr lang="zh-CN" altLang="en-US" b="1" dirty="0"/>
                  <a:t>表示出每个区间的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，然后统计这些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的和。</a:t>
                </a:r>
                <a:endParaRPr lang="en-US" altLang="zh-CN" dirty="0"/>
              </a:p>
              <a:p>
                <a:pPr marL="342900" indent="-342900">
                  <a:buFont typeface="+mj-lt"/>
                  <a:buAutoNum type="arabicPeriod"/>
                </a:pPr>
                <a:r>
                  <a:rPr lang="zh-CN" altLang="en-US" dirty="0"/>
                  <a:t>其次，</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的取值是 </a:t>
                </a:r>
                <a14:m>
                  <m:oMath xmlns:m="http://schemas.openxmlformats.org/officeDocument/2006/math">
                    <m:r>
                      <a:rPr lang="en-US" altLang="zh-CN" b="0" i="1"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𝑛</m:t>
                    </m:r>
                  </m:oMath>
                </a14:m>
                <a:r>
                  <a:rPr lang="zh-CN" altLang="en-US" dirty="0"/>
                  <a:t>，所以为了</a:t>
                </a:r>
                <a:r>
                  <a:rPr lang="zh-CN" altLang="en-US" b="1" dirty="0"/>
                  <a:t>表示每个区间的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，可以考虑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每种取值</a:t>
                </a:r>
                <a:r>
                  <a:rPr lang="zh-CN" altLang="en-US" b="1" dirty="0"/>
                  <a:t>各自对应的区间有哪些</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48BCDBD9-E808-40FA-6D8A-C3215CD85AF6}"/>
                  </a:ext>
                </a:extLst>
              </p:cNvPr>
              <p:cNvSpPr>
                <a:spLocks noGrp="1" noRot="1" noChangeAspect="1" noMove="1" noResize="1" noEditPoints="1" noAdjustHandles="1" noChangeArrowheads="1" noChangeShapeType="1" noTextEdit="1"/>
              </p:cNvSpPr>
              <p:nvPr>
                <p:ph idx="1"/>
              </p:nvPr>
            </p:nvSpPr>
            <p:spPr>
              <a:blipFill>
                <a:blip r:embed="rId2"/>
                <a:stretch>
                  <a:fillRect l="-213" t="-1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7124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379F8-CD50-A7E2-9101-DBB178D665D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6B2D2D-0AC1-56D5-20C0-F70EA700967B}"/>
              </a:ext>
            </a:extLst>
          </p:cNvPr>
          <p:cNvSpPr>
            <a:spLocks noGrp="1"/>
          </p:cNvSpPr>
          <p:nvPr>
            <p:ph type="title"/>
          </p:nvPr>
        </p:nvSpPr>
        <p:spPr/>
        <p:txBody>
          <a:bodyPr/>
          <a:lstStyle/>
          <a:p>
            <a:r>
              <a:rPr lang="zh-CN" altLang="en-US" dirty="0"/>
              <a:t>数论</a:t>
            </a:r>
          </a:p>
        </p:txBody>
      </p:sp>
      <p:sp>
        <p:nvSpPr>
          <p:cNvPr id="3" name="内容占位符 2">
            <a:extLst>
              <a:ext uri="{FF2B5EF4-FFF2-40B4-BE49-F238E27FC236}">
                <a16:creationId xmlns:a16="http://schemas.microsoft.com/office/drawing/2014/main" id="{430AA5A3-7B0F-2761-7A7C-7F7326362D05}"/>
              </a:ext>
            </a:extLst>
          </p:cNvPr>
          <p:cNvSpPr>
            <a:spLocks noGrp="1"/>
          </p:cNvSpPr>
          <p:nvPr>
            <p:ph idx="1"/>
          </p:nvPr>
        </p:nvSpPr>
        <p:spPr/>
        <p:txBody>
          <a:bodyPr>
            <a:normAutofit/>
          </a:bodyPr>
          <a:lstStyle/>
          <a:p>
            <a:r>
              <a:rPr lang="zh-CN" altLang="en-US" dirty="0">
                <a:sym typeface="Wingdings" panose="05000000000000000000" pitchFamily="2" charset="2"/>
              </a:rPr>
              <a:t>群离散对数问题。</a:t>
            </a:r>
            <a:endParaRPr lang="en-US" altLang="zh-CN" dirty="0">
              <a:sym typeface="Wingdings" panose="05000000000000000000" pitchFamily="2" charset="2"/>
            </a:endParaRPr>
          </a:p>
          <a:p>
            <a:pPr lvl="1"/>
            <a:r>
              <a:rPr lang="zh-CN" altLang="en-US" dirty="0">
                <a:sym typeface="Wingdings" panose="05000000000000000000" pitchFamily="2" charset="2"/>
              </a:rPr>
              <a:t>循环群、椭圆曲线群等的离散对数问题。（非对称加密的重要算法）</a:t>
            </a:r>
            <a:endParaRPr lang="en-US" altLang="zh-CN" dirty="0">
              <a:sym typeface="Wingdings" panose="05000000000000000000" pitchFamily="2" charset="2"/>
            </a:endParaRPr>
          </a:p>
          <a:p>
            <a:pPr lvl="2"/>
            <a:r>
              <a:rPr lang="zh-CN" altLang="en-US" dirty="0">
                <a:sym typeface="Wingdings" panose="05000000000000000000" pitchFamily="2" charset="2"/>
              </a:rPr>
              <a:t>注意这类群离散对数问题在量子计算模型中有多项式算法。</a:t>
            </a:r>
            <a:endParaRPr lang="en-US" altLang="zh-CN" dirty="0">
              <a:sym typeface="Wingdings" panose="05000000000000000000" pitchFamily="2" charset="2"/>
            </a:endParaRPr>
          </a:p>
          <a:p>
            <a:pPr lvl="1"/>
            <a:r>
              <a:rPr lang="zh-CN" altLang="en-US" dirty="0">
                <a:sym typeface="Wingdings" panose="05000000000000000000" pitchFamily="2" charset="2"/>
              </a:rPr>
              <a:t>分解质因数问题。</a:t>
            </a:r>
            <a:endParaRPr lang="en-US" altLang="zh-CN" dirty="0">
              <a:sym typeface="Wingdings" panose="05000000000000000000" pitchFamily="2" charset="2"/>
            </a:endParaRPr>
          </a:p>
          <a:p>
            <a:pPr lvl="1"/>
            <a:r>
              <a:rPr lang="zh-CN" altLang="en-US" dirty="0">
                <a:sym typeface="Wingdings" panose="05000000000000000000" pitchFamily="2" charset="2"/>
              </a:rPr>
              <a:t>它们都是 </a:t>
            </a:r>
            <a:r>
              <a:rPr lang="en-US" altLang="zh-CN" dirty="0">
                <a:sym typeface="Wingdings" panose="05000000000000000000" pitchFamily="2" charset="2"/>
              </a:rPr>
              <a:t>NP </a:t>
            </a:r>
            <a:r>
              <a:rPr lang="zh-CN" altLang="en-US" dirty="0">
                <a:sym typeface="Wingdings" panose="05000000000000000000" pitchFamily="2" charset="2"/>
              </a:rPr>
              <a:t>问题，不过不（知道）是</a:t>
            </a:r>
            <a:r>
              <a:rPr lang="en-US" altLang="zh-CN" dirty="0">
                <a:sym typeface="Wingdings" panose="05000000000000000000" pitchFamily="2" charset="2"/>
              </a:rPr>
              <a:t>NPC</a:t>
            </a:r>
            <a:r>
              <a:rPr lang="zh-CN" altLang="en-US" dirty="0">
                <a:sym typeface="Wingdings" panose="05000000000000000000" pitchFamily="2" charset="2"/>
              </a:rPr>
              <a:t>的。</a:t>
            </a:r>
            <a:endParaRPr lang="en-US" altLang="zh-CN" dirty="0">
              <a:sym typeface="Wingdings" panose="05000000000000000000" pitchFamily="2" charset="2"/>
            </a:endParaRPr>
          </a:p>
          <a:p>
            <a:pPr lvl="1"/>
            <a:endParaRPr lang="en-US" altLang="zh-CN" dirty="0">
              <a:sym typeface="Wingdings" panose="05000000000000000000" pitchFamily="2" charset="2"/>
            </a:endParaRPr>
          </a:p>
          <a:p>
            <a:pPr lvl="1"/>
            <a:r>
              <a:rPr lang="zh-CN" altLang="en-US" dirty="0">
                <a:sym typeface="Wingdings" panose="05000000000000000000" pitchFamily="2" charset="2"/>
              </a:rPr>
              <a:t>注意：质数判定问题是有确定性多项式时间算法的，不能混为一谈。</a:t>
            </a:r>
            <a:endParaRPr lang="en-US" altLang="zh-CN" dirty="0">
              <a:sym typeface="Wingdings" panose="05000000000000000000" pitchFamily="2" charset="2"/>
            </a:endParaRPr>
          </a:p>
        </p:txBody>
      </p:sp>
    </p:spTree>
    <p:extLst>
      <p:ext uri="{BB962C8B-B14F-4D97-AF65-F5344CB8AC3E}">
        <p14:creationId xmlns:p14="http://schemas.microsoft.com/office/powerpoint/2010/main" val="2909956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7948E-30FF-A0BD-DE65-D159F6D05E6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F9CDD43-3FBB-8C33-3042-CDDBDBB8F799}"/>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F706DC-D3B3-5308-41FF-4E7E05C1AF8B}"/>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有一个长为 </a:t>
                </a:r>
                <a14:m>
                  <m:oMath xmlns:m="http://schemas.openxmlformats.org/officeDocument/2006/math">
                    <m:r>
                      <a:rPr lang="en-US" altLang="zh-CN" i="1">
                        <a:latin typeface="Cambria Math" panose="02040503050406030204" pitchFamily="18" charset="0"/>
                        <a:sym typeface="Wingdings" panose="05000000000000000000" pitchFamily="2" charset="2"/>
                      </a:rPr>
                      <m:t>𝑛</m:t>
                    </m:r>
                  </m:oMath>
                </a14:m>
                <a:r>
                  <a:rPr lang="en-US" altLang="zh-CN" dirty="0"/>
                  <a:t> </a:t>
                </a:r>
                <a:r>
                  <a:rPr lang="zh-CN" altLang="en-US" dirty="0"/>
                  <a:t>的 </a:t>
                </a:r>
                <a:r>
                  <a:rPr lang="en-US" altLang="zh-CN" dirty="0"/>
                  <a:t>01 </a:t>
                </a:r>
                <a:r>
                  <a:rPr lang="zh-CN" altLang="en-US" dirty="0"/>
                  <a:t>序列，有 </a:t>
                </a:r>
                <a14:m>
                  <m:oMath xmlns:m="http://schemas.openxmlformats.org/officeDocument/2006/math">
                    <m:r>
                      <a:rPr lang="en-US" altLang="zh-CN" i="1">
                        <a:latin typeface="Cambria Math" panose="02040503050406030204" pitchFamily="18" charset="0"/>
                      </a:rPr>
                      <m:t>𝑛</m:t>
                    </m:r>
                  </m:oMath>
                </a14:m>
                <a:r>
                  <a:rPr lang="en-US" altLang="zh-CN" dirty="0"/>
                  <a:t> </a:t>
                </a:r>
                <a:r>
                  <a:rPr lang="zh-CN" altLang="en-US" dirty="0"/>
                  <a:t>个约束，每个约束是给定一个区间，要求这个区间内的和必须是奇数（或者偶数）。问：序列最少有几个 </a:t>
                </a:r>
                <a14:m>
                  <m:oMath xmlns:m="http://schemas.openxmlformats.org/officeDocument/2006/math">
                    <m:r>
                      <a:rPr lang="en-US" altLang="zh-CN" i="1">
                        <a:latin typeface="Cambria Math" panose="02040503050406030204" pitchFamily="18" charset="0"/>
                      </a:rPr>
                      <m:t>1</m:t>
                    </m:r>
                  </m:oMath>
                </a14:m>
                <a:r>
                  <a:rPr lang="zh-CN" altLang="en-US" dirty="0"/>
                  <a:t> 能满足所有约束，或者输出无解。</a:t>
                </a:r>
                <a:endParaRPr lang="en-US" altLang="zh-CN" dirty="0"/>
              </a:p>
            </p:txBody>
          </p:sp>
        </mc:Choice>
        <mc:Fallback xmlns="">
          <p:sp>
            <p:nvSpPr>
              <p:cNvPr id="3" name="内容占位符 2">
                <a:extLst>
                  <a:ext uri="{FF2B5EF4-FFF2-40B4-BE49-F238E27FC236}">
                    <a16:creationId xmlns:a16="http://schemas.microsoft.com/office/drawing/2014/main" id="{C8F706DC-D3B3-5308-41FF-4E7E05C1AF8B}"/>
                  </a:ext>
                </a:extLst>
              </p:cNvPr>
              <p:cNvSpPr>
                <a:spLocks noGrp="1" noRot="1" noChangeAspect="1" noMove="1" noResize="1" noEditPoints="1" noAdjustHandles="1" noChangeArrowheads="1" noChangeShapeType="1" noTextEdit="1"/>
              </p:cNvSpPr>
              <p:nvPr>
                <p:ph idx="1"/>
              </p:nvPr>
            </p:nvSpPr>
            <p:spPr>
              <a:blipFill>
                <a:blip r:embed="rId2"/>
                <a:stretch>
                  <a:fillRect l="-142" t="-1261"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695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77EBE-CB95-C954-266B-88E137C889F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73BC402-C57C-34BC-8613-03A7E53D4254}"/>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254817-213A-0DCB-56CF-16B765C9CD14}"/>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有一个长为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的 </a:t>
                </a:r>
                <a:r>
                  <a:rPr lang="en-US" altLang="zh-CN" dirty="0"/>
                  <a:t>01 </a:t>
                </a:r>
                <a:r>
                  <a:rPr lang="zh-CN" altLang="en-US" dirty="0"/>
                  <a:t>序列，有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个约束，每个约束是给定一个区间，要求这个区间内的和必须是奇数（或者偶数）。问：最少有几个 </a:t>
                </a:r>
                <a14:m>
                  <m:oMath xmlns:m="http://schemas.openxmlformats.org/officeDocument/2006/math">
                    <m:r>
                      <a:rPr lang="en-US" altLang="zh-CN" b="0" i="1" smtClean="0">
                        <a:latin typeface="Cambria Math" panose="02040503050406030204" pitchFamily="18" charset="0"/>
                      </a:rPr>
                      <m:t>1</m:t>
                    </m:r>
                  </m:oMath>
                </a14:m>
                <a:r>
                  <a:rPr lang="zh-CN" altLang="en-US" dirty="0"/>
                  <a:t> 的序列能满足所有约束，或者输出无解。</a:t>
                </a:r>
                <a:endParaRPr lang="en-US" altLang="zh-CN" dirty="0"/>
              </a:p>
              <a:p>
                <a:endParaRPr lang="en-US" altLang="zh-CN" dirty="0"/>
              </a:p>
              <a:p>
                <a:r>
                  <a:rPr lang="zh-CN" altLang="en-US" dirty="0"/>
                  <a:t>考虑建图，给整个序列取反，可以发现约束形式不变，</a:t>
                </a:r>
                <a:r>
                  <a:rPr lang="en-US" altLang="zh-CN" dirty="0"/>
                  <a:t>1 </a:t>
                </a:r>
                <a:r>
                  <a:rPr lang="zh-CN" altLang="en-US" dirty="0"/>
                  <a:t>的个数最少变成最多。把每个前缀和都当成一个点，在每对相邻位置的点之间连边，把前缀和等于 </a:t>
                </a:r>
                <a:r>
                  <a:rPr lang="en-US" altLang="zh-CN" dirty="0"/>
                  <a:t>1</a:t>
                </a:r>
                <a:r>
                  <a:rPr lang="zh-CN" altLang="en-US" dirty="0"/>
                  <a:t> 和 </a:t>
                </a:r>
                <a:r>
                  <a:rPr lang="en-US" altLang="zh-CN" dirty="0"/>
                  <a:t>0 </a:t>
                </a:r>
                <a:r>
                  <a:rPr lang="zh-CN" altLang="en-US" dirty="0"/>
                  <a:t>对应的位置分别当作割集的两侧，那么这其实就是最大割。</a:t>
                </a:r>
                <a:endParaRPr lang="en-US" altLang="zh-CN" dirty="0"/>
              </a:p>
              <a:p>
                <a:r>
                  <a:rPr lang="zh-CN" altLang="en-US" dirty="0"/>
                  <a:t>可以试着把最大割问题归约到这个问题，也就是需要把相邻位置边的链折成一般图。现在添加约束，那么可以发现约束把前缀和连成了若干连通块，每个连通块只有一个变量。把连通块缩点之后再看，发现可以构造出任意一般图最大割。</a:t>
                </a:r>
                <a:endParaRPr lang="en-US" altLang="zh-CN" dirty="0"/>
              </a:p>
              <a:p>
                <a:endParaRPr lang="en-US" altLang="zh-CN" dirty="0"/>
              </a:p>
              <a:p>
                <a:r>
                  <a:rPr lang="zh-CN" altLang="en-US" dirty="0"/>
                  <a:t>或者归约到 </a:t>
                </a:r>
                <a:r>
                  <a:rPr lang="en-US" altLang="zh-CN" dirty="0"/>
                  <a:t>Weighted 2-SAT</a:t>
                </a:r>
                <a:r>
                  <a:rPr lang="zh-CN" altLang="en-US" dirty="0"/>
                  <a:t>。</a:t>
                </a:r>
                <a:endParaRPr lang="en-US" altLang="zh-CN" dirty="0"/>
              </a:p>
            </p:txBody>
          </p:sp>
        </mc:Choice>
        <mc:Fallback>
          <p:sp>
            <p:nvSpPr>
              <p:cNvPr id="3" name="内容占位符 2">
                <a:extLst>
                  <a:ext uri="{FF2B5EF4-FFF2-40B4-BE49-F238E27FC236}">
                    <a16:creationId xmlns:a16="http://schemas.microsoft.com/office/drawing/2014/main" id="{5E254817-213A-0DCB-56CF-16B765C9CD14}"/>
                  </a:ext>
                </a:extLst>
              </p:cNvPr>
              <p:cNvSpPr>
                <a:spLocks noGrp="1" noRot="1" noChangeAspect="1" noMove="1" noResize="1" noEditPoints="1" noAdjustHandles="1" noChangeArrowheads="1" noChangeShapeType="1" noTextEdit="1"/>
              </p:cNvSpPr>
              <p:nvPr>
                <p:ph idx="1"/>
              </p:nvPr>
            </p:nvSpPr>
            <p:spPr>
              <a:blipFill>
                <a:blip r:embed="rId2"/>
                <a:stretch>
                  <a:fillRect l="-142" t="-1261" r="-31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827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6B18D-3F0F-5364-D8B4-8CCA850175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7A57CC-993D-B7B7-6BDC-5A5347BCE09E}"/>
              </a:ext>
            </a:extLst>
          </p:cNvPr>
          <p:cNvSpPr>
            <a:spLocks noGrp="1"/>
          </p:cNvSpPr>
          <p:nvPr>
            <p:ph type="title"/>
          </p:nvPr>
        </p:nvSpPr>
        <p:spPr/>
        <p:txBody>
          <a:bodyPr/>
          <a:lstStyle/>
          <a:p>
            <a:r>
              <a:rPr lang="zh-CN" altLang="en-US" dirty="0"/>
              <a:t>多项式复杂性</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29B872A-AE0F-2E69-A4A8-F94E511F6ABB}"/>
                  </a:ext>
                </a:extLst>
              </p:cNvPr>
              <p:cNvSpPr>
                <a:spLocks noGrp="1"/>
              </p:cNvSpPr>
              <p:nvPr>
                <p:ph idx="1"/>
              </p:nvPr>
            </p:nvSpPr>
            <p:spPr/>
            <p:txBody>
              <a:bodyPr>
                <a:normAutofit lnSpcReduction="10000"/>
              </a:bodyPr>
              <a:lstStyle/>
              <a:p>
                <a:r>
                  <a:rPr lang="zh-CN" altLang="en-US" dirty="0">
                    <a:sym typeface="Wingdings" panose="05000000000000000000" pitchFamily="2" charset="2"/>
                  </a:rPr>
                  <a:t>实际上，</a:t>
                </a:r>
                <a:r>
                  <a:rPr lang="en-US" altLang="zh-CN" dirty="0">
                    <a:sym typeface="Wingdings" panose="05000000000000000000" pitchFamily="2" charset="2"/>
                  </a:rPr>
                  <a:t>OI</a:t>
                </a:r>
                <a:r>
                  <a:rPr lang="zh-CN" altLang="en-US" dirty="0">
                    <a:sym typeface="Wingdings" panose="05000000000000000000" pitchFamily="2" charset="2"/>
                  </a:rPr>
                  <a:t>中更关注算法的多项式次数。</a:t>
                </a:r>
                <a:endParaRPr lang="en-US" altLang="zh-CN" dirty="0">
                  <a:sym typeface="Wingdings" panose="05000000000000000000" pitchFamily="2" charset="2"/>
                </a:endParaRPr>
              </a:p>
              <a:p>
                <a:r>
                  <a:rPr lang="zh-CN" altLang="en-US" dirty="0">
                    <a:sym typeface="Wingdings" panose="05000000000000000000" pitchFamily="2" charset="2"/>
                  </a:rPr>
                  <a:t>有没有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𝑂</m:t>
                    </m:r>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𝑛</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m:t>
                    </m:r>
                  </m:oMath>
                </a14:m>
                <a:r>
                  <a:rPr lang="zh-CN" altLang="en-US" dirty="0"/>
                  <a:t>？</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1.5</m:t>
                        </m:r>
                      </m:sup>
                    </m:sSup>
                    <m:r>
                      <a:rPr lang="en-US" altLang="zh-CN" b="0" i="1" dirty="0" smtClean="0">
                        <a:latin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𝜖</m:t>
                        </m:r>
                      </m:sup>
                    </m:sSup>
                    <m:r>
                      <a:rPr lang="en-US" altLang="zh-CN" b="0" i="1" dirty="0" smtClean="0">
                        <a:latin typeface="Cambria Math" panose="02040503050406030204" pitchFamily="18" charset="0"/>
                      </a:rPr>
                      <m:t>)</m:t>
                    </m:r>
                  </m:oMath>
                </a14:m>
                <a:r>
                  <a:rPr lang="zh-CN" altLang="en-US" dirty="0"/>
                  <a:t>？</a:t>
                </a:r>
                <a:endParaRPr lang="en-US" altLang="zh-CN" dirty="0"/>
              </a:p>
              <a:p>
                <a:r>
                  <a:rPr lang="zh-CN" altLang="en-US" dirty="0"/>
                  <a:t>我们称一个时间复杂度 </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 的</a:t>
                </a:r>
                <a:r>
                  <a:rPr lang="zh-CN" altLang="en-US" b="1" dirty="0"/>
                  <a:t>多项式次数</a:t>
                </a:r>
                <a:r>
                  <a:rPr lang="zh-CN" altLang="en-US" dirty="0"/>
                  <a:t>是 </a:t>
                </a:r>
                <a14:m>
                  <m:oMath xmlns:m="http://schemas.openxmlformats.org/officeDocument/2006/math">
                    <m:r>
                      <a:rPr lang="en-US" altLang="zh-CN" b="0" i="1" smtClean="0">
                        <a:latin typeface="Cambria Math" panose="02040503050406030204" pitchFamily="18" charset="0"/>
                      </a:rPr>
                      <m:t>𝑘</m:t>
                    </m:r>
                  </m:oMath>
                </a14:m>
                <a:r>
                  <a:rPr lang="zh-CN" altLang="en-US" dirty="0"/>
                  <a:t>，当且仅当对于任意小正数 </a:t>
                </a:r>
                <a14:m>
                  <m:oMath xmlns:m="http://schemas.openxmlformats.org/officeDocument/2006/math">
                    <m:r>
                      <a:rPr lang="en-US" altLang="zh-CN" b="0" i="1" smtClean="0">
                        <a:latin typeface="Cambria Math" panose="02040503050406030204" pitchFamily="18" charset="0"/>
                      </a:rPr>
                      <m:t>𝜖</m:t>
                    </m:r>
                  </m:oMath>
                </a14:m>
                <a:r>
                  <a:rPr lang="zh-CN" altLang="en-US" dirty="0"/>
                  <a:t>，都有：</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𝜖</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𝜖</m:t>
                        </m:r>
                      </m:sup>
                    </m:sSup>
                    <m:r>
                      <a:rPr lang="en-US" altLang="zh-CN" b="0" i="1" smtClean="0">
                        <a:latin typeface="Cambria Math" panose="02040503050406030204" pitchFamily="18" charset="0"/>
                      </a:rPr>
                      <m:t>)</m:t>
                    </m:r>
                  </m:oMath>
                </a14:m>
                <a:endParaRPr lang="en-US" altLang="zh-CN" dirty="0"/>
              </a:p>
              <a:p>
                <a:r>
                  <a:rPr lang="zh-CN" altLang="en-US" dirty="0"/>
                  <a:t>例如：</a:t>
                </a:r>
                <a14:m>
                  <m:oMath xmlns:m="http://schemas.openxmlformats.org/officeDocument/2006/math">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m:t>
                    </m:r>
                  </m:oMath>
                </a14:m>
                <a:r>
                  <a:rPr lang="en-US" altLang="zh-CN" dirty="0"/>
                  <a:t> </a:t>
                </a:r>
                <a:r>
                  <a:rPr lang="zh-CN" altLang="en-US" dirty="0"/>
                  <a:t>的多项式次数是 </a:t>
                </a:r>
                <a14:m>
                  <m:oMath xmlns:m="http://schemas.openxmlformats.org/officeDocument/2006/math">
                    <m:r>
                      <a:rPr lang="en-US" altLang="zh-CN" b="0" i="1" smtClean="0">
                        <a:latin typeface="Cambria Math" panose="02040503050406030204" pitchFamily="18" charset="0"/>
                      </a:rPr>
                      <m:t>1</m:t>
                    </m:r>
                  </m:oMath>
                </a14:m>
                <a:r>
                  <a:rPr lang="zh-CN" altLang="en-US" dirty="0"/>
                  <a:t>，</a:t>
                </a:r>
                <a14:m>
                  <m:oMath xmlns:m="http://schemas.openxmlformats.org/officeDocument/2006/math">
                    <m:r>
                      <a:rPr lang="en-US" altLang="zh-CN" b="0" i="1" dirty="0" smtClean="0">
                        <a:latin typeface="Cambria Math" panose="02040503050406030204" pitchFamily="18" charset="0"/>
                      </a:rPr>
                      <m:t>𝑛</m:t>
                    </m:r>
                    <m:rad>
                      <m:radPr>
                        <m:degHide m:val="on"/>
                        <m:ctrlPr>
                          <a:rPr lang="en-US" altLang="zh-CN" b="0" i="1" dirty="0" smtClean="0">
                            <a:latin typeface="Cambria Math" panose="02040503050406030204" pitchFamily="18" charset="0"/>
                          </a:rPr>
                        </m:ctrlPr>
                      </m:radPr>
                      <m:deg/>
                      <m:e>
                        <m:r>
                          <a:rPr lang="en-US" altLang="zh-CN" b="0" i="1" dirty="0" smtClean="0">
                            <a:latin typeface="Cambria Math" panose="02040503050406030204" pitchFamily="18" charset="0"/>
                          </a:rPr>
                          <m:t>𝑛</m:t>
                        </m:r>
                        <m:r>
                          <m:rPr>
                            <m:sty m:val="p"/>
                          </m:rPr>
                          <a:rPr lang="en-US" altLang="zh-CN" b="0" i="1" dirty="0" smtClean="0">
                            <a:latin typeface="Cambria Math" panose="02040503050406030204" pitchFamily="18" charset="0"/>
                          </a:rPr>
                          <m:t>log</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𝑛</m:t>
                        </m:r>
                      </m:e>
                    </m:rad>
                  </m:oMath>
                </a14:m>
                <a:r>
                  <a:rPr lang="zh-CN" altLang="en-US" dirty="0"/>
                  <a:t>的多项式次数是 </a:t>
                </a:r>
                <a14:m>
                  <m:oMath xmlns:m="http://schemas.openxmlformats.org/officeDocument/2006/math">
                    <m:r>
                      <a:rPr lang="en-US" altLang="zh-CN" b="0" i="1" smtClean="0">
                        <a:latin typeface="Cambria Math" panose="02040503050406030204" pitchFamily="18" charset="0"/>
                      </a:rPr>
                      <m:t>1.5</m:t>
                    </m:r>
                  </m:oMath>
                </a14:m>
                <a:r>
                  <a:rPr lang="zh-CN" altLang="en-US" dirty="0"/>
                  <a:t>，</a:t>
                </a:r>
                <a14:m>
                  <m:oMath xmlns:m="http://schemas.openxmlformats.org/officeDocument/2006/math">
                    <m:f>
                      <m:fPr>
                        <m:ctrlPr>
                          <a:rPr lang="en-US" altLang="zh-CN" b="0" i="1" dirty="0" smtClean="0">
                            <a:latin typeface="Cambria Math" panose="02040503050406030204" pitchFamily="18" charset="0"/>
                          </a:rPr>
                        </m:ctrlPr>
                      </m:fPr>
                      <m:num>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num>
                      <m:den>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ad>
                              <m:radPr>
                                <m:degHide m:val="on"/>
                                <m:ctrlPr>
                                  <a:rPr lang="en-US" altLang="zh-CN" b="0" i="1" dirty="0" smtClean="0">
                                    <a:latin typeface="Cambria Math" panose="02040503050406030204" pitchFamily="18" charset="0"/>
                                  </a:rPr>
                                </m:ctrlPr>
                              </m:radPr>
                              <m:deg/>
                              <m:e>
                                <m:r>
                                  <m:rPr>
                                    <m:sty m:val="p"/>
                                  </m:rPr>
                                  <a:rPr lang="en-US" altLang="zh-CN" b="0" i="1" dirty="0" smtClean="0">
                                    <a:latin typeface="Cambria Math" panose="02040503050406030204" pitchFamily="18" charset="0"/>
                                  </a:rPr>
                                  <m:t>log</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𝑛</m:t>
                                </m:r>
                              </m:e>
                            </m:rad>
                          </m:sup>
                        </m:sSup>
                      </m:den>
                    </m:f>
                  </m:oMath>
                </a14:m>
                <a:r>
                  <a:rPr lang="zh-CN" altLang="en-US" dirty="0"/>
                  <a:t> 的多项式次数是 </a:t>
                </a:r>
                <a14:m>
                  <m:oMath xmlns:m="http://schemas.openxmlformats.org/officeDocument/2006/math">
                    <m:r>
                      <a:rPr lang="en-US" altLang="zh-CN" b="0" i="1" smtClean="0">
                        <a:latin typeface="Cambria Math" panose="02040503050406030204" pitchFamily="18" charset="0"/>
                      </a:rPr>
                      <m:t>2</m:t>
                    </m:r>
                  </m:oMath>
                </a14:m>
                <a:r>
                  <a:rPr lang="zh-CN" altLang="en-US" dirty="0"/>
                  <a:t>，</a:t>
                </a:r>
                <a14:m>
                  <m:oMath xmlns:m="http://schemas.openxmlformats.org/officeDocument/2006/math">
                    <m:f>
                      <m:fPr>
                        <m:ctrlPr>
                          <a:rPr lang="en-US" altLang="zh-CN" b="0" i="1" dirty="0" smtClean="0">
                            <a:latin typeface="Cambria Math" panose="02040503050406030204" pitchFamily="18" charset="0"/>
                          </a:rPr>
                        </m:ctrlPr>
                      </m:fPr>
                      <m:num>
                        <m:rad>
                          <m:radPr>
                            <m:degHide m:val="on"/>
                            <m:ctrlPr>
                              <a:rPr lang="zh-CN" altLang="en-US" i="1" dirty="0" smtClean="0">
                                <a:latin typeface="Cambria Math" panose="02040503050406030204" pitchFamily="18" charset="0"/>
                              </a:rPr>
                            </m:ctrlPr>
                          </m:radPr>
                          <m:deg/>
                          <m:e>
                            <m:r>
                              <a:rPr lang="en-US" altLang="zh-CN" b="0" i="1" dirty="0" smtClean="0">
                                <a:latin typeface="Cambria Math" panose="02040503050406030204" pitchFamily="18" charset="0"/>
                              </a:rPr>
                              <m:t>𝑛</m:t>
                            </m:r>
                          </m:e>
                        </m:rad>
                      </m:num>
                      <m:den>
                        <m:r>
                          <a:rPr lang="en-US" altLang="zh-CN" b="0" i="1" dirty="0" smtClean="0">
                            <a:latin typeface="Cambria Math" panose="02040503050406030204" pitchFamily="18" charset="0"/>
                          </a:rPr>
                          <m:t>𝑤</m:t>
                        </m:r>
                      </m:den>
                    </m:f>
                  </m:oMath>
                </a14:m>
                <a:r>
                  <a:rPr lang="zh-CN" altLang="en-US" dirty="0"/>
                  <a:t> 压位的多项式次数是 </a:t>
                </a:r>
                <a14:m>
                  <m:oMath xmlns:m="http://schemas.openxmlformats.org/officeDocument/2006/math">
                    <m:r>
                      <a:rPr lang="en-US" altLang="zh-CN" b="0" i="1" smtClean="0">
                        <a:latin typeface="Cambria Math" panose="02040503050406030204" pitchFamily="18" charset="0"/>
                      </a:rPr>
                      <m:t>0.5</m:t>
                    </m:r>
                  </m:oMath>
                </a14:m>
                <a:r>
                  <a:rPr lang="zh-CN" altLang="en-US" dirty="0"/>
                  <a:t>。</a:t>
                </a:r>
              </a:p>
              <a:p>
                <a:r>
                  <a:rPr lang="zh-CN" altLang="en-US" dirty="0"/>
                  <a:t>下面我们介绍一些经典问题的多项式复杂性。</a:t>
                </a:r>
                <a:endParaRPr lang="en-US" altLang="zh-CN" dirty="0"/>
              </a:p>
              <a:p>
                <a:endParaRPr lang="en-US" altLang="zh-CN" dirty="0"/>
              </a:p>
              <a:p>
                <a:r>
                  <a:rPr lang="zh-CN" altLang="en-US" dirty="0"/>
                  <a:t>（实际上我们并不只关注多项式次数，如果对这方面有兴趣，你可以阅读</a:t>
                </a:r>
                <a:r>
                  <a:rPr lang="en-US" altLang="zh-CN" dirty="0"/>
                  <a:t>EI</a:t>
                </a:r>
                <a:r>
                  <a:rPr lang="zh-CN" altLang="en-US" dirty="0"/>
                  <a:t>的博客</a:t>
                </a:r>
                <a:r>
                  <a:rPr lang="en-US" altLang="zh-CN" dirty="0"/>
                  <a:t>《</a:t>
                </a:r>
                <a:r>
                  <a:rPr lang="zh-CN" altLang="en-US" dirty="0"/>
                  <a:t>一些经典问题比暴力快一点点的算法</a:t>
                </a:r>
                <a:r>
                  <a:rPr lang="en-US" altLang="zh-CN" dirty="0"/>
                  <a:t>》</a:t>
                </a:r>
                <a:r>
                  <a:rPr lang="zh-CN" altLang="en-US" dirty="0"/>
                  <a:t>以及精细复杂性</a:t>
                </a:r>
                <a:r>
                  <a:rPr lang="en-US" altLang="zh-CN" dirty="0"/>
                  <a:t>[Fine-grained Complexity]</a:t>
                </a:r>
                <a:r>
                  <a:rPr lang="zh-CN" altLang="en-US" dirty="0"/>
                  <a:t>方面的学术资料。）</a:t>
                </a:r>
                <a:endParaRPr lang="en-US" altLang="zh-CN" dirty="0"/>
              </a:p>
            </p:txBody>
          </p:sp>
        </mc:Choice>
        <mc:Fallback>
          <p:sp>
            <p:nvSpPr>
              <p:cNvPr id="3" name="内容占位符 2">
                <a:extLst>
                  <a:ext uri="{FF2B5EF4-FFF2-40B4-BE49-F238E27FC236}">
                    <a16:creationId xmlns:a16="http://schemas.microsoft.com/office/drawing/2014/main" id="{329B872A-AE0F-2E69-A4A8-F94E511F6ABB}"/>
                  </a:ext>
                </a:extLst>
              </p:cNvPr>
              <p:cNvSpPr>
                <a:spLocks noGrp="1" noRot="1" noChangeAspect="1" noMove="1" noResize="1" noEditPoints="1" noAdjustHandles="1" noChangeArrowheads="1" noChangeShapeType="1" noTextEdit="1"/>
              </p:cNvSpPr>
              <p:nvPr>
                <p:ph idx="1"/>
              </p:nvPr>
            </p:nvSpPr>
            <p:spPr>
              <a:blipFill>
                <a:blip r:embed="rId2"/>
                <a:stretch>
                  <a:fillRect l="-142"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3177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7C190-BCDD-6D73-F3D7-FE9278B0A5E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877C952-248F-B351-A668-FC3784BC6261}"/>
              </a:ext>
            </a:extLst>
          </p:cNvPr>
          <p:cNvSpPr>
            <a:spLocks noGrp="1"/>
          </p:cNvSpPr>
          <p:nvPr>
            <p:ph type="title"/>
          </p:nvPr>
        </p:nvSpPr>
        <p:spPr/>
        <p:txBody>
          <a:bodyPr/>
          <a:lstStyle/>
          <a:p>
            <a:r>
              <a:rPr lang="zh-CN" altLang="en-US" dirty="0"/>
              <a:t>多项式复杂性</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9D9084A-D97E-008B-EC51-AC77DFBFECDD}"/>
                  </a:ext>
                </a:extLst>
              </p:cNvPr>
              <p:cNvSpPr>
                <a:spLocks noGrp="1"/>
              </p:cNvSpPr>
              <p:nvPr>
                <p:ph idx="1"/>
              </p:nvPr>
            </p:nvSpPr>
            <p:spPr/>
            <p:txBody>
              <a:bodyPr>
                <a:normAutofit/>
              </a:bodyPr>
              <a:lstStyle/>
              <a:p>
                <a:r>
                  <a:rPr lang="zh-CN" altLang="en-US" b="1" dirty="0"/>
                  <a:t>本文中提到的所有的多项式次数和复杂性指的都是人类目前已知的最优解，不代表将来没有改进</a:t>
                </a:r>
                <a:r>
                  <a:rPr lang="en-US" altLang="zh-CN" b="1" dirty="0"/>
                  <a:t>/</a:t>
                </a:r>
                <a:r>
                  <a:rPr lang="zh-CN" altLang="en-US" b="1" dirty="0"/>
                  <a:t>证明的可能。</a:t>
                </a:r>
                <a:endParaRPr lang="en-US" altLang="zh-CN" b="1" dirty="0"/>
              </a:p>
              <a:p>
                <a:endParaRPr lang="en-US" altLang="zh-CN" b="1" dirty="0"/>
              </a:p>
              <a:p>
                <a:r>
                  <a:rPr lang="en-US" altLang="zh-CN" b="1" dirty="0"/>
                  <a:t>SETH </a:t>
                </a:r>
                <a:r>
                  <a:rPr lang="zh-CN" altLang="en-US" b="1" dirty="0"/>
                  <a:t>假设（推论）：</a:t>
                </a:r>
                <a:r>
                  <a:rPr lang="en-US" altLang="zh-CN" b="1" dirty="0"/>
                  <a:t>SAT </a:t>
                </a:r>
                <a:r>
                  <a:rPr lang="zh-CN" altLang="en-US" b="1" dirty="0"/>
                  <a:t>问题的时间复杂度是 </a:t>
                </a:r>
                <a14:m>
                  <m:oMath xmlns:m="http://schemas.openxmlformats.org/officeDocument/2006/math">
                    <m:r>
                      <a:rPr lang="en-US" altLang="zh-CN" b="1" i="1" smtClean="0">
                        <a:latin typeface="Cambria Math" panose="02040503050406030204" pitchFamily="18" charset="0"/>
                      </a:rPr>
                      <m:t>𝝎</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𝟐</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𝝐</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sup>
                    </m:sSup>
                    <m:r>
                      <a:rPr lang="en-US" altLang="zh-CN" b="1" i="1" smtClean="0">
                        <a:latin typeface="Cambria Math" panose="02040503050406030204" pitchFamily="18" charset="0"/>
                      </a:rPr>
                      <m:t>)</m:t>
                    </m:r>
                  </m:oMath>
                </a14:m>
                <a:r>
                  <a:rPr lang="zh-CN" altLang="en-US" b="1" dirty="0"/>
                  <a:t> 的。</a:t>
                </a:r>
                <a:endParaRPr lang="en-US" altLang="zh-CN" b="1" dirty="0"/>
              </a:p>
              <a:p>
                <a:r>
                  <a:rPr lang="zh-CN" altLang="en-US" dirty="0"/>
                  <a:t>也就是假设一般的 </a:t>
                </a:r>
                <a:r>
                  <a:rPr lang="en-US" altLang="zh-CN" dirty="0"/>
                  <a:t>SAT </a:t>
                </a:r>
                <a:r>
                  <a:rPr lang="zh-CN" altLang="en-US" dirty="0"/>
                  <a:t>问题在指数意义上没有比“暴力枚举每个变量”快的算法。目前人类还找不到 </a:t>
                </a:r>
                <a:r>
                  <a:rPr lang="en-US" altLang="zh-CN" dirty="0"/>
                  <a:t>SETH </a:t>
                </a:r>
                <a:r>
                  <a:rPr lang="zh-CN" altLang="en-US" dirty="0"/>
                  <a:t>不成立的证据。在 </a:t>
                </a:r>
                <a:r>
                  <a:rPr lang="en-US" altLang="zh-CN" dirty="0"/>
                  <a:t>OI </a:t>
                </a:r>
                <a:r>
                  <a:rPr lang="zh-CN" altLang="en-US" dirty="0"/>
                  <a:t>中，可以认为 </a:t>
                </a:r>
                <a:r>
                  <a:rPr lang="en-US" altLang="zh-CN" dirty="0"/>
                  <a:t>SETH </a:t>
                </a:r>
                <a:r>
                  <a:rPr lang="zh-CN" altLang="en-US" dirty="0"/>
                  <a:t>是成立的。</a:t>
                </a:r>
                <a:endParaRPr lang="en-US" altLang="zh-CN" dirty="0"/>
              </a:p>
              <a:p>
                <a:r>
                  <a:rPr lang="zh-CN" altLang="en-US" dirty="0"/>
                  <a:t>（不过有一些研究表明 </a:t>
                </a:r>
                <a:r>
                  <a:rPr lang="en-US" altLang="zh-CN" dirty="0"/>
                  <a:t>SETH </a:t>
                </a:r>
                <a:r>
                  <a:rPr lang="zh-CN" altLang="en-US" dirty="0"/>
                  <a:t>似乎不是非常牢靠，也许后面会发现它不对）</a:t>
                </a:r>
                <a:endParaRPr lang="en-US" altLang="zh-CN" dirty="0"/>
              </a:p>
            </p:txBody>
          </p:sp>
        </mc:Choice>
        <mc:Fallback>
          <p:sp>
            <p:nvSpPr>
              <p:cNvPr id="3" name="内容占位符 2">
                <a:extLst>
                  <a:ext uri="{FF2B5EF4-FFF2-40B4-BE49-F238E27FC236}">
                    <a16:creationId xmlns:a16="http://schemas.microsoft.com/office/drawing/2014/main" id="{E9D9084A-D97E-008B-EC51-AC77DFBFECDD}"/>
                  </a:ext>
                </a:extLst>
              </p:cNvPr>
              <p:cNvSpPr>
                <a:spLocks noGrp="1" noRot="1" noChangeAspect="1" noMove="1" noResize="1" noEditPoints="1" noAdjustHandles="1" noChangeArrowheads="1" noChangeShapeType="1" noTextEdit="1"/>
              </p:cNvSpPr>
              <p:nvPr>
                <p:ph idx="1"/>
              </p:nvPr>
            </p:nvSpPr>
            <p:spPr>
              <a:blipFill>
                <a:blip r:embed="rId2"/>
                <a:stretch>
                  <a:fillRect l="-142" t="-1120" r="-25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5781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AB6E8-00B7-2F9A-0817-75EC3CE690F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13E7404-7962-0E58-C0D6-1BB9AAF3F942}"/>
              </a:ext>
            </a:extLst>
          </p:cNvPr>
          <p:cNvSpPr>
            <a:spLocks noGrp="1"/>
          </p:cNvSpPr>
          <p:nvPr>
            <p:ph type="title"/>
          </p:nvPr>
        </p:nvSpPr>
        <p:spPr/>
        <p:txBody>
          <a:bodyPr/>
          <a:lstStyle/>
          <a:p>
            <a:r>
              <a:rPr lang="en-US" altLang="zh-CN" dirty="0"/>
              <a:t>OV</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7F08B6F-F56F-D26F-2F0A-72D6436E2854}"/>
                  </a:ext>
                </a:extLst>
              </p:cNvPr>
              <p:cNvSpPr>
                <a:spLocks noGrp="1"/>
              </p:cNvSpPr>
              <p:nvPr>
                <p:ph idx="1"/>
              </p:nvPr>
            </p:nvSpPr>
            <p:spPr/>
            <p:txBody>
              <a:bodyPr>
                <a:normAutofit/>
              </a:bodyPr>
              <a:lstStyle/>
              <a:p>
                <a:r>
                  <a:rPr lang="en-US" altLang="zh-CN" dirty="0">
                    <a:sym typeface="Wingdings" panose="05000000000000000000" pitchFamily="2" charset="2"/>
                  </a:rPr>
                  <a:t>OV</a:t>
                </a:r>
                <a:r>
                  <a:rPr lang="zh-CN" altLang="en-US" dirty="0">
                    <a:sym typeface="Wingdings" panose="05000000000000000000" pitchFamily="2" charset="2"/>
                  </a:rPr>
                  <a:t>（</a:t>
                </a:r>
                <a:r>
                  <a:rPr lang="en-US" altLang="zh-CN" dirty="0">
                    <a:sym typeface="Wingdings" panose="05000000000000000000" pitchFamily="2" charset="2"/>
                  </a:rPr>
                  <a:t>Orthogonal Vector </a:t>
                </a:r>
                <a:r>
                  <a:rPr lang="zh-CN" altLang="en-US" dirty="0">
                    <a:sym typeface="Wingdings" panose="05000000000000000000" pitchFamily="2" charset="2"/>
                  </a:rPr>
                  <a:t>向量正交问题）</a:t>
                </a:r>
                <a:endParaRPr lang="en-US" altLang="zh-CN" dirty="0">
                  <a:sym typeface="Wingdings" panose="05000000000000000000" pitchFamily="2" charset="2"/>
                </a:endParaRPr>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 </a:t>
                </a:r>
                <a14:m>
                  <m:oMath xmlns:m="http://schemas.openxmlformats.org/officeDocument/2006/math">
                    <m:r>
                      <a:rPr lang="en-US" altLang="zh-CN" b="0" i="1" smtClean="0">
                        <a:latin typeface="Cambria Math" panose="02040503050406030204" pitchFamily="18" charset="0"/>
                      </a:rPr>
                      <m:t>01</m:t>
                    </m:r>
                  </m:oMath>
                </a14:m>
                <a:r>
                  <a:rPr lang="en-US" altLang="zh-CN" dirty="0"/>
                  <a:t> </a:t>
                </a:r>
                <a:r>
                  <a:rPr lang="zh-CN" altLang="en-US" dirty="0"/>
                  <a:t>串，问是否有两个串的按位与是 </a:t>
                </a:r>
                <a14:m>
                  <m:oMath xmlns:m="http://schemas.openxmlformats.org/officeDocument/2006/math">
                    <m:r>
                      <a:rPr lang="en-US" altLang="zh-CN" b="0" i="1" smtClean="0">
                        <a:latin typeface="Cambria Math" panose="02040503050406030204" pitchFamily="18" charset="0"/>
                      </a:rPr>
                      <m:t>0</m:t>
                    </m:r>
                  </m:oMath>
                </a14:m>
                <a:r>
                  <a:rPr lang="zh-CN" altLang="en-US" dirty="0"/>
                  <a:t>。串的长度是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zh-CN" altLang="en-US" dirty="0"/>
                  <a:t>（实际上 </a:t>
                </a:r>
                <a:r>
                  <a:rPr lang="en-US" altLang="zh-CN" dirty="0"/>
                  <a:t>OI </a:t>
                </a:r>
                <a:r>
                  <a:rPr lang="zh-CN" altLang="en-US" dirty="0"/>
                  <a:t>中串长 </a:t>
                </a:r>
                <a14:m>
                  <m:oMath xmlns:m="http://schemas.openxmlformats.org/officeDocument/2006/math">
                    <m:r>
                      <a:rPr lang="en-US" altLang="zh-CN" b="0" i="1" smtClean="0">
                        <a:latin typeface="Cambria Math" panose="02040503050406030204" pitchFamily="18" charset="0"/>
                      </a:rPr>
                      <m:t>&gt;2</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oMath>
                </a14:m>
                <a:r>
                  <a:rPr lang="zh-CN" altLang="en-US" dirty="0"/>
                  <a:t> 就差不多）</a:t>
                </a:r>
                <a:endParaRPr lang="en-US" altLang="zh-CN" dirty="0"/>
              </a:p>
              <a:p>
                <a:pPr lvl="1"/>
                <a:r>
                  <a:rPr lang="en-US" altLang="zh-CN" b="1" dirty="0"/>
                  <a:t>OV </a:t>
                </a:r>
                <a:r>
                  <a:rPr lang="zh-CN" altLang="en-US" b="1" dirty="0"/>
                  <a:t>的多项式次数是 </a:t>
                </a:r>
                <a:r>
                  <a:rPr lang="en-US" altLang="zh-CN" b="1" dirty="0"/>
                  <a:t>2</a:t>
                </a:r>
                <a:r>
                  <a:rPr lang="zh-CN" altLang="en-US" dirty="0"/>
                  <a:t>。（如果 </a:t>
                </a:r>
                <a:r>
                  <a:rPr lang="en-US" altLang="zh-CN" dirty="0"/>
                  <a:t>SETH </a:t>
                </a:r>
                <a:r>
                  <a:rPr lang="zh-CN" altLang="en-US" dirty="0"/>
                  <a:t>成立）</a:t>
                </a:r>
                <a:endParaRPr lang="en-US" altLang="zh-CN" dirty="0"/>
              </a:p>
              <a:p>
                <a:pPr lvl="1"/>
                <a:endParaRPr lang="en-US" altLang="zh-CN" dirty="0"/>
              </a:p>
              <a:p>
                <a:pPr lvl="1"/>
                <a:r>
                  <a:rPr lang="en-US" altLang="zh-CN" dirty="0"/>
                  <a:t>k-OV</a:t>
                </a:r>
                <a:r>
                  <a:rPr lang="zh-CN" altLang="en-US" dirty="0"/>
                  <a:t>：</a:t>
                </a:r>
                <a14:m>
                  <m:oMath xmlns:m="http://schemas.openxmlformats.org/officeDocument/2006/math">
                    <m:r>
                      <a:rPr lang="en-US" altLang="zh-CN" b="0" i="1" smtClean="0">
                        <a:latin typeface="Cambria Math" panose="02040503050406030204" pitchFamily="18" charset="0"/>
                      </a:rPr>
                      <m:t>𝑘</m:t>
                    </m:r>
                  </m:oMath>
                </a14:m>
                <a:r>
                  <a:rPr lang="zh-CN" altLang="en-US" dirty="0"/>
                  <a:t> 是个非输入的，固定的常数。问是否有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个串的按位与是 </a:t>
                </a:r>
                <a14:m>
                  <m:oMath xmlns:m="http://schemas.openxmlformats.org/officeDocument/2006/math">
                    <m:r>
                      <a:rPr lang="en-US" altLang="zh-CN" b="0" i="1" smtClean="0">
                        <a:latin typeface="Cambria Math" panose="02040503050406030204" pitchFamily="18" charset="0"/>
                      </a:rPr>
                      <m:t>0</m:t>
                    </m:r>
                  </m:oMath>
                </a14:m>
                <a:r>
                  <a:rPr lang="zh-CN" altLang="en-US" dirty="0"/>
                  <a:t>。串的长度是 </a:t>
                </a:r>
                <a14:m>
                  <m:oMath xmlns:m="http://schemas.openxmlformats.org/officeDocument/2006/math">
                    <m:r>
                      <a:rPr lang="en-US" altLang="zh-CN" i="1">
                        <a:latin typeface="Cambria Math" panose="02040503050406030204" pitchFamily="18" charset="0"/>
                      </a:rPr>
                      <m:t>𝜔</m:t>
                    </m:r>
                    <m:r>
                      <a:rPr lang="en-US" altLang="zh-CN" i="1">
                        <a:latin typeface="Cambria Math" panose="02040503050406030204" pitchFamily="18" charset="0"/>
                      </a:rPr>
                      <m:t>(</m:t>
                    </m:r>
                    <m:r>
                      <m:rPr>
                        <m:sty m:val="p"/>
                      </m:rPr>
                      <a:rPr lang="en-US" altLang="zh-CN" i="1">
                        <a:latin typeface="Cambria Math" panose="02040503050406030204" pitchFamily="18" charset="0"/>
                      </a:rPr>
                      <m:t>log</m:t>
                    </m:r>
                    <m:r>
                      <a:rPr lang="en-US" altLang="zh-CN" i="1">
                        <a:latin typeface="Cambria Math" panose="02040503050406030204" pitchFamily="18" charset="0"/>
                      </a:rPr>
                      <m:t> </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b="1" dirty="0"/>
                  <a:t>k-OV </a:t>
                </a:r>
                <a:r>
                  <a:rPr lang="zh-CN" altLang="en-US" b="1" dirty="0"/>
                  <a:t>的多项式次数是 </a:t>
                </a:r>
                <a14:m>
                  <m:oMath xmlns:m="http://schemas.openxmlformats.org/officeDocument/2006/math">
                    <m:r>
                      <a:rPr lang="en-US" altLang="zh-CN" b="1" i="1" smtClean="0">
                        <a:latin typeface="Cambria Math" panose="02040503050406030204" pitchFamily="18" charset="0"/>
                      </a:rPr>
                      <m:t>𝒌</m:t>
                    </m:r>
                  </m:oMath>
                </a14:m>
                <a:r>
                  <a:rPr lang="zh-CN" altLang="en-US" dirty="0"/>
                  <a:t>。（如果 </a:t>
                </a:r>
                <a:r>
                  <a:rPr lang="en-US" altLang="zh-CN" dirty="0"/>
                  <a:t>SETH </a:t>
                </a:r>
                <a:r>
                  <a:rPr lang="zh-CN" altLang="en-US" dirty="0"/>
                  <a:t>成立）</a:t>
                </a:r>
                <a:endParaRPr lang="en-US" altLang="zh-CN" dirty="0"/>
              </a:p>
            </p:txBody>
          </p:sp>
        </mc:Choice>
        <mc:Fallback>
          <p:sp>
            <p:nvSpPr>
              <p:cNvPr id="3" name="内容占位符 2">
                <a:extLst>
                  <a:ext uri="{FF2B5EF4-FFF2-40B4-BE49-F238E27FC236}">
                    <a16:creationId xmlns:a16="http://schemas.microsoft.com/office/drawing/2014/main" id="{87F08B6F-F56F-D26F-2F0A-72D6436E2854}"/>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1913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67BFC-44A9-5BCB-3729-20F1EC41623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1BC09E-3EF2-03AE-3975-30BD1993BB46}"/>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41FEEE-99F3-6009-C38C-22025130A967}"/>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给定一棵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个点的树，每个点有一个整数，求树上所有路径 </a:t>
                </a:r>
                <a:r>
                  <a:rPr lang="en-US" altLang="zh-CN" dirty="0" err="1">
                    <a:sym typeface="Wingdings" panose="05000000000000000000" pitchFamily="2" charset="2"/>
                  </a:rPr>
                  <a:t>mex</a:t>
                </a:r>
                <a:r>
                  <a:rPr lang="en-US" altLang="zh-CN" dirty="0">
                    <a:sym typeface="Wingdings" panose="05000000000000000000" pitchFamily="2" charset="2"/>
                  </a:rPr>
                  <a:t> </a:t>
                </a:r>
                <a:r>
                  <a:rPr lang="zh-CN" altLang="en-US" dirty="0">
                    <a:sym typeface="Wingdings" panose="05000000000000000000" pitchFamily="2" charset="2"/>
                  </a:rPr>
                  <a:t>的最大值。</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7241FEEE-99F3-6009-C38C-22025130A967}"/>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0542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A11BA-F647-6912-3BA8-6E24C4D6945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CFCDE94-A2D8-3DED-8A6D-900134CF55C0}"/>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D9DC8D-DE15-C2BF-7A5C-947784B42DFE}"/>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给定一棵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个点的树，每个点有一个整数，求树上所有路径 </a:t>
                </a:r>
                <a:r>
                  <a:rPr lang="en-US" altLang="zh-CN" dirty="0" err="1">
                    <a:sym typeface="Wingdings" panose="05000000000000000000" pitchFamily="2" charset="2"/>
                  </a:rPr>
                  <a:t>mex</a:t>
                </a:r>
                <a:r>
                  <a:rPr lang="en-US" altLang="zh-CN" dirty="0">
                    <a:sym typeface="Wingdings" panose="05000000000000000000" pitchFamily="2" charset="2"/>
                  </a:rPr>
                  <a:t> </a:t>
                </a:r>
                <a:r>
                  <a:rPr lang="zh-CN" altLang="en-US" dirty="0">
                    <a:sym typeface="Wingdings" panose="05000000000000000000" pitchFamily="2" charset="2"/>
                  </a:rPr>
                  <a:t>的最大值。</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构造一棵树，从根出发的 </a:t>
                </a:r>
                <a14:m>
                  <m:oMath xmlns:m="http://schemas.openxmlformats.org/officeDocument/2006/math">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𝑛</m:t>
                        </m:r>
                      </m:num>
                      <m:den>
                        <m:sSup>
                          <m:sSupPr>
                            <m:ctrlPr>
                              <a:rPr lang="en-US" altLang="zh-CN" b="0" i="1" smtClean="0">
                                <a:latin typeface="Cambria Math" panose="02040503050406030204" pitchFamily="18" charset="0"/>
                                <a:sym typeface="Wingdings" panose="05000000000000000000" pitchFamily="2" charset="2"/>
                              </a:rPr>
                            </m:ctrlPr>
                          </m:sSupPr>
                          <m:e>
                            <m:r>
                              <m:rPr>
                                <m:sty m:val="p"/>
                              </m:rPr>
                              <a:rPr lang="en-US" altLang="zh-CN" b="0" i="0" smtClean="0">
                                <a:latin typeface="Cambria Math" panose="02040503050406030204" pitchFamily="18" charset="0"/>
                                <a:sym typeface="Wingdings" panose="05000000000000000000" pitchFamily="2" charset="2"/>
                              </a:rPr>
                              <m:t>log</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 </m:t>
                        </m:r>
                        <m:r>
                          <a:rPr lang="en-US" altLang="zh-CN" b="0" i="1" smtClean="0">
                            <a:latin typeface="Cambria Math" panose="02040503050406030204" pitchFamily="18" charset="0"/>
                            <a:sym typeface="Wingdings" panose="05000000000000000000" pitchFamily="2" charset="2"/>
                          </a:rPr>
                          <m:t>𝑛</m:t>
                        </m:r>
                      </m:den>
                    </m:f>
                  </m:oMath>
                </a14:m>
                <a:r>
                  <a:rPr lang="zh-CN" altLang="en-US" dirty="0">
                    <a:sym typeface="Wingdings" panose="05000000000000000000" pitchFamily="2" charset="2"/>
                  </a:rPr>
                  <a:t> 条链，每条链长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m:rPr>
                            <m:sty m:val="p"/>
                          </m:rPr>
                          <a:rPr lang="en-US" altLang="zh-CN" b="0" i="0" smtClean="0">
                            <a:latin typeface="Cambria Math" panose="02040503050406030204" pitchFamily="18" charset="0"/>
                            <a:sym typeface="Wingdings" panose="05000000000000000000" pitchFamily="2" charset="2"/>
                          </a:rPr>
                          <m:t>log</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 </m:t>
                    </m:r>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，并且值域也是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m:rPr>
                            <m:sty m:val="p"/>
                          </m:rPr>
                          <a:rPr lang="en-US" altLang="zh-CN" b="0" i="0" smtClean="0">
                            <a:latin typeface="Cambria Math" panose="02040503050406030204" pitchFamily="18" charset="0"/>
                            <a:sym typeface="Wingdings" panose="05000000000000000000" pitchFamily="2" charset="2"/>
                          </a:rPr>
                          <m:t>log</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 </m:t>
                    </m:r>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把每条链当成一个 </a:t>
                </a:r>
                <a:r>
                  <a:rPr lang="en-US" altLang="zh-CN" dirty="0">
                    <a:sym typeface="Wingdings" panose="05000000000000000000" pitchFamily="2" charset="2"/>
                  </a:rPr>
                  <a:t>01 </a:t>
                </a:r>
                <a:r>
                  <a:rPr lang="zh-CN" altLang="en-US" dirty="0">
                    <a:sym typeface="Wingdings" panose="05000000000000000000" pitchFamily="2" charset="2"/>
                  </a:rPr>
                  <a:t>串表示的数集，可以发现这棵树的路径 </a:t>
                </a:r>
                <a:r>
                  <a:rPr lang="en-US" altLang="zh-CN" dirty="0" err="1">
                    <a:sym typeface="Wingdings" panose="05000000000000000000" pitchFamily="2" charset="2"/>
                  </a:rPr>
                  <a:t>mex</a:t>
                </a:r>
                <a:r>
                  <a:rPr lang="en-US" altLang="zh-CN" dirty="0">
                    <a:sym typeface="Wingdings" panose="05000000000000000000" pitchFamily="2" charset="2"/>
                  </a:rPr>
                  <a:t> </a:t>
                </a:r>
                <a:r>
                  <a:rPr lang="zh-CN" altLang="en-US" dirty="0">
                    <a:sym typeface="Wingdings" panose="05000000000000000000" pitchFamily="2" charset="2"/>
                  </a:rPr>
                  <a:t>最大值是否 </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m:rPr>
                            <m:sty m:val="p"/>
                          </m:rPr>
                          <a:rPr lang="en-US" altLang="zh-CN" b="0" i="0" smtClean="0">
                            <a:latin typeface="Cambria Math" panose="02040503050406030204" pitchFamily="18" charset="0"/>
                            <a:sym typeface="Wingdings" panose="05000000000000000000" pitchFamily="2" charset="2"/>
                          </a:rPr>
                          <m:t>log</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 </m:t>
                    </m:r>
                    <m:r>
                      <a:rPr lang="en-US" altLang="zh-CN" b="0" i="1" smtClean="0">
                        <a:latin typeface="Cambria Math" panose="02040503050406030204" pitchFamily="18" charset="0"/>
                        <a:sym typeface="Wingdings" panose="05000000000000000000" pitchFamily="2" charset="2"/>
                      </a:rPr>
                      <m:t>𝑛</m:t>
                    </m:r>
                    <m:r>
                      <a:rPr lang="en-US" altLang="zh-CN" b="0" i="1" smtClean="0">
                        <a:latin typeface="Cambria Math" panose="02040503050406030204" pitchFamily="18" charset="0"/>
                        <a:sym typeface="Wingdings" panose="05000000000000000000" pitchFamily="2" charset="2"/>
                      </a:rPr>
                      <m:t> </m:t>
                    </m:r>
                  </m:oMath>
                </a14:m>
                <a:r>
                  <a:rPr lang="zh-CN" altLang="en-US" dirty="0">
                    <a:sym typeface="Wingdings" panose="05000000000000000000" pitchFamily="2" charset="2"/>
                  </a:rPr>
                  <a:t>等价于 </a:t>
                </a:r>
                <a:r>
                  <a:rPr lang="en-US" altLang="zh-CN" dirty="0">
                    <a:sym typeface="Wingdings" panose="05000000000000000000" pitchFamily="2" charset="2"/>
                  </a:rPr>
                  <a:t>OV </a:t>
                </a:r>
                <a:r>
                  <a:rPr lang="zh-CN" altLang="en-US" dirty="0">
                    <a:sym typeface="Wingdings" panose="05000000000000000000" pitchFamily="2" charset="2"/>
                  </a:rPr>
                  <a:t>的结果。</a:t>
                </a:r>
                <a:endParaRPr lang="en-US" altLang="zh-CN" dirty="0">
                  <a:sym typeface="Wingdings" panose="05000000000000000000" pitchFamily="2" charset="2"/>
                </a:endParaRPr>
              </a:p>
              <a:p>
                <a:r>
                  <a:rPr lang="zh-CN" altLang="en-US" dirty="0">
                    <a:sym typeface="Wingdings" panose="05000000000000000000" pitchFamily="2" charset="2"/>
                  </a:rPr>
                  <a:t>所以这个问题的多项式次数至少是 </a:t>
                </a:r>
                <a:r>
                  <a:rPr lang="en-US" altLang="zh-CN" dirty="0">
                    <a:sym typeface="Wingdings" panose="05000000000000000000" pitchFamily="2" charset="2"/>
                  </a:rPr>
                  <a:t>2</a:t>
                </a:r>
                <a:r>
                  <a:rPr lang="zh-CN" altLang="en-US" dirty="0">
                    <a:sym typeface="Wingdings" panose="05000000000000000000" pitchFamily="2" charset="2"/>
                  </a:rPr>
                  <a:t>。</a:t>
                </a:r>
                <a:endParaRPr lang="en-US" altLang="zh-CN" dirty="0">
                  <a:sym typeface="Wingdings" panose="05000000000000000000" pitchFamily="2" charset="2"/>
                </a:endParaRPr>
              </a:p>
            </p:txBody>
          </p:sp>
        </mc:Choice>
        <mc:Fallback>
          <p:sp>
            <p:nvSpPr>
              <p:cNvPr id="3" name="内容占位符 2">
                <a:extLst>
                  <a:ext uri="{FF2B5EF4-FFF2-40B4-BE49-F238E27FC236}">
                    <a16:creationId xmlns:a16="http://schemas.microsoft.com/office/drawing/2014/main" id="{09D9DC8D-DE15-C2BF-7A5C-947784B42DFE}"/>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1100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97484-73BE-1D2A-6A8B-293466CC393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04D10F7-D8AB-E26B-94CE-6EAE81EE338C}"/>
              </a:ext>
            </a:extLst>
          </p:cNvPr>
          <p:cNvSpPr>
            <a:spLocks noGrp="1"/>
          </p:cNvSpPr>
          <p:nvPr>
            <p:ph type="title"/>
          </p:nvPr>
        </p:nvSpPr>
        <p:spPr/>
        <p:txBody>
          <a:bodyPr/>
          <a:lstStyle/>
          <a:p>
            <a:r>
              <a:rPr lang="en-US" altLang="zh-CN" dirty="0"/>
              <a:t>LCS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830558-158E-9F6A-2548-6EB729FBB8B0}"/>
                  </a:ext>
                </a:extLst>
              </p:cNvPr>
              <p:cNvSpPr>
                <a:spLocks noGrp="1"/>
              </p:cNvSpPr>
              <p:nvPr>
                <p:ph idx="1"/>
              </p:nvPr>
            </p:nvSpPr>
            <p:spPr/>
            <p:txBody>
              <a:bodyPr>
                <a:normAutofit/>
              </a:bodyPr>
              <a:lstStyle/>
              <a:p>
                <a:r>
                  <a:rPr lang="en-US" altLang="zh-CN" dirty="0">
                    <a:sym typeface="Wingdings" panose="05000000000000000000" pitchFamily="2" charset="2"/>
                  </a:rPr>
                  <a:t>LCS</a:t>
                </a:r>
                <a:r>
                  <a:rPr lang="zh-CN" altLang="en-US" dirty="0">
                    <a:sym typeface="Wingdings" panose="05000000000000000000" pitchFamily="2" charset="2"/>
                  </a:rPr>
                  <a:t>（最长公共子序列）</a:t>
                </a:r>
                <a:endParaRPr lang="en-US" altLang="zh-CN" dirty="0">
                  <a:sym typeface="Wingdings" panose="05000000000000000000" pitchFamily="2" charset="2"/>
                </a:endParaRPr>
              </a:p>
              <a:p>
                <a:pPr lvl="1"/>
                <a:r>
                  <a:rPr lang="zh-CN" altLang="en-US" dirty="0"/>
                  <a:t>给定两个长为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的串，问最长公共子序列（可以不连续）。</a:t>
                </a:r>
                <a:endParaRPr lang="en-US" altLang="zh-CN" dirty="0"/>
              </a:p>
              <a:p>
                <a:pPr lvl="1"/>
                <a:r>
                  <a:rPr lang="en-US" altLang="zh-CN" dirty="0"/>
                  <a:t>LCS </a:t>
                </a:r>
                <a:r>
                  <a:rPr lang="zh-CN" altLang="en-US" dirty="0"/>
                  <a:t>的多项式次数是 </a:t>
                </a:r>
                <a:r>
                  <a:rPr lang="en-US" altLang="zh-CN" dirty="0"/>
                  <a:t>2</a:t>
                </a:r>
                <a:r>
                  <a:rPr lang="zh-CN" altLang="en-US" dirty="0"/>
                  <a:t>。</a:t>
                </a:r>
                <a:endParaRPr lang="en-US" altLang="zh-CN" dirty="0"/>
              </a:p>
              <a:p>
                <a:pPr lvl="1"/>
                <a14:m>
                  <m:oMath xmlns:m="http://schemas.openxmlformats.org/officeDocument/2006/math">
                    <m:r>
                      <a:rPr lang="en-US" altLang="zh-CN" b="0" i="1" smtClean="0">
                        <a:latin typeface="Cambria Math" panose="02040503050406030204" pitchFamily="18" charset="0"/>
                      </a:rPr>
                      <m:t>𝑘</m:t>
                    </m:r>
                  </m:oMath>
                </a14:m>
                <a:r>
                  <a:rPr lang="en-US" altLang="zh-CN" dirty="0"/>
                  <a:t>-LCS</a:t>
                </a:r>
                <a:r>
                  <a:rPr lang="zh-CN" altLang="en-US" dirty="0"/>
                  <a:t>：给定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个长为 </a:t>
                </a:r>
                <a14:m>
                  <m:oMath xmlns:m="http://schemas.openxmlformats.org/officeDocument/2006/math">
                    <m:r>
                      <a:rPr lang="en-US" altLang="zh-CN" i="1">
                        <a:latin typeface="Cambria Math" panose="02040503050406030204" pitchFamily="18" charset="0"/>
                      </a:rPr>
                      <m:t>𝑛</m:t>
                    </m:r>
                  </m:oMath>
                </a14:m>
                <a:r>
                  <a:rPr lang="en-US" altLang="zh-CN" dirty="0"/>
                  <a:t> </a:t>
                </a:r>
                <a:r>
                  <a:rPr lang="zh-CN" altLang="en-US" dirty="0"/>
                  <a:t>的串，问最长公共子序列（可以不连续）。</a:t>
                </a:r>
                <a:endParaRPr lang="en-US" altLang="zh-CN" dirty="0"/>
              </a:p>
              <a:p>
                <a:pPr lvl="1"/>
                <a14:m>
                  <m:oMath xmlns:m="http://schemas.openxmlformats.org/officeDocument/2006/math">
                    <m:r>
                      <a:rPr lang="en-US" altLang="zh-CN" b="0" i="1" smtClean="0">
                        <a:latin typeface="Cambria Math" panose="02040503050406030204" pitchFamily="18" charset="0"/>
                      </a:rPr>
                      <m:t>𝑘</m:t>
                    </m:r>
                  </m:oMath>
                </a14:m>
                <a:r>
                  <a:rPr lang="en-US" altLang="zh-CN" dirty="0"/>
                  <a:t>-LCS </a:t>
                </a:r>
                <a:r>
                  <a:rPr lang="zh-CN" altLang="en-US" dirty="0"/>
                  <a:t>的多项式次数是 </a:t>
                </a:r>
                <a14:m>
                  <m:oMath xmlns:m="http://schemas.openxmlformats.org/officeDocument/2006/math">
                    <m:r>
                      <a:rPr lang="en-US" altLang="zh-CN" b="0" i="1" smtClean="0">
                        <a:latin typeface="Cambria Math" panose="02040503050406030204" pitchFamily="18" charset="0"/>
                      </a:rPr>
                      <m:t>𝑘</m:t>
                    </m:r>
                  </m:oMath>
                </a14:m>
                <a:r>
                  <a:rPr lang="zh-CN" altLang="en-US" dirty="0"/>
                  <a:t>。</a:t>
                </a:r>
                <a:endParaRPr lang="en-US" altLang="zh-CN" dirty="0"/>
              </a:p>
              <a:p>
                <a:pPr lvl="1"/>
                <a:endParaRPr lang="en-US" altLang="zh-CN" dirty="0"/>
              </a:p>
              <a:p>
                <a:pPr lvl="1"/>
                <a:r>
                  <a:rPr lang="zh-CN" altLang="en-US" dirty="0"/>
                  <a:t>“编辑距离”（两个串通过单点插入删除修改达到一致的最小操作次数）和其它同类的字符串问题的多项式次数也相同。</a:t>
                </a:r>
                <a:endParaRPr lang="en-US" altLang="zh-CN" dirty="0"/>
              </a:p>
              <a:p>
                <a:pPr lvl="1"/>
                <a:endParaRPr lang="en-US" altLang="zh-CN" dirty="0"/>
              </a:p>
              <a:p>
                <a:pPr lvl="1"/>
                <a:r>
                  <a:rPr lang="en-US" altLang="zh-CN" dirty="0"/>
                  <a:t>OV </a:t>
                </a:r>
                <a:r>
                  <a:rPr lang="zh-CN" altLang="en-US" dirty="0"/>
                  <a:t>可以归约到 </a:t>
                </a:r>
                <a:r>
                  <a:rPr lang="en-US" altLang="zh-CN" dirty="0"/>
                  <a:t>LCS</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34830558-158E-9F6A-2548-6EB729FBB8B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1603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6024D-BFAF-5791-B776-4190C8C76D7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16F34E-1BF3-9A39-408E-43E0169F996E}"/>
              </a:ext>
            </a:extLst>
          </p:cNvPr>
          <p:cNvSpPr>
            <a:spLocks noGrp="1"/>
          </p:cNvSpPr>
          <p:nvPr>
            <p:ph type="title"/>
          </p:nvPr>
        </p:nvSpPr>
        <p:spPr/>
        <p:txBody>
          <a:bodyPr/>
          <a:lstStyle/>
          <a:p>
            <a:r>
              <a:rPr lang="en-US" altLang="zh-CN" dirty="0"/>
              <a:t>3SUM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597893-67A2-9E27-ABB8-EBC609820C77}"/>
                  </a:ext>
                </a:extLst>
              </p:cNvPr>
              <p:cNvSpPr>
                <a:spLocks noGrp="1"/>
              </p:cNvSpPr>
              <p:nvPr>
                <p:ph idx="1"/>
              </p:nvPr>
            </p:nvSpPr>
            <p:spPr/>
            <p:txBody>
              <a:bodyPr>
                <a:normAutofit lnSpcReduction="10000"/>
              </a:bodyPr>
              <a:lstStyle/>
              <a:p>
                <a:r>
                  <a:rPr lang="en-US" altLang="zh-CN" dirty="0">
                    <a:sym typeface="Wingdings" panose="05000000000000000000" pitchFamily="2" charset="2"/>
                  </a:rPr>
                  <a:t>3SUM</a:t>
                </a:r>
                <a:r>
                  <a:rPr lang="zh-CN" altLang="en-US" dirty="0">
                    <a:sym typeface="Wingdings" panose="05000000000000000000" pitchFamily="2" charset="2"/>
                  </a:rPr>
                  <a:t>（三数求和问题）</a:t>
                </a:r>
                <a:endParaRPr lang="en-US" altLang="zh-CN" dirty="0">
                  <a:sym typeface="Wingdings" panose="05000000000000000000" pitchFamily="2" charset="2"/>
                </a:endParaRPr>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个整数，问是否有三个数和为 </a:t>
                </a:r>
                <a14:m>
                  <m:oMath xmlns:m="http://schemas.openxmlformats.org/officeDocument/2006/math">
                    <m:r>
                      <a:rPr lang="en-US" altLang="zh-CN" b="0" i="1" smtClean="0">
                        <a:latin typeface="Cambria Math" panose="02040503050406030204" pitchFamily="18" charset="0"/>
                      </a:rPr>
                      <m:t>0</m:t>
                    </m:r>
                  </m:oMath>
                </a14:m>
                <a:r>
                  <a:rPr lang="zh-CN" altLang="en-US" dirty="0"/>
                  <a:t>。值域位数是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dirty="0"/>
                  <a:t>3SUM</a:t>
                </a:r>
                <a:r>
                  <a:rPr lang="zh-CN" altLang="en-US" dirty="0"/>
                  <a:t>的多项式次数是 </a:t>
                </a:r>
                <a:r>
                  <a:rPr lang="en-US" altLang="zh-CN" dirty="0"/>
                  <a:t>2</a:t>
                </a:r>
                <a:r>
                  <a:rPr lang="zh-CN" altLang="en-US" dirty="0"/>
                  <a:t>。</a:t>
                </a:r>
                <a:endParaRPr lang="en-US" altLang="zh-CN" dirty="0"/>
              </a:p>
              <a:p>
                <a:pPr lvl="1"/>
                <a:r>
                  <a:rPr lang="zh-CN" altLang="en-US" dirty="0"/>
                  <a:t>（如果值域较小，则复杂度为 </a:t>
                </a:r>
                <a:r>
                  <a:rPr lang="en-US" altLang="zh-CN" dirty="0"/>
                  <a:t>FFT </a:t>
                </a:r>
                <a:r>
                  <a:rPr lang="zh-CN" altLang="en-US" dirty="0"/>
                  <a:t>做法的）</a:t>
                </a:r>
                <a:endParaRPr lang="en-US" altLang="zh-CN" dirty="0"/>
              </a:p>
              <a:p>
                <a:pPr lvl="1"/>
                <a:endParaRPr lang="en-US" altLang="zh-CN" dirty="0"/>
              </a:p>
              <a:p>
                <a:pPr lvl="1"/>
                <a:r>
                  <a:rPr lang="zh-CN" altLang="en-US" dirty="0"/>
                  <a:t>推论：以下问题的多项式次数都是 </a:t>
                </a:r>
                <a:r>
                  <a:rPr lang="en-US" altLang="zh-CN" dirty="0"/>
                  <a:t>2</a:t>
                </a:r>
                <a:r>
                  <a:rPr lang="zh-CN" altLang="en-US" dirty="0"/>
                  <a:t>。</a:t>
                </a:r>
                <a:endParaRPr lang="en-US" altLang="zh-CN" dirty="0"/>
              </a:p>
              <a:p>
                <a:pPr lvl="1"/>
                <a:r>
                  <a:rPr lang="en-US" altLang="zh-CN" dirty="0"/>
                  <a:t>4SUM</a:t>
                </a:r>
                <a:r>
                  <a:rPr lang="zh-CN" altLang="en-US" dirty="0"/>
                  <a:t>：问是否有四个数和为 </a:t>
                </a:r>
                <a14:m>
                  <m:oMath xmlns:m="http://schemas.openxmlformats.org/officeDocument/2006/math">
                    <m:r>
                      <a:rPr lang="en-US" altLang="zh-CN" b="0" i="1" smtClean="0">
                        <a:latin typeface="Cambria Math" panose="02040503050406030204" pitchFamily="18" charset="0"/>
                      </a:rPr>
                      <m:t>0</m:t>
                    </m:r>
                  </m:oMath>
                </a14:m>
                <a:r>
                  <a:rPr lang="zh-CN" altLang="en-US" dirty="0"/>
                  <a:t>。</a:t>
                </a:r>
                <a:endParaRPr lang="en-US" altLang="zh-CN" dirty="0"/>
              </a:p>
              <a:p>
                <a:pPr lvl="1"/>
                <a:r>
                  <a:rPr lang="zh-CN" altLang="en-US" dirty="0"/>
                  <a:t>三点共线：平面上若干个点问是否有三点共线。</a:t>
                </a:r>
                <a:endParaRPr lang="en-US" altLang="zh-CN" dirty="0"/>
              </a:p>
              <a:p>
                <a:pPr lvl="1"/>
                <a:r>
                  <a:rPr lang="zh-CN" altLang="en-US" dirty="0"/>
                  <a:t>三线共点：平面上若干条直线问是否有三线共点。</a:t>
                </a:r>
                <a:endParaRPr lang="en-US" altLang="zh-CN" dirty="0"/>
              </a:p>
              <a:p>
                <a:pPr lvl="1"/>
                <a:r>
                  <a:rPr lang="zh-CN" altLang="en-US" dirty="0"/>
                  <a:t>三等差数列：给一个数列，问是否有一个长度 </a:t>
                </a:r>
                <a14:m>
                  <m:oMath xmlns:m="http://schemas.openxmlformats.org/officeDocument/2006/math">
                    <m:r>
                      <a:rPr lang="en-US" altLang="zh-CN" b="0" i="1" smtClean="0">
                        <a:latin typeface="Cambria Math" panose="02040503050406030204" pitchFamily="18" charset="0"/>
                      </a:rPr>
                      <m:t>≥3</m:t>
                    </m:r>
                  </m:oMath>
                </a14:m>
                <a:r>
                  <a:rPr lang="zh-CN" altLang="en-US" dirty="0"/>
                  <a:t> 的子序列（可以不连续）是等差数列。</a:t>
                </a:r>
                <a:endParaRPr lang="en-US" altLang="zh-CN" dirty="0"/>
              </a:p>
              <a:p>
                <a:pPr lvl="1"/>
                <a:r>
                  <a:rPr lang="en-US" altLang="zh-CN" dirty="0"/>
                  <a:t>……</a:t>
                </a:r>
              </a:p>
              <a:p>
                <a:r>
                  <a:rPr lang="en-US" altLang="zh-CN" dirty="0"/>
                  <a:t>3XOR</a:t>
                </a:r>
                <a:r>
                  <a:rPr lang="zh-CN" altLang="en-US" dirty="0"/>
                  <a:t>（三数异或和问题）</a:t>
                </a:r>
                <a:endParaRPr lang="en-US" altLang="zh-CN" dirty="0"/>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个整数，问是否有三个数按位异或和为 </a:t>
                </a:r>
                <a14:m>
                  <m:oMath xmlns:m="http://schemas.openxmlformats.org/officeDocument/2006/math">
                    <m:r>
                      <a:rPr lang="en-US" altLang="zh-CN" b="0" i="1" smtClean="0">
                        <a:latin typeface="Cambria Math" panose="02040503050406030204" pitchFamily="18" charset="0"/>
                      </a:rPr>
                      <m:t>0</m:t>
                    </m:r>
                  </m:oMath>
                </a14:m>
                <a:r>
                  <a:rPr lang="zh-CN" altLang="en-US" dirty="0"/>
                  <a:t>。位数是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dirty="0"/>
                  <a:t>3XOR</a:t>
                </a:r>
                <a:r>
                  <a:rPr lang="zh-CN" altLang="en-US" dirty="0"/>
                  <a:t>的多项式次数是 </a:t>
                </a:r>
                <a:r>
                  <a:rPr lang="en-US" altLang="zh-CN" dirty="0"/>
                  <a:t>2</a:t>
                </a:r>
                <a:r>
                  <a:rPr lang="zh-CN" altLang="en-US" dirty="0"/>
                  <a:t>。</a:t>
                </a:r>
                <a:endParaRPr lang="en-US" altLang="zh-CN" dirty="0"/>
              </a:p>
              <a:p>
                <a:pPr lvl="1"/>
                <a:r>
                  <a:rPr lang="zh-CN" altLang="en-US" dirty="0"/>
                  <a:t>推论：</a:t>
                </a:r>
                <a:r>
                  <a:rPr lang="en-US" altLang="zh-CN" dirty="0"/>
                  <a:t>4XOR</a:t>
                </a:r>
                <a:r>
                  <a:rPr lang="zh-CN" altLang="en-US" dirty="0"/>
                  <a:t>的多项式次数是 </a:t>
                </a:r>
                <a:r>
                  <a:rPr lang="en-US" altLang="zh-CN" dirty="0"/>
                  <a:t>2</a:t>
                </a:r>
                <a:r>
                  <a:rPr lang="zh-CN" altLang="en-US" dirty="0"/>
                  <a:t>。</a:t>
                </a:r>
              </a:p>
            </p:txBody>
          </p:sp>
        </mc:Choice>
        <mc:Fallback xmlns="">
          <p:sp>
            <p:nvSpPr>
              <p:cNvPr id="3" name="内容占位符 2">
                <a:extLst>
                  <a:ext uri="{FF2B5EF4-FFF2-40B4-BE49-F238E27FC236}">
                    <a16:creationId xmlns:a16="http://schemas.microsoft.com/office/drawing/2014/main" id="{BB597893-67A2-9E27-ABB8-EBC609820C77}"/>
                  </a:ext>
                </a:extLst>
              </p:cNvPr>
              <p:cNvSpPr>
                <a:spLocks noGrp="1" noRot="1" noChangeAspect="1" noMove="1" noResize="1" noEditPoints="1" noAdjustHandles="1" noChangeArrowheads="1" noChangeShapeType="1" noTextEdit="1"/>
              </p:cNvSpPr>
              <p:nvPr>
                <p:ph idx="1"/>
              </p:nvPr>
            </p:nvSpPr>
            <p:spPr>
              <a:blipFill>
                <a:blip r:embed="rId2"/>
                <a:stretch>
                  <a:fillRect l="-142"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49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DF992-2FD9-0E8C-E8C3-1E0472283F3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A9D7959-2CA7-CB4B-5730-DEE1B3BD6CCB}"/>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54BFAE-FD0A-6F0E-92F1-CE22C17CD9D2}"/>
                  </a:ext>
                </a:extLst>
              </p:cNvPr>
              <p:cNvSpPr>
                <a:spLocks noGrp="1"/>
              </p:cNvSpPr>
              <p:nvPr>
                <p:ph idx="1"/>
              </p:nvPr>
            </p:nvSpPr>
            <p:spPr/>
            <p:txBody>
              <a:bodyPr/>
              <a:lstStyle/>
              <a:p>
                <a:pPr marL="342900" indent="-342900">
                  <a:buFont typeface="+mj-lt"/>
                  <a:buAutoNum type="arabicPeriod"/>
                </a:pPr>
                <a:r>
                  <a:rPr lang="zh-CN" altLang="en-US" dirty="0"/>
                  <a:t>首先，一个询问的答案是若干个区间的 </a:t>
                </a:r>
                <a14:m>
                  <m:oMath xmlns:m="http://schemas.openxmlformats.org/officeDocument/2006/math">
                    <m:r>
                      <a:rPr lang="en-US" altLang="zh-CN" b="0" i="1" smtClean="0">
                        <a:latin typeface="Cambria Math" panose="02040503050406030204" pitchFamily="18" charset="0"/>
                      </a:rPr>
                      <m:t>𝐴</m:t>
                    </m:r>
                  </m:oMath>
                </a14:m>
                <a:r>
                  <a:rPr lang="zh-CN" altLang="en-US" dirty="0"/>
                  <a:t> 之和。所以可以考虑先</a:t>
                </a:r>
                <a:r>
                  <a:rPr lang="zh-CN" altLang="en-US" b="1" dirty="0"/>
                  <a:t>表示出每个区间的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，然后统计这些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的和。</a:t>
                </a:r>
                <a:r>
                  <a:rPr lang="zh-CN" altLang="en-US" b="1" dirty="0"/>
                  <a:t>对于这种每个区间有一个权值的问题，我们可以把区间用二维平面上的一个点表示，</a:t>
                </a:r>
                <a14:m>
                  <m:oMath xmlns:m="http://schemas.openxmlformats.org/officeDocument/2006/math">
                    <m:r>
                      <a:rPr lang="en-US" altLang="zh-CN" b="1" i="1" smtClean="0">
                        <a:latin typeface="Cambria Math" panose="02040503050406030204" pitchFamily="18" charset="0"/>
                      </a:rPr>
                      <m:t>𝑨</m:t>
                    </m:r>
                  </m:oMath>
                </a14:m>
                <a:r>
                  <a:rPr lang="zh-CN" altLang="en-US" b="1" dirty="0"/>
                  <a:t> 可以理解为点的权值，那么问题就变成了 </a:t>
                </a:r>
                <a14:m>
                  <m:oMath xmlns:m="http://schemas.openxmlformats.org/officeDocument/2006/math">
                    <m:r>
                      <a:rPr lang="en-US" altLang="zh-CN" b="1" i="1" smtClean="0">
                        <a:latin typeface="Cambria Math" panose="02040503050406030204" pitchFamily="18" charset="0"/>
                      </a:rPr>
                      <m:t>𝑨</m:t>
                    </m:r>
                  </m:oMath>
                </a14:m>
                <a:r>
                  <a:rPr lang="zh-CN" altLang="en-US" b="1" dirty="0"/>
                  <a:t> 的二维前缀和。</a:t>
                </a:r>
                <a:endParaRPr lang="en-US" altLang="zh-CN" b="1" dirty="0"/>
              </a:p>
              <a:p>
                <a:pPr marL="342900" indent="-342900">
                  <a:buFont typeface="+mj-lt"/>
                  <a:buAutoNum type="arabicPeriod"/>
                </a:pPr>
                <a:r>
                  <a:rPr lang="zh-CN" altLang="en-US" dirty="0"/>
                  <a:t>其次，</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的取值是 </a:t>
                </a:r>
                <a14:m>
                  <m:oMath xmlns:m="http://schemas.openxmlformats.org/officeDocument/2006/math">
                    <m:r>
                      <a:rPr lang="en-US" altLang="zh-CN" b="0" i="1"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𝑛</m:t>
                    </m:r>
                  </m:oMath>
                </a14:m>
                <a:r>
                  <a:rPr lang="zh-CN" altLang="en-US" dirty="0"/>
                  <a:t>，所以为了</a:t>
                </a:r>
                <a:r>
                  <a:rPr lang="zh-CN" altLang="en-US" b="1" dirty="0"/>
                  <a:t>表示每个区间的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，可以考虑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每种取值</a:t>
                </a:r>
                <a:r>
                  <a:rPr lang="zh-CN" altLang="en-US" b="1" dirty="0"/>
                  <a:t>各自对应的区间有哪些</a:t>
                </a:r>
                <a:r>
                  <a:rPr lang="zh-CN" altLang="en-US" dirty="0"/>
                  <a:t>。如果我们把区间表示成二维平面上的点，那么问题就变成了</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取值对应的所有点组成的形状</a:t>
                </a:r>
                <a:r>
                  <a:rPr lang="zh-CN" altLang="en-US" dirty="0"/>
                  <a:t>。</a:t>
                </a:r>
                <a:endParaRPr lang="en-US" altLang="zh-CN" dirty="0"/>
              </a:p>
              <a:p>
                <a:pPr marL="342900" indent="-342900">
                  <a:buFont typeface="+mj-lt"/>
                  <a:buAutoNum type="arabicPeriod"/>
                </a:pPr>
                <a:r>
                  <a:rPr lang="zh-CN" altLang="en-US" b="1" dirty="0"/>
                  <a:t>（你这时候也可以打表输出 </a:t>
                </a:r>
                <a14:m>
                  <m:oMath xmlns:m="http://schemas.openxmlformats.org/officeDocument/2006/math">
                    <m:r>
                      <a:rPr lang="en-US" altLang="zh-CN" b="1" i="1" smtClean="0">
                        <a:latin typeface="Cambria Math" panose="02040503050406030204" pitchFamily="18" charset="0"/>
                      </a:rPr>
                      <m:t>𝑨</m:t>
                    </m:r>
                  </m:oMath>
                </a14:m>
                <a:r>
                  <a:rPr lang="zh-CN" altLang="en-US" b="1" dirty="0"/>
                  <a:t> 组成的矩阵来找规律）</a:t>
                </a:r>
                <a:endParaRPr lang="en-US" altLang="zh-CN" b="1" dirty="0"/>
              </a:p>
            </p:txBody>
          </p:sp>
        </mc:Choice>
        <mc:Fallback xmlns="">
          <p:sp>
            <p:nvSpPr>
              <p:cNvPr id="3" name="内容占位符 2">
                <a:extLst>
                  <a:ext uri="{FF2B5EF4-FFF2-40B4-BE49-F238E27FC236}">
                    <a16:creationId xmlns:a16="http://schemas.microsoft.com/office/drawing/2014/main" id="{B154BFAE-FD0A-6F0E-92F1-CE22C17CD9D2}"/>
                  </a:ext>
                </a:extLst>
              </p:cNvPr>
              <p:cNvSpPr>
                <a:spLocks noGrp="1" noRot="1" noChangeAspect="1" noMove="1" noResize="1" noEditPoints="1" noAdjustHandles="1" noChangeArrowheads="1" noChangeShapeType="1" noTextEdit="1"/>
              </p:cNvSpPr>
              <p:nvPr>
                <p:ph idx="1"/>
              </p:nvPr>
            </p:nvSpPr>
            <p:spPr>
              <a:blipFill>
                <a:blip r:embed="rId2"/>
                <a:stretch>
                  <a:fillRect l="-213" t="-1261"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332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2BCDF-69E7-D3A5-75B6-690314DFF71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FEFB3C4-A420-2ECD-EFC2-F20606B5856A}"/>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C39C7400-D020-CF75-CF1B-AA355C2185F4}"/>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NOI2023 Day1 T1 </a:t>
            </a:r>
            <a:r>
              <a:rPr lang="zh-CN" altLang="en-US" dirty="0">
                <a:sym typeface="Wingdings" panose="05000000000000000000" pitchFamily="2" charset="2"/>
              </a:rPr>
              <a:t>方格染色</a:t>
            </a:r>
            <a:endParaRPr lang="en-US" altLang="zh-CN" dirty="0">
              <a:sym typeface="Wingdings" panose="05000000000000000000" pitchFamily="2" charset="2"/>
            </a:endParaRPr>
          </a:p>
          <a:p>
            <a:r>
              <a:rPr lang="zh-CN" altLang="en-US" dirty="0">
                <a:sym typeface="Wingdings" panose="05000000000000000000" pitchFamily="2" charset="2"/>
              </a:rPr>
              <a:t>为什么题目中保证斜线染色次数非常少？</a:t>
            </a:r>
            <a:endParaRPr lang="en-US" altLang="zh-CN" dirty="0">
              <a:sym typeface="Wingdings" panose="05000000000000000000" pitchFamily="2" charset="2"/>
            </a:endParaRPr>
          </a:p>
        </p:txBody>
      </p:sp>
    </p:spTree>
    <p:extLst>
      <p:ext uri="{BB962C8B-B14F-4D97-AF65-F5344CB8AC3E}">
        <p14:creationId xmlns:p14="http://schemas.microsoft.com/office/powerpoint/2010/main" val="1324079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4B074-C9FB-0C19-66E7-AB5D1D0A5C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A186430-37C4-7AAD-163E-09BF97B93D13}"/>
              </a:ext>
            </a:extLst>
          </p:cNvPr>
          <p:cNvSpPr>
            <a:spLocks noGrp="1"/>
          </p:cNvSpPr>
          <p:nvPr>
            <p:ph type="title"/>
          </p:nvPr>
        </p:nvSpPr>
        <p:spPr/>
        <p:txBody>
          <a:bodyPr/>
          <a:lstStyle/>
          <a:p>
            <a:r>
              <a:rPr lang="en-US" altLang="zh-CN" dirty="0"/>
              <a:t>APSP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3D057F3-17D7-20C9-6ED3-E3FF200AC4F9}"/>
                  </a:ext>
                </a:extLst>
              </p:cNvPr>
              <p:cNvSpPr>
                <a:spLocks noGrp="1"/>
              </p:cNvSpPr>
              <p:nvPr>
                <p:ph idx="1"/>
              </p:nvPr>
            </p:nvSpPr>
            <p:spPr/>
            <p:txBody>
              <a:bodyPr>
                <a:normAutofit/>
              </a:bodyPr>
              <a:lstStyle/>
              <a:p>
                <a:r>
                  <a:rPr lang="en-US" altLang="zh-CN" dirty="0">
                    <a:sym typeface="Wingdings" panose="05000000000000000000" pitchFamily="2" charset="2"/>
                  </a:rPr>
                  <a:t>APSP</a:t>
                </a:r>
                <a:r>
                  <a:rPr lang="zh-CN" altLang="en-US" dirty="0">
                    <a:sym typeface="Wingdings" panose="05000000000000000000" pitchFamily="2" charset="2"/>
                  </a:rPr>
                  <a:t>（全源最短路问题）</a:t>
                </a:r>
                <a:endParaRPr lang="en-US" altLang="zh-CN" dirty="0">
                  <a:sym typeface="Wingdings" panose="05000000000000000000" pitchFamily="2" charset="2"/>
                </a:endParaRPr>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个点的</a:t>
                </a:r>
                <a:r>
                  <a:rPr lang="zh-CN" altLang="en-US" b="1" dirty="0"/>
                  <a:t>稠密带权图</a:t>
                </a:r>
                <a:r>
                  <a:rPr lang="zh-CN" altLang="en-US" dirty="0"/>
                  <a:t>，问两两最短路。值域位数是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dirty="0"/>
                  <a:t>APSP</a:t>
                </a:r>
                <a:r>
                  <a:rPr lang="zh-CN" altLang="en-US" dirty="0"/>
                  <a:t>的多项式次数是 </a:t>
                </a:r>
                <a:r>
                  <a:rPr lang="en-US" altLang="zh-CN" dirty="0"/>
                  <a:t>3</a:t>
                </a:r>
                <a:r>
                  <a:rPr lang="zh-CN" altLang="en-US" dirty="0"/>
                  <a:t>。</a:t>
                </a:r>
                <a:endParaRPr lang="en-US" altLang="zh-CN" dirty="0"/>
              </a:p>
              <a:p>
                <a:pPr lvl="1"/>
                <a:r>
                  <a:rPr lang="zh-CN" altLang="en-US" dirty="0"/>
                  <a:t>负环判定也是。</a:t>
                </a:r>
                <a:endParaRPr lang="en-US" altLang="zh-CN" dirty="0"/>
              </a:p>
              <a:p>
                <a:r>
                  <a:rPr lang="en-US" altLang="zh-CN" dirty="0"/>
                  <a:t>(Min, +) </a:t>
                </a:r>
                <a:r>
                  <a:rPr lang="zh-CN" altLang="en-US" dirty="0"/>
                  <a:t>矩阵乘法</a:t>
                </a:r>
                <a:endParaRPr lang="en-US" altLang="zh-CN" dirty="0"/>
              </a:p>
              <a:p>
                <a:pPr lvl="1"/>
                <a:r>
                  <a:rPr lang="zh-CN" altLang="en-US" dirty="0"/>
                  <a:t>基本等价于 </a:t>
                </a:r>
                <a:r>
                  <a:rPr lang="en-US" altLang="zh-CN" dirty="0"/>
                  <a:t>APSP</a:t>
                </a:r>
              </a:p>
              <a:p>
                <a:pPr lvl="1"/>
                <a:r>
                  <a:rPr lang="en-US" altLang="zh-CN" dirty="0"/>
                  <a:t>(Min, +) </a:t>
                </a:r>
                <a:r>
                  <a:rPr lang="zh-CN" altLang="en-US" dirty="0"/>
                  <a:t>矩阵乘法的多项式次数是 </a:t>
                </a:r>
                <a:r>
                  <a:rPr lang="en-US" altLang="zh-CN" dirty="0"/>
                  <a:t>3</a:t>
                </a:r>
                <a:r>
                  <a:rPr lang="zh-CN" altLang="en-US" dirty="0"/>
                  <a:t>。</a:t>
                </a:r>
                <a:endParaRPr lang="en-US" altLang="zh-CN" dirty="0"/>
              </a:p>
            </p:txBody>
          </p:sp>
        </mc:Choice>
        <mc:Fallback>
          <p:sp>
            <p:nvSpPr>
              <p:cNvPr id="3" name="内容占位符 2">
                <a:extLst>
                  <a:ext uri="{FF2B5EF4-FFF2-40B4-BE49-F238E27FC236}">
                    <a16:creationId xmlns:a16="http://schemas.microsoft.com/office/drawing/2014/main" id="{23D057F3-17D7-20C9-6ED3-E3FF200AC4F9}"/>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257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6C3F3-992A-2BDC-15CC-41F2C2B3BC1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4C16CB6-B1BE-94BE-4F12-A47B38D70627}"/>
              </a:ext>
            </a:extLst>
          </p:cNvPr>
          <p:cNvSpPr>
            <a:spLocks noGrp="1"/>
          </p:cNvSpPr>
          <p:nvPr>
            <p:ph type="title"/>
          </p:nvPr>
        </p:nvSpPr>
        <p:spPr/>
        <p:txBody>
          <a:bodyPr/>
          <a:lstStyle/>
          <a:p>
            <a:r>
              <a:rPr lang="zh-CN" altLang="en-US" dirty="0"/>
              <a:t>图论</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B1192E5-495A-9463-4B31-8552824370C2}"/>
                  </a:ext>
                </a:extLst>
              </p:cNvPr>
              <p:cNvSpPr>
                <a:spLocks noGrp="1"/>
              </p:cNvSpPr>
              <p:nvPr>
                <p:ph idx="1"/>
              </p:nvPr>
            </p:nvSpPr>
            <p:spPr/>
            <p:txBody>
              <a:bodyPr>
                <a:normAutofit/>
              </a:bodyPr>
              <a:lstStyle/>
              <a:p>
                <a:r>
                  <a:rPr lang="zh-CN" altLang="en-US" dirty="0"/>
                  <a:t>图直径问题：</a:t>
                </a:r>
                <a:endParaRPr lang="en-US" altLang="zh-CN" dirty="0"/>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个点的稠密带权图，问两两最短路的最大值。值域位数是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zh-CN" altLang="en-US" dirty="0"/>
                  <a:t>图直径问题的多项式次数是 </a:t>
                </a:r>
                <a:r>
                  <a:rPr lang="en-US" altLang="zh-CN" dirty="0"/>
                  <a:t>3</a:t>
                </a:r>
                <a:r>
                  <a:rPr lang="zh-CN" altLang="en-US" dirty="0"/>
                  <a:t>。</a:t>
                </a:r>
                <a:endParaRPr lang="en-US" altLang="zh-CN" dirty="0"/>
              </a:p>
              <a:p>
                <a:pPr lvl="1"/>
                <a:r>
                  <a:rPr lang="zh-CN" altLang="en-US" dirty="0"/>
                  <a:t>如果是无权图，多项式次数是 </a:t>
                </a:r>
                <a14:m>
                  <m:oMath xmlns:m="http://schemas.openxmlformats.org/officeDocument/2006/math">
                    <m:r>
                      <a:rPr lang="en-US" altLang="zh-CN" b="0" i="1" smtClean="0">
                        <a:latin typeface="Cambria Math" panose="02040503050406030204" pitchFamily="18" charset="0"/>
                      </a:rPr>
                      <m:t>𝜔</m:t>
                    </m:r>
                  </m:oMath>
                </a14:m>
                <a:r>
                  <a:rPr lang="zh-CN" altLang="en-US" dirty="0"/>
                  <a:t>（矩阵乘法）。</a:t>
                </a:r>
                <a:endParaRPr lang="en-US" altLang="zh-CN" dirty="0"/>
              </a:p>
              <a:p>
                <a:r>
                  <a:rPr lang="zh-CN" altLang="en-US" dirty="0"/>
                  <a:t>传递闭包问题：</a:t>
                </a:r>
                <a:endParaRPr lang="en-US" altLang="zh-CN" dirty="0"/>
              </a:p>
              <a:p>
                <a:pPr lvl="1"/>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条边的有向图，</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次询问两个点之间是否可以到达。</a:t>
                </a:r>
                <a:endParaRPr lang="en-US" altLang="zh-CN" dirty="0"/>
              </a:p>
              <a:p>
                <a:pPr lvl="1"/>
                <a:r>
                  <a:rPr lang="zh-CN" altLang="en-US" dirty="0"/>
                  <a:t>传递闭包问题的多项式次数是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oMath>
                </a14:m>
                <a:endParaRPr lang="en-US" altLang="zh-CN" dirty="0"/>
              </a:p>
              <a:p>
                <a:r>
                  <a:rPr lang="zh-CN" altLang="en-US" dirty="0"/>
                  <a:t>全源最大流：</a:t>
                </a:r>
                <a:endParaRPr lang="en-US" altLang="zh-CN" dirty="0"/>
              </a:p>
              <a:p>
                <a:pPr lvl="1"/>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条边的网络流图，求每一对点作为源汇的全源最大流。</a:t>
                </a:r>
                <a:endParaRPr lang="en-US" altLang="zh-CN" dirty="0"/>
              </a:p>
              <a:p>
                <a:pPr lvl="1"/>
                <a:r>
                  <a:rPr lang="zh-CN" altLang="en-US" dirty="0"/>
                  <a:t>有向图情况的多项式次数是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oMath>
                </a14:m>
                <a:r>
                  <a:rPr lang="zh-CN" altLang="en-US" dirty="0"/>
                  <a:t>，无向图情况是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oMath>
                </a14:m>
                <a:r>
                  <a:rPr lang="zh-CN" altLang="en-US" dirty="0"/>
                  <a:t>（利用最小割树）</a:t>
                </a:r>
                <a:endParaRPr lang="en-US" altLang="zh-CN" dirty="0"/>
              </a:p>
            </p:txBody>
          </p:sp>
        </mc:Choice>
        <mc:Fallback>
          <p:sp>
            <p:nvSpPr>
              <p:cNvPr id="3" name="内容占位符 2">
                <a:extLst>
                  <a:ext uri="{FF2B5EF4-FFF2-40B4-BE49-F238E27FC236}">
                    <a16:creationId xmlns:a16="http://schemas.microsoft.com/office/drawing/2014/main" id="{FB1192E5-495A-9463-4B31-8552824370C2}"/>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8861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5BB98-FB1D-773F-2E84-B29876662E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1B958A-4524-6240-4B80-39DA518F8E4F}"/>
              </a:ext>
            </a:extLst>
          </p:cNvPr>
          <p:cNvSpPr>
            <a:spLocks noGrp="1"/>
          </p:cNvSpPr>
          <p:nvPr>
            <p:ph type="title"/>
          </p:nvPr>
        </p:nvSpPr>
        <p:spPr/>
        <p:txBody>
          <a:bodyPr/>
          <a:lstStyle/>
          <a:p>
            <a:r>
              <a:rPr lang="en-US" altLang="zh-CN" dirty="0"/>
              <a:t>(Min, +) </a:t>
            </a:r>
            <a:r>
              <a:rPr lang="zh-CN" altLang="en-US" dirty="0"/>
              <a:t>卷积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05137-6506-0C4E-B53E-E0AD6131E915}"/>
                  </a:ext>
                </a:extLst>
              </p:cNvPr>
              <p:cNvSpPr>
                <a:spLocks noGrp="1"/>
              </p:cNvSpPr>
              <p:nvPr>
                <p:ph idx="1"/>
              </p:nvPr>
            </p:nvSpPr>
            <p:spPr/>
            <p:txBody>
              <a:bodyPr>
                <a:normAutofit/>
              </a:bodyPr>
              <a:lstStyle/>
              <a:p>
                <a:r>
                  <a:rPr lang="en-US" altLang="zh-CN" dirty="0">
                    <a:sym typeface="Wingdings" panose="05000000000000000000" pitchFamily="2" charset="2"/>
                  </a:rPr>
                  <a:t>(Min, +) </a:t>
                </a:r>
                <a:r>
                  <a:rPr lang="zh-CN" altLang="en-US" dirty="0">
                    <a:sym typeface="Wingdings" panose="05000000000000000000" pitchFamily="2" charset="2"/>
                  </a:rPr>
                  <a:t>卷积</a:t>
                </a:r>
                <a:endParaRPr lang="en-US" altLang="zh-CN" dirty="0">
                  <a:sym typeface="Wingdings" panose="05000000000000000000" pitchFamily="2" charset="2"/>
                </a:endParaRPr>
              </a:p>
              <a:p>
                <a:pPr lvl="1"/>
                <a:r>
                  <a:rPr lang="zh-CN" altLang="en-US" dirty="0">
                    <a:sym typeface="Wingdings" panose="05000000000000000000" pitchFamily="2" charset="2"/>
                  </a:rPr>
                  <a:t>给定两个长为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的数列求 </a:t>
                </a:r>
                <a:r>
                  <a:rPr lang="en-US" altLang="zh-CN" dirty="0"/>
                  <a:t>(Min, +) </a:t>
                </a:r>
                <a:r>
                  <a:rPr lang="zh-CN" altLang="en-US" dirty="0"/>
                  <a:t>卷积。值域位数是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dirty="0"/>
                  <a:t>(Min, +) </a:t>
                </a:r>
                <a:r>
                  <a:rPr lang="zh-CN" altLang="en-US" dirty="0"/>
                  <a:t>卷积的多项式次数是 </a:t>
                </a:r>
                <a:r>
                  <a:rPr lang="en-US" altLang="zh-CN" dirty="0"/>
                  <a:t>2</a:t>
                </a:r>
                <a:r>
                  <a:rPr lang="zh-CN" altLang="en-US" dirty="0"/>
                  <a:t>。</a:t>
                </a:r>
                <a:endParaRPr lang="en-US" altLang="zh-CN" dirty="0"/>
              </a:p>
              <a:p>
                <a:pPr lvl="1"/>
                <a:endParaRPr lang="en-US" altLang="zh-CN" dirty="0"/>
              </a:p>
              <a:p>
                <a:pPr lvl="1"/>
                <a:r>
                  <a:rPr lang="en-US" altLang="zh-CN" dirty="0"/>
                  <a:t>APSP</a:t>
                </a:r>
                <a:r>
                  <a:rPr lang="zh-CN" altLang="en-US" dirty="0"/>
                  <a:t>（</a:t>
                </a:r>
                <a:r>
                  <a:rPr lang="en-US" altLang="zh-CN" b="0"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次 ），</a:t>
                </a:r>
                <a:r>
                  <a:rPr lang="en-US" altLang="zh-CN" dirty="0"/>
                  <a:t>3SUM </a:t>
                </a:r>
                <a:r>
                  <a:rPr lang="zh-CN" altLang="en-US" dirty="0"/>
                  <a:t>都可以归约到 </a:t>
                </a:r>
                <a:r>
                  <a:rPr lang="en-US" altLang="zh-CN" dirty="0"/>
                  <a:t>(Min, +) </a:t>
                </a:r>
                <a:r>
                  <a:rPr lang="zh-CN" altLang="en-US" dirty="0"/>
                  <a:t>卷积。</a:t>
                </a:r>
                <a:endParaRPr lang="en-US" altLang="zh-CN" dirty="0"/>
              </a:p>
              <a:p>
                <a:pPr lvl="1"/>
                <a:endParaRPr lang="en-US" altLang="zh-CN" dirty="0"/>
              </a:p>
              <a:p>
                <a:r>
                  <a:rPr lang="en-US" altLang="zh-CN" dirty="0"/>
                  <a:t>(Min, Max) </a:t>
                </a:r>
                <a:r>
                  <a:rPr lang="zh-CN" altLang="en-US" dirty="0"/>
                  <a:t>卷积：</a:t>
                </a:r>
                <a:endParaRPr lang="en-US" altLang="zh-CN" dirty="0"/>
              </a:p>
              <a:p>
                <a:pPr lvl="1"/>
                <a:r>
                  <a:rPr lang="en-US" altLang="zh-CN" dirty="0"/>
                  <a:t>(Min, Max) </a:t>
                </a:r>
                <a:r>
                  <a:rPr lang="zh-CN" altLang="en-US" dirty="0"/>
                  <a:t>卷积的多项式次数是 </a:t>
                </a:r>
                <a:r>
                  <a:rPr lang="en-US" altLang="zh-CN" dirty="0"/>
                  <a:t>2</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79605137-6506-0C4E-B53E-E0AD6131E915}"/>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789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BE811-5D49-C464-8D62-E0D420EC4DA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AF2F8B3-8E4D-D3EE-5688-03A27770DA41}"/>
              </a:ext>
            </a:extLst>
          </p:cNvPr>
          <p:cNvSpPr>
            <a:spLocks noGrp="1"/>
          </p:cNvSpPr>
          <p:nvPr>
            <p:ph type="title"/>
          </p:nvPr>
        </p:nvSpPr>
        <p:spPr/>
        <p:txBody>
          <a:bodyPr/>
          <a:lstStyle/>
          <a:p>
            <a:r>
              <a:rPr lang="zh-CN" altLang="en-US" dirty="0"/>
              <a:t>矩阵乘法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B6396C-8DDA-4DD5-8679-22A990D7CC17}"/>
                  </a:ext>
                </a:extLst>
              </p:cNvPr>
              <p:cNvSpPr>
                <a:spLocks noGrp="1"/>
              </p:cNvSpPr>
              <p:nvPr>
                <p:ph idx="1"/>
              </p:nvPr>
            </p:nvSpPr>
            <p:spPr/>
            <p:txBody>
              <a:bodyPr>
                <a:normAutofit/>
              </a:bodyPr>
              <a:lstStyle/>
              <a:p>
                <a:r>
                  <a:rPr lang="zh-CN" altLang="en-US" dirty="0">
                    <a:sym typeface="Wingdings" panose="05000000000000000000" pitchFamily="2" charset="2"/>
                  </a:rPr>
                  <a:t>给定两个矩阵，大小分别是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𝑛</m:t>
                        </m:r>
                      </m:e>
                      <m:sup>
                        <m:r>
                          <a:rPr lang="en-US" altLang="zh-CN" b="0" i="1" smtClean="0">
                            <a:latin typeface="Cambria Math" panose="02040503050406030204" pitchFamily="18" charset="0"/>
                            <a:sym typeface="Wingdings" panose="05000000000000000000" pitchFamily="2" charset="2"/>
                          </a:rPr>
                          <m:t>𝑘</m:t>
                        </m:r>
                      </m:sup>
                    </m:sSup>
                  </m:oMath>
                </a14:m>
                <a:r>
                  <a:rPr lang="zh-CN" altLang="en-US" dirty="0">
                    <a:sym typeface="Wingdings" panose="05000000000000000000" pitchFamily="2" charset="2"/>
                  </a:rPr>
                  <a:t> 和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𝑛</m:t>
                        </m:r>
                      </m:e>
                      <m:sup>
                        <m:r>
                          <a:rPr lang="en-US" altLang="zh-CN" b="0" i="1" smtClean="0">
                            <a:latin typeface="Cambria Math" panose="02040503050406030204" pitchFamily="18" charset="0"/>
                            <a:sym typeface="Wingdings" panose="05000000000000000000" pitchFamily="2" charset="2"/>
                          </a:rPr>
                          <m:t>𝑘</m:t>
                        </m:r>
                      </m:sup>
                    </m:sSup>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求矩阵乘法的结果。</a:t>
                </a:r>
                <a:endParaRPr lang="en-US" altLang="zh-CN" dirty="0">
                  <a:sym typeface="Wingdings" panose="05000000000000000000" pitchFamily="2" charset="2"/>
                </a:endParaRPr>
              </a:p>
              <a:p>
                <a:r>
                  <a:rPr lang="zh-CN" altLang="en-US" dirty="0">
                    <a:sym typeface="Wingdings" panose="05000000000000000000" pitchFamily="2" charset="2"/>
                  </a:rPr>
                  <a:t>（默认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sym typeface="Wingdings" panose="05000000000000000000" pitchFamily="2" charset="2"/>
                      </a:rPr>
                      <m:t>=1</m:t>
                    </m:r>
                  </m:oMath>
                </a14:m>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en-US" altLang="zh-CN" dirty="0"/>
                  <a:t> </a:t>
                </a:r>
                <a:r>
                  <a:rPr lang="zh-CN" altLang="en-US" dirty="0"/>
                  <a:t>时，矩阵乘法的多项式次数记作 </a:t>
                </a:r>
                <a14:m>
                  <m:oMath xmlns:m="http://schemas.openxmlformats.org/officeDocument/2006/math">
                    <m:r>
                      <a:rPr lang="en-US" altLang="zh-CN" b="0" i="1" smtClean="0">
                        <a:latin typeface="Cambria Math" panose="02040503050406030204" pitchFamily="18" charset="0"/>
                      </a:rPr>
                      <m:t>𝜔</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足够小时，矩阵乘法的多项式次数是 </a:t>
                </a:r>
                <a14:m>
                  <m:oMath xmlns:m="http://schemas.openxmlformats.org/officeDocument/2006/math">
                    <m:r>
                      <a:rPr lang="en-US" altLang="zh-CN" b="0" i="1" smtClean="0">
                        <a:latin typeface="Cambria Math" panose="02040503050406030204" pitchFamily="18" charset="0"/>
                      </a:rPr>
                      <m:t>2</m:t>
                    </m:r>
                  </m:oMath>
                </a14:m>
                <a:r>
                  <a:rPr lang="zh-CN" altLang="en-US" dirty="0"/>
                  <a:t>。记有多项式次数 </a:t>
                </a:r>
                <a14:m>
                  <m:oMath xmlns:m="http://schemas.openxmlformats.org/officeDocument/2006/math">
                    <m:r>
                      <a:rPr lang="en-US" altLang="zh-CN" b="0" i="1" smtClean="0">
                        <a:latin typeface="Cambria Math" panose="02040503050406030204" pitchFamily="18" charset="0"/>
                      </a:rPr>
                      <m:t>2</m:t>
                    </m:r>
                  </m:oMath>
                </a14:m>
                <a:r>
                  <a:rPr lang="en-US" altLang="zh-CN" dirty="0"/>
                  <a:t> </a:t>
                </a:r>
                <a:r>
                  <a:rPr lang="zh-CN" altLang="en-US" dirty="0"/>
                  <a:t>的矩阵乘法算法的最大的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上界为 </a:t>
                </a:r>
                <a14:m>
                  <m:oMath xmlns:m="http://schemas.openxmlformats.org/officeDocument/2006/math">
                    <m:r>
                      <a:rPr lang="en-US" altLang="zh-CN" b="0" i="1" smtClean="0">
                        <a:latin typeface="Cambria Math" panose="02040503050406030204" pitchFamily="18" charset="0"/>
                      </a:rPr>
                      <m:t>𝛼</m:t>
                    </m:r>
                  </m:oMath>
                </a14:m>
                <a:r>
                  <a:rPr lang="zh-CN" altLang="en-US" dirty="0"/>
                  <a:t>。</a:t>
                </a:r>
                <a:endParaRPr lang="en-US" altLang="zh-CN" dirty="0"/>
              </a:p>
              <a:p>
                <a:endParaRPr lang="en-US" altLang="zh-CN" dirty="0"/>
              </a:p>
              <a:p>
                <a:r>
                  <a:rPr lang="zh-CN" altLang="en-US" dirty="0"/>
                  <a:t>目前学术界的结果：</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≤2.371552, </m:t>
                    </m:r>
                    <m:r>
                      <a:rPr lang="en-US" altLang="zh-CN" b="0" i="1" smtClean="0">
                        <a:latin typeface="Cambria Math" panose="02040503050406030204" pitchFamily="18" charset="0"/>
                      </a:rPr>
                      <m:t>𝛼</m:t>
                    </m:r>
                    <m:r>
                      <a:rPr lang="en-US" altLang="zh-CN" b="0" i="1" smtClean="0">
                        <a:latin typeface="Cambria Math" panose="02040503050406030204" pitchFamily="18" charset="0"/>
                      </a:rPr>
                      <m:t>≥0.321334</m:t>
                    </m:r>
                  </m:oMath>
                </a14:m>
                <a:endParaRPr lang="en-US" altLang="zh-CN" dirty="0"/>
              </a:p>
            </p:txBody>
          </p:sp>
        </mc:Choice>
        <mc:Fallback xmlns="">
          <p:sp>
            <p:nvSpPr>
              <p:cNvPr id="3" name="内容占位符 2">
                <a:extLst>
                  <a:ext uri="{FF2B5EF4-FFF2-40B4-BE49-F238E27FC236}">
                    <a16:creationId xmlns:a16="http://schemas.microsoft.com/office/drawing/2014/main" id="{DBB6396C-8DDA-4DD5-8679-22A990D7CC17}"/>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0997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17EB6-9983-0265-11D9-A96479879AD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9BE5A9D-15AB-0480-A5A2-C0F7B1072AB3}"/>
              </a:ext>
            </a:extLst>
          </p:cNvPr>
          <p:cNvSpPr>
            <a:spLocks noGrp="1"/>
          </p:cNvSpPr>
          <p:nvPr>
            <p:ph type="title"/>
          </p:nvPr>
        </p:nvSpPr>
        <p:spPr/>
        <p:txBody>
          <a:bodyPr/>
          <a:lstStyle/>
          <a:p>
            <a:r>
              <a:rPr lang="zh-CN" altLang="en-US" dirty="0"/>
              <a:t>矩阵乘法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3E63940-D3E5-0233-7B79-1BF02C722A51}"/>
                  </a:ext>
                </a:extLst>
              </p:cNvPr>
              <p:cNvSpPr>
                <a:spLocks noGrp="1"/>
              </p:cNvSpPr>
              <p:nvPr>
                <p:ph idx="1"/>
              </p:nvPr>
            </p:nvSpPr>
            <p:spPr/>
            <p:txBody>
              <a:bodyPr>
                <a:normAutofit lnSpcReduction="10000"/>
              </a:bodyPr>
              <a:lstStyle/>
              <a:p>
                <a:r>
                  <a:rPr lang="zh-CN" altLang="en-US" dirty="0">
                    <a:sym typeface="Wingdings" panose="05000000000000000000" pitchFamily="2" charset="2"/>
                  </a:rPr>
                  <a:t>按二进制拆位之后可以用位数平方次</a:t>
                </a:r>
                <a:r>
                  <a:rPr lang="en-US" altLang="zh-CN" dirty="0">
                    <a:sym typeface="Wingdings" panose="05000000000000000000" pitchFamily="2" charset="2"/>
                  </a:rPr>
                  <a:t>01</a:t>
                </a:r>
                <a:r>
                  <a:rPr lang="zh-CN" altLang="en-US" dirty="0">
                    <a:sym typeface="Wingdings" panose="05000000000000000000" pitchFamily="2" charset="2"/>
                  </a:rPr>
                  <a:t>矩阵乘法解决整数矩阵乘法。</a:t>
                </a:r>
                <a:endParaRPr lang="en-US" altLang="zh-CN" dirty="0">
                  <a:sym typeface="Wingdings" panose="05000000000000000000" pitchFamily="2" charset="2"/>
                </a:endParaRPr>
              </a:p>
              <a:p>
                <a:r>
                  <a:rPr lang="en-US" altLang="zh-CN" dirty="0">
                    <a:sym typeface="Wingdings" panose="05000000000000000000" pitchFamily="2" charset="2"/>
                  </a:rPr>
                  <a:t>01</a:t>
                </a:r>
                <a:r>
                  <a:rPr lang="zh-CN" altLang="en-US" dirty="0">
                    <a:sym typeface="Wingdings" panose="05000000000000000000" pitchFamily="2" charset="2"/>
                  </a:rPr>
                  <a:t>矩阵乘法的多项式次数和上述矩阵乘法相同。</a:t>
                </a:r>
                <a:endParaRPr lang="en-US" altLang="zh-CN" dirty="0">
                  <a:sym typeface="Wingdings" panose="05000000000000000000" pitchFamily="2" charset="2"/>
                </a:endParaRPr>
              </a:p>
              <a:p>
                <a14:m>
                  <m:oMath xmlns:m="http://schemas.openxmlformats.org/officeDocument/2006/math">
                    <m:r>
                      <a:rPr lang="en-US" altLang="zh-CN" b="0" i="1" smtClean="0">
                        <a:latin typeface="Cambria Math" panose="02040503050406030204" pitchFamily="18" charset="0"/>
                        <a:sym typeface="Wingdings" panose="05000000000000000000" pitchFamily="2" charset="2"/>
                      </a:rPr>
                      <m:t>(∨,∧)</m:t>
                    </m:r>
                  </m:oMath>
                </a14:m>
                <a:r>
                  <a:rPr lang="en-US" altLang="zh-CN" dirty="0">
                    <a:sym typeface="Wingdings" panose="05000000000000000000" pitchFamily="2" charset="2"/>
                  </a:rPr>
                  <a:t> </a:t>
                </a:r>
                <a:r>
                  <a:rPr lang="zh-CN" altLang="en-US" dirty="0">
                    <a:sym typeface="Wingdings" panose="05000000000000000000" pitchFamily="2" charset="2"/>
                  </a:rPr>
                  <a:t>矩阵乘法的多项式次数也相同。</a:t>
                </a:r>
                <a:endParaRPr lang="en-US" altLang="zh-CN" dirty="0">
                  <a:sym typeface="Wingdings" panose="05000000000000000000" pitchFamily="2" charset="2"/>
                </a:endParaRPr>
              </a:p>
              <a:p>
                <a:r>
                  <a:rPr lang="en-US" altLang="zh-CN" dirty="0">
                    <a:sym typeface="Wingdings" panose="05000000000000000000" pitchFamily="2" charset="2"/>
                  </a:rPr>
                  <a:t>(Min, Max) </a:t>
                </a:r>
                <a:r>
                  <a:rPr lang="zh-CN" altLang="en-US" dirty="0">
                    <a:sym typeface="Wingdings" panose="05000000000000000000" pitchFamily="2" charset="2"/>
                  </a:rPr>
                  <a:t>矩阵乘法的多项式次数已知 </a:t>
                </a:r>
                <a14:m>
                  <m:oMath xmlns:m="http://schemas.openxmlformats.org/officeDocument/2006/math">
                    <m:r>
                      <a:rPr lang="en-US" altLang="zh-CN" b="0" i="1" smtClean="0">
                        <a:latin typeface="Cambria Math" panose="02040503050406030204" pitchFamily="18" charset="0"/>
                        <a:sym typeface="Wingdings" panose="05000000000000000000" pitchFamily="2" charset="2"/>
                      </a:rPr>
                      <m:t>≤(3+</m:t>
                    </m:r>
                    <m:r>
                      <a:rPr lang="en-US" altLang="zh-CN" b="0" i="1" smtClean="0">
                        <a:latin typeface="Cambria Math" panose="02040503050406030204" pitchFamily="18" charset="0"/>
                        <a:sym typeface="Wingdings" panose="05000000000000000000" pitchFamily="2" charset="2"/>
                      </a:rPr>
                      <m:t>𝜔</m:t>
                    </m:r>
                    <m:r>
                      <a:rPr lang="en-US" altLang="zh-CN" b="0" i="1" smtClean="0">
                        <a:latin typeface="Cambria Math" panose="02040503050406030204" pitchFamily="18" charset="0"/>
                        <a:sym typeface="Wingdings" panose="05000000000000000000" pitchFamily="2" charset="2"/>
                      </a:rPr>
                      <m:t>)/2</m:t>
                    </m:r>
                  </m:oMath>
                </a14:m>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(Min, +) </a:t>
                </a:r>
                <a:r>
                  <a:rPr lang="zh-CN" altLang="en-US" dirty="0">
                    <a:sym typeface="Wingdings" panose="05000000000000000000" pitchFamily="2" charset="2"/>
                  </a:rPr>
                  <a:t>矩阵乘法（</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sym typeface="Wingdings" panose="05000000000000000000" pitchFamily="2" charset="2"/>
                      </a:rPr>
                      <m:t>=1</m:t>
                    </m:r>
                  </m:oMath>
                </a14:m>
                <a:r>
                  <a:rPr lang="zh-CN" altLang="en-US" dirty="0">
                    <a:sym typeface="Wingdings" panose="05000000000000000000" pitchFamily="2" charset="2"/>
                  </a:rPr>
                  <a:t>）的多项式次数是 </a:t>
                </a:r>
                <a:r>
                  <a:rPr lang="en-US" altLang="zh-CN" dirty="0">
                    <a:sym typeface="Wingdings" panose="05000000000000000000" pitchFamily="2" charset="2"/>
                  </a:rPr>
                  <a:t>3</a:t>
                </a:r>
                <a:r>
                  <a:rPr lang="zh-CN" altLang="en-US" dirty="0">
                    <a:sym typeface="Wingdings" panose="05000000000000000000" pitchFamily="2" charset="2"/>
                  </a:rPr>
                  <a:t>。</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矩阵高斯消元（</a:t>
                </a:r>
                <a:r>
                  <a:rPr lang="en-US" altLang="zh-CN" dirty="0">
                    <a:sym typeface="Wingdings" panose="05000000000000000000" pitchFamily="2" charset="2"/>
                  </a:rPr>
                  <a:t>LU</a:t>
                </a:r>
                <a:r>
                  <a:rPr lang="zh-CN" altLang="en-US" dirty="0">
                    <a:sym typeface="Wingdings" panose="05000000000000000000" pitchFamily="2" charset="2"/>
                  </a:rPr>
                  <a:t>分解）、矩阵求逆的多项式次数也等于矩阵乘法。</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（经典</a:t>
                </a:r>
                <a:r>
                  <a:rPr lang="en-US" altLang="zh-CN" dirty="0">
                    <a:sym typeface="Wingdings" panose="05000000000000000000" pitchFamily="2" charset="2"/>
                  </a:rPr>
                  <a:t>OI</a:t>
                </a:r>
                <a:r>
                  <a:rPr lang="zh-CN" altLang="en-US" dirty="0">
                    <a:sym typeface="Wingdings" panose="05000000000000000000" pitchFamily="2" charset="2"/>
                  </a:rPr>
                  <a:t>博客：</a:t>
                </a:r>
                <a:r>
                  <a:rPr lang="en-US" altLang="zh-CN" dirty="0">
                    <a:sym typeface="Wingdings" panose="05000000000000000000" pitchFamily="2" charset="2"/>
                  </a:rPr>
                  <a:t>《</a:t>
                </a:r>
                <a:r>
                  <a:rPr lang="zh-CN" altLang="en-US" dirty="0">
                    <a:sym typeface="Wingdings" panose="05000000000000000000" pitchFamily="2" charset="2"/>
                  </a:rPr>
                  <a:t>浅谈归约矩乘</a:t>
                </a:r>
                <a:r>
                  <a:rPr lang="en-US" altLang="zh-CN" dirty="0">
                    <a:sym typeface="Wingdings" panose="05000000000000000000" pitchFamily="2" charset="2"/>
                  </a:rPr>
                  <a:t>》《</a:t>
                </a:r>
                <a:r>
                  <a:rPr lang="zh-CN" altLang="en-US" dirty="0">
                    <a:sym typeface="Wingdings" panose="05000000000000000000" pitchFamily="2" charset="2"/>
                  </a:rPr>
                  <a:t>一小类矩阵乘法相关归约</a:t>
                </a:r>
                <a:r>
                  <a:rPr lang="en-US" altLang="zh-CN" dirty="0">
                    <a:sym typeface="Wingdings" panose="05000000000000000000" pitchFamily="2" charset="2"/>
                  </a:rPr>
                  <a:t>》</a:t>
                </a:r>
                <a:r>
                  <a:rPr lang="zh-CN" altLang="en-US" dirty="0">
                    <a:sym typeface="Wingdings" panose="05000000000000000000" pitchFamily="2" charset="2"/>
                  </a:rPr>
                  <a:t>）</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43E63940-D3E5-0233-7B79-1BF02C722A51}"/>
                  </a:ext>
                </a:extLst>
              </p:cNvPr>
              <p:cNvSpPr>
                <a:spLocks noGrp="1" noRot="1" noChangeAspect="1" noMove="1" noResize="1" noEditPoints="1" noAdjustHandles="1" noChangeArrowheads="1" noChangeShapeType="1" noTextEdit="1"/>
              </p:cNvSpPr>
              <p:nvPr>
                <p:ph idx="1"/>
              </p:nvPr>
            </p:nvSpPr>
            <p:spPr>
              <a:blipFill>
                <a:blip r:embed="rId2"/>
                <a:stretch>
                  <a:fillRect l="-142"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7397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A4A9F-31F1-140F-503F-FDDF48B02D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EEF603-A063-9EB3-3CC6-95F6E7BA3D51}"/>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53C555-D988-CE3E-C4DF-1347DB204C30}"/>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次操作长为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的数列，初始全零。</a:t>
                </a:r>
                <a:endParaRPr lang="en-US" altLang="zh-CN" dirty="0">
                  <a:sym typeface="Wingdings" panose="05000000000000000000" pitchFamily="2" charset="2"/>
                </a:endParaRPr>
              </a:p>
              <a:p>
                <a:r>
                  <a:rPr lang="zh-CN" altLang="en-US" dirty="0">
                    <a:sym typeface="Wingdings" panose="05000000000000000000" pitchFamily="2" charset="2"/>
                  </a:rPr>
                  <a:t>操作：区间加整数；全局查询 </a:t>
                </a:r>
                <a14:m>
                  <m:oMath xmlns:m="http://schemas.openxmlformats.org/officeDocument/2006/math">
                    <m:r>
                      <a:rPr lang="en-US" altLang="zh-CN" b="0" i="1" smtClean="0">
                        <a:latin typeface="Cambria Math" panose="02040503050406030204" pitchFamily="18" charset="0"/>
                        <a:sym typeface="Wingdings" panose="05000000000000000000" pitchFamily="2" charset="2"/>
                      </a:rPr>
                      <m:t>0</m:t>
                    </m:r>
                  </m:oMath>
                </a14:m>
                <a:r>
                  <a:rPr lang="en-US" altLang="zh-CN" dirty="0">
                    <a:sym typeface="Wingdings" panose="05000000000000000000" pitchFamily="2" charset="2"/>
                  </a:rPr>
                  <a:t> </a:t>
                </a:r>
                <a:r>
                  <a:rPr lang="zh-CN" altLang="en-US" dirty="0">
                    <a:sym typeface="Wingdings" panose="05000000000000000000" pitchFamily="2" charset="2"/>
                  </a:rPr>
                  <a:t>的个数。</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BC53C555-D988-CE3E-C4DF-1347DB204C3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21379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83B29-47A1-70C3-9818-2BEB4EE887F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1849FEA-D065-04CC-1A21-CBA1956A69DD}"/>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720A7F7-7098-6B82-31B3-4D66B52B7D9A}"/>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次操作长为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的数列，初始全零。</a:t>
                </a:r>
                <a:endParaRPr lang="en-US" altLang="zh-CN" dirty="0">
                  <a:sym typeface="Wingdings" panose="05000000000000000000" pitchFamily="2" charset="2"/>
                </a:endParaRPr>
              </a:p>
              <a:p>
                <a:r>
                  <a:rPr lang="zh-CN" altLang="en-US" dirty="0">
                    <a:sym typeface="Wingdings" panose="05000000000000000000" pitchFamily="2" charset="2"/>
                  </a:rPr>
                  <a:t>操作：区间赋值；撤销上次区间赋值操作；全局查询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𝑥</m:t>
                    </m:r>
                  </m:oMath>
                </a14:m>
                <a:r>
                  <a:rPr lang="en-US" altLang="zh-CN" dirty="0">
                    <a:sym typeface="Wingdings" panose="05000000000000000000" pitchFamily="2" charset="2"/>
                  </a:rPr>
                  <a:t> </a:t>
                </a:r>
                <a:r>
                  <a:rPr lang="zh-CN" altLang="en-US" dirty="0">
                    <a:sym typeface="Wingdings" panose="05000000000000000000" pitchFamily="2" charset="2"/>
                  </a:rPr>
                  <a:t>的个数。</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3720A7F7-7098-6B82-31B3-4D66B52B7D9A}"/>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0972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1F82B-99FD-21AD-D0BE-7DB888E4185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7999835-B25F-B4C5-76BB-E741ED160BC5}"/>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81B593-4021-31D8-D978-7109E60D9F00}"/>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个点的树，每个点有一个颜色，</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次询问路径颜色数。</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7581B593-4021-31D8-D978-7109E60D9F0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5801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FB6B2-A415-DF29-3D5E-6C5C6F6C507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747070-ABC4-9E1E-C702-6A409DAB6AEB}"/>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1FF37A-ABAA-2E21-54C3-B15B09B5102B}"/>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平面上有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sym typeface="Wingdings" panose="05000000000000000000" pitchFamily="2" charset="2"/>
                  </a:rPr>
                  <a:t> </a:t>
                </a:r>
                <a:r>
                  <a:rPr lang="zh-CN" altLang="en-US" dirty="0">
                    <a:sym typeface="Wingdings" panose="05000000000000000000" pitchFamily="2" charset="2"/>
                  </a:rPr>
                  <a:t>个点，横纵坐标范围 </a:t>
                </a:r>
                <a14:m>
                  <m:oMath xmlns:m="http://schemas.openxmlformats.org/officeDocument/2006/math">
                    <m:r>
                      <a:rPr lang="en-US" altLang="zh-CN" b="0" i="1" smtClean="0">
                        <a:latin typeface="Cambria Math" panose="02040503050406030204" pitchFamily="18" charset="0"/>
                        <a:sym typeface="Wingdings" panose="05000000000000000000" pitchFamily="2" charset="2"/>
                      </a:rPr>
                      <m:t>1</m:t>
                    </m:r>
                  </m:oMath>
                </a14:m>
                <a:r>
                  <a:rPr lang="en-US" altLang="zh-CN" dirty="0">
                    <a:sym typeface="Wingdings" panose="05000000000000000000" pitchFamily="2" charset="2"/>
                  </a:rPr>
                  <a:t> </a:t>
                </a:r>
                <a:r>
                  <a:rPr lang="zh-CN" altLang="en-US" dirty="0">
                    <a:sym typeface="Wingdings" panose="05000000000000000000" pitchFamily="2" charset="2"/>
                  </a:rPr>
                  <a:t>到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，初始点权全 </a:t>
                </a:r>
                <a14:m>
                  <m:oMath xmlns:m="http://schemas.openxmlformats.org/officeDocument/2006/math">
                    <m:r>
                      <a:rPr lang="en-US" altLang="zh-CN" b="0" i="1" smtClean="0">
                        <a:latin typeface="Cambria Math" panose="02040503050406030204" pitchFamily="18" charset="0"/>
                        <a:sym typeface="Wingdings" panose="05000000000000000000" pitchFamily="2" charset="2"/>
                      </a:rPr>
                      <m:t>0</m:t>
                    </m:r>
                  </m:oMath>
                </a14:m>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操作为：给定纵坐标的所有点点权加一个数；询问给定横坐标的所有点的点权和。</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E01FF37A-ABAA-2E21-54C3-B15B09B5102B}"/>
                  </a:ext>
                </a:extLst>
              </p:cNvPr>
              <p:cNvSpPr>
                <a:spLocks noGrp="1" noRot="1" noChangeAspect="1" noMove="1" noResize="1" noEditPoints="1" noAdjustHandles="1" noChangeArrowheads="1" noChangeShapeType="1" noTextEdit="1"/>
              </p:cNvSpPr>
              <p:nvPr>
                <p:ph idx="1"/>
              </p:nvPr>
            </p:nvSpPr>
            <p:spPr>
              <a:blipFill>
                <a:blip r:embed="rId2"/>
                <a:stretch>
                  <a:fillRect l="-142" t="-1261" r="-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128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E0F93-950D-45CE-46AF-C4051727D65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FB4EA28-3BF9-E815-7C64-13E7EF3412B7}"/>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5891DF-BDF5-14DB-2E0F-53BAAA433626}"/>
                  </a:ext>
                </a:extLst>
              </p:cNvPr>
              <p:cNvSpPr>
                <a:spLocks noGrp="1"/>
              </p:cNvSpPr>
              <p:nvPr>
                <p:ph idx="1"/>
              </p:nvPr>
            </p:nvSpPr>
            <p:spPr/>
            <p:txBody>
              <a:bodyPr>
                <a:normAutofit/>
              </a:bodyPr>
              <a:lstStyle/>
              <a:p>
                <a:pPr marL="0" indent="0">
                  <a:buNone/>
                </a:pPr>
                <a:r>
                  <a:rPr lang="zh-CN" altLang="en-US" dirty="0"/>
                  <a:t>现在问题的关键是，</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取值（不妨设为 </a:t>
                </a:r>
                <a14:m>
                  <m:oMath xmlns:m="http://schemas.openxmlformats.org/officeDocument/2006/math">
                    <m:r>
                      <a:rPr lang="en-US" altLang="zh-CN" b="1" i="1" smtClean="0">
                        <a:latin typeface="Cambria Math" panose="02040503050406030204" pitchFamily="18" charset="0"/>
                      </a:rPr>
                      <m:t>𝒖</m:t>
                    </m:r>
                  </m:oMath>
                </a14:m>
                <a:r>
                  <a:rPr lang="zh-CN" altLang="en-US" b="1" dirty="0"/>
                  <a:t>）对应的所有区间</a:t>
                </a:r>
                <a:r>
                  <a:rPr lang="zh-CN" altLang="en-US" dirty="0"/>
                  <a:t>有哪些？</a:t>
                </a:r>
                <a:endParaRPr lang="en-US" altLang="zh-CN" dirty="0"/>
              </a:p>
              <a:p>
                <a:pPr marL="0" indent="0">
                  <a:buNone/>
                </a:pPr>
                <a:r>
                  <a:rPr lang="zh-CN" altLang="en-US" dirty="0"/>
                  <a:t>这里，我们的研究对象是满足</a:t>
                </a:r>
                <a:r>
                  <a:rPr lang="zh-CN" altLang="en-US" b="1" dirty="0"/>
                  <a:t>特定条件</a:t>
                </a:r>
                <a:r>
                  <a:rPr lang="zh-CN" altLang="en-US" dirty="0"/>
                  <a:t>（</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oMath>
                </a14:m>
                <a:r>
                  <a:rPr lang="zh-CN" altLang="en-US" dirty="0"/>
                  <a:t>）的所有</a:t>
                </a:r>
                <a:r>
                  <a:rPr lang="zh-CN" altLang="en-US" b="1" dirty="0"/>
                  <a:t>区间</a:t>
                </a:r>
                <a:r>
                  <a:rPr lang="zh-CN" altLang="en-US" dirty="0"/>
                  <a:t>组成的集合。下面我们用“合法”来称呼“满足条件”。</a:t>
                </a:r>
                <a:endParaRPr lang="en-US" altLang="zh-CN" dirty="0"/>
              </a:p>
              <a:p>
                <a:pPr marL="0" indent="0">
                  <a:buNone/>
                </a:pPr>
                <a:r>
                  <a:rPr lang="zh-CN" altLang="en-US" dirty="0"/>
                  <a:t>如何研究所有合法区间组成的集合呢？</a:t>
                </a:r>
                <a:endParaRPr lang="en-US" altLang="zh-CN" dirty="0"/>
              </a:p>
            </p:txBody>
          </p:sp>
        </mc:Choice>
        <mc:Fallback xmlns="">
          <p:sp>
            <p:nvSpPr>
              <p:cNvPr id="3" name="内容占位符 2">
                <a:extLst>
                  <a:ext uri="{FF2B5EF4-FFF2-40B4-BE49-F238E27FC236}">
                    <a16:creationId xmlns:a16="http://schemas.microsoft.com/office/drawing/2014/main" id="{805891DF-BDF5-14DB-2E0F-53BAAA433626}"/>
                  </a:ext>
                </a:extLst>
              </p:cNvPr>
              <p:cNvSpPr>
                <a:spLocks noGrp="1" noRot="1" noChangeAspect="1" noMove="1" noResize="1" noEditPoints="1" noAdjustHandles="1" noChangeArrowheads="1" noChangeShapeType="1" noTextEdit="1"/>
              </p:cNvSpPr>
              <p:nvPr>
                <p:ph idx="1"/>
              </p:nvPr>
            </p:nvSpPr>
            <p:spPr>
              <a:blipFill>
                <a:blip r:embed="rId2"/>
                <a:stretch>
                  <a:fillRect l="-567"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5017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FF790-CA34-5F00-6037-1A8D21F7495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E7B0826-5EFA-1A1D-4563-C74DBAE96CD0}"/>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98BBDD5-4A7D-2E18-82D3-CCEC829968E4}"/>
                  </a:ext>
                </a:extLst>
              </p:cNvPr>
              <p:cNvSpPr>
                <a:spLocks noGrp="1"/>
              </p:cNvSpPr>
              <p:nvPr>
                <p:ph idx="1"/>
              </p:nvPr>
            </p:nvSpPr>
            <p:spPr/>
            <p:txBody>
              <a:bodyPr>
                <a:normAutofit/>
              </a:bodyPr>
              <a:lstStyle/>
              <a:p>
                <a:r>
                  <a:rPr lang="zh-CN" altLang="en-US" dirty="0">
                    <a:sym typeface="Wingdings" panose="05000000000000000000" pitchFamily="2" charset="2"/>
                  </a:rPr>
                  <a:t>以上这些问题都可以归约到 </a:t>
                </a:r>
                <a14:m>
                  <m:oMath xmlns:m="http://schemas.openxmlformats.org/officeDocument/2006/math">
                    <m:rad>
                      <m:radPr>
                        <m:degHide m:val="on"/>
                        <m:ctrlPr>
                          <a:rPr lang="zh-CN" altLang="en-US" i="1" smtClean="0">
                            <a:latin typeface="Cambria Math" panose="02040503050406030204" pitchFamily="18" charset="0"/>
                            <a:sym typeface="Wingdings" panose="05000000000000000000" pitchFamily="2" charset="2"/>
                          </a:rPr>
                        </m:ctrlPr>
                      </m:radPr>
                      <m:deg/>
                      <m:e>
                        <m:r>
                          <a:rPr lang="en-US" altLang="zh-CN" b="0" i="1" smtClean="0">
                            <a:latin typeface="Cambria Math" panose="02040503050406030204" pitchFamily="18" charset="0"/>
                            <a:sym typeface="Wingdings" panose="05000000000000000000" pitchFamily="2" charset="2"/>
                          </a:rPr>
                          <m:t>𝑛</m:t>
                        </m:r>
                      </m:e>
                    </m:rad>
                  </m:oMath>
                </a14:m>
                <a:r>
                  <a:rPr lang="en-US" altLang="zh-CN" dirty="0">
                    <a:sym typeface="Wingdings" panose="05000000000000000000" pitchFamily="2" charset="2"/>
                  </a:rPr>
                  <a:t> </a:t>
                </a:r>
                <a:r>
                  <a:rPr lang="zh-CN" altLang="en-US" dirty="0">
                    <a:sym typeface="Wingdings" panose="05000000000000000000" pitchFamily="2" charset="2"/>
                  </a:rPr>
                  <a:t>阶矩阵乘法，所以复杂度的多项式次数都不低于 </a:t>
                </a:r>
                <a14:m>
                  <m:oMath xmlns:m="http://schemas.openxmlformats.org/officeDocument/2006/math">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𝜔</m:t>
                        </m:r>
                      </m:num>
                      <m:den>
                        <m:r>
                          <a:rPr lang="en-US" altLang="zh-CN" b="0" i="1" smtClean="0">
                            <a:latin typeface="Cambria Math" panose="02040503050406030204" pitchFamily="18" charset="0"/>
                            <a:sym typeface="Wingdings" panose="05000000000000000000" pitchFamily="2" charset="2"/>
                          </a:rPr>
                          <m:t>2</m:t>
                        </m:r>
                      </m:den>
                    </m:f>
                  </m:oMath>
                </a14:m>
                <a:endParaRPr lang="en-US" altLang="zh-CN" dirty="0">
                  <a:sym typeface="Wingdings" panose="05000000000000000000" pitchFamily="2" charset="2"/>
                </a:endParaRPr>
              </a:p>
              <a:p>
                <a:r>
                  <a:rPr lang="zh-CN" altLang="en-US" dirty="0">
                    <a:sym typeface="Wingdings" panose="05000000000000000000" pitchFamily="2" charset="2"/>
                  </a:rPr>
                  <a:t>其中部分问题可以反向归约，按照不同</a:t>
                </a:r>
                <a:r>
                  <a:rPr lang="zh-CN" altLang="en-US">
                    <a:sym typeface="Wingdings" panose="05000000000000000000" pitchFamily="2" charset="2"/>
                  </a:rPr>
                  <a:t>问题的矩阵构造</a:t>
                </a:r>
                <a:r>
                  <a:rPr lang="zh-CN" altLang="en-US" dirty="0">
                    <a:sym typeface="Wingdings" panose="05000000000000000000" pitchFamily="2" charset="2"/>
                  </a:rPr>
                  <a:t>方法，复杂度的多项式次数不高于 </a:t>
                </a:r>
                <a14:m>
                  <m:oMath xmlns:m="http://schemas.openxmlformats.org/officeDocument/2006/math">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𝜔</m:t>
                        </m:r>
                      </m:num>
                      <m:den>
                        <m:r>
                          <a:rPr lang="en-US" altLang="zh-CN" b="0" i="1" smtClean="0">
                            <a:latin typeface="Cambria Math" panose="02040503050406030204" pitchFamily="18" charset="0"/>
                            <a:sym typeface="Wingdings" panose="05000000000000000000" pitchFamily="2" charset="2"/>
                          </a:rPr>
                          <m:t>2</m:t>
                        </m:r>
                      </m:den>
                    </m:f>
                  </m:oMath>
                </a14:m>
                <a:r>
                  <a:rPr lang="en-US" altLang="zh-CN" dirty="0">
                    <a:sym typeface="Wingdings" panose="05000000000000000000" pitchFamily="2" charset="2"/>
                  </a:rPr>
                  <a:t> </a:t>
                </a:r>
                <a:r>
                  <a:rPr lang="zh-CN" altLang="en-US" dirty="0">
                    <a:sym typeface="Wingdings" panose="05000000000000000000" pitchFamily="2" charset="2"/>
                  </a:rPr>
                  <a:t>或者 </a:t>
                </a:r>
                <a14:m>
                  <m:oMath xmlns:m="http://schemas.openxmlformats.org/officeDocument/2006/math">
                    <m:r>
                      <a:rPr lang="en-US" altLang="zh-CN">
                        <a:latin typeface="Cambria Math" panose="02040503050406030204" pitchFamily="18" charset="0"/>
                        <a:sym typeface="Wingdings" panose="05000000000000000000" pitchFamily="2" charset="2"/>
                      </a:rPr>
                      <m:t>2</m:t>
                    </m:r>
                    <m:r>
                      <a:rPr lang="en-US" altLang="zh-CN" b="0" i="0" smtClean="0">
                        <a:latin typeface="Cambria Math" panose="02040503050406030204" pitchFamily="18" charset="0"/>
                        <a:sym typeface="Wingdings" panose="05000000000000000000" pitchFamily="2" charset="2"/>
                      </a:rPr>
                      <m:t>−</m:t>
                    </m:r>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2</m:t>
                        </m:r>
                      </m:num>
                      <m:den>
                        <m:r>
                          <a:rPr lang="en-US" altLang="zh-CN" b="0" i="1" smtClean="0">
                            <a:latin typeface="Cambria Math" panose="02040503050406030204" pitchFamily="18" charset="0"/>
                            <a:sym typeface="Wingdings" panose="05000000000000000000" pitchFamily="2" charset="2"/>
                          </a:rPr>
                          <m:t>𝜔</m:t>
                        </m:r>
                        <m:r>
                          <a:rPr lang="en-US" altLang="zh-CN" b="0" i="1" smtClean="0">
                            <a:latin typeface="Cambria Math" panose="02040503050406030204" pitchFamily="18" charset="0"/>
                            <a:sym typeface="Wingdings" panose="05000000000000000000" pitchFamily="2" charset="2"/>
                          </a:rPr>
                          <m:t>+1</m:t>
                        </m:r>
                      </m:den>
                    </m:f>
                  </m:oMath>
                </a14:m>
                <a:r>
                  <a:rPr lang="zh-CN" altLang="en-US" dirty="0">
                    <a:sym typeface="Wingdings" panose="05000000000000000000" pitchFamily="2" charset="2"/>
                  </a:rPr>
                  <a:t> 等。</a:t>
                </a:r>
                <a:endParaRPr lang="en-US" altLang="zh-CN" dirty="0">
                  <a:sym typeface="Wingdings" panose="05000000000000000000" pitchFamily="2" charset="2"/>
                </a:endParaRPr>
              </a:p>
            </p:txBody>
          </p:sp>
        </mc:Choice>
        <mc:Fallback>
          <p:sp>
            <p:nvSpPr>
              <p:cNvPr id="3" name="内容占位符 2">
                <a:extLst>
                  <a:ext uri="{FF2B5EF4-FFF2-40B4-BE49-F238E27FC236}">
                    <a16:creationId xmlns:a16="http://schemas.microsoft.com/office/drawing/2014/main" id="{598BBDD5-4A7D-2E18-82D3-CCEC829968E4}"/>
                  </a:ext>
                </a:extLst>
              </p:cNvPr>
              <p:cNvSpPr>
                <a:spLocks noGrp="1" noRot="1" noChangeAspect="1" noMove="1" noResize="1" noEditPoints="1" noAdjustHandles="1" noChangeArrowheads="1" noChangeShapeType="1" noTextEdit="1"/>
              </p:cNvSpPr>
              <p:nvPr>
                <p:ph idx="1"/>
              </p:nvPr>
            </p:nvSpPr>
            <p:spPr>
              <a:blipFill>
                <a:blip r:embed="rId2"/>
                <a:stretch>
                  <a:fillRect l="-142"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626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2366E-578A-6286-05FD-377C0FFAE6A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886FFB-387B-9DDA-6650-0277CA90C6CA}"/>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0FD908-A3F5-6524-EFA5-710333676F79}"/>
                  </a:ext>
                </a:extLst>
              </p:cNvPr>
              <p:cNvSpPr>
                <a:spLocks noGrp="1"/>
              </p:cNvSpPr>
              <p:nvPr>
                <p:ph idx="1"/>
              </p:nvPr>
            </p:nvSpPr>
            <p:spPr/>
            <p:txBody>
              <a:bodyPr>
                <a:normAutofit/>
              </a:bodyPr>
              <a:lstStyle/>
              <a:p>
                <a:pPr marL="0" indent="0">
                  <a:buNone/>
                </a:pPr>
                <a:r>
                  <a:rPr lang="zh-CN" altLang="en-US" dirty="0"/>
                  <a:t>现在问题的关键是，</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取值（不妨设为 </a:t>
                </a:r>
                <a14:m>
                  <m:oMath xmlns:m="http://schemas.openxmlformats.org/officeDocument/2006/math">
                    <m:r>
                      <a:rPr lang="en-US" altLang="zh-CN" b="1" i="1" smtClean="0">
                        <a:latin typeface="Cambria Math" panose="02040503050406030204" pitchFamily="18" charset="0"/>
                      </a:rPr>
                      <m:t>𝒖</m:t>
                    </m:r>
                  </m:oMath>
                </a14:m>
                <a:r>
                  <a:rPr lang="zh-CN" altLang="en-US" b="1" dirty="0"/>
                  <a:t>）对应的所有区间</a:t>
                </a:r>
                <a:r>
                  <a:rPr lang="zh-CN" altLang="en-US" dirty="0"/>
                  <a:t>有哪些？</a:t>
                </a:r>
                <a:endParaRPr lang="en-US" altLang="zh-CN" dirty="0"/>
              </a:p>
              <a:p>
                <a:pPr marL="0" indent="0">
                  <a:buNone/>
                </a:pPr>
                <a:r>
                  <a:rPr lang="zh-CN" altLang="en-US" dirty="0"/>
                  <a:t>如何研究所有合法区间组成的集合呢？</a:t>
                </a:r>
                <a:endParaRPr lang="en-US" altLang="zh-CN" dirty="0"/>
              </a:p>
              <a:p>
                <a:pPr marL="342900" indent="-342900">
                  <a:buFont typeface="+mj-lt"/>
                  <a:buAutoNum type="arabicPeriod"/>
                </a:pPr>
                <a:r>
                  <a:rPr lang="zh-CN" altLang="en-US" dirty="0"/>
                  <a:t>思路一（从合法区间集合本身的结构入手）：可以研究能不能由少数合法区间“生成”多数合法区间。</a:t>
                </a:r>
                <a:endParaRPr lang="en-US" altLang="zh-CN" dirty="0"/>
              </a:p>
              <a:p>
                <a:pPr marL="617220" lvl="1" indent="-342900">
                  <a:buFont typeface="+mj-lt"/>
                  <a:buAutoNum type="arabicPeriod"/>
                </a:pPr>
                <a:r>
                  <a:rPr lang="zh-CN" altLang="en-US" dirty="0"/>
                  <a:t>例如：如果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是合法区间，</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en-US" altLang="zh-CN" dirty="0"/>
                  <a:t> </a:t>
                </a:r>
                <a:r>
                  <a:rPr lang="zh-CN" altLang="en-US" dirty="0"/>
                  <a:t>也是合法区间，那么：</a:t>
                </a:r>
                <a:endParaRPr lang="en-US" altLang="zh-CN" dirty="0"/>
              </a:p>
              <a:p>
                <a:pPr marL="891540" lvl="2" indent="-342900">
                  <a:buFont typeface="+mj-lt"/>
                  <a:buAutoNum type="arabicPeriod"/>
                </a:pPr>
                <a:r>
                  <a:rPr lang="zh-CN" altLang="en-US" dirty="0"/>
                  <a:t>如果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en-US" altLang="zh-CN" dirty="0"/>
                  <a:t> </a:t>
                </a:r>
                <a:r>
                  <a:rPr lang="zh-CN" altLang="en-US" dirty="0"/>
                  <a:t>一个包含另一个，那么“介于二者之间”的区间肯定也都是合法区间。对应到平面上，如果有左上</a:t>
                </a:r>
                <a:r>
                  <a:rPr lang="en-US" altLang="zh-CN" dirty="0"/>
                  <a:t>-</a:t>
                </a:r>
                <a:r>
                  <a:rPr lang="zh-CN" altLang="en-US" dirty="0"/>
                  <a:t>右下方向的两个点是合法的，那么以两点为对角的矩形肯定都是合法的。</a:t>
                </a:r>
                <a:endParaRPr lang="en-US" altLang="zh-CN" dirty="0"/>
              </a:p>
              <a:p>
                <a:pPr marL="891540" lvl="2" indent="-342900">
                  <a:buFont typeface="+mj-lt"/>
                  <a:buAutoNum type="arabicPeriod"/>
                </a:pPr>
                <a:r>
                  <a:rPr lang="zh-CN" altLang="en-US" dirty="0"/>
                  <a:t>如果两者相交但不包含，那两者取并得到的区间是合法的。</a:t>
                </a:r>
                <a:endParaRPr lang="en-US" altLang="zh-CN" dirty="0"/>
              </a:p>
              <a:p>
                <a:pPr marL="891540" lvl="2" indent="-342900">
                  <a:buFont typeface="+mj-lt"/>
                  <a:buAutoNum type="arabicPeriod"/>
                </a:pPr>
                <a:r>
                  <a:rPr lang="zh-CN" altLang="en-US" dirty="0"/>
                  <a:t>根据以上两者，可以知道所有合法区间只能是若干个范围互不相交的阶梯形：</a:t>
                </a:r>
                <a:endParaRPr lang="en-US" altLang="zh-CN" dirty="0"/>
              </a:p>
              <a:p>
                <a:pPr marL="617220" lvl="1" indent="-342900">
                  <a:buFont typeface="+mj-lt"/>
                  <a:buAutoNum type="arabicPeriod"/>
                </a:pPr>
                <a:r>
                  <a:rPr lang="zh-CN" altLang="en-US" dirty="0"/>
                  <a:t>我们知道，一个阶梯型可以拆分成拐角点数个矩形，所以如果所有阶梯型的拐角点数总和足够低，就可以把原问题转换成较少个数的离线矩形加，矩形求和，从而解决整个问题。另外，可以注意到一个阶梯型的内拐点肯定是另一个阶梯型的左上角，所以只需要统计左上角即可。</a:t>
                </a:r>
                <a:endParaRPr lang="en-US" altLang="zh-CN" dirty="0"/>
              </a:p>
            </p:txBody>
          </p:sp>
        </mc:Choice>
        <mc:Fallback xmlns="">
          <p:sp>
            <p:nvSpPr>
              <p:cNvPr id="3" name="内容占位符 2">
                <a:extLst>
                  <a:ext uri="{FF2B5EF4-FFF2-40B4-BE49-F238E27FC236}">
                    <a16:creationId xmlns:a16="http://schemas.microsoft.com/office/drawing/2014/main" id="{CA0FD908-A3F5-6524-EFA5-710333676F79}"/>
                  </a:ext>
                </a:extLst>
              </p:cNvPr>
              <p:cNvSpPr>
                <a:spLocks noGrp="1" noRot="1" noChangeAspect="1" noMove="1" noResize="1" noEditPoints="1" noAdjustHandles="1" noChangeArrowheads="1" noChangeShapeType="1" noTextEdit="1"/>
              </p:cNvSpPr>
              <p:nvPr>
                <p:ph idx="1"/>
              </p:nvPr>
            </p:nvSpPr>
            <p:spPr>
              <a:blipFill>
                <a:blip r:embed="rId2"/>
                <a:stretch>
                  <a:fillRect l="-567" t="-1261" r="-21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F62D7D8-4EF2-909D-1A7D-901AE0F0E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8929" y="677863"/>
            <a:ext cx="2798666" cy="2554661"/>
          </a:xfrm>
          <a:prstGeom prst="rect">
            <a:avLst/>
          </a:prstGeom>
        </p:spPr>
      </p:pic>
    </p:spTree>
    <p:extLst>
      <p:ext uri="{BB962C8B-B14F-4D97-AF65-F5344CB8AC3E}">
        <p14:creationId xmlns:p14="http://schemas.microsoft.com/office/powerpoint/2010/main" val="210883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51BB-FBF2-DD57-D577-44BBA96CBA6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6F67CC5-93D1-F424-3B0E-A43FAF781232}"/>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9EEE8B-F83D-B3FD-25DE-D59D109102FD}"/>
                  </a:ext>
                </a:extLst>
              </p:cNvPr>
              <p:cNvSpPr>
                <a:spLocks noGrp="1"/>
              </p:cNvSpPr>
              <p:nvPr>
                <p:ph idx="1"/>
              </p:nvPr>
            </p:nvSpPr>
            <p:spPr/>
            <p:txBody>
              <a:bodyPr>
                <a:normAutofit fontScale="85000" lnSpcReduction="10000"/>
              </a:bodyPr>
              <a:lstStyle/>
              <a:p>
                <a:pPr marL="0" indent="0">
                  <a:buNone/>
                </a:pPr>
                <a:r>
                  <a:rPr lang="zh-CN" altLang="en-US" dirty="0"/>
                  <a:t>现在问题的关键是，</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取值（不妨设为 </a:t>
                </a:r>
                <a14:m>
                  <m:oMath xmlns:m="http://schemas.openxmlformats.org/officeDocument/2006/math">
                    <m:r>
                      <a:rPr lang="en-US" altLang="zh-CN" b="1" i="1" smtClean="0">
                        <a:latin typeface="Cambria Math" panose="02040503050406030204" pitchFamily="18" charset="0"/>
                      </a:rPr>
                      <m:t>𝒖</m:t>
                    </m:r>
                  </m:oMath>
                </a14:m>
                <a:r>
                  <a:rPr lang="zh-CN" altLang="en-US" b="1" dirty="0"/>
                  <a:t>）对应的所有区间</a:t>
                </a:r>
                <a:r>
                  <a:rPr lang="zh-CN" altLang="en-US" dirty="0"/>
                  <a:t>有哪些？</a:t>
                </a:r>
                <a:endParaRPr lang="en-US" altLang="zh-CN" dirty="0"/>
              </a:p>
              <a:p>
                <a:pPr marL="0" indent="0">
                  <a:buNone/>
                </a:pPr>
                <a:r>
                  <a:rPr lang="zh-CN" altLang="en-US" dirty="0"/>
                  <a:t>如何研究所有合法区间组成的集合呢？</a:t>
                </a:r>
                <a:endParaRPr lang="en-US" altLang="zh-CN" dirty="0"/>
              </a:p>
              <a:p>
                <a:pPr marL="342900" indent="-342900">
                  <a:buFont typeface="+mj-lt"/>
                  <a:buAutoNum type="arabicPeriod"/>
                </a:pPr>
                <a:r>
                  <a:rPr lang="zh-CN" altLang="en-US" dirty="0"/>
                  <a:t>可以研究能不能由少数合法区间“生成”多数合法区间。</a:t>
                </a:r>
                <a:endParaRPr lang="en-US" altLang="zh-CN" dirty="0"/>
              </a:p>
              <a:p>
                <a:pPr marL="342900" indent="-342900">
                  <a:buFont typeface="+mj-lt"/>
                  <a:buAutoNum type="arabicPeriod"/>
                </a:pPr>
                <a:r>
                  <a:rPr lang="zh-CN" altLang="en-US" dirty="0"/>
                  <a:t>思路二：可以直接考虑原问题。对于点 </a:t>
                </a:r>
                <a14:m>
                  <m:oMath xmlns:m="http://schemas.openxmlformats.org/officeDocument/2006/math">
                    <m:r>
                      <a:rPr lang="en-US" altLang="zh-CN" b="0" i="1" smtClean="0">
                        <a:latin typeface="Cambria Math" panose="02040503050406030204" pitchFamily="18" charset="0"/>
                      </a:rPr>
                      <m:t>𝑢</m:t>
                    </m:r>
                  </m:oMath>
                </a14:m>
                <a:r>
                  <a:rPr lang="zh-CN" altLang="en-US" dirty="0"/>
                  <a:t>，以 </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为 </a:t>
                </a:r>
                <a:r>
                  <a:rPr lang="en-US" altLang="zh-CN" dirty="0"/>
                  <a:t>LCA </a:t>
                </a:r>
                <a:r>
                  <a:rPr lang="zh-CN" altLang="en-US" dirty="0"/>
                  <a:t>的区间有哪些？</a:t>
                </a:r>
                <a:endParaRPr lang="en-US" altLang="zh-CN" dirty="0"/>
              </a:p>
              <a:p>
                <a:pPr marL="617220" lvl="1" indent="-342900">
                  <a:buFont typeface="+mj-lt"/>
                  <a:buAutoNum type="arabicPeriod"/>
                </a:pPr>
                <a:r>
                  <a:rPr lang="zh-CN" altLang="en-US" dirty="0"/>
                  <a:t>首先，</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子树内的所有点的编号排序后组成若干个连续的段，区间肯定是某个连续的段的子集。</a:t>
                </a:r>
                <a:endParaRPr lang="en-US" altLang="zh-CN" dirty="0"/>
              </a:p>
              <a:p>
                <a:pPr marL="617220" lvl="1" indent="-342900">
                  <a:buFont typeface="+mj-lt"/>
                  <a:buAutoNum type="arabicPeriod"/>
                </a:pPr>
                <a:r>
                  <a:rPr lang="zh-CN" altLang="en-US" dirty="0"/>
                  <a:t>区间不能是某个子树内再对应的连续段的子集。</a:t>
                </a:r>
                <a:endParaRPr lang="en-US" altLang="zh-CN" dirty="0"/>
              </a:p>
              <a:p>
                <a:pPr marL="617220" lvl="1" indent="-342900">
                  <a:buFont typeface="+mj-lt"/>
                  <a:buAutoNum type="arabicPeriod"/>
                </a:pPr>
                <a:r>
                  <a:rPr lang="zh-CN" altLang="en-US" dirty="0"/>
                  <a:t>可以发现这里的“</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子树内的所有点的编号排序后组成若干个连续的段”的每一段实际上都是一个阶梯形的拐角。</a:t>
                </a:r>
                <a:endParaRPr lang="en-US" altLang="zh-CN" dirty="0"/>
              </a:p>
              <a:p>
                <a:pPr marL="617220" lvl="1" indent="-342900">
                  <a:buFont typeface="+mj-lt"/>
                  <a:buAutoNum type="arabicPeriod"/>
                </a:pPr>
                <a:r>
                  <a:rPr lang="zh-CN" altLang="en-US" dirty="0"/>
                  <a:t>所以我们只需要关注整棵树里总共出现了多少次“连续的段”？</a:t>
                </a:r>
                <a:endParaRPr lang="en-US" altLang="zh-CN" dirty="0"/>
              </a:p>
              <a:p>
                <a:pPr marL="617220" lvl="1" indent="-342900">
                  <a:buFont typeface="+mj-lt"/>
                  <a:buAutoNum type="arabicPeriod"/>
                </a:pPr>
                <a:r>
                  <a:rPr lang="zh-CN" altLang="en-US" dirty="0"/>
                  <a:t>考虑初始时，树上每个点只有自己的编号一个数，然后自底向上合并，每次合并的时候产生新的连续的段时都会导致整棵树里数的集合数量减一。因为整个过程中集合总数从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减到了 </a:t>
                </a:r>
                <a14:m>
                  <m:oMath xmlns:m="http://schemas.openxmlformats.org/officeDocument/2006/math">
                    <m:r>
                      <a:rPr lang="en-US" altLang="zh-CN" b="0" i="1" smtClean="0">
                        <a:latin typeface="Cambria Math" panose="02040503050406030204" pitchFamily="18" charset="0"/>
                      </a:rPr>
                      <m:t>1</m:t>
                    </m:r>
                  </m:oMath>
                </a14:m>
                <a:r>
                  <a:rPr lang="zh-CN" altLang="en-US" dirty="0"/>
                  <a:t>，所以新产生的段最多是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 个。加上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个单点段，总共最多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en-US" altLang="zh-CN" dirty="0"/>
                  <a:t> </a:t>
                </a:r>
                <a:r>
                  <a:rPr lang="zh-CN" altLang="en-US" dirty="0"/>
                  <a:t>个。</a:t>
                </a:r>
                <a:endParaRPr lang="en-US" altLang="zh-CN" dirty="0"/>
              </a:p>
            </p:txBody>
          </p:sp>
        </mc:Choice>
        <mc:Fallback xmlns="">
          <p:sp>
            <p:nvSpPr>
              <p:cNvPr id="3" name="内容占位符 2">
                <a:extLst>
                  <a:ext uri="{FF2B5EF4-FFF2-40B4-BE49-F238E27FC236}">
                    <a16:creationId xmlns:a16="http://schemas.microsoft.com/office/drawing/2014/main" id="{E29EEE8B-F83D-B3FD-25DE-D59D109102FD}"/>
                  </a:ext>
                </a:extLst>
              </p:cNvPr>
              <p:cNvSpPr>
                <a:spLocks noGrp="1" noRot="1" noChangeAspect="1" noMove="1" noResize="1" noEditPoints="1" noAdjustHandles="1" noChangeArrowheads="1" noChangeShapeType="1" noTextEdit="1"/>
              </p:cNvSpPr>
              <p:nvPr>
                <p:ph idx="1"/>
              </p:nvPr>
            </p:nvSpPr>
            <p:spPr>
              <a:blipFill>
                <a:blip r:embed="rId2"/>
                <a:stretch>
                  <a:fillRect l="-284" t="-12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BB77499-34A4-7F47-5B6E-B35B6B7D3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8930" y="551469"/>
            <a:ext cx="2798666" cy="2554661"/>
          </a:xfrm>
          <a:prstGeom prst="rect">
            <a:avLst/>
          </a:prstGeom>
        </p:spPr>
      </p:pic>
    </p:spTree>
    <p:extLst>
      <p:ext uri="{BB962C8B-B14F-4D97-AF65-F5344CB8AC3E}">
        <p14:creationId xmlns:p14="http://schemas.microsoft.com/office/powerpoint/2010/main" val="49706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8382B-EE22-A633-97F8-4336AC78063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17224F7-98F2-6F7B-CA9B-8083BC38ECE0}"/>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A9B5FA-796E-17B8-0C2A-1B928DA67648}"/>
                  </a:ext>
                </a:extLst>
              </p:cNvPr>
              <p:cNvSpPr>
                <a:spLocks noGrp="1"/>
              </p:cNvSpPr>
              <p:nvPr>
                <p:ph idx="1"/>
              </p:nvPr>
            </p:nvSpPr>
            <p:spPr/>
            <p:txBody>
              <a:bodyPr>
                <a:normAutofit/>
              </a:bodyPr>
              <a:lstStyle/>
              <a:p>
                <a:pPr marL="0" indent="0">
                  <a:buNone/>
                </a:pPr>
                <a:r>
                  <a:rPr lang="zh-CN" altLang="en-US" dirty="0"/>
                  <a:t>综上，</a:t>
                </a:r>
                <a:r>
                  <a:rPr lang="zh-CN" altLang="en-US" b="1" dirty="0"/>
                  <a:t>把每个区间用二维平面上的一个点表示，</a:t>
                </a:r>
                <a14:m>
                  <m:oMath xmlns:m="http://schemas.openxmlformats.org/officeDocument/2006/math">
                    <m:r>
                      <a:rPr lang="en-US" altLang="zh-CN" b="1" i="1" smtClean="0">
                        <a:latin typeface="Cambria Math" panose="02040503050406030204" pitchFamily="18" charset="0"/>
                      </a:rPr>
                      <m:t>𝑨</m:t>
                    </m:r>
                  </m:oMath>
                </a14:m>
                <a:r>
                  <a:rPr lang="zh-CN" altLang="en-US" b="1" dirty="0"/>
                  <a:t> 作为点的权值，那么问题就变成了平面上 </a:t>
                </a:r>
                <a14:m>
                  <m:oMath xmlns:m="http://schemas.openxmlformats.org/officeDocument/2006/math">
                    <m:r>
                      <a:rPr lang="en-US" altLang="zh-CN" b="1" i="1" smtClean="0">
                        <a:latin typeface="Cambria Math" panose="02040503050406030204" pitchFamily="18" charset="0"/>
                      </a:rPr>
                      <m:t>𝑶</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oMath>
                </a14:m>
                <a:r>
                  <a:rPr lang="zh-CN" altLang="en-US" b="1" dirty="0"/>
                  <a:t> 个互不相交的矩形，每个矩形内权值相同，查询二维前缀和。</a:t>
                </a:r>
                <a:endParaRPr lang="en-US" altLang="zh-CN" b="1" dirty="0"/>
              </a:p>
              <a:p>
                <a:pPr marL="0" indent="0">
                  <a:buNone/>
                </a:pPr>
                <a:r>
                  <a:rPr lang="zh-CN" altLang="en-US" dirty="0"/>
                  <a:t>离线后扫描线容易做到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endParaRPr lang="en-US" altLang="zh-CN" dirty="0"/>
              </a:p>
              <a:p>
                <a:pPr marL="0" indent="0">
                  <a:buNone/>
                </a:pPr>
                <a:r>
                  <a:rPr lang="zh-CN" altLang="en-US" strike="sngStrike" dirty="0"/>
                  <a:t>什么，你不会这个？</a:t>
                </a:r>
                <a:endParaRPr lang="en-US" altLang="zh-CN" strike="sngStrike" dirty="0"/>
              </a:p>
              <a:p>
                <a:pPr marL="0" indent="0">
                  <a:buNone/>
                </a:pPr>
                <a:r>
                  <a:rPr lang="zh-CN" altLang="en-US" strike="sngStrike" dirty="0"/>
                  <a:t>扫描线后就是区间加一次函数区间求和啊。一次函数自变量就是扫描线的位置。类似线段树历史和。</a:t>
                </a:r>
                <a:endParaRPr lang="en-US" altLang="zh-CN" strike="sngStrike" dirty="0"/>
              </a:p>
            </p:txBody>
          </p:sp>
        </mc:Choice>
        <mc:Fallback xmlns="">
          <p:sp>
            <p:nvSpPr>
              <p:cNvPr id="3" name="内容占位符 2">
                <a:extLst>
                  <a:ext uri="{FF2B5EF4-FFF2-40B4-BE49-F238E27FC236}">
                    <a16:creationId xmlns:a16="http://schemas.microsoft.com/office/drawing/2014/main" id="{B4A9B5FA-796E-17B8-0C2A-1B928DA67648}"/>
                  </a:ext>
                </a:extLst>
              </p:cNvPr>
              <p:cNvSpPr>
                <a:spLocks noGrp="1" noRot="1" noChangeAspect="1" noMove="1" noResize="1" noEditPoints="1" noAdjustHandles="1" noChangeArrowheads="1" noChangeShapeType="1" noTextEdit="1"/>
              </p:cNvSpPr>
              <p:nvPr>
                <p:ph idx="1"/>
              </p:nvPr>
            </p:nvSpPr>
            <p:spPr>
              <a:blipFill>
                <a:blip r:embed="rId2"/>
                <a:stretch>
                  <a:fillRect l="-567" t="-12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85E31A6-09A2-7E9F-965F-C707B434D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614" y="4004468"/>
            <a:ext cx="2798666" cy="2554661"/>
          </a:xfrm>
          <a:prstGeom prst="rect">
            <a:avLst/>
          </a:prstGeom>
        </p:spPr>
      </p:pic>
    </p:spTree>
    <p:extLst>
      <p:ext uri="{BB962C8B-B14F-4D97-AF65-F5344CB8AC3E}">
        <p14:creationId xmlns:p14="http://schemas.microsoft.com/office/powerpoint/2010/main" val="2412235945"/>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TM03457515[[fn=风景]]</Template>
  <TotalTime>3342</TotalTime>
  <Words>7032</Words>
  <Application>Microsoft Office PowerPoint</Application>
  <PresentationFormat>宽屏</PresentationFormat>
  <Paragraphs>408</Paragraphs>
  <Slides>60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60</vt:i4>
      </vt:variant>
    </vt:vector>
  </HeadingPairs>
  <TitlesOfParts>
    <vt:vector size="66" baseType="lpstr">
      <vt:lpstr>Arial</vt:lpstr>
      <vt:lpstr>Cambria Math</vt:lpstr>
      <vt:lpstr>Century Schoolbook</vt:lpstr>
      <vt:lpstr>Wingdings</vt:lpstr>
      <vt:lpstr>Wingdings 2</vt:lpstr>
      <vt:lpstr>风景</vt:lpstr>
      <vt:lpstr>问题求解和常见困难问题  </vt:lpstr>
      <vt:lpstr>问题求解</vt:lpstr>
      <vt:lpstr>例题</vt:lpstr>
      <vt:lpstr>怎么思考？</vt:lpstr>
      <vt:lpstr>怎么思考？</vt:lpstr>
      <vt:lpstr>怎么思考？</vt:lpstr>
      <vt:lpstr>怎么思考？</vt:lpstr>
      <vt:lpstr>怎么思考？</vt:lpstr>
      <vt:lpstr>怎么思考？</vt:lpstr>
      <vt:lpstr>怎么思考？</vt:lpstr>
      <vt:lpstr>例题</vt:lpstr>
      <vt:lpstr>例题</vt:lpstr>
      <vt:lpstr>例题</vt:lpstr>
      <vt:lpstr>例题</vt:lpstr>
      <vt:lpstr>例题</vt:lpstr>
      <vt:lpstr>例题</vt:lpstr>
      <vt:lpstr>例题</vt:lpstr>
      <vt:lpstr>例题</vt:lpstr>
      <vt:lpstr>例题</vt:lpstr>
      <vt:lpstr>例题</vt:lpstr>
      <vt:lpstr>例题</vt:lpstr>
      <vt:lpstr>例题</vt:lpstr>
      <vt:lpstr>例题</vt:lpstr>
      <vt:lpstr>问题类和归约</vt:lpstr>
      <vt:lpstr>问题类和归约</vt:lpstr>
      <vt:lpstr>问题类和归约</vt:lpstr>
      <vt:lpstr>问题类和归约</vt:lpstr>
      <vt:lpstr>归约</vt:lpstr>
      <vt:lpstr>常见问题类和困难问题</vt:lpstr>
      <vt:lpstr>NP-Hardness</vt:lpstr>
      <vt:lpstr>NP-Hardness</vt:lpstr>
      <vt:lpstr>NPC</vt:lpstr>
      <vt:lpstr>NPC</vt:lpstr>
      <vt:lpstr>NPC</vt:lpstr>
      <vt:lpstr>Strongly NPC</vt:lpstr>
      <vt:lpstr>NPC</vt:lpstr>
      <vt:lpstr>NPC</vt:lpstr>
      <vt:lpstr>NPC</vt:lpstr>
      <vt:lpstr>GI</vt:lpstr>
      <vt:lpstr>数论</vt:lpstr>
      <vt:lpstr>例题</vt:lpstr>
      <vt:lpstr>例题</vt:lpstr>
      <vt:lpstr>多项式复杂性</vt:lpstr>
      <vt:lpstr>多项式复杂性</vt:lpstr>
      <vt:lpstr>OV</vt:lpstr>
      <vt:lpstr>例题</vt:lpstr>
      <vt:lpstr>例题</vt:lpstr>
      <vt:lpstr>LCS</vt:lpstr>
      <vt:lpstr>3SUM</vt:lpstr>
      <vt:lpstr>例题</vt:lpstr>
      <vt:lpstr>APSP</vt:lpstr>
      <vt:lpstr>图论</vt:lpstr>
      <vt:lpstr>(Min, +) 卷积</vt:lpstr>
      <vt:lpstr>矩阵乘法</vt:lpstr>
      <vt:lpstr>矩阵乘法</vt:lpstr>
      <vt:lpstr>例题</vt:lpstr>
      <vt:lpstr>例题</vt:lpstr>
      <vt:lpstr>例题</vt:lpstr>
      <vt:lpstr>例题</vt:lpstr>
      <vt:lpstr>例题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Exact Distance Maintenance under Multiple Edge Failure</dc:title>
  <dc:creator>刘 承奥</dc:creator>
  <cp:lastModifiedBy>承奥 刘</cp:lastModifiedBy>
  <cp:revision>1025</cp:revision>
  <dcterms:created xsi:type="dcterms:W3CDTF">2022-12-17T17:10:04Z</dcterms:created>
  <dcterms:modified xsi:type="dcterms:W3CDTF">2024-02-23T03:41:13Z</dcterms:modified>
</cp:coreProperties>
</file>