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6" r:id="rId3"/>
    <p:sldId id="297" r:id="rId4"/>
    <p:sldId id="313" r:id="rId5"/>
    <p:sldId id="319" r:id="rId6"/>
    <p:sldId id="317" r:id="rId7"/>
    <p:sldId id="318" r:id="rId8"/>
    <p:sldId id="321" r:id="rId9"/>
    <p:sldId id="322" r:id="rId10"/>
    <p:sldId id="324" r:id="rId11"/>
    <p:sldId id="323" r:id="rId12"/>
    <p:sldId id="320" r:id="rId13"/>
    <p:sldId id="328" r:id="rId14"/>
    <p:sldId id="329" r:id="rId15"/>
    <p:sldId id="327" r:id="rId16"/>
    <p:sldId id="325" r:id="rId17"/>
    <p:sldId id="326" r:id="rId18"/>
    <p:sldId id="330" r:id="rId19"/>
    <p:sldId id="331" r:id="rId20"/>
    <p:sldId id="332" r:id="rId21"/>
    <p:sldId id="333" r:id="rId22"/>
    <p:sldId id="334" r:id="rId23"/>
    <p:sldId id="312" r:id="rId24"/>
    <p:sldId id="337" r:id="rId25"/>
    <p:sldId id="314" r:id="rId26"/>
    <p:sldId id="354" r:id="rId27"/>
    <p:sldId id="338" r:id="rId28"/>
    <p:sldId id="339" r:id="rId29"/>
    <p:sldId id="340" r:id="rId30"/>
    <p:sldId id="315" r:id="rId31"/>
    <p:sldId id="341" r:id="rId32"/>
    <p:sldId id="342" r:id="rId33"/>
    <p:sldId id="343" r:id="rId34"/>
    <p:sldId id="344" r:id="rId35"/>
    <p:sldId id="355" r:id="rId36"/>
    <p:sldId id="345" r:id="rId37"/>
    <p:sldId id="336" r:id="rId38"/>
    <p:sldId id="346" r:id="rId39"/>
    <p:sldId id="356" r:id="rId40"/>
    <p:sldId id="347" r:id="rId41"/>
    <p:sldId id="349" r:id="rId42"/>
    <p:sldId id="348" r:id="rId43"/>
    <p:sldId id="350" r:id="rId44"/>
    <p:sldId id="351" r:id="rId45"/>
    <p:sldId id="352" r:id="rId46"/>
    <p:sldId id="353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刘 承奥" initials="刘" lastIdx="1" clrIdx="0">
    <p:extLst>
      <p:ext uri="{19B8F6BF-5375-455C-9EA6-DF929625EA0E}">
        <p15:presenceInfo xmlns:p15="http://schemas.microsoft.com/office/powerpoint/2012/main" userId="067c8c14fdd522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DD43CD14-13A2-43A0-91B0-808A0B298728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A178056-40F5-4F7A-8449-0E84D16260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88825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CD14-13A2-43A0-91B0-808A0B298728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056-40F5-4F7A-8449-0E84D1626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68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CD14-13A2-43A0-91B0-808A0B298728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056-40F5-4F7A-8449-0E84D1626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44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CD14-13A2-43A0-91B0-808A0B298728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056-40F5-4F7A-8449-0E84D1626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7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CD14-13A2-43A0-91B0-808A0B298728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056-40F5-4F7A-8449-0E84D162600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45090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CD14-13A2-43A0-91B0-808A0B298728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056-40F5-4F7A-8449-0E84D1626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19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CD14-13A2-43A0-91B0-808A0B298728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056-40F5-4F7A-8449-0E84D1626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925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CD14-13A2-43A0-91B0-808A0B298728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056-40F5-4F7A-8449-0E84D1626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662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CD14-13A2-43A0-91B0-808A0B298728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056-40F5-4F7A-8449-0E84D1626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15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CD14-13A2-43A0-91B0-808A0B298728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056-40F5-4F7A-8449-0E84D1626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749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3CD14-13A2-43A0-91B0-808A0B298728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178056-40F5-4F7A-8449-0E84D1626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39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DD43CD14-13A2-43A0-91B0-808A0B298728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A178056-40F5-4F7A-8449-0E84D16260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7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70FE75-F769-212E-D78C-08523FB18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000" dirty="0"/>
              <a:t>OI</a:t>
            </a:r>
            <a:r>
              <a:rPr lang="zh-CN" altLang="en-US" sz="4000" dirty="0"/>
              <a:t>中的</a:t>
            </a:r>
            <a:r>
              <a:rPr lang="zh-CN" altLang="en-US" sz="4000"/>
              <a:t>最优化问题技巧</a:t>
            </a:r>
            <a:r>
              <a:rPr lang="en-US" altLang="zh-CN" sz="4000" dirty="0"/>
              <a:t/>
            </a:r>
            <a:br>
              <a:rPr lang="en-US" altLang="zh-CN" sz="4000" dirty="0"/>
            </a:br>
            <a:r>
              <a:rPr lang="en-US" altLang="zh-CN" sz="4000" dirty="0"/>
              <a:t/>
            </a:r>
            <a:br>
              <a:rPr lang="en-US" altLang="zh-CN" sz="4000" dirty="0"/>
            </a:b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A8F9524-1496-8ECD-D7B8-5D369C94C0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zh-CN" altLang="en-US" dirty="0"/>
              <a:t>刘承奥 </a:t>
            </a:r>
            <a:r>
              <a:rPr lang="en-US" altLang="zh-CN" dirty="0"/>
              <a:t>(CommonAnts)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830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9F160-AA1C-A45A-00F9-5095025CE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5D6358-3556-4D4E-7BD8-C5D131855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BFDB03-9005-8901-36B3-A2915F8B6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可以用矩阵来描述以上内容。</a:t>
                </a:r>
                <a:endParaRPr lang="en-US" altLang="zh-CN" dirty="0"/>
              </a:p>
              <a:p>
                <a:r>
                  <a:rPr lang="zh-CN" altLang="en-US" dirty="0"/>
                  <a:t>如果我们定义一个矩阵，其中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表示从决策点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转移到位置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的值，那么：</a:t>
                </a:r>
                <a:endParaRPr lang="en-US" altLang="zh-CN" dirty="0"/>
              </a:p>
              <a:p>
                <a:r>
                  <a:rPr lang="zh-CN" altLang="en-US" b="0" dirty="0"/>
                  <a:t>我们用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（看最值的方向）表示这个位置是没有用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不存在的。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的矩阵乘法一般定义为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zh-CN" altLang="en-US" dirty="0"/>
                  <a:t>取代正常矩阵的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(+, ×)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有时候也叫“距离乘法”，因为最短路也是这个。最短路等于求邻接矩阵的幂。</a:t>
                </a:r>
                <a:endParaRPr lang="en-US" altLang="zh-CN" dirty="0"/>
              </a:p>
              <a:p>
                <a:r>
                  <a:rPr lang="zh-CN" altLang="en-US" dirty="0"/>
                  <a:t>可以发现，如果定义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，那么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过程可以描述为求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 的幂次。</a:t>
                </a:r>
                <a:endParaRPr lang="en-US" altLang="zh-CN" dirty="0"/>
              </a:p>
              <a:p>
                <a:r>
                  <a:rPr lang="zh-CN" altLang="en-US" dirty="0"/>
                  <a:t>并且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上述关于单调性的性质相同。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，其中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 是计算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时的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数组（写成向量）。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就是区间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划分成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段的最优权值。</a:t>
                </a:r>
                <a:endParaRPr lang="en-US" altLang="zh-CN" dirty="0"/>
              </a:p>
              <a:p>
                <a:r>
                  <a:rPr lang="zh-CN" altLang="en-US" b="0" dirty="0"/>
                  <a:t>对于固定的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b="0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是凸函数。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BBFDB03-9005-8901-36B3-A2915F8B6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9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F860B-06D3-5BA6-8D1B-AB2617AF7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BE920-FB7B-A6A2-A631-DF8D4AEEB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拓展阅读？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6599DD-0775-8EEC-16EC-9B0388FBB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决策单调性的基本算法：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分治转移（注意分治过程可以和分治求值，分治莫队，线段树分治之类的其它作用结合）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维护最优决策点（一般是若干个段，所以用类似</a:t>
                </a:r>
                <a:r>
                  <a:rPr lang="en-US" altLang="zh-CN" dirty="0"/>
                  <a:t>std::set</a:t>
                </a:r>
                <a:r>
                  <a:rPr lang="zh-CN" altLang="en-US" dirty="0"/>
                  <a:t>的方法维护）</a:t>
                </a:r>
                <a:endParaRPr lang="en-US" altLang="zh-CN" dirty="0"/>
              </a:p>
              <a:p>
                <a:r>
                  <a:rPr lang="en-US" altLang="zh-CN" dirty="0"/>
                  <a:t>SMAWK </a:t>
                </a:r>
                <a:r>
                  <a:rPr lang="zh-CN" altLang="en-US" dirty="0"/>
                  <a:t>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次查询两点转移，求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结果。</a:t>
                </a:r>
                <a:endParaRPr lang="en-US" altLang="zh-CN" dirty="0"/>
              </a:p>
              <a:p>
                <a:r>
                  <a:rPr lang="zh-CN" altLang="en-US" dirty="0"/>
                  <a:t>基于 </a:t>
                </a:r>
                <a:r>
                  <a:rPr lang="en-US" altLang="zh-CN" dirty="0"/>
                  <a:t>SMAWK </a:t>
                </a:r>
                <a:r>
                  <a:rPr lang="zh-CN" altLang="en-US" dirty="0"/>
                  <a:t>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复杂度求蒙日矩阵的乘法。</a:t>
                </a:r>
                <a:endParaRPr lang="en-US" altLang="zh-CN" dirty="0"/>
              </a:p>
              <a:p>
                <a:r>
                  <a:rPr lang="zh-CN" altLang="en-US" dirty="0"/>
                  <a:t>更多算法</a:t>
                </a:r>
                <a:r>
                  <a:rPr lang="en-US" altLang="zh-CN" dirty="0"/>
                  <a:t>……</a:t>
                </a:r>
              </a:p>
              <a:p>
                <a:r>
                  <a:rPr lang="zh-CN" altLang="en-US" dirty="0"/>
                  <a:t>想学算法可以使用上述关键词搜索课件和集训队论文等资料，乃至组合数学的学术资料。</a:t>
                </a:r>
                <a:endParaRPr lang="en-US" altLang="zh-CN" dirty="0"/>
              </a:p>
              <a:p>
                <a:r>
                  <a:rPr lang="zh-CN" altLang="en-US" dirty="0"/>
                  <a:t>学各种算法不是今天的主题，今天的问题是如何分析解决一个</a:t>
                </a:r>
                <a:r>
                  <a:rPr lang="en-US" altLang="zh-CN" dirty="0"/>
                  <a:t>OI</a:t>
                </a:r>
                <a:r>
                  <a:rPr lang="zh-CN" altLang="en-US" dirty="0"/>
                  <a:t>最优化问题。</a:t>
                </a:r>
                <a:r>
                  <a:rPr lang="zh-CN" altLang="en-US" strike="sngStrike" dirty="0"/>
                  <a:t>什么省选考上面那些？</a:t>
                </a:r>
                <a:endParaRPr lang="en-US" altLang="zh-CN" strike="sngStrike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D6599DD-0775-8EEC-16EC-9B0388FBB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34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937DC-80E6-48D4-B7EB-EC68A5060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0F3A1-BD51-870B-BDFE-0685FB82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8220C-F6E9-DE51-BFA2-B44D12BA0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在例题中，可以证明答案关于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是凸的。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固定数列，定义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表示段数为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时的权值和最小值，则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的凸函数。</a:t>
                </a:r>
                <a:endParaRPr lang="en-US" altLang="zh-CN" dirty="0"/>
              </a:p>
              <a:p>
                <a:r>
                  <a:rPr lang="zh-CN" altLang="en-US" dirty="0"/>
                  <a:t>所以可以二分斜率（</a:t>
                </a:r>
                <a:r>
                  <a:rPr lang="en-US" altLang="zh-CN" dirty="0" err="1"/>
                  <a:t>wqs</a:t>
                </a:r>
                <a:r>
                  <a:rPr lang="zh-CN" altLang="en-US" dirty="0"/>
                  <a:t>二分）。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给每一段额外增加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的权值，然后求全局最小值，这相当于用斜率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的直线切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的图像。</a:t>
                </a:r>
                <a:endParaRPr lang="en-US" altLang="zh-CN" dirty="0"/>
              </a:p>
              <a:p>
                <a:r>
                  <a:rPr lang="zh-CN" altLang="en-US" dirty="0"/>
                  <a:t>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是凸的，所以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的所有点都在凸包上，所以一定存在一个斜率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可以切到。二分这个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即可。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48220C-F6E9-DE51-BFA2-B44D12BA0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3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5FAFC-2B1D-E2CF-58A0-0BE319EE9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F7934D-6666-BEC3-BF87-14379098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凸性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B94ADE-F795-BA3E-68FD-D0AE016E62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凸性的证明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调整法。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假设我们知道了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段和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段的最优解，只要我们对于任意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都能证明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段的最优解</a:t>
                </a:r>
                <a:r>
                  <a:rPr lang="zh-CN" altLang="en-US" dirty="0" smtClean="0"/>
                  <a:t>小于等于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段和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段最优解的平均值，即可按定义证明凸性。</a:t>
                </a:r>
                <a:endParaRPr lang="en-US" altLang="zh-CN" dirty="0"/>
              </a:p>
              <a:p>
                <a:r>
                  <a:rPr lang="zh-CN" altLang="en-US" dirty="0"/>
                  <a:t>只需要构造出一个小于等于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 段和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 段最优解的平均值的解。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CB94ADE-F795-BA3E-68FD-D0AE016E62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348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6FB33-B512-388C-A143-A8DEED5D7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FDC0FC-8A8C-CB76-5D7A-C7B89006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凸性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664238-18B7-F937-4981-FCD08A968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思路：调整法。</a:t>
                </a:r>
                <a:endParaRPr lang="en-US" altLang="zh-CN" dirty="0"/>
              </a:p>
              <a:p>
                <a:r>
                  <a:rPr lang="zh-CN" altLang="en-US" dirty="0"/>
                  <a:t>假设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段的是方案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段的是方案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我们把两个方案放回序列上，从序列左边扫描到右边，假设扫描位置为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那么一开始方案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左边的段数相同，都是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到最后，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的段数减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的段数等于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所以其中一定有一个时刻等于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，假设这时对应的扫描位置是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我们把两种方案各自在中间劈开，然后把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的前半段和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的后半段接在一起，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的后半段和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的前半段接在一起，可以得到两种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段的方案。</a:t>
                </a:r>
                <a:endParaRPr lang="en-US" altLang="zh-CN" dirty="0"/>
              </a:p>
              <a:p>
                <a:r>
                  <a:rPr lang="zh-CN" altLang="en-US" dirty="0"/>
                  <a:t>没被劈开的段的权值和不变，被劈开的位置根据四边形不等式，权值和一定不变或变小。所以两种新方案里较小的那个一定小于等于原来的两种方案平均值。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A664238-18B7-F937-4981-FCD08A968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326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97F2B-E88A-E9C3-07D8-CD72C582A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DABA1F-AD21-75E0-D721-0122AB35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更一般的思路？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086B23-1A91-DBC9-44C5-80059B5292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有必要死记硬背这么多的吗？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到底怎么看出单调性和凸性？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四边形不等式里面的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≥,≤</m:t>
                    </m:r>
                  </m:oMath>
                </a14:m>
                <a:r>
                  <a:rPr lang="zh-CN" altLang="en-US" dirty="0"/>
                  <a:t>和外面的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max</m:t>
                    </m:r>
                  </m:oMath>
                </a14:m>
                <a:r>
                  <a:rPr lang="zh-CN" altLang="en-US" dirty="0"/>
                  <a:t>到底什么关系？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086B23-1A91-DBC9-44C5-80059B5292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9072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7766-8D88-06B7-ADAD-77FACAA16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0CF7DE-643C-3727-DD87-6FC9C969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更一般的思路？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66E08-FE79-24D2-2A5F-E02DAA98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OI</a:t>
            </a:r>
            <a:r>
              <a:rPr lang="zh-CN" altLang="en-US" dirty="0"/>
              <a:t>的组合问题都是比较直观的组合问题</a:t>
            </a:r>
            <a:r>
              <a:rPr lang="en-US" altLang="zh-CN" dirty="0"/>
              <a:t>——</a:t>
            </a:r>
            <a:r>
              <a:rPr lang="zh-CN" altLang="en-US" dirty="0"/>
              <a:t>你只需要研究</a:t>
            </a:r>
            <a:r>
              <a:rPr lang="zh-CN" altLang="en-US" b="1" dirty="0"/>
              <a:t>问题对象的结构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zh-CN" altLang="en-US" dirty="0"/>
              <a:t>问题对象：序列里的合法区间，网格里的合法点对，树上的合法子集，图上的合法路径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在最优化问题中，就是</a:t>
            </a:r>
            <a:r>
              <a:rPr lang="zh-CN" altLang="en-US" b="1" dirty="0"/>
              <a:t>所有的合法方案</a:t>
            </a:r>
            <a:r>
              <a:rPr lang="zh-CN" altLang="en-US" dirty="0"/>
              <a:t>！</a:t>
            </a:r>
            <a:endParaRPr lang="en-US" altLang="zh-CN" dirty="0"/>
          </a:p>
          <a:p>
            <a:pPr lvl="1"/>
            <a:r>
              <a:rPr lang="zh-CN" altLang="en-US" dirty="0"/>
              <a:t>能否用较少的关键信息描述所有的合法方案？</a:t>
            </a:r>
            <a:endParaRPr lang="en-US" altLang="zh-CN" dirty="0"/>
          </a:p>
          <a:p>
            <a:pPr lvl="2"/>
            <a:r>
              <a:rPr lang="zh-CN" altLang="en-US" dirty="0"/>
              <a:t>能否维护合法方案的集合？</a:t>
            </a:r>
            <a:endParaRPr lang="en-US" altLang="zh-CN" dirty="0"/>
          </a:p>
          <a:p>
            <a:pPr lvl="1"/>
            <a:r>
              <a:rPr lang="zh-CN" altLang="en-US" dirty="0"/>
              <a:t>能否用部分的合法方案生成所有的合法方案？</a:t>
            </a:r>
            <a:endParaRPr lang="en-US" altLang="zh-CN" dirty="0"/>
          </a:p>
          <a:p>
            <a:pPr lvl="1"/>
            <a:r>
              <a:rPr lang="zh-CN" altLang="en-US" dirty="0"/>
              <a:t>能否证明所有可能是最优解的方案都有某种特殊性质？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9CEEE-333A-C542-C5F9-B788AB8EE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879B5-0C02-4D86-46B6-45D8F7D6D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更一般的思路？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BDF512-4B1C-E82D-C0CD-3729E5624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取最小值时凸性的方向是这样的，为什么不是那样的？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考虑表示所有合法方案的</a:t>
                </a:r>
                <a:r>
                  <a:rPr lang="zh-CN" altLang="en-US" b="1" dirty="0"/>
                  <a:t>点集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在一开始的例子中，我们可以用二维坐标点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表示一个包含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段，权值为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的方案。</a:t>
                </a:r>
                <a:endParaRPr lang="en-US" altLang="zh-CN" dirty="0"/>
              </a:p>
              <a:p>
                <a:r>
                  <a:rPr lang="zh-CN" altLang="en-US" dirty="0"/>
                  <a:t>那么可以发现，最优化实质上就是研究点集的</a:t>
                </a:r>
                <a:r>
                  <a:rPr lang="zh-CN" altLang="en-US" b="1" dirty="0"/>
                  <a:t>边缘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4BDF512-4B1C-E82D-C0CD-3729E5624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9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EA9BD-EA94-B1C6-BB8A-BDEA891D1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6A432C-CE93-FFB0-7F83-91CC65D5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更一般的思路？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B7A65A5-2D60-BABF-E58B-B99642474C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069" y="2396062"/>
            <a:ext cx="3178712" cy="3216813"/>
          </a:xfrm>
        </p:spPr>
      </p:pic>
    </p:spTree>
    <p:extLst>
      <p:ext uri="{BB962C8B-B14F-4D97-AF65-F5344CB8AC3E}">
        <p14:creationId xmlns:p14="http://schemas.microsoft.com/office/powerpoint/2010/main" val="266075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C079E-3CBB-59E0-6463-10894CE7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342DE-20EC-ED01-816E-65331F46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更一般的思路？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8F17ED-6B10-4481-BA58-20FF1CB91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+)</m:t>
                    </m:r>
                  </m:oMath>
                </a14:m>
                <a:r>
                  <a:rPr lang="zh-CN" altLang="en-US" dirty="0"/>
                  <a:t> 卷积的实质是什么？</a:t>
                </a:r>
                <a:endParaRPr lang="en-US" altLang="zh-CN" dirty="0"/>
              </a:p>
              <a:p>
                <a:r>
                  <a:rPr lang="zh-CN" altLang="en-US" dirty="0"/>
                  <a:t>两个凸集的边缘（凸包，最值）做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+)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卷积，其实质就是两个凸集中各自任取一个，向量相加形成的所有可能结果组成的新集合（一定是凸集）的边缘。</a:t>
                </a:r>
                <a:endParaRPr lang="en-US" altLang="zh-CN" dirty="0"/>
              </a:p>
              <a:p>
                <a:pPr lvl="1"/>
                <a:r>
                  <a:rPr lang="zh-CN" altLang="en-US" i="1" dirty="0"/>
                  <a:t>注：也就是“闵可夫斯基和”</a:t>
                </a:r>
                <a:endParaRPr lang="en-US" altLang="zh-CN" i="1" dirty="0"/>
              </a:p>
              <a:p>
                <a:endParaRPr lang="en-US" altLang="zh-CN" dirty="0"/>
              </a:p>
              <a:p>
                <a:r>
                  <a:rPr lang="zh-CN" altLang="en-US" b="1" dirty="0"/>
                  <a:t>也就是说，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𝒎𝒊𝒏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+)</m:t>
                    </m:r>
                  </m:oMath>
                </a14:m>
                <a:r>
                  <a:rPr lang="zh-CN" altLang="en-US" b="1" dirty="0"/>
                  <a:t> 卷积表示的是方案对应的集合求和，也就是两个部分各自方案的组合。</a:t>
                </a:r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8F17ED-6B10-4481-BA58-20FF1CB91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15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8EEDD-8352-9226-A516-E0CC7DC6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问题引入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327683-9580-7F44-CCA3-514152EFA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问题</a:t>
                </a:r>
                <a:r>
                  <a:rPr lang="en-US" altLang="zh-CN" dirty="0"/>
                  <a:t>.</a:t>
                </a:r>
                <a:r>
                  <a:rPr lang="zh-CN" altLang="en-US" dirty="0"/>
                  <a:t>（数列分段）有一个长为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的</a:t>
                </a:r>
                <a:r>
                  <a:rPr lang="zh-CN" altLang="en-US" b="1" dirty="0"/>
                  <a:t>正整数</a:t>
                </a:r>
                <a:r>
                  <a:rPr lang="zh-CN" altLang="en-US" dirty="0"/>
                  <a:t>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dirty="0"/>
                  <a:t>，要把这个数列划分成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段，每一段的权值等于段内数字和的平方，使得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段权值的总和最小</a:t>
                </a:r>
                <a:r>
                  <a:rPr lang="zh-CN" altLang="en-US" dirty="0" smtClean="0"/>
                  <a:t>。</a:t>
                </a:r>
                <a:endParaRPr lang="en-US" altLang="zh-CN" dirty="0" smtClean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b="0" dirty="0" smtClean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327683-9580-7F44-CCA3-514152EFA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92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F23F-F976-F09C-8B5D-76121686E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E3E9A-4946-9BCD-02AB-C1DE66FC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更一般的思路？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34BD8-F701-29E6-ED27-42D4D3D84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凸性“符号反了”的实质是什么？</a:t>
            </a:r>
            <a:endParaRPr lang="en-US" altLang="zh-CN" dirty="0"/>
          </a:p>
          <a:p>
            <a:r>
              <a:rPr lang="zh-CN" altLang="en-US" dirty="0"/>
              <a:t>取补集了。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44298E-4298-96B0-AE05-658A3D1F2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740" y="2728734"/>
            <a:ext cx="3179193" cy="321729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FBA1317-9824-6CDE-D8C8-E571AB19F9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472" y="2728734"/>
            <a:ext cx="3179193" cy="321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B74A5-43D0-42F4-B736-11F72962A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24F709-F050-E605-5C29-197D42B4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更一般的思路？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E0AAC8-2719-AD22-A3B9-D3B6062F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像这样，抓住“研究全体合法方案的结构”的思路研究问题。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生成集：找到利用少量合法方案</a:t>
            </a:r>
            <a:r>
              <a:rPr lang="en-US" altLang="zh-CN" dirty="0"/>
              <a:t>/</a:t>
            </a:r>
            <a:r>
              <a:rPr lang="zh-CN" altLang="en-US" dirty="0"/>
              <a:t>位置推出大量合法方案的情况，以描述结构。</a:t>
            </a:r>
            <a:endParaRPr lang="en-US" altLang="zh-CN" dirty="0"/>
          </a:p>
          <a:p>
            <a:r>
              <a:rPr lang="zh-CN" altLang="en-US" dirty="0"/>
              <a:t>调整法：假设最优方案已知，利用最优方案构造出满足条件的足够优的方案，证明一定有满足条件的方案。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658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7CFCC-DF6A-05D7-861C-930ABE9A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0344B-EEAA-4BE8-247E-8156F18C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利用经典模型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F9A21-C18E-8985-172B-DAD5EB90A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一般来说在贪心类算法中，贪心过程相当于不断调整方案。</a:t>
            </a:r>
            <a:endParaRPr lang="en-US" altLang="zh-CN" dirty="0"/>
          </a:p>
          <a:p>
            <a:r>
              <a:rPr lang="zh-CN" altLang="en-US" dirty="0"/>
              <a:t>在一般的贪心算法中，权值关于贪心次数（一般等于方案的大小）是凸的。</a:t>
            </a:r>
            <a:endParaRPr lang="en-US" altLang="zh-CN" dirty="0"/>
          </a:p>
          <a:p>
            <a:r>
              <a:rPr lang="zh-CN" altLang="en-US" dirty="0"/>
              <a:t>可以利用经典的此类算法推出贪心、凸性等。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例如：</a:t>
            </a:r>
            <a:endParaRPr lang="en-US" altLang="zh-CN" dirty="0"/>
          </a:p>
          <a:p>
            <a:r>
              <a:rPr lang="zh-CN" altLang="en-US" dirty="0"/>
              <a:t>最大匹配（增广路）</a:t>
            </a:r>
            <a:endParaRPr lang="en-US" altLang="zh-CN" dirty="0"/>
          </a:p>
          <a:p>
            <a:r>
              <a:rPr lang="zh-CN" altLang="en-US" b="1" dirty="0"/>
              <a:t>费用流的费用关于流量（最短增广路）</a:t>
            </a:r>
            <a:endParaRPr lang="en-US" altLang="zh-CN" b="1" dirty="0"/>
          </a:p>
          <a:p>
            <a:r>
              <a:rPr lang="zh-CN" altLang="en-US" dirty="0"/>
              <a:t>拟阵贪心（有交换性）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2384919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8F41D6-9E9F-411D-16EE-F98D1662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1</a:t>
            </a:r>
            <a:r>
              <a:rPr lang="zh-CN" altLang="en-US" dirty="0"/>
              <a:t>「</a:t>
            </a:r>
            <a:r>
              <a:rPr lang="en-US" altLang="zh-CN" dirty="0"/>
              <a:t>NAIPC2016</a:t>
            </a:r>
            <a:r>
              <a:rPr lang="zh-CN" altLang="en-US" dirty="0"/>
              <a:t>」</a:t>
            </a:r>
            <a:r>
              <a:rPr lang="en-US" altLang="zh-CN" dirty="0"/>
              <a:t>Jewel Thief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A723D8-1A8D-9256-3CFE-7A06ECC60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≤1000000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个物品，每个物品重量不超过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zh-CN" altLang="en-US" dirty="0"/>
                  <a:t>，权值不超过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请你求出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每种容量的背包能装下的物品的最大总权值。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≤50000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所有输入的数都是正整数。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2A723D8-1A8D-9256-3CFE-7A06ECC60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09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4FB0A-4748-647E-6E90-65BFB4579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60080-76CD-FB0E-24DB-4D9182C6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1</a:t>
            </a:r>
            <a:r>
              <a:rPr lang="zh-CN" altLang="en-US" dirty="0"/>
              <a:t>「</a:t>
            </a:r>
            <a:r>
              <a:rPr lang="en-US" altLang="zh-CN" dirty="0"/>
              <a:t>NAIPC2016</a:t>
            </a:r>
            <a:r>
              <a:rPr lang="zh-CN" altLang="en-US" dirty="0"/>
              <a:t>」</a:t>
            </a:r>
            <a:r>
              <a:rPr lang="en-US" altLang="zh-CN" dirty="0"/>
              <a:t>Jewel Thief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25FD17-64F2-3F1D-2E77-11BE6378E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/>
                  <a:t>对于相同重量的物品，很明显优先选权值大的。</a:t>
                </a:r>
                <a:endParaRPr lang="en-US" altLang="zh-CN" b="0" dirty="0"/>
              </a:p>
              <a:p>
                <a:r>
                  <a:rPr lang="zh-CN" altLang="en-US" dirty="0"/>
                  <a:t>所以对于每种重量的物品来说，总权值关于物品个数是凸的。只考虑这种重量的物品情况下，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总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重量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总权值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的合法方案集合是个凸集。</a:t>
                </a:r>
                <a:endParaRPr lang="en-US" altLang="zh-CN" dirty="0"/>
              </a:p>
              <a:p>
                <a:r>
                  <a:rPr lang="zh-CN" altLang="en-US" dirty="0"/>
                  <a:t>所以整个问题相当于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zh-CN" altLang="en-US" dirty="0"/>
                  <a:t>个凸函数做卷积。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表示只考虑重量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以内物品，总重量为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的最大权值的话，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是只考虑重量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的物品的背包值的那个凸函数。凸函数肯定满足四边形不等式，所以套用四边形不等式的决策单调性转移即可。</a:t>
                </a:r>
                <a:endParaRPr lang="en-US" altLang="zh-CN" dirty="0"/>
              </a:p>
              <a:p>
                <a:r>
                  <a:rPr lang="zh-CN" altLang="en-US" dirty="0"/>
                  <a:t>（如果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是一个关于区间长度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的凸函数，那肯定满足四边形不等式）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C25FD17-64F2-3F1D-2E77-11BE6378E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95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DB5ED-95EA-BDB4-597F-881B0C7D2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67124C-9F3B-6F67-BF65-0FEFF1D6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6EEA7E-EE8C-C4C2-3390-F8072650A8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≤300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种物品，每种物品重量不超过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=300</m:t>
                    </m:r>
                  </m:oMath>
                </a14:m>
                <a:r>
                  <a:rPr lang="zh-CN" altLang="en-US" dirty="0"/>
                  <a:t>，权值不超过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请你求出容量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的背包能装下的物品的最大总权值。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所有输入的数都是正整数。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6EEA7E-EE8C-C4C2-3390-F8072650A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23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AFC11-5BAA-AFDF-8B61-57EC9D459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DD23A5-73D8-94B3-00D3-9F6D2D6A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6459C6-0074-FA19-1B33-98762AA49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（按性价比贪心？）</a:t>
                </a:r>
                <a:endParaRPr lang="en-US" altLang="zh-CN" dirty="0"/>
              </a:p>
              <a:p>
                <a:r>
                  <a:rPr lang="zh-CN" altLang="en-US" dirty="0"/>
                  <a:t>（相当于需要存在一个不大的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，使得前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的空间贪心到的物品必然在最优解里。因为最大权值的背包是不可减信息，从贪心方案向实际最优方案调整的时候没法删物品。）</a:t>
                </a:r>
                <a:endParaRPr lang="en-US" altLang="zh-CN" dirty="0"/>
              </a:p>
              <a:p>
                <a:r>
                  <a:rPr lang="zh-CN" altLang="en-US" dirty="0"/>
                  <a:t>（根据两个物品的差，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 至少是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 级别。那么有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吗？）</a:t>
                </a:r>
                <a:endParaRPr lang="en-US" altLang="zh-CN" dirty="0"/>
              </a:p>
              <a:p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 有一些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/>
                  <a:t> 以内的数，它们的和为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，且任何一个非空子集的和都不是特定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的倍数，那么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zh-CN" altLang="en-US" dirty="0"/>
                  <a:t> （关于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）最多是多少？）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zh-CN" altLang="en-US" dirty="0"/>
                  <a:t>（考虑把这些数按任意特定顺序排起来，然后不能有两个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相等的前缀和，所以最多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 dirty="0"/>
                  <a:t> 个数。）</a:t>
                </a:r>
                <a:endParaRPr lang="en-US" altLang="zh-CN" dirty="0"/>
              </a:p>
              <a:p>
                <a:r>
                  <a:rPr lang="zh-CN" altLang="en-US" dirty="0"/>
                  <a:t>所以对于完全背包（无限背包）的情况，确实有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86459C6-0074-FA19-1B33-98762AA49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61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83B5C-D56E-53DC-26B9-78D57A964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1E94B-9957-9850-25F6-D6C94E6F5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E4F7B4-EBC8-FCCC-E3F7-C9929F247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考虑对方案“分段”。</a:t>
                </a:r>
                <a:endParaRPr lang="en-US" altLang="zh-CN" dirty="0"/>
              </a:p>
              <a:p>
                <a:r>
                  <a:rPr lang="zh-CN" altLang="en-US" dirty="0"/>
                  <a:t>一个方案中所有物品以任何一种方式排列，在任何一个重量处切开，都可以在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范围以内找到一个分点。所以：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最优解中所有物品以任何一种方式排列，则一定存在一个位置分开使得两半段的总重量分别都在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之内。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表示考虑前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个物品，总重量为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的最大权值。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表示考虑后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个物品，总重量为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的最大权值。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EE4F7B4-EBC8-FCCC-E3F7-C9929F247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72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74B0D-70A8-4303-0C17-AD352865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8B43B-B145-C850-9235-01421F834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BDC1A7-4359-5459-3B0A-C6ADFC6DA7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表示考虑前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个物品，总重量为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的最大权值。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表示考虑后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个物品，总重量为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𝑀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的最大权值。</a:t>
                </a:r>
                <a:endParaRPr lang="en-US" altLang="zh-CN" dirty="0"/>
              </a:p>
              <a:p>
                <a:r>
                  <a:rPr lang="zh-CN" altLang="en-US" dirty="0"/>
                  <a:t>合并这两个背包就一定能找到整个问题的最优解。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可以继续递归：</a:t>
                </a:r>
                <a:endParaRPr lang="en-US" altLang="zh-CN" dirty="0"/>
              </a:p>
              <a:p>
                <a:r>
                  <a:rPr lang="zh-CN" altLang="en-US" dirty="0"/>
                  <a:t>一定存在一个位置分开使得前半段再分成两半段的总重量分别都在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之内。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5BDC1A7-4359-5459-3B0A-C6ADFC6DA7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2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17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24D31-C8A1-D00C-D25E-75EB69571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C5476-86FC-D063-BE93-80AA0979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43BA4F-47C7-3412-80FA-1E36BC7148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所以，我们设：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表示只考虑编号在区间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内的物品，总重量为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的背包最大权值和。</a:t>
                </a:r>
                <a:endParaRPr lang="en-US" altLang="zh-CN" dirty="0"/>
              </a:p>
              <a:p>
                <a:r>
                  <a:rPr lang="zh-CN" altLang="en-US" dirty="0"/>
                  <a:t>其中，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取值范围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取值范围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[1,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取值范围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总的时间复杂度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A43BA4F-47C7-3412-80FA-1E36BC714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2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8EEDD-8352-9226-A516-E0CC7DC65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327683-9580-7F44-CCA3-514152EFA8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j) </a:t>
                </a:r>
                <a:r>
                  <a:rPr lang="zh-CN" altLang="en-US" dirty="0"/>
                  <a:t>表示前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个数划分成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段的最小权值。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的前缀和）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327683-9580-7F44-CCA3-514152EFA8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149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FD9BD-500D-8F7B-7D5C-BE49F8748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5CA88-60A1-FBC8-6555-DC5ACECA1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D97C05-F3BD-C5BE-7A06-7ADF48F98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个物品，每个物品重量不超过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r>
                  <a:rPr lang="zh-CN" altLang="en-US" dirty="0"/>
                  <a:t>，没有权值。</a:t>
                </a:r>
                <a:endParaRPr lang="en-US" altLang="zh-CN" dirty="0"/>
              </a:p>
              <a:p>
                <a:r>
                  <a:rPr lang="zh-CN" altLang="en-US" dirty="0"/>
                  <a:t>请你求出容量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的背包能装下的物品的最大总</a:t>
                </a:r>
                <a:r>
                  <a:rPr lang="zh-CN" altLang="en-US" b="1" dirty="0"/>
                  <a:t>重量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𝑁𝑊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所有输入的数都是正整数。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D97C05-F3BD-C5BE-7A06-7ADF48F98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170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48C54-B6A6-990F-DB1F-C6D2673A8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651AF-65DB-EF05-FBBB-241451C9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F73309-DBFE-B3FD-4096-63E0CA7DF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/>
                  <a:t>考虑调整法：任意一个方案调整到最优解。</a:t>
                </a:r>
                <a:endParaRPr lang="en-US" altLang="zh-CN" b="0" dirty="0"/>
              </a:p>
              <a:p>
                <a:endParaRPr lang="en-US" altLang="zh-CN" dirty="0"/>
              </a:p>
              <a:p>
                <a:r>
                  <a:rPr lang="zh-CN" altLang="en-US" dirty="0"/>
                  <a:t>首先任取一个贪心方案，方案的总重量肯定在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内。（否则肯定是所有物品能全塞进去，就直接结束了）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那么考虑最优方案和这个方案的差，一定是从这个方案里有的物品删除了一部分，从这个方案没有的物品加上了一部分。</a:t>
                </a:r>
                <a:endParaRPr lang="en-US" altLang="zh-CN" dirty="0"/>
              </a:p>
              <a:p>
                <a:r>
                  <a:rPr lang="zh-CN" altLang="en-US" dirty="0"/>
                  <a:t>那么每个“待删除物品”的重量在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,0]</m:t>
                    </m:r>
                  </m:oMath>
                </a14:m>
                <a:r>
                  <a:rPr lang="zh-CN" altLang="en-US" dirty="0"/>
                  <a:t>，每个待插入物品的重量在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一定存在一条操作序列使得：从初始方案开始，每次要么任意插入一个最优解里有的新物品，要么任意删除一个最优解里没有的物品，最后到达最优解，并且任意时刻总重量在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dirty="0"/>
                  <a:t> 内。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AF73309-DBFE-B3FD-4096-63E0CA7DF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 r="-1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16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C7C493-89B4-5C3F-967B-FC1F736B1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037B7E-5E2C-5569-321E-4A272BE9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EDA993-D890-30CC-BDE5-8638F90075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/>
                  <a:t>所以直接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表示考虑了前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个待删除物品，前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个待插入物品，能否得到总重量为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的方案是否存在。</a:t>
                </a:r>
                <a:endParaRPr lang="en-US" altLang="zh-CN" dirty="0"/>
              </a:p>
              <a:p>
                <a:r>
                  <a:rPr lang="zh-CN" altLang="en-US" dirty="0"/>
                  <a:t>直接这样做复杂度是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但是注意到，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的值随着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的增加，只会从 </a:t>
                </a:r>
                <a:r>
                  <a:rPr lang="en-US" altLang="zh-CN" dirty="0"/>
                  <a:t>False </a:t>
                </a:r>
                <a:r>
                  <a:rPr lang="zh-CN" altLang="en-US" dirty="0"/>
                  <a:t>变成 </a:t>
                </a:r>
                <a:r>
                  <a:rPr lang="en-US" altLang="zh-CN" dirty="0"/>
                  <a:t>True</a:t>
                </a:r>
                <a:r>
                  <a:rPr lang="zh-CN" altLang="en-US" dirty="0"/>
                  <a:t>，而不会倒回去。</a:t>
                </a:r>
                <a:endParaRPr lang="en-US" altLang="zh-CN" dirty="0"/>
              </a:p>
              <a:p>
                <a:r>
                  <a:rPr lang="zh-CN" altLang="en-US" dirty="0"/>
                  <a:t>还有优化空间。求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∈[0,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来说，如果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在方案里，那么它肯定可以是最后一步。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=∨(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来说，如果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在方案里，那么它肯定可以是最后一步。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=∨(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zh-CN" altLang="en-US" dirty="0"/>
                  <a:t>（注意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是负的）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7EDA993-D890-30CC-BDE5-8638F90075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955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FB462-D363-F1B8-88BE-194194C8A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27EF5-A282-5519-C4DD-E7990A2B4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62EC6F-2458-E20E-EB20-2817CCA866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我们定义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表示使得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𝑇𝑟𝑢𝑒</m:t>
                    </m:r>
                  </m:oMath>
                </a14:m>
                <a:r>
                  <a:rPr lang="zh-CN" altLang="en-US" dirty="0"/>
                  <a:t> 的</a:t>
                </a:r>
                <a:r>
                  <a:rPr lang="zh-CN" altLang="en-US" b="1" i="1" dirty="0"/>
                  <a:t>极小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集合。那么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最多有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个元素（每个元素的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都不能相同）。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把每种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当成一个点，然后从初始值开始搜索，类似最短路</a:t>
                </a:r>
                <a:r>
                  <a:rPr lang="en-US" altLang="zh-CN" dirty="0"/>
                  <a:t>Dijkstra</a:t>
                </a:r>
                <a:r>
                  <a:rPr lang="zh-CN" altLang="en-US" dirty="0"/>
                  <a:t>算法。</a:t>
                </a:r>
                <a:endParaRPr lang="en-US" altLang="zh-CN" dirty="0"/>
              </a:p>
              <a:p>
                <a:r>
                  <a:rPr lang="zh-CN" altLang="en-US" dirty="0"/>
                  <a:t>每次找一个全局极小的可扩展的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进行扩展。</a:t>
                </a:r>
                <a:endParaRPr lang="en-US" altLang="zh-CN" dirty="0"/>
              </a:p>
              <a:p>
                <a:r>
                  <a:rPr lang="zh-CN" altLang="en-US" dirty="0"/>
                  <a:t>而每种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的每种极小值只会扩展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次（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转移到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）。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所以总复杂度变成了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62EC6F-2458-E20E-EB20-2817CCA86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3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D0582-17E3-558D-4A1A-D5BAFBB9F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CE893-2A9A-89E8-40C5-B0297CBC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C22CAB-CA91-635E-8B13-1ADCB97421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种物品，每种物品可能有多个，重量是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之一，权值不超过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是固定的两个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以内的质数。</a:t>
                </a:r>
                <a:endParaRPr lang="en-US" altLang="zh-CN" dirty="0"/>
              </a:p>
              <a:p>
                <a:r>
                  <a:rPr lang="zh-CN" altLang="en-US" dirty="0"/>
                  <a:t>所有物品个数总和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请你求出容量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的背包能装下的物品的最大总权值。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所有输入的数都是正整数。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C22CAB-CA91-635E-8B13-1ADCB97421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80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00A57-C6B7-70F8-6309-B5F03D491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E5AE7-FA7F-8B53-558F-6434294DC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7FCD79-844D-F234-D031-640EDEA5B6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正常做法：</a:t>
                </a:r>
                <a:endParaRPr lang="en-US" altLang="zh-CN" dirty="0"/>
              </a:p>
              <a:p>
                <a:r>
                  <a:rPr lang="zh-CN" altLang="en-US" dirty="0"/>
                  <a:t>直接考虑维护所有可行解。</a:t>
                </a:r>
                <a:endParaRPr lang="en-US" altLang="zh-CN" dirty="0"/>
              </a:p>
              <a:p>
                <a:r>
                  <a:rPr lang="zh-CN" altLang="en-US" dirty="0"/>
                  <a:t>对于同一个重量来说，可行解集是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个线段的闵可夫斯基和。</a:t>
                </a:r>
                <a:endParaRPr lang="en-US" altLang="zh-CN" dirty="0"/>
              </a:p>
              <a:p>
                <a:r>
                  <a:rPr lang="zh-CN" altLang="en-US" dirty="0"/>
                  <a:t>所以直接求闵可夫斯基和，然后两个凸函数合并还是类似闵可夫斯基和的做法（但是因为两个函数自变量的公差不同，合并的时候就不再是“凸函数”了，需要根据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的值分类计算）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7FCD79-844D-F234-D031-640EDEA5B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296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8A458-3BF9-F9A9-92A5-1AC61E45F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557C8-4B6F-602A-BBCF-B589A0C8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背包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34CD32-BFBD-C6A0-D7E7-8E8BA1ED3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b="0" dirty="0"/>
                  <a:t>可以证明：总的背包数组可以分成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个凸函数，对于每个固定的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𝑝𝑞𝑥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都是凸的。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所以求出 </a:t>
                </a:r>
                <a:r>
                  <a:rPr lang="en-US" altLang="zh-CN" dirty="0" err="1"/>
                  <a:t>pq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以内的背包结果，然后直接二分斜率，做一个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𝑝𝑞</m:t>
                    </m:r>
                  </m:oMath>
                </a14:m>
                <a:r>
                  <a:rPr lang="zh-CN" altLang="en-US" dirty="0"/>
                  <a:t> 的背包即可。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334CD32-BFBD-C6A0-D7E7-8E8BA1ED3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709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834FF-F121-A63B-E73B-3F8DAFEFB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AE377-6886-B1B0-12D4-FA755634C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爱上</a:t>
            </a:r>
            <a:r>
              <a:rPr lang="zh-CN" altLang="en-US" dirty="0"/>
              <a:t>火车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348AEC-6416-60ED-68CD-3563164004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个长为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zh-CN" altLang="en-US" dirty="0" smtClean="0"/>
                  <a:t>的非负整数数列</a:t>
                </a:r>
                <a:r>
                  <a:rPr lang="zh-CN" altLang="en-US" dirty="0"/>
                  <a:t>，让你把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1,2,…,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分成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个非空段，其中第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段的权值是第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 个序列上对应位置的权值和。</a:t>
                </a:r>
                <a:endParaRPr lang="en-US" altLang="zh-CN" dirty="0"/>
              </a:p>
              <a:p>
                <a:r>
                  <a:rPr lang="zh-CN" altLang="en-US" dirty="0" smtClean="0"/>
                  <a:t>最大化总</a:t>
                </a:r>
                <a:r>
                  <a:rPr lang="zh-CN" altLang="en-US" dirty="0"/>
                  <a:t>权值。</a:t>
                </a:r>
                <a:endParaRPr lang="en-US" altLang="zh-CN" dirty="0"/>
              </a:p>
              <a:p>
                <a:r>
                  <a:rPr lang="zh-CN" altLang="en-US" dirty="0"/>
                  <a:t>对所有的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都要求答案。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9348AEC-6416-60ED-68CD-3563164004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39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CF88B-C58C-16D6-D653-04F7A67D2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822B04-0497-7A52-F813-C4D85FC1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[APIO2016][LuoguP3642]</a:t>
            </a:r>
            <a:r>
              <a:rPr lang="zh-CN" altLang="en-US" dirty="0"/>
              <a:t>烟火表演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D46B0C-2AE3-0EC6-2D1F-3FF4D9AD0A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表示子树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里面所有叶子到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距离都统一到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的最小代价。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对于固定的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，我们记为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：</a:t>
                </a:r>
                <a:endParaRPr lang="en-US" altLang="zh-CN" dirty="0"/>
              </a:p>
              <a:p>
                <a:r>
                  <a:rPr lang="zh-CN" altLang="en-US" dirty="0"/>
                  <a:t>首先，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是一个分段函数，段数不超过子树里的点数。</a:t>
                </a:r>
                <a:endParaRPr lang="en-US" altLang="zh-CN" dirty="0"/>
              </a:p>
              <a:p>
                <a:r>
                  <a:rPr lang="zh-CN" altLang="en-US" dirty="0"/>
                  <a:t>其次，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是一个关于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的凸函数。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传统推式子太繁琐了！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D46B0C-2AE3-0EC6-2D1F-3FF4D9AD0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698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AF3AE-D123-9ED5-EBD6-8C52D2F90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3159E-AB24-0B94-B7FD-4930D1FB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[APIO2016][LuoguP3642]</a:t>
            </a:r>
            <a:r>
              <a:rPr lang="zh-CN" altLang="en-US" dirty="0"/>
              <a:t>烟火表演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5BABE8-DC2C-8DB0-6683-0C4D783A2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表示子树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里面所有叶子到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距离都统一到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的最小代价。</a:t>
                </a:r>
                <a:endParaRPr lang="en-US" altLang="zh-CN" dirty="0"/>
              </a:p>
              <a:p>
                <a:r>
                  <a:rPr lang="zh-CN" altLang="en-US" dirty="0"/>
                  <a:t>考虑把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固定住，记作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考虑，定义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表示子树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内的合法方案点集，也就是每个方案提取出属性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表示这个方案把叶子到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距离统一到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，并且代价是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那么对于叶子来说，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就只有一个点。</a:t>
                </a:r>
                <a:endParaRPr lang="en-US" altLang="zh-CN" dirty="0"/>
              </a:p>
              <a:p>
                <a:r>
                  <a:rPr lang="zh-CN" altLang="en-US" dirty="0"/>
                  <a:t>对于非叶子来说，实质上是：对每个孩子对应的点集先加一个固定向量（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到那个孩子的边长），然后和一个绝对值函数的开口内的部分求闵可夫斯基和，然后对所有孩子的这个东西</a:t>
                </a:r>
                <a:r>
                  <a:rPr lang="zh-CN" altLang="en-US" dirty="0" smtClean="0"/>
                  <a:t>求（纵坐标）和。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5BABE8-DC2C-8DB0-6683-0C4D783A2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 r="-1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1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BDCCC-BE6A-B01F-40B4-BB2CF8041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79054-E3C5-9CE2-0CE6-6F91F8D5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决策单调性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B9DFDF-2179-1B24-5FFB-62C4CC9C01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j) </a:t>
                </a:r>
                <a:r>
                  <a:rPr lang="zh-CN" altLang="en-US" dirty="0"/>
                  <a:t>表示前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个数划分成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段的最小权值。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的前缀和）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可以证明，这个 </a:t>
                </a:r>
                <a:r>
                  <a:rPr lang="en-US" altLang="zh-CN" dirty="0"/>
                  <a:t>DP </a:t>
                </a:r>
                <a:r>
                  <a:rPr lang="zh-CN" altLang="en-US" dirty="0"/>
                  <a:t>有决策单调性：固定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的情况下，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越大，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对应的最优的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越大。</a:t>
                </a:r>
                <a:endParaRPr lang="en-US" altLang="zh-CN" dirty="0"/>
              </a:p>
              <a:p>
                <a:r>
                  <a:rPr lang="zh-CN" altLang="en-US" dirty="0"/>
                  <a:t>（定义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argmin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表示取使得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最小的参数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，这是数学通用写法。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argmax</m:t>
                    </m:r>
                  </m:oMath>
                </a14:m>
                <a:r>
                  <a:rPr lang="zh-CN" altLang="en-US" dirty="0"/>
                  <a:t>同理）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B9DFDF-2179-1B24-5FFB-62C4CC9C01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703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5AB00-E8D3-9310-7B3A-18626E8A8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757A-98EE-2D61-161F-505D291A3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[JOISC2022][LuoguP9521]</a:t>
            </a:r>
            <a:r>
              <a:rPr lang="zh-CN" altLang="en-US" dirty="0"/>
              <a:t>京都观光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0C9571-1A0D-D063-51D4-92FEC165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79641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AC78C-3759-0445-A7FE-E48A4F071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19BEEC-4088-FF3A-1757-8E9D29B3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</a:t>
            </a:r>
            <a:r>
              <a:rPr lang="zh-CN" altLang="en-US" dirty="0"/>
              <a:t>集训队互测 </a:t>
            </a:r>
            <a:r>
              <a:rPr lang="en-US" altLang="zh-CN" dirty="0"/>
              <a:t>2023][LuoguP10001] </a:t>
            </a:r>
            <a:r>
              <a:rPr lang="zh-CN" altLang="en-US" dirty="0"/>
              <a:t>优惠购物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F53580-E457-EED6-4890-E229B131C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1446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CCD3C-C8EB-E46A-55A3-908F2FB2E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2485E-A2DB-2827-4D69-F885D7E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树上最大权匹配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7DFA65-D8AB-0232-87DC-10A68429D7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给定一棵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个点的带边权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zh-CN" altLang="en-US" dirty="0"/>
                  <a:t>的树，对于每个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求出树上大小为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条边的匹配的最大权值。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37DFA65-D8AB-0232-87DC-10A68429D7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 r="-5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1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5D1D0-32AD-96AA-F466-AC307356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9ED88-2BF8-45BB-7F91-A5FCF2A8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[EZEC-6][LuoguP7390] </a:t>
            </a:r>
            <a:r>
              <a:rPr lang="zh-CN" altLang="en-US" dirty="0"/>
              <a:t>造树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72895-9ED8-7A25-9620-9AF98B616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739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6DFCD-06CC-8CD2-8C92-0572A7646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1B437-E97B-8AD8-D658-66023F7F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[RiOI-2][LuoguP9499] change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68D2CA-5924-5E00-F396-3E2EF1C5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57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845F2-B222-3E82-8C02-E112639B3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BDE57-3470-2FB1-AE50-FE29AC109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[NOI2019][LuoguP5470] </a:t>
            </a:r>
            <a:r>
              <a:rPr lang="zh-CN" altLang="en-US" dirty="0"/>
              <a:t>序列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DE7BA2-1071-5EC0-6774-F46A82802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01528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E84B0-7E42-43E3-DDFE-2837EFF9B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12FE20-CA7A-B69E-BFFD-F06F022EB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[Wdoi-5][LuoguP8227]</a:t>
            </a:r>
            <a:r>
              <a:rPr lang="zh-CN" altLang="en-US" dirty="0"/>
              <a:t>建立与摧毁的结界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C5D5E-0086-4A06-DA47-1FF54A581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474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917F6-EE69-7F48-08EE-965DC7013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01879-1D60-C18D-57BA-9F3BD486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决策单调性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14440F-8722-5D19-8534-FD10288EE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f(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, j) </a:t>
                </a:r>
                <a:r>
                  <a:rPr lang="zh-CN" altLang="en-US" dirty="0"/>
                  <a:t>表示前 </a:t>
                </a:r>
                <a:r>
                  <a:rPr lang="en-US" altLang="zh-CN" dirty="0" err="1"/>
                  <a:t>i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个数划分成 </a:t>
                </a:r>
                <a:r>
                  <a:rPr lang="en-US" altLang="zh-CN" dirty="0"/>
                  <a:t>j </a:t>
                </a:r>
                <a:r>
                  <a:rPr lang="zh-CN" altLang="en-US" dirty="0"/>
                  <a:t>段的最小权值。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（设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的前缀和）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一般性地，定义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是转移函数。这个问题里，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下文中，我们把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称为决策位置，把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称为最优决策。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14440F-8722-5D19-8534-FD10288EE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3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FE010-7456-8ECD-0E39-80EF334BE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F99C52-8FE1-72F6-7D6F-FD509E45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决策单调性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DC10A7-57B7-07D2-707A-205C3DFF5F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证明思路是什么？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b="1" dirty="0"/>
                  <a:t>半完全单调性</a:t>
                </a:r>
                <a:r>
                  <a:rPr lang="zh-CN" altLang="en-US" dirty="0"/>
                  <a:t>：对于任意两个决策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，都存在一个位置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（可能是正无穷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负无穷）使得在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的一侧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更优，在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的另外一侧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更优。</a:t>
                </a:r>
                <a:endParaRPr lang="en-US" altLang="zh-CN" dirty="0"/>
              </a:p>
              <a:p>
                <a:r>
                  <a:rPr lang="zh-CN" altLang="en-US" dirty="0"/>
                  <a:t>半完全单调性一定蕴含决策单调性。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例题的直观理解：随着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向右移动，更靠右的决策点向最值方向增长更快于（或者至少不慢于）更靠左的决策点。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DC10A7-57B7-07D2-707A-205C3DFF5F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80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1933-6F75-4BBF-96BE-56C8FCAC9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3C5A7-AC5E-B9F0-FDB7-B1EE9A00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决策单调性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B3C050-968E-F698-8F98-57DB8E1C58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zh-CN" altLang="en-US" dirty="0"/>
                  <a:t>决策单调性：最优决策点关于决策位置是单调的。</a:t>
                </a:r>
                <a:endParaRPr lang="en-US" altLang="zh-CN" dirty="0"/>
              </a:p>
              <a:p>
                <a:r>
                  <a:rPr lang="zh-CN" altLang="en-US" b="1" dirty="0"/>
                  <a:t>半完全单调性</a:t>
                </a:r>
                <a:r>
                  <a:rPr lang="zh-CN" altLang="en-US" dirty="0"/>
                  <a:t>：只考虑任意两个决策，最优决策点都关于决策位置是单调的。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对于任意两个决策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，都存在一个位置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（可能是正无穷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负无穷）使得在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的一侧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更优，在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的另外一侧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更优。</a:t>
                </a:r>
                <a:endParaRPr lang="en-US" altLang="zh-CN" dirty="0"/>
              </a:p>
              <a:p>
                <a:r>
                  <a:rPr lang="zh-CN" altLang="en-US" b="1" dirty="0"/>
                  <a:t>完全单调性</a:t>
                </a:r>
                <a:r>
                  <a:rPr lang="zh-CN" altLang="en-US" dirty="0"/>
                  <a:t>：只考虑任意两个决策和任意两个位置，最优决策点都关于决策位置是单调的。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适用</a:t>
                </a:r>
                <a:r>
                  <a:rPr lang="en-US" altLang="zh-CN" dirty="0"/>
                  <a:t>SMAWK</a:t>
                </a:r>
              </a:p>
              <a:p>
                <a:r>
                  <a:rPr lang="zh-CN" altLang="en-US" b="1" dirty="0"/>
                  <a:t>四边形不等式</a:t>
                </a:r>
                <a:r>
                  <a:rPr lang="zh-CN" altLang="en-US" dirty="0"/>
                  <a:t>（</a:t>
                </a:r>
                <a:r>
                  <a:rPr lang="en-US" altLang="zh-CN" dirty="0"/>
                  <a:t>Monge/</a:t>
                </a:r>
                <a:r>
                  <a:rPr lang="zh-CN" altLang="en-US" dirty="0"/>
                  <a:t>蒙日，次模性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为等价说法）：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b="0" dirty="0"/>
                  <a:t>也就是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上一页提到的，“随着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向右移动，更靠右的决策点向最值方向增长更快于（或者至少不慢于）更靠左的决策点。”</a:t>
                </a:r>
                <a:endParaRPr lang="en-US" altLang="zh-CN" dirty="0"/>
              </a:p>
              <a:p>
                <a:r>
                  <a:rPr lang="zh-CN" altLang="en-US" dirty="0"/>
                  <a:t>双线性：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zh-CN" altLang="en-US" dirty="0"/>
                  <a:t>是固定的。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适用斜率优化。</a:t>
                </a:r>
                <a:endParaRPr lang="en-US" altLang="zh-CN" dirty="0"/>
              </a:p>
              <a:p>
                <a:r>
                  <a:rPr lang="zh-CN" altLang="en-US" dirty="0"/>
                  <a:t>以上每一个都蕴含上一个。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AB3C050-968E-F698-8F98-57DB8E1C58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" t="-1961" r="-25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316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17B56-4E89-1C76-0054-3714CC75A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DC6B8E-750C-7F3E-BDF9-975F08C7A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FA1079-FF8E-0E90-55E5-73EAD585A0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/>
                  <a:t>可以用矩阵来描述以上内容。</a:t>
                </a:r>
                <a:endParaRPr lang="en-US" altLang="zh-CN" dirty="0"/>
              </a:p>
              <a:p>
                <a:r>
                  <a:rPr lang="zh-CN" altLang="en-US" dirty="0"/>
                  <a:t>如果我们定义一个矩阵，其中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表示从决策点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转移到位置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的值，那么：</a:t>
                </a:r>
                <a:endParaRPr lang="en-US" altLang="zh-CN" dirty="0"/>
              </a:p>
              <a:p>
                <a:r>
                  <a:rPr lang="zh-CN" altLang="en-US" b="0" dirty="0"/>
                  <a:t>我们用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（看最值的方向）表示这个位置是没有用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不存在的。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“决策单调性”：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的行最值位置关于行数单调。</a:t>
                </a:r>
                <a:endParaRPr lang="en-US" altLang="zh-CN" dirty="0"/>
              </a:p>
              <a:p>
                <a:r>
                  <a:rPr lang="zh-CN" altLang="en-US" dirty="0"/>
                  <a:t>“半完全单调性”：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中任取若干列组成的子矩阵有决策单调性。</a:t>
                </a:r>
                <a:endParaRPr lang="en-US" altLang="zh-CN" dirty="0"/>
              </a:p>
              <a:p>
                <a:r>
                  <a:rPr lang="zh-CN" altLang="en-US" dirty="0"/>
                  <a:t>“完全单调性”：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中任取若干行若干列组成的子矩阵都有决策单调性。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注意，以上取的行列不一定是连续的一段。</a:t>
                </a:r>
                <a:endParaRPr lang="en-US" altLang="zh-CN" dirty="0"/>
              </a:p>
              <a:p>
                <a:r>
                  <a:rPr lang="zh-CN" altLang="en-US" dirty="0"/>
                  <a:t>“四边形不等式”：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是一个“蒙日矩阵”。</a:t>
                </a:r>
                <a:endParaRPr lang="en-US" altLang="zh-CN" dirty="0"/>
              </a:p>
              <a:p>
                <a:r>
                  <a:rPr lang="zh-CN" altLang="en-US" dirty="0"/>
                  <a:t>以上每一个都蕴含上一个。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9FA1079-FF8E-0E90-55E5-73EAD585A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17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683C-C725-544D-D145-2490F134D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6F529-F051-D392-C904-071EBA0A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71F806-4297-7B3C-5084-99C5333A8B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可以用矩阵来描述以上内容。</a:t>
                </a:r>
                <a:endParaRPr lang="en-US" altLang="zh-CN" dirty="0"/>
              </a:p>
              <a:p>
                <a:r>
                  <a:rPr lang="zh-CN" altLang="en-US" dirty="0"/>
                  <a:t>如果我们定义一个矩阵，其中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表示从决策点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转移到位置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的值，那么：</a:t>
                </a:r>
                <a:endParaRPr lang="en-US" altLang="zh-CN" dirty="0"/>
              </a:p>
              <a:p>
                <a:r>
                  <a:rPr lang="zh-CN" altLang="en-US" b="0" dirty="0"/>
                  <a:t>我们用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或者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（看最值的方向）表示这个位置是没有用</a:t>
                </a:r>
                <a:r>
                  <a:rPr lang="en-US" altLang="zh-CN" dirty="0"/>
                  <a:t>/</a:t>
                </a:r>
                <a:r>
                  <a:rPr lang="zh-CN" altLang="en-US" dirty="0"/>
                  <a:t>不存在的。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dirty="0"/>
                  <a:t>的矩阵乘法一般定义为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,+)</m:t>
                    </m:r>
                  </m:oMath>
                </a14:m>
                <a:r>
                  <a:rPr lang="zh-CN" altLang="en-US" dirty="0"/>
                  <a:t>取代正常矩阵的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(+, ×)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有时候也叫“距离乘法”，因为最短路也是这个。最短路等于求邻接矩阵的幂。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这里的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相当于枚举决策点了。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71F806-4297-7B3C-5084-99C5333A8B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434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风景">
  <a:themeElements>
    <a:clrScheme name="风景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风景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风景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TM03457515[[fn=风景]]</Template>
  <TotalTime>2847</TotalTime>
  <Words>2374</Words>
  <Application>Microsoft Office PowerPoint</Application>
  <PresentationFormat>宽屏</PresentationFormat>
  <Paragraphs>276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2" baseType="lpstr">
      <vt:lpstr>Century Schoolbook</vt:lpstr>
      <vt:lpstr>宋体</vt:lpstr>
      <vt:lpstr>Arial</vt:lpstr>
      <vt:lpstr>Cambria Math</vt:lpstr>
      <vt:lpstr>Wingdings 2</vt:lpstr>
      <vt:lpstr>风景</vt:lpstr>
      <vt:lpstr>OI中的最优化问题技巧  </vt:lpstr>
      <vt:lpstr>问题引入</vt:lpstr>
      <vt:lpstr>DP</vt:lpstr>
      <vt:lpstr>决策单调性</vt:lpstr>
      <vt:lpstr>决策单调性</vt:lpstr>
      <vt:lpstr>决策单调性</vt:lpstr>
      <vt:lpstr>决策单调性</vt:lpstr>
      <vt:lpstr>矩阵？</vt:lpstr>
      <vt:lpstr>矩阵？</vt:lpstr>
      <vt:lpstr>矩阵？</vt:lpstr>
      <vt:lpstr>拓展阅读？</vt:lpstr>
      <vt:lpstr>凸性</vt:lpstr>
      <vt:lpstr>凸性</vt:lpstr>
      <vt:lpstr>凸性</vt:lpstr>
      <vt:lpstr>更一般的思路？</vt:lpstr>
      <vt:lpstr>更一般的思路？</vt:lpstr>
      <vt:lpstr>更一般的思路？</vt:lpstr>
      <vt:lpstr>更一般的思路？</vt:lpstr>
      <vt:lpstr>更一般的思路？</vt:lpstr>
      <vt:lpstr>更一般的思路？</vt:lpstr>
      <vt:lpstr>更一般的思路？</vt:lpstr>
      <vt:lpstr>利用经典模型</vt:lpstr>
      <vt:lpstr>背包1「NAIPC2016」Jewel Thief</vt:lpstr>
      <vt:lpstr>背包1「NAIPC2016」Jewel Thief</vt:lpstr>
      <vt:lpstr>背包2</vt:lpstr>
      <vt:lpstr>背包2</vt:lpstr>
      <vt:lpstr>背包2</vt:lpstr>
      <vt:lpstr>背包2</vt:lpstr>
      <vt:lpstr>背包2</vt:lpstr>
      <vt:lpstr>背包3</vt:lpstr>
      <vt:lpstr>背包3</vt:lpstr>
      <vt:lpstr>背包3</vt:lpstr>
      <vt:lpstr>背包3</vt:lpstr>
      <vt:lpstr>背包4</vt:lpstr>
      <vt:lpstr>背包4</vt:lpstr>
      <vt:lpstr>背包4</vt:lpstr>
      <vt:lpstr>爱上火车</vt:lpstr>
      <vt:lpstr>[APIO2016][LuoguP3642]烟火表演</vt:lpstr>
      <vt:lpstr>[APIO2016][LuoguP3642]烟火表演</vt:lpstr>
      <vt:lpstr>[JOISC2022][LuoguP9521]京都观光</vt:lpstr>
      <vt:lpstr>[集训队互测 2023][LuoguP10001] 优惠购物</vt:lpstr>
      <vt:lpstr>树上最大权匹配</vt:lpstr>
      <vt:lpstr>[EZEC-6][LuoguP7390] 造树</vt:lpstr>
      <vt:lpstr>[RiOI-2][LuoguP9499] change</vt:lpstr>
      <vt:lpstr>[NOI2019][LuoguP5470] 序列</vt:lpstr>
      <vt:lpstr>[Wdoi-5][LuoguP8227]建立与摧毁的结界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Exact Distance Maintenance under Multiple Edge Failure</dc:title>
  <dc:creator>刘 承奥</dc:creator>
  <cp:lastModifiedBy>lenovo</cp:lastModifiedBy>
  <cp:revision>616</cp:revision>
  <dcterms:created xsi:type="dcterms:W3CDTF">2022-12-17T17:10:04Z</dcterms:created>
  <dcterms:modified xsi:type="dcterms:W3CDTF">2024-04-09T10:04:50Z</dcterms:modified>
</cp:coreProperties>
</file>