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41E6A-1D37-43B4-A59B-1BBA216FF7F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C1A193E-AADA-497C-B626-9B64DB19A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4DB0512-6B1B-4BA2-918F-66EA62A071A5}"/>
              </a:ext>
            </a:extLst>
          </p:cNvPr>
          <p:cNvSpPr>
            <a:spLocks noGrp="1"/>
          </p:cNvSpPr>
          <p:nvPr>
            <p:ph type="dt" sz="half" idx="10"/>
          </p:nvPr>
        </p:nvSpPr>
        <p:spPr/>
        <p:txBody>
          <a:bodyPr/>
          <a:lstStyle/>
          <a:p>
            <a:fld id="{B76E35EC-C51A-42BA-A237-6F0CAB8047D1}" type="datetimeFigureOut">
              <a:rPr lang="zh-CN" altLang="en-US" smtClean="0"/>
              <a:t>2021/5/1</a:t>
            </a:fld>
            <a:endParaRPr lang="zh-CN" altLang="en-US"/>
          </a:p>
        </p:txBody>
      </p:sp>
      <p:sp>
        <p:nvSpPr>
          <p:cNvPr id="5" name="页脚占位符 4">
            <a:extLst>
              <a:ext uri="{FF2B5EF4-FFF2-40B4-BE49-F238E27FC236}">
                <a16:creationId xmlns:a16="http://schemas.microsoft.com/office/drawing/2014/main" id="{65699553-3EEB-43B1-AF8B-6BB5708A61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8812A2-50BB-4F3C-9722-9EA139B513A5}"/>
              </a:ext>
            </a:extLst>
          </p:cNvPr>
          <p:cNvSpPr>
            <a:spLocks noGrp="1"/>
          </p:cNvSpPr>
          <p:nvPr>
            <p:ph type="sldNum" sz="quarter" idx="12"/>
          </p:nvPr>
        </p:nvSpPr>
        <p:spPr/>
        <p:txBody>
          <a:body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108120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4E9F2-FA33-4D51-ADD6-86F8C35FDB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BDDF4B6-6366-4560-84B1-BF940ADE66C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486C7A-B5A1-4743-8F21-A5A129DEFCF6}"/>
              </a:ext>
            </a:extLst>
          </p:cNvPr>
          <p:cNvSpPr>
            <a:spLocks noGrp="1"/>
          </p:cNvSpPr>
          <p:nvPr>
            <p:ph type="dt" sz="half" idx="10"/>
          </p:nvPr>
        </p:nvSpPr>
        <p:spPr/>
        <p:txBody>
          <a:bodyPr/>
          <a:lstStyle/>
          <a:p>
            <a:fld id="{B76E35EC-C51A-42BA-A237-6F0CAB8047D1}" type="datetimeFigureOut">
              <a:rPr lang="zh-CN" altLang="en-US" smtClean="0"/>
              <a:t>2021/5/1</a:t>
            </a:fld>
            <a:endParaRPr lang="zh-CN" altLang="en-US"/>
          </a:p>
        </p:txBody>
      </p:sp>
      <p:sp>
        <p:nvSpPr>
          <p:cNvPr id="5" name="页脚占位符 4">
            <a:extLst>
              <a:ext uri="{FF2B5EF4-FFF2-40B4-BE49-F238E27FC236}">
                <a16:creationId xmlns:a16="http://schemas.microsoft.com/office/drawing/2014/main" id="{FFA47A65-30C3-4E47-8E4A-CF6F5FE73B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3743F2-CD6F-449B-B533-562E62827641}"/>
              </a:ext>
            </a:extLst>
          </p:cNvPr>
          <p:cNvSpPr>
            <a:spLocks noGrp="1"/>
          </p:cNvSpPr>
          <p:nvPr>
            <p:ph type="sldNum" sz="quarter" idx="12"/>
          </p:nvPr>
        </p:nvSpPr>
        <p:spPr/>
        <p:txBody>
          <a:body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262724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B0573E-8964-4742-A096-FFAD62920E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AADC47-E0FC-48C5-B28E-873F655BAB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C3D1F1-3F2C-4080-AF07-F4CEE1B3281F}"/>
              </a:ext>
            </a:extLst>
          </p:cNvPr>
          <p:cNvSpPr>
            <a:spLocks noGrp="1"/>
          </p:cNvSpPr>
          <p:nvPr>
            <p:ph type="dt" sz="half" idx="10"/>
          </p:nvPr>
        </p:nvSpPr>
        <p:spPr/>
        <p:txBody>
          <a:bodyPr/>
          <a:lstStyle/>
          <a:p>
            <a:fld id="{B76E35EC-C51A-42BA-A237-6F0CAB8047D1}" type="datetimeFigureOut">
              <a:rPr lang="zh-CN" altLang="en-US" smtClean="0"/>
              <a:t>2021/5/1</a:t>
            </a:fld>
            <a:endParaRPr lang="zh-CN" altLang="en-US"/>
          </a:p>
        </p:txBody>
      </p:sp>
      <p:sp>
        <p:nvSpPr>
          <p:cNvPr id="5" name="页脚占位符 4">
            <a:extLst>
              <a:ext uri="{FF2B5EF4-FFF2-40B4-BE49-F238E27FC236}">
                <a16:creationId xmlns:a16="http://schemas.microsoft.com/office/drawing/2014/main" id="{6BB739A0-7E6A-4470-B170-31F4E2CC28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AD8443-2DEA-4373-BAA9-63A9F515129D}"/>
              </a:ext>
            </a:extLst>
          </p:cNvPr>
          <p:cNvSpPr>
            <a:spLocks noGrp="1"/>
          </p:cNvSpPr>
          <p:nvPr>
            <p:ph type="sldNum" sz="quarter" idx="12"/>
          </p:nvPr>
        </p:nvSpPr>
        <p:spPr/>
        <p:txBody>
          <a:body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322786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DB667-D908-42B3-8C07-D4DB9C6CE1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E43668-8D49-4577-9EBA-4CBC467E64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12F064-6866-4EE1-901A-29424D8C1CF9}"/>
              </a:ext>
            </a:extLst>
          </p:cNvPr>
          <p:cNvSpPr>
            <a:spLocks noGrp="1"/>
          </p:cNvSpPr>
          <p:nvPr>
            <p:ph type="dt" sz="half" idx="10"/>
          </p:nvPr>
        </p:nvSpPr>
        <p:spPr/>
        <p:txBody>
          <a:bodyPr/>
          <a:lstStyle/>
          <a:p>
            <a:fld id="{B76E35EC-C51A-42BA-A237-6F0CAB8047D1}" type="datetimeFigureOut">
              <a:rPr lang="zh-CN" altLang="en-US" smtClean="0"/>
              <a:t>2021/5/1</a:t>
            </a:fld>
            <a:endParaRPr lang="zh-CN" altLang="en-US"/>
          </a:p>
        </p:txBody>
      </p:sp>
      <p:sp>
        <p:nvSpPr>
          <p:cNvPr id="5" name="页脚占位符 4">
            <a:extLst>
              <a:ext uri="{FF2B5EF4-FFF2-40B4-BE49-F238E27FC236}">
                <a16:creationId xmlns:a16="http://schemas.microsoft.com/office/drawing/2014/main" id="{B6F92C6A-A771-4777-8FDE-B5A4A4EE28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CEC948-6281-4956-A871-D5137A8C2538}"/>
              </a:ext>
            </a:extLst>
          </p:cNvPr>
          <p:cNvSpPr>
            <a:spLocks noGrp="1"/>
          </p:cNvSpPr>
          <p:nvPr>
            <p:ph type="sldNum" sz="quarter" idx="12"/>
          </p:nvPr>
        </p:nvSpPr>
        <p:spPr/>
        <p:txBody>
          <a:body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257840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0705C-60CF-4957-A44E-A94266AAD24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B01AC60-B12D-4261-B7FA-0BFFD68437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EA506F7-87A5-4063-AC5C-2FA4FF9C9259}"/>
              </a:ext>
            </a:extLst>
          </p:cNvPr>
          <p:cNvSpPr>
            <a:spLocks noGrp="1"/>
          </p:cNvSpPr>
          <p:nvPr>
            <p:ph type="dt" sz="half" idx="10"/>
          </p:nvPr>
        </p:nvSpPr>
        <p:spPr/>
        <p:txBody>
          <a:bodyPr/>
          <a:lstStyle/>
          <a:p>
            <a:fld id="{B76E35EC-C51A-42BA-A237-6F0CAB8047D1}" type="datetimeFigureOut">
              <a:rPr lang="zh-CN" altLang="en-US" smtClean="0"/>
              <a:t>2021/5/1</a:t>
            </a:fld>
            <a:endParaRPr lang="zh-CN" altLang="en-US"/>
          </a:p>
        </p:txBody>
      </p:sp>
      <p:sp>
        <p:nvSpPr>
          <p:cNvPr id="5" name="页脚占位符 4">
            <a:extLst>
              <a:ext uri="{FF2B5EF4-FFF2-40B4-BE49-F238E27FC236}">
                <a16:creationId xmlns:a16="http://schemas.microsoft.com/office/drawing/2014/main" id="{76705C9B-0031-43FC-843C-35DD84DD05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3747DC-3FC1-408D-B357-B9E5E53F725F}"/>
              </a:ext>
            </a:extLst>
          </p:cNvPr>
          <p:cNvSpPr>
            <a:spLocks noGrp="1"/>
          </p:cNvSpPr>
          <p:nvPr>
            <p:ph type="sldNum" sz="quarter" idx="12"/>
          </p:nvPr>
        </p:nvSpPr>
        <p:spPr/>
        <p:txBody>
          <a:body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3275593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7A276-AE0C-42DC-8E0B-BC6E953675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8C2675-11FA-47B9-941C-2737FABB7DB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9E5A7C0-BB65-4D6E-82BE-A69F7CBEB2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6F2AE14-B4F2-4CA9-B11E-A41B59DF56B9}"/>
              </a:ext>
            </a:extLst>
          </p:cNvPr>
          <p:cNvSpPr>
            <a:spLocks noGrp="1"/>
          </p:cNvSpPr>
          <p:nvPr>
            <p:ph type="dt" sz="half" idx="10"/>
          </p:nvPr>
        </p:nvSpPr>
        <p:spPr/>
        <p:txBody>
          <a:bodyPr/>
          <a:lstStyle/>
          <a:p>
            <a:fld id="{B76E35EC-C51A-42BA-A237-6F0CAB8047D1}" type="datetimeFigureOut">
              <a:rPr lang="zh-CN" altLang="en-US" smtClean="0"/>
              <a:t>2021/5/1</a:t>
            </a:fld>
            <a:endParaRPr lang="zh-CN" altLang="en-US"/>
          </a:p>
        </p:txBody>
      </p:sp>
      <p:sp>
        <p:nvSpPr>
          <p:cNvPr id="6" name="页脚占位符 5">
            <a:extLst>
              <a:ext uri="{FF2B5EF4-FFF2-40B4-BE49-F238E27FC236}">
                <a16:creationId xmlns:a16="http://schemas.microsoft.com/office/drawing/2014/main" id="{AAF3EBBD-1E4D-49FD-9695-F22EB11B20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FA1ED1-53DF-49B5-BE3F-B749043A50C1}"/>
              </a:ext>
            </a:extLst>
          </p:cNvPr>
          <p:cNvSpPr>
            <a:spLocks noGrp="1"/>
          </p:cNvSpPr>
          <p:nvPr>
            <p:ph type="sldNum" sz="quarter" idx="12"/>
          </p:nvPr>
        </p:nvSpPr>
        <p:spPr/>
        <p:txBody>
          <a:body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270733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C85FD-07DB-4DDD-889D-4174E4B199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5A9F87D-AA78-4AA9-923A-5F5636994B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87C7C2-7D0F-4542-9D34-1FCD9717D76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4653AC5-22E5-4046-BE5C-E41A17BF0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EC9251-9760-43D6-8ABA-026741C41D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589D6C2-38F3-463D-9F4C-EC1AFB66BFA3}"/>
              </a:ext>
            </a:extLst>
          </p:cNvPr>
          <p:cNvSpPr>
            <a:spLocks noGrp="1"/>
          </p:cNvSpPr>
          <p:nvPr>
            <p:ph type="dt" sz="half" idx="10"/>
          </p:nvPr>
        </p:nvSpPr>
        <p:spPr/>
        <p:txBody>
          <a:bodyPr/>
          <a:lstStyle/>
          <a:p>
            <a:fld id="{B76E35EC-C51A-42BA-A237-6F0CAB8047D1}" type="datetimeFigureOut">
              <a:rPr lang="zh-CN" altLang="en-US" smtClean="0"/>
              <a:t>2021/5/1</a:t>
            </a:fld>
            <a:endParaRPr lang="zh-CN" altLang="en-US"/>
          </a:p>
        </p:txBody>
      </p:sp>
      <p:sp>
        <p:nvSpPr>
          <p:cNvPr id="8" name="页脚占位符 7">
            <a:extLst>
              <a:ext uri="{FF2B5EF4-FFF2-40B4-BE49-F238E27FC236}">
                <a16:creationId xmlns:a16="http://schemas.microsoft.com/office/drawing/2014/main" id="{20B6BB57-0097-4102-B60B-7C8260A18B2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D6271C-10A5-41EA-9171-226AD4A05F76}"/>
              </a:ext>
            </a:extLst>
          </p:cNvPr>
          <p:cNvSpPr>
            <a:spLocks noGrp="1"/>
          </p:cNvSpPr>
          <p:nvPr>
            <p:ph type="sldNum" sz="quarter" idx="12"/>
          </p:nvPr>
        </p:nvSpPr>
        <p:spPr/>
        <p:txBody>
          <a:body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393430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55BC90-FA70-4220-84A9-D4AF42BB2A2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71FFD97-B912-4A41-9645-C21D60E4F6E2}"/>
              </a:ext>
            </a:extLst>
          </p:cNvPr>
          <p:cNvSpPr>
            <a:spLocks noGrp="1"/>
          </p:cNvSpPr>
          <p:nvPr>
            <p:ph type="dt" sz="half" idx="10"/>
          </p:nvPr>
        </p:nvSpPr>
        <p:spPr/>
        <p:txBody>
          <a:bodyPr/>
          <a:lstStyle/>
          <a:p>
            <a:fld id="{B76E35EC-C51A-42BA-A237-6F0CAB8047D1}" type="datetimeFigureOut">
              <a:rPr lang="zh-CN" altLang="en-US" smtClean="0"/>
              <a:t>2021/5/1</a:t>
            </a:fld>
            <a:endParaRPr lang="zh-CN" altLang="en-US"/>
          </a:p>
        </p:txBody>
      </p:sp>
      <p:sp>
        <p:nvSpPr>
          <p:cNvPr id="4" name="页脚占位符 3">
            <a:extLst>
              <a:ext uri="{FF2B5EF4-FFF2-40B4-BE49-F238E27FC236}">
                <a16:creationId xmlns:a16="http://schemas.microsoft.com/office/drawing/2014/main" id="{3584F6EA-0A29-4B16-B515-FC6580D1CF6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993E6DC-122D-461C-8FBF-BE13FC23241A}"/>
              </a:ext>
            </a:extLst>
          </p:cNvPr>
          <p:cNvSpPr>
            <a:spLocks noGrp="1"/>
          </p:cNvSpPr>
          <p:nvPr>
            <p:ph type="sldNum" sz="quarter" idx="12"/>
          </p:nvPr>
        </p:nvSpPr>
        <p:spPr/>
        <p:txBody>
          <a:body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347439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CD5FF2-AB75-41B1-B113-F08DD27E1118}"/>
              </a:ext>
            </a:extLst>
          </p:cNvPr>
          <p:cNvSpPr>
            <a:spLocks noGrp="1"/>
          </p:cNvSpPr>
          <p:nvPr>
            <p:ph type="dt" sz="half" idx="10"/>
          </p:nvPr>
        </p:nvSpPr>
        <p:spPr/>
        <p:txBody>
          <a:bodyPr/>
          <a:lstStyle/>
          <a:p>
            <a:fld id="{B76E35EC-C51A-42BA-A237-6F0CAB8047D1}" type="datetimeFigureOut">
              <a:rPr lang="zh-CN" altLang="en-US" smtClean="0"/>
              <a:t>2021/5/1</a:t>
            </a:fld>
            <a:endParaRPr lang="zh-CN" altLang="en-US"/>
          </a:p>
        </p:txBody>
      </p:sp>
      <p:sp>
        <p:nvSpPr>
          <p:cNvPr id="3" name="页脚占位符 2">
            <a:extLst>
              <a:ext uri="{FF2B5EF4-FFF2-40B4-BE49-F238E27FC236}">
                <a16:creationId xmlns:a16="http://schemas.microsoft.com/office/drawing/2014/main" id="{EC2E4F89-8B17-4942-886E-EBC9A052E47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C0738E0-6D75-4319-9A30-C738D5C4559A}"/>
              </a:ext>
            </a:extLst>
          </p:cNvPr>
          <p:cNvSpPr>
            <a:spLocks noGrp="1"/>
          </p:cNvSpPr>
          <p:nvPr>
            <p:ph type="sldNum" sz="quarter" idx="12"/>
          </p:nvPr>
        </p:nvSpPr>
        <p:spPr/>
        <p:txBody>
          <a:body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3365425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FA962-4450-437D-B9DA-A03D45AE74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36C2825-B434-4B82-9F29-8B2490BA1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1B32DB6-1886-457E-9578-EA0319785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43B4ED-58A7-4978-8D2C-14162A223BE6}"/>
              </a:ext>
            </a:extLst>
          </p:cNvPr>
          <p:cNvSpPr>
            <a:spLocks noGrp="1"/>
          </p:cNvSpPr>
          <p:nvPr>
            <p:ph type="dt" sz="half" idx="10"/>
          </p:nvPr>
        </p:nvSpPr>
        <p:spPr/>
        <p:txBody>
          <a:bodyPr/>
          <a:lstStyle/>
          <a:p>
            <a:fld id="{B76E35EC-C51A-42BA-A237-6F0CAB8047D1}" type="datetimeFigureOut">
              <a:rPr lang="zh-CN" altLang="en-US" smtClean="0"/>
              <a:t>2021/5/1</a:t>
            </a:fld>
            <a:endParaRPr lang="zh-CN" altLang="en-US"/>
          </a:p>
        </p:txBody>
      </p:sp>
      <p:sp>
        <p:nvSpPr>
          <p:cNvPr id="6" name="页脚占位符 5">
            <a:extLst>
              <a:ext uri="{FF2B5EF4-FFF2-40B4-BE49-F238E27FC236}">
                <a16:creationId xmlns:a16="http://schemas.microsoft.com/office/drawing/2014/main" id="{3F960218-5B3A-4552-AB37-4FEE755E46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8C0611-C9AD-4C18-8820-82476678CBD9}"/>
              </a:ext>
            </a:extLst>
          </p:cNvPr>
          <p:cNvSpPr>
            <a:spLocks noGrp="1"/>
          </p:cNvSpPr>
          <p:nvPr>
            <p:ph type="sldNum" sz="quarter" idx="12"/>
          </p:nvPr>
        </p:nvSpPr>
        <p:spPr/>
        <p:txBody>
          <a:body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79323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51DD7-FD61-4F76-8539-1F0F2BBC9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DDB6F08-67C7-4842-9EBB-927E78EA5B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8428160-DC69-439B-8B57-BA43A3936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2C2AA2F-CE51-4080-9141-01D7D4631180}"/>
              </a:ext>
            </a:extLst>
          </p:cNvPr>
          <p:cNvSpPr>
            <a:spLocks noGrp="1"/>
          </p:cNvSpPr>
          <p:nvPr>
            <p:ph type="dt" sz="half" idx="10"/>
          </p:nvPr>
        </p:nvSpPr>
        <p:spPr/>
        <p:txBody>
          <a:bodyPr/>
          <a:lstStyle/>
          <a:p>
            <a:fld id="{B76E35EC-C51A-42BA-A237-6F0CAB8047D1}" type="datetimeFigureOut">
              <a:rPr lang="zh-CN" altLang="en-US" smtClean="0"/>
              <a:t>2021/5/1</a:t>
            </a:fld>
            <a:endParaRPr lang="zh-CN" altLang="en-US"/>
          </a:p>
        </p:txBody>
      </p:sp>
      <p:sp>
        <p:nvSpPr>
          <p:cNvPr id="6" name="页脚占位符 5">
            <a:extLst>
              <a:ext uri="{FF2B5EF4-FFF2-40B4-BE49-F238E27FC236}">
                <a16:creationId xmlns:a16="http://schemas.microsoft.com/office/drawing/2014/main" id="{746465EA-D225-4600-81B8-A5C50B3268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ABB7AA-0AD2-4166-A588-84F442C1A619}"/>
              </a:ext>
            </a:extLst>
          </p:cNvPr>
          <p:cNvSpPr>
            <a:spLocks noGrp="1"/>
          </p:cNvSpPr>
          <p:nvPr>
            <p:ph type="sldNum" sz="quarter" idx="12"/>
          </p:nvPr>
        </p:nvSpPr>
        <p:spPr/>
        <p:txBody>
          <a:body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45019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2CF1F26-0CB5-4C38-95D2-7DAF24C7C2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AC1CC8-53F3-47F6-9C42-7B220458C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C2D926-4660-4153-8C9A-57F45B2C83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E35EC-C51A-42BA-A237-6F0CAB8047D1}" type="datetimeFigureOut">
              <a:rPr lang="zh-CN" altLang="en-US" smtClean="0"/>
              <a:t>2021/5/1</a:t>
            </a:fld>
            <a:endParaRPr lang="zh-CN" altLang="en-US"/>
          </a:p>
        </p:txBody>
      </p:sp>
      <p:sp>
        <p:nvSpPr>
          <p:cNvPr id="5" name="页脚占位符 4">
            <a:extLst>
              <a:ext uri="{FF2B5EF4-FFF2-40B4-BE49-F238E27FC236}">
                <a16:creationId xmlns:a16="http://schemas.microsoft.com/office/drawing/2014/main" id="{F21E0DEF-1425-4BD0-9266-686C9554D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501E137-CC1D-4ED3-A776-F5F836F47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986BF-65A7-4103-A5BC-3734066C4F25}" type="slidenum">
              <a:rPr lang="zh-CN" altLang="en-US" smtClean="0"/>
              <a:t>‹#›</a:t>
            </a:fld>
            <a:endParaRPr lang="zh-CN" altLang="en-US"/>
          </a:p>
        </p:txBody>
      </p:sp>
    </p:spTree>
    <p:extLst>
      <p:ext uri="{BB962C8B-B14F-4D97-AF65-F5344CB8AC3E}">
        <p14:creationId xmlns:p14="http://schemas.microsoft.com/office/powerpoint/2010/main" val="3525402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B788B-69F1-4AAB-811A-EFB06645E897}"/>
              </a:ext>
            </a:extLst>
          </p:cNvPr>
          <p:cNvSpPr>
            <a:spLocks noGrp="1"/>
          </p:cNvSpPr>
          <p:nvPr>
            <p:ph type="ctrTitle"/>
          </p:nvPr>
        </p:nvSpPr>
        <p:spPr/>
        <p:txBody>
          <a:bodyPr/>
          <a:lstStyle/>
          <a:p>
            <a:r>
              <a:rPr lang="zh-CN" altLang="en-US" dirty="0"/>
              <a:t>题解</a:t>
            </a:r>
          </a:p>
        </p:txBody>
      </p:sp>
      <p:sp>
        <p:nvSpPr>
          <p:cNvPr id="3" name="副标题 2">
            <a:extLst>
              <a:ext uri="{FF2B5EF4-FFF2-40B4-BE49-F238E27FC236}">
                <a16:creationId xmlns:a16="http://schemas.microsoft.com/office/drawing/2014/main" id="{C1303041-AEED-41C2-BB34-9C4A64100DAE}"/>
              </a:ext>
            </a:extLst>
          </p:cNvPr>
          <p:cNvSpPr>
            <a:spLocks noGrp="1"/>
          </p:cNvSpPr>
          <p:nvPr>
            <p:ph type="subTitle" idx="1"/>
          </p:nvPr>
        </p:nvSpPr>
        <p:spPr/>
        <p:txBody>
          <a:bodyPr/>
          <a:lstStyle/>
          <a:p>
            <a:r>
              <a:rPr lang="en-US" altLang="zh-CN" dirty="0" err="1"/>
              <a:t>PinkRabbit</a:t>
            </a:r>
            <a:endParaRPr lang="zh-CN" altLang="en-US" dirty="0"/>
          </a:p>
        </p:txBody>
      </p:sp>
    </p:spTree>
    <p:extLst>
      <p:ext uri="{BB962C8B-B14F-4D97-AF65-F5344CB8AC3E}">
        <p14:creationId xmlns:p14="http://schemas.microsoft.com/office/powerpoint/2010/main" val="178433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ECFFD-EBF9-4CB7-8AB9-D4C1AA6083D1}"/>
              </a:ext>
            </a:extLst>
          </p:cNvPr>
          <p:cNvSpPr>
            <a:spLocks noGrp="1"/>
          </p:cNvSpPr>
          <p:nvPr>
            <p:ph type="title"/>
          </p:nvPr>
        </p:nvSpPr>
        <p:spPr/>
        <p:txBody>
          <a:bodyPr/>
          <a:lstStyle/>
          <a:p>
            <a:r>
              <a:rPr lang="en-US" altLang="zh-CN" dirty="0"/>
              <a:t>T2. </a:t>
            </a:r>
            <a:r>
              <a:rPr lang="zh-CN" altLang="en-US" dirty="0"/>
              <a:t>取石子游戏（</a:t>
            </a:r>
            <a:r>
              <a:rPr lang="en-US" altLang="zh-CN" dirty="0"/>
              <a:t>game</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A6AB6C-4392-4C4D-AEF3-7814864346F2}"/>
                  </a:ext>
                </a:extLst>
              </p:cNvPr>
              <p:cNvSpPr>
                <a:spLocks noGrp="1"/>
              </p:cNvSpPr>
              <p:nvPr>
                <p:ph idx="1"/>
              </p:nvPr>
            </p:nvSpPr>
            <p:spPr/>
            <p:txBody>
              <a:bodyPr>
                <a:normAutofit/>
              </a:bodyPr>
              <a:lstStyle/>
              <a:p>
                <a:r>
                  <a:rPr lang="zh-CN" altLang="en-US" sz="2400" dirty="0"/>
                  <a:t>题解（</a:t>
                </a:r>
                <a14:m>
                  <m:oMath xmlns:m="http://schemas.openxmlformats.org/officeDocument/2006/math">
                    <m:r>
                      <a:rPr lang="en-US" altLang="zh-CN" sz="2400" i="1" dirty="0">
                        <a:latin typeface="Cambria Math" panose="02040503050406030204" pitchFamily="18" charset="0"/>
                      </a:rPr>
                      <m:t>1</m:t>
                    </m:r>
                    <m:r>
                      <a:rPr lang="en-US" altLang="zh-CN" sz="2400" i="1" dirty="0" smtClean="0">
                        <a:latin typeface="Cambria Math" panose="02040503050406030204" pitchFamily="18" charset="0"/>
                      </a:rPr>
                      <m:t>0</m:t>
                    </m:r>
                    <m:r>
                      <a:rPr lang="en-US" altLang="zh-CN" sz="2400" i="1" dirty="0">
                        <a:latin typeface="Cambria Math" panose="02040503050406030204" pitchFamily="18" charset="0"/>
                      </a:rPr>
                      <m:t>0</m:t>
                    </m:r>
                  </m:oMath>
                </a14:m>
                <a:r>
                  <a:rPr lang="zh-CN" altLang="en-US" sz="2400" dirty="0"/>
                  <a:t> 分）：</a:t>
                </a:r>
                <a:endParaRPr lang="en-US" altLang="zh-CN" sz="2400" dirty="0"/>
              </a:p>
              <a:p>
                <a:r>
                  <a:rPr lang="en-US" altLang="zh-CN" sz="2400" dirty="0" err="1"/>
                  <a:t>Nim</a:t>
                </a:r>
                <a:r>
                  <a:rPr lang="en-US" altLang="zh-CN" sz="2400" dirty="0"/>
                  <a:t> </a:t>
                </a:r>
                <a:r>
                  <a:rPr lang="zh-CN" altLang="en-US" sz="2400" dirty="0"/>
                  <a:t>游戏大家都知道了，设每个石子堆中石子个数为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𝑘</m:t>
                        </m:r>
                      </m:sub>
                    </m:sSub>
                  </m:oMath>
                </a14:m>
                <a:r>
                  <a:rPr lang="zh-CN" altLang="en-US" sz="2400" dirty="0"/>
                  <a:t>。</a:t>
                </a:r>
                <a:endParaRPr lang="en-US" altLang="zh-CN" sz="2400" dirty="0"/>
              </a:p>
              <a:p>
                <a:r>
                  <a:rPr lang="zh-CN" altLang="en-US" sz="2400" dirty="0"/>
                  <a:t>那么令 </a:t>
                </a:r>
                <a14:m>
                  <m:oMath xmlns:m="http://schemas.openxmlformats.org/officeDocument/2006/math">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𝑘</m:t>
                            </m:r>
                          </m:sup>
                        </m:sSubSup>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e>
                    </m:func>
                  </m:oMath>
                </a14:m>
                <a:r>
                  <a:rPr lang="zh-CN" altLang="en-US" sz="2400" dirty="0"/>
                  <a:t>，则先手取第 </a:t>
                </a:r>
                <a14:m>
                  <m:oMath xmlns:m="http://schemas.openxmlformats.org/officeDocument/2006/math">
                    <m:r>
                      <a:rPr lang="en-US" altLang="zh-CN" sz="2400" b="0" i="1" smtClean="0">
                        <a:latin typeface="Cambria Math" panose="02040503050406030204" pitchFamily="18" charset="0"/>
                      </a:rPr>
                      <m:t>𝑖</m:t>
                    </m:r>
                  </m:oMath>
                </a14:m>
                <a:r>
                  <a:rPr lang="en-US" altLang="zh-CN" sz="2400" dirty="0"/>
                  <a:t> </a:t>
                </a:r>
                <a:r>
                  <a:rPr lang="zh-CN" altLang="en-US" sz="2400" dirty="0"/>
                  <a:t>堆必胜当且仅当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oMath>
                </a14:m>
                <a:r>
                  <a:rPr lang="zh-CN" altLang="en-US" sz="2400" dirty="0"/>
                  <a:t>。</a:t>
                </a:r>
                <a:endParaRPr lang="en-US" altLang="zh-CN" sz="2400" dirty="0"/>
              </a:p>
              <a:p>
                <a:r>
                  <a:rPr lang="zh-CN" altLang="en-US" sz="2400" dirty="0"/>
                  <a:t>考虑二进制，</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oMath>
                </a14:m>
                <a:r>
                  <a:rPr lang="en-US" altLang="zh-CN" sz="2400" dirty="0"/>
                  <a:t> </a:t>
                </a:r>
                <a:r>
                  <a:rPr lang="zh-CN" altLang="en-US" sz="2400" dirty="0"/>
                  <a:t>当且仅当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oMath>
                </a14:m>
                <a:r>
                  <a:rPr lang="en-US" altLang="zh-CN" sz="2400" dirty="0"/>
                  <a:t> </a:t>
                </a:r>
                <a:r>
                  <a:rPr lang="zh-CN" altLang="en-US" sz="2400" dirty="0"/>
                  <a:t>在 </a:t>
                </a:r>
                <a14:m>
                  <m:oMath xmlns:m="http://schemas.openxmlformats.org/officeDocument/2006/math">
                    <m:r>
                      <a:rPr lang="en-US" altLang="zh-CN" sz="2400" b="0" i="1" smtClean="0">
                        <a:latin typeface="Cambria Math" panose="02040503050406030204" pitchFamily="18" charset="0"/>
                      </a:rPr>
                      <m:t>𝑧</m:t>
                    </m:r>
                  </m:oMath>
                </a14:m>
                <a:r>
                  <a:rPr lang="en-US" altLang="zh-CN" sz="2400" dirty="0"/>
                  <a:t> </a:t>
                </a:r>
                <a:r>
                  <a:rPr lang="zh-CN" altLang="en-US" sz="2400" dirty="0"/>
                  <a:t>的最高位上为 </a:t>
                </a:r>
                <a14:m>
                  <m:oMath xmlns:m="http://schemas.openxmlformats.org/officeDocument/2006/math">
                    <m:r>
                      <a:rPr lang="en-US" altLang="zh-CN" sz="2400" b="0" i="1" smtClean="0">
                        <a:latin typeface="Cambria Math" panose="02040503050406030204" pitchFamily="18" charset="0"/>
                      </a:rPr>
                      <m:t>1</m:t>
                    </m:r>
                  </m:oMath>
                </a14:m>
                <a:r>
                  <a:rPr lang="zh-CN" altLang="en-US" sz="2400" dirty="0"/>
                  <a:t>。</a:t>
                </a:r>
                <a:endParaRPr lang="en-US" altLang="zh-CN" sz="2400" dirty="0"/>
              </a:p>
              <a:p>
                <a:r>
                  <a:rPr lang="zh-CN" altLang="en-US" sz="2400" dirty="0"/>
                  <a:t>对 </a:t>
                </a:r>
                <a14:m>
                  <m:oMath xmlns:m="http://schemas.openxmlformats.org/officeDocument/2006/math">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=0</m:t>
                    </m:r>
                  </m:oMath>
                </a14:m>
                <a:r>
                  <a:rPr lang="en-US" altLang="zh-CN" sz="2400" dirty="0"/>
                  <a:t> </a:t>
                </a:r>
                <a:r>
                  <a:rPr lang="zh-CN" altLang="en-US" sz="2400" dirty="0"/>
                  <a:t>可以特判。</a:t>
                </a:r>
                <a:endParaRPr lang="en-US" altLang="zh-CN" sz="2400" dirty="0"/>
              </a:p>
              <a:p>
                <a:endParaRPr lang="en-US" altLang="zh-CN" sz="2400" dirty="0"/>
              </a:p>
              <a:p>
                <a:r>
                  <a:rPr lang="zh-CN" altLang="en-US" sz="2400" dirty="0"/>
                  <a:t>回到原问题：</a:t>
                </a:r>
                <a:endParaRPr lang="en-US" altLang="zh-CN" sz="2400" dirty="0"/>
              </a:p>
              <a:p>
                <a:r>
                  <a:rPr lang="zh-CN" altLang="en-US" sz="2400" dirty="0"/>
                  <a:t>求出 </a:t>
                </a:r>
                <a14:m>
                  <m:oMath xmlns:m="http://schemas.openxmlformats.org/officeDocument/2006/math">
                    <m:r>
                      <a:rPr lang="en-US" altLang="zh-CN" sz="2400" b="0" i="1" smtClean="0">
                        <a:latin typeface="Cambria Math" panose="02040503050406030204" pitchFamily="18" charset="0"/>
                      </a:rPr>
                      <m:t>𝑧</m:t>
                    </m:r>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sub>
                          <m:sup>
                            <m:r>
                              <a:rPr lang="en-US" altLang="zh-CN" sz="2400" b="0" i="1" smtClean="0">
                                <a:latin typeface="Cambria Math" panose="02040503050406030204" pitchFamily="18" charset="0"/>
                              </a:rPr>
                              <m:t>𝑟</m:t>
                            </m:r>
                          </m:sup>
                        </m:sSubSup>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e>
                    </m:func>
                  </m:oMath>
                </a14:m>
                <a:r>
                  <a:rPr lang="zh-CN" altLang="en-US" sz="2400" dirty="0"/>
                  <a:t> 后，令 </a:t>
                </a:r>
                <a14:m>
                  <m:oMath xmlns:m="http://schemas.openxmlformats.org/officeDocument/2006/math">
                    <m:r>
                      <a:rPr lang="en-US" altLang="zh-CN" sz="2400" b="0" i="1" smtClean="0">
                        <a:latin typeface="Cambria Math" panose="02040503050406030204" pitchFamily="18" charset="0"/>
                      </a:rPr>
                      <m:t>𝑗</m:t>
                    </m:r>
                  </m:oMath>
                </a14:m>
                <a:r>
                  <a:rPr lang="zh-CN" altLang="en-US" sz="2400" dirty="0"/>
                  <a:t> 为 </a:t>
                </a:r>
                <a14:m>
                  <m:oMath xmlns:m="http://schemas.openxmlformats.org/officeDocument/2006/math">
                    <m:r>
                      <a:rPr lang="en-US" altLang="zh-CN" sz="2400" b="0" i="1" smtClean="0">
                        <a:latin typeface="Cambria Math" panose="02040503050406030204" pitchFamily="18" charset="0"/>
                      </a:rPr>
                      <m:t>𝑧</m:t>
                    </m:r>
                  </m:oMath>
                </a14:m>
                <a:r>
                  <a:rPr lang="zh-CN" altLang="en-US" sz="2400" dirty="0"/>
                  <a:t> 的最高位。</a:t>
                </a:r>
                <a:endParaRPr lang="en-US" altLang="zh-CN" sz="2400" dirty="0"/>
              </a:p>
              <a:p>
                <a:r>
                  <a:rPr lang="zh-CN" altLang="en-US" sz="2400" dirty="0"/>
                  <a:t>问题转化为求区间内第 </a:t>
                </a:r>
                <a14:m>
                  <m:oMath xmlns:m="http://schemas.openxmlformats.org/officeDocument/2006/math">
                    <m:r>
                      <a:rPr lang="en-US" altLang="zh-CN" sz="2400" b="0" i="1" smtClean="0">
                        <a:latin typeface="Cambria Math" panose="02040503050406030204" pitchFamily="18" charset="0"/>
                      </a:rPr>
                      <m:t>𝑗</m:t>
                    </m:r>
                  </m:oMath>
                </a14:m>
                <a:r>
                  <a:rPr lang="zh-CN" altLang="en-US" sz="2400" dirty="0"/>
                  <a:t> 位为 </a:t>
                </a:r>
                <a14:m>
                  <m:oMath xmlns:m="http://schemas.openxmlformats.org/officeDocument/2006/math">
                    <m:r>
                      <a:rPr lang="en-US" altLang="zh-CN" sz="2400" b="0" i="1" smtClean="0">
                        <a:latin typeface="Cambria Math" panose="02040503050406030204" pitchFamily="18" charset="0"/>
                      </a:rPr>
                      <m:t>1</m:t>
                    </m:r>
                  </m:oMath>
                </a14:m>
                <a:r>
                  <a:rPr lang="zh-CN" altLang="en-US" sz="2400" dirty="0"/>
                  <a:t> 的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oMath>
                </a14:m>
                <a:r>
                  <a:rPr lang="zh-CN" altLang="en-US" sz="2400" dirty="0"/>
                  <a:t> 的个数。</a:t>
                </a:r>
                <a:endParaRPr lang="en-US" altLang="zh-CN" sz="2400" dirty="0"/>
              </a:p>
            </p:txBody>
          </p:sp>
        </mc:Choice>
        <mc:Fallback xmlns="">
          <p:sp>
            <p:nvSpPr>
              <p:cNvPr id="3" name="内容占位符 2">
                <a:extLst>
                  <a:ext uri="{FF2B5EF4-FFF2-40B4-BE49-F238E27FC236}">
                    <a16:creationId xmlns:a16="http://schemas.microsoft.com/office/drawing/2014/main" id="{E2A6AB6C-4392-4C4D-AEF3-7814864346F2}"/>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528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ECFFD-EBF9-4CB7-8AB9-D4C1AA6083D1}"/>
              </a:ext>
            </a:extLst>
          </p:cNvPr>
          <p:cNvSpPr>
            <a:spLocks noGrp="1"/>
          </p:cNvSpPr>
          <p:nvPr>
            <p:ph type="title"/>
          </p:nvPr>
        </p:nvSpPr>
        <p:spPr/>
        <p:txBody>
          <a:bodyPr/>
          <a:lstStyle/>
          <a:p>
            <a:r>
              <a:rPr lang="en-US" altLang="zh-CN" dirty="0"/>
              <a:t>T2. </a:t>
            </a:r>
            <a:r>
              <a:rPr lang="zh-CN" altLang="en-US" dirty="0"/>
              <a:t>取石子游戏（</a:t>
            </a:r>
            <a:r>
              <a:rPr lang="en-US" altLang="zh-CN" dirty="0"/>
              <a:t>game</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A6AB6C-4392-4C4D-AEF3-7814864346F2}"/>
                  </a:ext>
                </a:extLst>
              </p:cNvPr>
              <p:cNvSpPr>
                <a:spLocks noGrp="1"/>
              </p:cNvSpPr>
              <p:nvPr>
                <p:ph idx="1"/>
              </p:nvPr>
            </p:nvSpPr>
            <p:spPr/>
            <p:txBody>
              <a:bodyPr>
                <a:normAutofit/>
              </a:bodyPr>
              <a:lstStyle/>
              <a:p>
                <a:r>
                  <a:rPr lang="zh-CN" altLang="en-US" sz="2400" dirty="0"/>
                  <a:t>题解（</a:t>
                </a:r>
                <a14:m>
                  <m:oMath xmlns:m="http://schemas.openxmlformats.org/officeDocument/2006/math">
                    <m:r>
                      <a:rPr lang="en-US" altLang="zh-CN" sz="2400" i="1" dirty="0">
                        <a:latin typeface="Cambria Math" panose="02040503050406030204" pitchFamily="18" charset="0"/>
                      </a:rPr>
                      <m:t>1</m:t>
                    </m:r>
                    <m:r>
                      <a:rPr lang="en-US" altLang="zh-CN" sz="2400" i="1" dirty="0" smtClean="0">
                        <a:latin typeface="Cambria Math" panose="02040503050406030204" pitchFamily="18" charset="0"/>
                      </a:rPr>
                      <m:t>0</m:t>
                    </m:r>
                    <m:r>
                      <a:rPr lang="en-US" altLang="zh-CN" sz="2400" i="1" dirty="0">
                        <a:latin typeface="Cambria Math" panose="02040503050406030204" pitchFamily="18" charset="0"/>
                      </a:rPr>
                      <m:t>0</m:t>
                    </m:r>
                  </m:oMath>
                </a14:m>
                <a:r>
                  <a:rPr lang="zh-CN" altLang="en-US" sz="2400" dirty="0"/>
                  <a:t> 分）：</a:t>
                </a:r>
                <a:endParaRPr lang="en-US" altLang="zh-CN" sz="2400" dirty="0"/>
              </a:p>
              <a:p>
                <a:r>
                  <a:rPr lang="zh-CN" altLang="en-US" sz="2400" dirty="0"/>
                  <a:t>考虑修改操作，区间对 </a:t>
                </a:r>
                <a14:m>
                  <m:oMath xmlns:m="http://schemas.openxmlformats.org/officeDocument/2006/math">
                    <m:r>
                      <a:rPr lang="en-US" altLang="zh-CN" sz="2400" b="0" i="1" smtClean="0">
                        <a:latin typeface="Cambria Math" panose="02040503050406030204" pitchFamily="18" charset="0"/>
                      </a:rPr>
                      <m:t>𝑥</m:t>
                    </m:r>
                  </m:oMath>
                </a14:m>
                <a:r>
                  <a:rPr lang="en-US" altLang="zh-CN" sz="2400" dirty="0"/>
                  <a:t> </a:t>
                </a:r>
                <a:r>
                  <a:rPr lang="zh-CN" altLang="en-US" sz="2400" dirty="0"/>
                  <a:t>取 </a:t>
                </a:r>
                <a:r>
                  <a:rPr lang="en-US" altLang="zh-CN" sz="2400" dirty="0"/>
                  <a:t>max </a:t>
                </a:r>
                <a:r>
                  <a:rPr lang="zh-CN" altLang="en-US" sz="2400" dirty="0"/>
                  <a:t>是经典的 </a:t>
                </a:r>
                <a:r>
                  <a:rPr lang="en-US" altLang="zh-CN" sz="2400" dirty="0"/>
                  <a:t>Segment Tree Beats </a:t>
                </a:r>
                <a:r>
                  <a:rPr lang="zh-CN" altLang="en-US" sz="2400" dirty="0"/>
                  <a:t>的操作。</a:t>
                </a:r>
                <a:endParaRPr lang="en-US" altLang="zh-CN" sz="2400" dirty="0"/>
              </a:p>
              <a:p>
                <a:r>
                  <a:rPr lang="zh-CN" altLang="en-US" sz="2400" dirty="0"/>
                  <a:t>使用 </a:t>
                </a:r>
                <a:r>
                  <a:rPr lang="en-US" altLang="zh-CN" sz="2400" dirty="0"/>
                  <a:t>Segment Tree Beats </a:t>
                </a:r>
                <a:r>
                  <a:rPr lang="zh-CN" altLang="en-US" sz="2400" dirty="0"/>
                  <a:t>维护序列，需要支持询问区间 </a:t>
                </a:r>
                <a:r>
                  <a:rPr lang="en-US" altLang="zh-CN" sz="2400" dirty="0" err="1"/>
                  <a:t>xor</a:t>
                </a:r>
                <a:r>
                  <a:rPr lang="en-US" altLang="zh-CN" sz="2400" dirty="0"/>
                  <a:t> </a:t>
                </a:r>
                <a:r>
                  <a:rPr lang="zh-CN" altLang="en-US" sz="2400" dirty="0"/>
                  <a:t>和，以及区间某一位为 </a:t>
                </a:r>
                <a14:m>
                  <m:oMath xmlns:m="http://schemas.openxmlformats.org/officeDocument/2006/math">
                    <m:r>
                      <a:rPr lang="en-US" altLang="zh-CN" sz="2400" b="0" i="1" smtClean="0">
                        <a:latin typeface="Cambria Math" panose="02040503050406030204" pitchFamily="18" charset="0"/>
                      </a:rPr>
                      <m:t>1</m:t>
                    </m:r>
                  </m:oMath>
                </a14:m>
                <a:r>
                  <a:rPr lang="en-US" altLang="zh-CN" sz="2400" dirty="0"/>
                  <a:t> </a:t>
                </a:r>
                <a:r>
                  <a:rPr lang="zh-CN" altLang="en-US" sz="2400" dirty="0"/>
                  <a:t>的数的个数。</a:t>
                </a:r>
                <a:endParaRPr lang="en-US" altLang="zh-CN" sz="2400" dirty="0"/>
              </a:p>
              <a:p>
                <a:r>
                  <a:rPr lang="zh-CN" altLang="en-US" sz="2400" dirty="0"/>
                  <a:t>线段树每个结点维护最小值，最小值个数，次小值，区间 </a:t>
                </a:r>
                <a:r>
                  <a:rPr lang="en-US" altLang="zh-CN" sz="2400" dirty="0" err="1"/>
                  <a:t>xor</a:t>
                </a:r>
                <a:r>
                  <a:rPr lang="en-US" altLang="zh-CN" sz="2400" dirty="0"/>
                  <a:t> </a:t>
                </a:r>
                <a:r>
                  <a:rPr lang="zh-CN" altLang="en-US" sz="2400" dirty="0"/>
                  <a:t>和，以及区间中第 </a:t>
                </a:r>
                <a14:m>
                  <m:oMath xmlns:m="http://schemas.openxmlformats.org/officeDocument/2006/math">
                    <m:r>
                      <a:rPr lang="en-US" altLang="zh-CN" sz="2400" b="0" i="1" smtClean="0">
                        <a:latin typeface="Cambria Math" panose="02040503050406030204" pitchFamily="18" charset="0"/>
                      </a:rPr>
                      <m:t>𝑗</m:t>
                    </m:r>
                  </m:oMath>
                </a14:m>
                <a:r>
                  <a:rPr lang="zh-CN" altLang="en-US" sz="2400" dirty="0"/>
                  <a:t>（</a:t>
                </a:r>
                <a14:m>
                  <m:oMath xmlns:m="http://schemas.openxmlformats.org/officeDocument/2006/math">
                    <m:r>
                      <a:rPr lang="en-US" altLang="zh-CN" sz="2400" b="0" i="1" dirty="0" smtClean="0">
                        <a:latin typeface="Cambria Math" panose="02040503050406030204" pitchFamily="18" charset="0"/>
                      </a:rPr>
                      <m:t>0≤</m:t>
                    </m:r>
                    <m:r>
                      <a:rPr lang="en-US" altLang="zh-CN" sz="2400" b="0" i="1" dirty="0" smtClean="0">
                        <a:latin typeface="Cambria Math" panose="02040503050406030204" pitchFamily="18" charset="0"/>
                      </a:rPr>
                      <m:t>𝑗</m:t>
                    </m:r>
                    <m:r>
                      <a:rPr lang="en-US" altLang="zh-CN" sz="2400" b="0" i="1" dirty="0" smtClean="0">
                        <a:latin typeface="Cambria Math" panose="02040503050406030204" pitchFamily="18" charset="0"/>
                      </a:rPr>
                      <m:t>&lt;30</m:t>
                    </m:r>
                  </m:oMath>
                </a14:m>
                <a:r>
                  <a:rPr lang="zh-CN" altLang="en-US" sz="2400" dirty="0"/>
                  <a:t>）位为 </a:t>
                </a:r>
                <a14:m>
                  <m:oMath xmlns:m="http://schemas.openxmlformats.org/officeDocument/2006/math">
                    <m:r>
                      <a:rPr lang="en-US" altLang="zh-CN" sz="2400" b="0" i="1" smtClean="0">
                        <a:latin typeface="Cambria Math" panose="02040503050406030204" pitchFamily="18" charset="0"/>
                      </a:rPr>
                      <m:t>1</m:t>
                    </m:r>
                  </m:oMath>
                </a14:m>
                <a:r>
                  <a:rPr lang="en-US" altLang="zh-CN" sz="2400" dirty="0"/>
                  <a:t> </a:t>
                </a:r>
                <a:r>
                  <a:rPr lang="zh-CN" altLang="en-US" sz="2400" dirty="0"/>
                  <a:t>的数的个数。</a:t>
                </a:r>
                <a:endParaRPr lang="en-US" altLang="zh-CN" sz="2400" dirty="0"/>
              </a:p>
              <a:p>
                <a:r>
                  <a:rPr lang="zh-CN" altLang="en-US" sz="2400" dirty="0"/>
                  <a:t>信息合并与标记下传的细节不再赘述。</a:t>
                </a:r>
                <a:endParaRPr lang="en-US" altLang="zh-CN" sz="2400" dirty="0"/>
              </a:p>
              <a:p>
                <a:r>
                  <a:rPr lang="zh-CN" altLang="en-US" sz="2400" dirty="0"/>
                  <a:t>时间复杂度为 </a:t>
                </a:r>
                <a14:m>
                  <m:oMath xmlns:m="http://schemas.openxmlformats.org/officeDocument/2006/math">
                    <m:r>
                      <a:rPr lang="en-US" altLang="zh-CN" sz="2400" b="0" i="1" smtClean="0">
                        <a:latin typeface="Cambria Math" panose="02040503050406030204" pitchFamily="18" charset="0"/>
                      </a:rPr>
                      <m:t>𝒪</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𝑛</m:t>
                            </m:r>
                          </m:e>
                        </m:func>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𝑣</m:t>
                            </m:r>
                          </m:e>
                        </m:func>
                      </m:e>
                    </m:d>
                  </m:oMath>
                </a14:m>
                <a:r>
                  <a:rPr lang="zh-CN" altLang="en-US" sz="2400" dirty="0"/>
                  <a:t>。</a:t>
                </a:r>
                <a:endParaRPr lang="en-US" altLang="zh-CN" sz="2400" dirty="0"/>
              </a:p>
            </p:txBody>
          </p:sp>
        </mc:Choice>
        <mc:Fallback xmlns="">
          <p:sp>
            <p:nvSpPr>
              <p:cNvPr id="3" name="内容占位符 2">
                <a:extLst>
                  <a:ext uri="{FF2B5EF4-FFF2-40B4-BE49-F238E27FC236}">
                    <a16:creationId xmlns:a16="http://schemas.microsoft.com/office/drawing/2014/main" id="{E2A6AB6C-4392-4C4D-AEF3-7814864346F2}"/>
                  </a:ext>
                </a:extLst>
              </p:cNvPr>
              <p:cNvSpPr>
                <a:spLocks noGrp="1" noRot="1" noChangeAspect="1" noMove="1" noResize="1" noEditPoints="1" noAdjustHandles="1" noChangeArrowheads="1" noChangeShapeType="1" noTextEdit="1"/>
              </p:cNvSpPr>
              <p:nvPr>
                <p:ph idx="1"/>
              </p:nvPr>
            </p:nvSpPr>
            <p:spPr>
              <a:blipFill>
                <a:blip r:embed="rId2"/>
                <a:stretch>
                  <a:fillRect l="-812" t="-1821" r="-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74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82DDF-F713-41C7-A0D0-30BE730FE55B}"/>
              </a:ext>
            </a:extLst>
          </p:cNvPr>
          <p:cNvSpPr>
            <a:spLocks noGrp="1"/>
          </p:cNvSpPr>
          <p:nvPr>
            <p:ph type="title"/>
          </p:nvPr>
        </p:nvSpPr>
        <p:spPr/>
        <p:txBody>
          <a:bodyPr/>
          <a:lstStyle/>
          <a:p>
            <a:r>
              <a:rPr lang="en-US" altLang="zh-CN" dirty="0"/>
              <a:t>T3. </a:t>
            </a:r>
            <a:r>
              <a:rPr lang="zh-CN" altLang="en-US" dirty="0"/>
              <a:t>滑冰（</a:t>
            </a:r>
            <a:r>
              <a:rPr lang="en-US" altLang="zh-CN" dirty="0"/>
              <a:t>skate</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1F6293-0866-4A96-9C68-AA169035A6DC}"/>
                  </a:ext>
                </a:extLst>
              </p:cNvPr>
              <p:cNvSpPr>
                <a:spLocks noGrp="1"/>
              </p:cNvSpPr>
              <p:nvPr>
                <p:ph idx="1"/>
              </p:nvPr>
            </p:nvSpPr>
            <p:spPr/>
            <p:txBody>
              <a:bodyPr>
                <a:normAutofit/>
              </a:bodyPr>
              <a:lstStyle/>
              <a:p>
                <a:r>
                  <a:rPr lang="zh-CN" altLang="en-US" sz="2400" dirty="0"/>
                  <a:t>题意：</a:t>
                </a:r>
                <a:endParaRPr lang="en-US" altLang="zh-CN" sz="2400" dirty="0"/>
              </a:p>
              <a:p>
                <a:r>
                  <a:rPr lang="zh-CN" altLang="en-US" sz="2400" dirty="0"/>
                  <a:t>一个 </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oMath>
                </a14:m>
                <a:r>
                  <a:rPr lang="zh-CN" altLang="en-US" sz="2400" dirty="0"/>
                  <a:t> 的地图，每个格子上可能有障碍物（默认边界外是障碍物）或标记点。</a:t>
                </a:r>
                <a:endParaRPr lang="en-US" altLang="zh-CN" sz="2400" dirty="0"/>
              </a:p>
              <a:p>
                <a:r>
                  <a:rPr lang="zh-CN" altLang="en-US" sz="2400" dirty="0"/>
                  <a:t>从给定的初始位置开始，选定四个方向之一，一直移动直到撞到障碍物停下，此时才可以继续选择方向移动。</a:t>
                </a:r>
                <a:endParaRPr lang="en-US" altLang="zh-CN" sz="2400" dirty="0"/>
              </a:p>
              <a:p>
                <a:r>
                  <a:rPr lang="zh-CN" altLang="en-US" sz="2400" dirty="0"/>
                  <a:t>问能否经过所有标记点。</a:t>
                </a:r>
                <a:endParaRPr lang="en-US" altLang="zh-CN" sz="2400" dirty="0"/>
              </a:p>
              <a:p>
                <a:r>
                  <a:rPr lang="zh-CN" altLang="en-US" sz="2400" dirty="0"/>
                  <a:t>数据范围：</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≤50</m:t>
                    </m:r>
                  </m:oMath>
                </a14:m>
                <a:r>
                  <a:rPr lang="zh-CN" altLang="en-US" sz="2400" dirty="0"/>
                  <a:t>，有多组数据。</a:t>
                </a:r>
                <a:endParaRPr lang="en-US" altLang="zh-CN" sz="2400" dirty="0"/>
              </a:p>
              <a:p>
                <a:r>
                  <a:rPr lang="zh-CN" altLang="en-US" sz="2400" dirty="0"/>
                  <a:t>来源：</a:t>
                </a:r>
                <a:r>
                  <a:rPr lang="en-US" altLang="zh-CN" sz="2400" dirty="0"/>
                  <a:t>XIX Open Cup, GP of Korea, Problem B</a:t>
                </a:r>
                <a:r>
                  <a:rPr lang="zh-CN" altLang="en-US" sz="2400" dirty="0"/>
                  <a:t>，</a:t>
                </a:r>
                <a:r>
                  <a:rPr lang="en-US" altLang="zh-CN" sz="2400" dirty="0" err="1"/>
                  <a:t>Codeforces</a:t>
                </a:r>
                <a:r>
                  <a:rPr lang="en-US" altLang="zh-CN" sz="2400" dirty="0"/>
                  <a:t> Gym 102059B</a:t>
                </a:r>
                <a:r>
                  <a:rPr lang="zh-CN" altLang="en-US" sz="2400"/>
                  <a:t>。</a:t>
                </a:r>
                <a:endParaRPr lang="zh-CN" altLang="en-US" sz="2400" dirty="0"/>
              </a:p>
            </p:txBody>
          </p:sp>
        </mc:Choice>
        <mc:Fallback xmlns="">
          <p:sp>
            <p:nvSpPr>
              <p:cNvPr id="3" name="内容占位符 2">
                <a:extLst>
                  <a:ext uri="{FF2B5EF4-FFF2-40B4-BE49-F238E27FC236}">
                    <a16:creationId xmlns:a16="http://schemas.microsoft.com/office/drawing/2014/main" id="{061F6293-0866-4A96-9C68-AA169035A6DC}"/>
                  </a:ext>
                </a:extLst>
              </p:cNvPr>
              <p:cNvSpPr>
                <a:spLocks noGrp="1" noRot="1" noChangeAspect="1" noMove="1" noResize="1" noEditPoints="1" noAdjustHandles="1" noChangeArrowheads="1" noChangeShapeType="1" noTextEdit="1"/>
              </p:cNvSpPr>
              <p:nvPr>
                <p:ph idx="1"/>
              </p:nvPr>
            </p:nvSpPr>
            <p:spPr>
              <a:blipFill>
                <a:blip r:embed="rId2"/>
                <a:stretch>
                  <a:fillRect l="-812" t="-1821" r="-33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55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82DDF-F713-41C7-A0D0-30BE730FE55B}"/>
              </a:ext>
            </a:extLst>
          </p:cNvPr>
          <p:cNvSpPr>
            <a:spLocks noGrp="1"/>
          </p:cNvSpPr>
          <p:nvPr>
            <p:ph type="title"/>
          </p:nvPr>
        </p:nvSpPr>
        <p:spPr/>
        <p:txBody>
          <a:bodyPr/>
          <a:lstStyle/>
          <a:p>
            <a:r>
              <a:rPr lang="en-US" altLang="zh-CN" dirty="0"/>
              <a:t>T3. </a:t>
            </a:r>
            <a:r>
              <a:rPr lang="zh-CN" altLang="en-US" dirty="0"/>
              <a:t>滑冰（</a:t>
            </a:r>
            <a:r>
              <a:rPr lang="en-US" altLang="zh-CN" dirty="0"/>
              <a:t>skate</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1F6293-0866-4A96-9C68-AA169035A6DC}"/>
                  </a:ext>
                </a:extLst>
              </p:cNvPr>
              <p:cNvSpPr>
                <a:spLocks noGrp="1"/>
              </p:cNvSpPr>
              <p:nvPr>
                <p:ph idx="1"/>
              </p:nvPr>
            </p:nvSpPr>
            <p:spPr/>
            <p:txBody>
              <a:bodyPr>
                <a:normAutofit/>
              </a:bodyPr>
              <a:lstStyle/>
              <a:p>
                <a:r>
                  <a:rPr lang="zh-CN" altLang="en-US" sz="2400" dirty="0"/>
                  <a:t>题解（</a:t>
                </a:r>
                <a14:m>
                  <m:oMath xmlns:m="http://schemas.openxmlformats.org/officeDocument/2006/math">
                    <m:r>
                      <a:rPr lang="en-US" altLang="zh-CN" sz="2400" b="0" i="1" smtClean="0">
                        <a:latin typeface="Cambria Math" panose="02040503050406030204" pitchFamily="18" charset="0"/>
                      </a:rPr>
                      <m:t>16+8</m:t>
                    </m:r>
                  </m:oMath>
                </a14:m>
                <a:r>
                  <a:rPr lang="zh-CN" altLang="en-US" sz="2400" dirty="0"/>
                  <a:t> 分）：</a:t>
                </a:r>
                <a:endParaRPr lang="en-US" altLang="zh-CN" sz="2400" dirty="0"/>
              </a:p>
              <a:p>
                <a:r>
                  <a:rPr lang="zh-CN" altLang="en-US" sz="2400" dirty="0"/>
                  <a:t>前两种数据（地图中无障碍物，或 </a:t>
                </a:r>
                <a14:m>
                  <m:oMath xmlns:m="http://schemas.openxmlformats.org/officeDocument/2006/math">
                    <m:func>
                      <m:funcPr>
                        <m:ctrlPr>
                          <a:rPr lang="en-US" altLang="zh-CN" sz="240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min</m:t>
                        </m:r>
                      </m:fName>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e>
                        </m:d>
                      </m:e>
                    </m:func>
                    <m:r>
                      <a:rPr lang="en-US" altLang="zh-CN" sz="2400" b="0" i="1" smtClean="0">
                        <a:latin typeface="Cambria Math" panose="02040503050406030204" pitchFamily="18" charset="0"/>
                      </a:rPr>
                      <m:t>=1</m:t>
                    </m:r>
                  </m:oMath>
                </a14:m>
                <a:r>
                  <a:rPr lang="zh-CN" altLang="en-US" sz="2400" dirty="0"/>
                  <a:t>）的规律是很简单的，相信大家都会做。</a:t>
                </a:r>
                <a:endParaRPr lang="en-US" altLang="zh-CN" sz="2400" dirty="0"/>
              </a:p>
              <a:p>
                <a:r>
                  <a:rPr lang="zh-CN" altLang="en-US" sz="2400" dirty="0"/>
                  <a:t>注意到对于一个方向，例如左方，可以用左右左代替，在不改变位置的情况下经过更多格子（显然经过得越多越好）。</a:t>
                </a:r>
              </a:p>
            </p:txBody>
          </p:sp>
        </mc:Choice>
        <mc:Fallback xmlns="">
          <p:sp>
            <p:nvSpPr>
              <p:cNvPr id="3" name="内容占位符 2">
                <a:extLst>
                  <a:ext uri="{FF2B5EF4-FFF2-40B4-BE49-F238E27FC236}">
                    <a16:creationId xmlns:a16="http://schemas.microsoft.com/office/drawing/2014/main" id="{061F6293-0866-4A96-9C68-AA169035A6DC}"/>
                  </a:ext>
                </a:extLst>
              </p:cNvPr>
              <p:cNvSpPr>
                <a:spLocks noGrp="1" noRot="1" noChangeAspect="1" noMove="1" noResize="1" noEditPoints="1" noAdjustHandles="1" noChangeArrowheads="1" noChangeShapeType="1" noTextEdit="1"/>
              </p:cNvSpPr>
              <p:nvPr>
                <p:ph idx="1"/>
              </p:nvPr>
            </p:nvSpPr>
            <p:spPr>
              <a:blipFill>
                <a:blip r:embed="rId2"/>
                <a:stretch>
                  <a:fillRect l="-812" t="-18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493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82DDF-F713-41C7-A0D0-30BE730FE55B}"/>
              </a:ext>
            </a:extLst>
          </p:cNvPr>
          <p:cNvSpPr>
            <a:spLocks noGrp="1"/>
          </p:cNvSpPr>
          <p:nvPr>
            <p:ph type="title"/>
          </p:nvPr>
        </p:nvSpPr>
        <p:spPr/>
        <p:txBody>
          <a:bodyPr/>
          <a:lstStyle/>
          <a:p>
            <a:r>
              <a:rPr lang="en-US" altLang="zh-CN" dirty="0"/>
              <a:t>T3. </a:t>
            </a:r>
            <a:r>
              <a:rPr lang="zh-CN" altLang="en-US" dirty="0"/>
              <a:t>滑冰（</a:t>
            </a:r>
            <a:r>
              <a:rPr lang="en-US" altLang="zh-CN" dirty="0"/>
              <a:t>skate</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1F6293-0866-4A96-9C68-AA169035A6DC}"/>
                  </a:ext>
                </a:extLst>
              </p:cNvPr>
              <p:cNvSpPr>
                <a:spLocks noGrp="1"/>
              </p:cNvSpPr>
              <p:nvPr>
                <p:ph idx="1"/>
              </p:nvPr>
            </p:nvSpPr>
            <p:spPr/>
            <p:txBody>
              <a:bodyPr>
                <a:normAutofit/>
              </a:bodyPr>
              <a:lstStyle/>
              <a:p>
                <a:r>
                  <a:rPr lang="zh-CN" altLang="en-US" sz="2400" dirty="0"/>
                  <a:t>题解（</a:t>
                </a:r>
                <a14:m>
                  <m:oMath xmlns:m="http://schemas.openxmlformats.org/officeDocument/2006/math">
                    <m:r>
                      <a:rPr lang="en-US" altLang="zh-CN" sz="2400" b="0" i="1" smtClean="0">
                        <a:latin typeface="Cambria Math" panose="02040503050406030204" pitchFamily="18" charset="0"/>
                      </a:rPr>
                      <m:t>8+8</m:t>
                    </m:r>
                    <m:r>
                      <a:rPr lang="en-US" altLang="zh-CN" sz="2400" i="1">
                        <a:latin typeface="Cambria Math" panose="02040503050406030204" pitchFamily="18" charset="0"/>
                      </a:rPr>
                      <m:t>+</m:t>
                    </m:r>
                    <m:r>
                      <a:rPr lang="en-US" altLang="zh-CN" sz="2400" b="0" i="1" smtClean="0">
                        <a:latin typeface="Cambria Math" panose="02040503050406030204" pitchFamily="18" charset="0"/>
                      </a:rPr>
                      <m:t>12</m:t>
                    </m:r>
                  </m:oMath>
                </a14:m>
                <a:r>
                  <a:rPr lang="zh-CN" altLang="en-US" sz="2400" dirty="0"/>
                  <a:t> 分）：</a:t>
                </a:r>
                <a:endParaRPr lang="en-US" altLang="zh-CN" sz="2400" dirty="0"/>
              </a:p>
              <a:p>
                <a:r>
                  <a:rPr lang="zh-CN" altLang="en-US" sz="2400" dirty="0"/>
                  <a:t>对于标记点 </a:t>
                </a:r>
                <a14:m>
                  <m:oMath xmlns:m="http://schemas.openxmlformats.org/officeDocument/2006/math">
                    <m:r>
                      <a:rPr lang="en-US" altLang="zh-CN" sz="2400" b="0" i="1" smtClean="0">
                        <a:latin typeface="Cambria Math" panose="02040503050406030204" pitchFamily="18" charset="0"/>
                      </a:rPr>
                      <m:t>≤5</m:t>
                    </m:r>
                  </m:oMath>
                </a14:m>
                <a:r>
                  <a:rPr lang="zh-CN" altLang="en-US" sz="2400" dirty="0"/>
                  <a:t> 的情况，可以枚举标记点经过的顺序（复杂度 </a:t>
                </a:r>
                <a14:m>
                  <m:oMath xmlns:m="http://schemas.openxmlformats.org/officeDocument/2006/math">
                    <m:r>
                      <a:rPr lang="en-US" altLang="zh-CN" sz="2400" b="0" i="1" smtClean="0">
                        <a:latin typeface="Cambria Math" panose="02040503050406030204" pitchFamily="18" charset="0"/>
                      </a:rPr>
                      <m:t>5!</m:t>
                    </m:r>
                  </m:oMath>
                </a14:m>
                <a:r>
                  <a:rPr lang="zh-CN" altLang="en-US" sz="2400" dirty="0"/>
                  <a:t>）。</a:t>
                </a:r>
                <a:endParaRPr lang="en-US" altLang="zh-CN" sz="2400" dirty="0"/>
              </a:p>
              <a:p>
                <a:r>
                  <a:rPr lang="zh-CN" altLang="en-US" sz="2400" dirty="0"/>
                  <a:t>然后按经过顺序处理，可以枚举当前标记点是从左右方向经过的还是从上下方向经过的，然后 </a:t>
                </a:r>
                <a:r>
                  <a:rPr lang="en-US" altLang="zh-CN" sz="2400" dirty="0"/>
                  <a:t>DFS </a:t>
                </a:r>
                <a:r>
                  <a:rPr lang="zh-CN" altLang="en-US" sz="2400" dirty="0"/>
                  <a:t>处理可达位置，查看是否能以左右方向或上下方向到达下一个标记点。</a:t>
                </a:r>
                <a:endParaRPr lang="en-US" altLang="zh-CN" sz="2400" dirty="0"/>
              </a:p>
              <a:p>
                <a:r>
                  <a:rPr lang="zh-CN" altLang="en-US" sz="2400" dirty="0"/>
                  <a:t>同时这档分也可以提示正解。</a:t>
                </a:r>
              </a:p>
            </p:txBody>
          </p:sp>
        </mc:Choice>
        <mc:Fallback xmlns="">
          <p:sp>
            <p:nvSpPr>
              <p:cNvPr id="3" name="内容占位符 2">
                <a:extLst>
                  <a:ext uri="{FF2B5EF4-FFF2-40B4-BE49-F238E27FC236}">
                    <a16:creationId xmlns:a16="http://schemas.microsoft.com/office/drawing/2014/main" id="{061F6293-0866-4A96-9C68-AA169035A6DC}"/>
                  </a:ext>
                </a:extLst>
              </p:cNvPr>
              <p:cNvSpPr>
                <a:spLocks noGrp="1" noRot="1" noChangeAspect="1" noMove="1" noResize="1" noEditPoints="1" noAdjustHandles="1" noChangeArrowheads="1" noChangeShapeType="1" noTextEdit="1"/>
              </p:cNvSpPr>
              <p:nvPr>
                <p:ph idx="1"/>
              </p:nvPr>
            </p:nvSpPr>
            <p:spPr>
              <a:blipFill>
                <a:blip r:embed="rId2"/>
                <a:stretch>
                  <a:fillRect l="-812" t="-18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681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82DDF-F713-41C7-A0D0-30BE730FE55B}"/>
              </a:ext>
            </a:extLst>
          </p:cNvPr>
          <p:cNvSpPr>
            <a:spLocks noGrp="1"/>
          </p:cNvSpPr>
          <p:nvPr>
            <p:ph type="title"/>
          </p:nvPr>
        </p:nvSpPr>
        <p:spPr/>
        <p:txBody>
          <a:bodyPr/>
          <a:lstStyle/>
          <a:p>
            <a:r>
              <a:rPr lang="en-US" altLang="zh-CN" dirty="0"/>
              <a:t>T3. </a:t>
            </a:r>
            <a:r>
              <a:rPr lang="zh-CN" altLang="en-US" dirty="0"/>
              <a:t>滑冰（</a:t>
            </a:r>
            <a:r>
              <a:rPr lang="en-US" altLang="zh-CN" dirty="0"/>
              <a:t>skate</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1F6293-0866-4A96-9C68-AA169035A6DC}"/>
                  </a:ext>
                </a:extLst>
              </p:cNvPr>
              <p:cNvSpPr>
                <a:spLocks noGrp="1"/>
              </p:cNvSpPr>
              <p:nvPr>
                <p:ph idx="1"/>
              </p:nvPr>
            </p:nvSpPr>
            <p:spPr/>
            <p:txBody>
              <a:bodyPr>
                <a:normAutofit/>
              </a:bodyPr>
              <a:lstStyle/>
              <a:p>
                <a:r>
                  <a:rPr lang="zh-CN" altLang="en-US" sz="2400" dirty="0"/>
                  <a:t>题解（</a:t>
                </a:r>
                <a14:m>
                  <m:oMath xmlns:m="http://schemas.openxmlformats.org/officeDocument/2006/math">
                    <m:r>
                      <a:rPr lang="en-US" altLang="zh-CN" sz="2400" i="1">
                        <a:latin typeface="Cambria Math" panose="02040503050406030204" pitchFamily="18" charset="0"/>
                      </a:rPr>
                      <m:t>1</m:t>
                    </m:r>
                    <m:r>
                      <a:rPr lang="en-US" altLang="zh-CN" sz="2400" i="1" smtClean="0">
                        <a:latin typeface="Cambria Math" panose="02040503050406030204" pitchFamily="18" charset="0"/>
                      </a:rPr>
                      <m:t>0</m:t>
                    </m:r>
                    <m:r>
                      <a:rPr lang="en-US" altLang="zh-CN" sz="2400" i="1">
                        <a:latin typeface="Cambria Math" panose="02040503050406030204" pitchFamily="18" charset="0"/>
                      </a:rPr>
                      <m:t>0</m:t>
                    </m:r>
                  </m:oMath>
                </a14:m>
                <a:r>
                  <a:rPr lang="zh-CN" altLang="en-US" sz="2400" dirty="0"/>
                  <a:t> 分）：</a:t>
                </a:r>
                <a:endParaRPr lang="en-US" altLang="zh-CN" sz="2400" dirty="0"/>
              </a:p>
              <a:p>
                <a:r>
                  <a:rPr lang="zh-CN" altLang="en-US" sz="2400" dirty="0"/>
                  <a:t>刚才我们可以发现标记点可分为左右方向经过或上下方向经过两种。</a:t>
                </a:r>
                <a:endParaRPr lang="en-US" altLang="zh-CN" sz="2400" dirty="0"/>
              </a:p>
              <a:p>
                <a:r>
                  <a:rPr lang="zh-CN" altLang="en-US" sz="2400" dirty="0"/>
                  <a:t>这启发我们可以用左右或上下最长无障碍连续段作为结点。</a:t>
                </a:r>
                <a:endParaRPr lang="en-US" altLang="zh-CN" sz="2400" dirty="0"/>
              </a:p>
              <a:p>
                <a:r>
                  <a:rPr lang="zh-CN" altLang="en-US" sz="2400" dirty="0"/>
                  <a:t>这样最多会有 </a:t>
                </a:r>
                <a14:m>
                  <m:oMath xmlns:m="http://schemas.openxmlformats.org/officeDocument/2006/math">
                    <m:r>
                      <a:rPr lang="en-US" altLang="zh-CN" sz="2400" b="0" i="1" smtClean="0">
                        <a:latin typeface="Cambria Math" panose="02040503050406030204" pitchFamily="18" charset="0"/>
                      </a:rPr>
                      <m:t>𝒪</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𝑛𝑚</m:t>
                        </m:r>
                      </m:e>
                    </m:d>
                  </m:oMath>
                </a14:m>
                <a:r>
                  <a:rPr lang="zh-CN" altLang="en-US" sz="2400" dirty="0"/>
                  <a:t> 个结点。</a:t>
                </a:r>
                <a:endParaRPr lang="en-US" altLang="zh-CN" sz="2400" dirty="0"/>
              </a:p>
              <a:p>
                <a:r>
                  <a:rPr lang="zh-CN" altLang="en-US" sz="2400" dirty="0"/>
                  <a:t>结点之间可以形成有向转移图，比如如果上一次使用了左右方向的移动，下一次可以在左端点或右端点处做上下方向的移动，对于上下的情况也是类似的。</a:t>
                </a:r>
                <a:endParaRPr lang="en-US" altLang="zh-CN" sz="2400" dirty="0"/>
              </a:p>
              <a:p>
                <a:r>
                  <a:rPr lang="zh-CN" altLang="en-US" sz="2400" dirty="0"/>
                  <a:t>我们可以根据地图中的障碍物进行连边。</a:t>
                </a:r>
                <a:endParaRPr lang="en-US" altLang="zh-CN" sz="2400" dirty="0"/>
              </a:p>
              <a:p>
                <a:r>
                  <a:rPr lang="zh-CN" altLang="en-US" sz="2400" dirty="0"/>
                  <a:t>再赋予一个起点，由于开始时可以选择是左右还是上下方向，这个起点向这两个结点连有向边。</a:t>
                </a:r>
              </a:p>
            </p:txBody>
          </p:sp>
        </mc:Choice>
        <mc:Fallback xmlns="">
          <p:sp>
            <p:nvSpPr>
              <p:cNvPr id="3" name="内容占位符 2">
                <a:extLst>
                  <a:ext uri="{FF2B5EF4-FFF2-40B4-BE49-F238E27FC236}">
                    <a16:creationId xmlns:a16="http://schemas.microsoft.com/office/drawing/2014/main" id="{061F6293-0866-4A96-9C68-AA169035A6DC}"/>
                  </a:ext>
                </a:extLst>
              </p:cNvPr>
              <p:cNvSpPr>
                <a:spLocks noGrp="1" noRot="1" noChangeAspect="1" noMove="1" noResize="1" noEditPoints="1" noAdjustHandles="1" noChangeArrowheads="1" noChangeShapeType="1" noTextEdit="1"/>
              </p:cNvSpPr>
              <p:nvPr>
                <p:ph idx="1"/>
              </p:nvPr>
            </p:nvSpPr>
            <p:spPr>
              <a:blipFill>
                <a:blip r:embed="rId2"/>
                <a:stretch>
                  <a:fillRect l="-812" t="-18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167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82DDF-F713-41C7-A0D0-30BE730FE55B}"/>
              </a:ext>
            </a:extLst>
          </p:cNvPr>
          <p:cNvSpPr>
            <a:spLocks noGrp="1"/>
          </p:cNvSpPr>
          <p:nvPr>
            <p:ph type="title"/>
          </p:nvPr>
        </p:nvSpPr>
        <p:spPr/>
        <p:txBody>
          <a:bodyPr/>
          <a:lstStyle/>
          <a:p>
            <a:r>
              <a:rPr lang="en-US" altLang="zh-CN" dirty="0"/>
              <a:t>T3. </a:t>
            </a:r>
            <a:r>
              <a:rPr lang="zh-CN" altLang="en-US" dirty="0"/>
              <a:t>滑冰（</a:t>
            </a:r>
            <a:r>
              <a:rPr lang="en-US" altLang="zh-CN" dirty="0"/>
              <a:t>skate</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1F6293-0866-4A96-9C68-AA169035A6DC}"/>
                  </a:ext>
                </a:extLst>
              </p:cNvPr>
              <p:cNvSpPr>
                <a:spLocks noGrp="1"/>
              </p:cNvSpPr>
              <p:nvPr>
                <p:ph idx="1"/>
              </p:nvPr>
            </p:nvSpPr>
            <p:spPr/>
            <p:txBody>
              <a:bodyPr>
                <a:normAutofit/>
              </a:bodyPr>
              <a:lstStyle/>
              <a:p>
                <a:r>
                  <a:rPr lang="zh-CN" altLang="en-US" sz="2400" dirty="0"/>
                  <a:t>题解（</a:t>
                </a:r>
                <a14:m>
                  <m:oMath xmlns:m="http://schemas.openxmlformats.org/officeDocument/2006/math">
                    <m:r>
                      <a:rPr lang="en-US" altLang="zh-CN" sz="2400" i="1">
                        <a:latin typeface="Cambria Math" panose="02040503050406030204" pitchFamily="18" charset="0"/>
                      </a:rPr>
                      <m:t>1</m:t>
                    </m:r>
                    <m:r>
                      <a:rPr lang="en-US" altLang="zh-CN" sz="2400" i="1" smtClean="0">
                        <a:latin typeface="Cambria Math" panose="02040503050406030204" pitchFamily="18" charset="0"/>
                      </a:rPr>
                      <m:t>0</m:t>
                    </m:r>
                    <m:r>
                      <a:rPr lang="en-US" altLang="zh-CN" sz="2400" i="1">
                        <a:latin typeface="Cambria Math" panose="02040503050406030204" pitchFamily="18" charset="0"/>
                      </a:rPr>
                      <m:t>0</m:t>
                    </m:r>
                  </m:oMath>
                </a14:m>
                <a:r>
                  <a:rPr lang="zh-CN" altLang="en-US" sz="2400" dirty="0"/>
                  <a:t> 分）：</a:t>
                </a:r>
                <a:endParaRPr lang="en-US" altLang="zh-CN" sz="2400" dirty="0"/>
              </a:p>
              <a:p>
                <a:r>
                  <a:rPr lang="zh-CN" altLang="en-US" sz="2400" dirty="0"/>
                  <a:t>做了如上抽象后，相当于从起点出发，走一条可与自身相交的链，经过每个标记点。</a:t>
                </a:r>
                <a:endParaRPr lang="en-US" altLang="zh-CN" sz="2400" dirty="0"/>
              </a:p>
              <a:p>
                <a:r>
                  <a:rPr lang="zh-CN" altLang="en-US" sz="2400" dirty="0"/>
                  <a:t>如何定义“经过每个标记点”，一个标记点可以对应两个结点，即左右方向或上下方向，只要过程中经过其中任意一个即可。</a:t>
                </a:r>
                <a:endParaRPr lang="en-US" altLang="zh-CN" sz="2400" dirty="0"/>
              </a:p>
              <a:p>
                <a:r>
                  <a:rPr lang="zh-CN" altLang="en-US" sz="2400" dirty="0"/>
                  <a:t>有点像 </a:t>
                </a:r>
                <a:r>
                  <a:rPr lang="en-US" altLang="zh-CN" sz="2400" dirty="0"/>
                  <a:t>2–SAT </a:t>
                </a:r>
                <a:r>
                  <a:rPr lang="zh-CN" altLang="en-US" sz="2400" dirty="0"/>
                  <a:t>模型，也就是如果其中一个结点不选，则另一个结点必选。</a:t>
                </a:r>
              </a:p>
            </p:txBody>
          </p:sp>
        </mc:Choice>
        <mc:Fallback xmlns="">
          <p:sp>
            <p:nvSpPr>
              <p:cNvPr id="3" name="内容占位符 2">
                <a:extLst>
                  <a:ext uri="{FF2B5EF4-FFF2-40B4-BE49-F238E27FC236}">
                    <a16:creationId xmlns:a16="http://schemas.microsoft.com/office/drawing/2014/main" id="{061F6293-0866-4A96-9C68-AA169035A6DC}"/>
                  </a:ext>
                </a:extLst>
              </p:cNvPr>
              <p:cNvSpPr>
                <a:spLocks noGrp="1" noRot="1" noChangeAspect="1" noMove="1" noResize="1" noEditPoints="1" noAdjustHandles="1" noChangeArrowheads="1" noChangeShapeType="1" noTextEdit="1"/>
              </p:cNvSpPr>
              <p:nvPr>
                <p:ph idx="1"/>
              </p:nvPr>
            </p:nvSpPr>
            <p:spPr>
              <a:blipFill>
                <a:blip r:embed="rId2"/>
                <a:stretch>
                  <a:fillRect l="-812" t="-18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956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82DDF-F713-41C7-A0D0-30BE730FE55B}"/>
              </a:ext>
            </a:extLst>
          </p:cNvPr>
          <p:cNvSpPr>
            <a:spLocks noGrp="1"/>
          </p:cNvSpPr>
          <p:nvPr>
            <p:ph type="title"/>
          </p:nvPr>
        </p:nvSpPr>
        <p:spPr/>
        <p:txBody>
          <a:bodyPr/>
          <a:lstStyle/>
          <a:p>
            <a:r>
              <a:rPr lang="en-US" altLang="zh-CN" dirty="0"/>
              <a:t>T3. </a:t>
            </a:r>
            <a:r>
              <a:rPr lang="zh-CN" altLang="en-US" dirty="0"/>
              <a:t>滑冰（</a:t>
            </a:r>
            <a:r>
              <a:rPr lang="en-US" altLang="zh-CN" dirty="0"/>
              <a:t>skate</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1F6293-0866-4A96-9C68-AA169035A6DC}"/>
                  </a:ext>
                </a:extLst>
              </p:cNvPr>
              <p:cNvSpPr>
                <a:spLocks noGrp="1"/>
              </p:cNvSpPr>
              <p:nvPr>
                <p:ph idx="1"/>
              </p:nvPr>
            </p:nvSpPr>
            <p:spPr/>
            <p:txBody>
              <a:bodyPr>
                <a:normAutofit/>
              </a:bodyPr>
              <a:lstStyle/>
              <a:p>
                <a:r>
                  <a:rPr lang="zh-CN" altLang="en-US" sz="2400" dirty="0"/>
                  <a:t>题解（</a:t>
                </a:r>
                <a14:m>
                  <m:oMath xmlns:m="http://schemas.openxmlformats.org/officeDocument/2006/math">
                    <m:r>
                      <a:rPr lang="en-US" altLang="zh-CN" sz="2400" i="1">
                        <a:latin typeface="Cambria Math" panose="02040503050406030204" pitchFamily="18" charset="0"/>
                      </a:rPr>
                      <m:t>1</m:t>
                    </m:r>
                    <m:r>
                      <a:rPr lang="en-US" altLang="zh-CN" sz="2400" i="1" smtClean="0">
                        <a:latin typeface="Cambria Math" panose="02040503050406030204" pitchFamily="18" charset="0"/>
                      </a:rPr>
                      <m:t>0</m:t>
                    </m:r>
                    <m:r>
                      <a:rPr lang="en-US" altLang="zh-CN" sz="2400" i="1">
                        <a:latin typeface="Cambria Math" panose="02040503050406030204" pitchFamily="18" charset="0"/>
                      </a:rPr>
                      <m:t>0</m:t>
                    </m:r>
                  </m:oMath>
                </a14:m>
                <a:r>
                  <a:rPr lang="zh-CN" altLang="en-US" sz="2400" dirty="0"/>
                  <a:t> 分）：</a:t>
                </a:r>
                <a:endParaRPr lang="en-US" altLang="zh-CN" sz="2400" dirty="0"/>
              </a:p>
              <a:p>
                <a:r>
                  <a:rPr lang="zh-CN" altLang="en-US" sz="2400" dirty="0"/>
                  <a:t>如何进一步描述其他限制？</a:t>
                </a:r>
                <a:endParaRPr lang="en-US" altLang="zh-CN" sz="2400" dirty="0"/>
              </a:p>
              <a:p>
                <a:r>
                  <a:rPr lang="zh-CN" altLang="en-US" sz="2400" dirty="0"/>
                  <a:t>如果两点之间互相都不可达，那么它们之间不能都被选中。</a:t>
                </a:r>
                <a:endParaRPr lang="en-US" altLang="zh-CN" sz="2400" dirty="0"/>
              </a:p>
              <a:p>
                <a:r>
                  <a:rPr lang="zh-CN" altLang="en-US" sz="2400" dirty="0"/>
                  <a:t>只需要满足此限制就一定存在路径吗？</a:t>
                </a:r>
                <a:endParaRPr lang="en-US" altLang="zh-CN" sz="2400" dirty="0"/>
              </a:p>
              <a:p>
                <a:r>
                  <a:rPr lang="zh-CN" altLang="en-US" sz="2400" dirty="0"/>
                  <a:t>换句话说就是满足两点 </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oMath>
                </a14:m>
                <a:r>
                  <a:rPr lang="zh-CN" altLang="en-US" sz="2400" dirty="0"/>
                  <a:t> 之间一定要么 </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oMath>
                </a14:m>
                <a:r>
                  <a:rPr lang="zh-CN" altLang="en-US" sz="2400" dirty="0"/>
                  <a:t> 要么 </a:t>
                </a:r>
                <a14:m>
                  <m:oMath xmlns:m="http://schemas.openxmlformats.org/officeDocument/2006/math">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oMath>
                </a14:m>
                <a:r>
                  <a:rPr lang="zh-CN" altLang="en-US" sz="2400" dirty="0"/>
                  <a:t> 要么 </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𝑏</m:t>
                    </m:r>
                  </m:oMath>
                </a14:m>
                <a:r>
                  <a:rPr lang="zh-CN" altLang="en-US" sz="2400" dirty="0"/>
                  <a:t>。</a:t>
                </a:r>
                <a:endParaRPr lang="en-US" altLang="zh-CN" sz="2400" dirty="0"/>
              </a:p>
              <a:p>
                <a:r>
                  <a:rPr lang="zh-CN" altLang="en-US" sz="2400" dirty="0"/>
                  <a:t>也就是说这是一个全序关系，将 </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𝑏</m:t>
                    </m:r>
                  </m:oMath>
                </a14:m>
                <a:r>
                  <a:rPr lang="en-US" altLang="zh-CN" sz="2400" dirty="0"/>
                  <a:t> </a:t>
                </a:r>
                <a:r>
                  <a:rPr lang="zh-CN" altLang="en-US" sz="2400" dirty="0"/>
                  <a:t>的看成强连通分量（等价类）。</a:t>
                </a:r>
                <a:endParaRPr lang="en-US" altLang="zh-CN" sz="2400" dirty="0"/>
              </a:p>
              <a:p>
                <a:r>
                  <a:rPr lang="zh-CN" altLang="en-US" sz="2400" dirty="0"/>
                  <a:t>由于全序关系的性质，一定能找到一条经过所有结点的链。</a:t>
                </a:r>
                <a:endParaRPr lang="en-US" altLang="zh-CN" sz="2400" dirty="0"/>
              </a:p>
            </p:txBody>
          </p:sp>
        </mc:Choice>
        <mc:Fallback xmlns="">
          <p:sp>
            <p:nvSpPr>
              <p:cNvPr id="3" name="内容占位符 2">
                <a:extLst>
                  <a:ext uri="{FF2B5EF4-FFF2-40B4-BE49-F238E27FC236}">
                    <a16:creationId xmlns:a16="http://schemas.microsoft.com/office/drawing/2014/main" id="{061F6293-0866-4A96-9C68-AA169035A6DC}"/>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259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82DDF-F713-41C7-A0D0-30BE730FE55B}"/>
              </a:ext>
            </a:extLst>
          </p:cNvPr>
          <p:cNvSpPr>
            <a:spLocks noGrp="1"/>
          </p:cNvSpPr>
          <p:nvPr>
            <p:ph type="title"/>
          </p:nvPr>
        </p:nvSpPr>
        <p:spPr/>
        <p:txBody>
          <a:bodyPr/>
          <a:lstStyle/>
          <a:p>
            <a:r>
              <a:rPr lang="en-US" altLang="zh-CN" dirty="0"/>
              <a:t>T3. </a:t>
            </a:r>
            <a:r>
              <a:rPr lang="zh-CN" altLang="en-US" dirty="0"/>
              <a:t>滑冰（</a:t>
            </a:r>
            <a:r>
              <a:rPr lang="en-US" altLang="zh-CN" dirty="0"/>
              <a:t>skate</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61F6293-0866-4A96-9C68-AA169035A6DC}"/>
                  </a:ext>
                </a:extLst>
              </p:cNvPr>
              <p:cNvSpPr>
                <a:spLocks noGrp="1"/>
              </p:cNvSpPr>
              <p:nvPr>
                <p:ph idx="1"/>
              </p:nvPr>
            </p:nvSpPr>
            <p:spPr/>
            <p:txBody>
              <a:bodyPr>
                <a:normAutofit/>
              </a:bodyPr>
              <a:lstStyle/>
              <a:p>
                <a:r>
                  <a:rPr lang="zh-CN" altLang="en-US" sz="2400" dirty="0"/>
                  <a:t>题解（</a:t>
                </a:r>
                <a14:m>
                  <m:oMath xmlns:m="http://schemas.openxmlformats.org/officeDocument/2006/math">
                    <m:r>
                      <a:rPr lang="en-US" altLang="zh-CN" sz="2400" i="1">
                        <a:latin typeface="Cambria Math" panose="02040503050406030204" pitchFamily="18" charset="0"/>
                      </a:rPr>
                      <m:t>1</m:t>
                    </m:r>
                    <m:r>
                      <a:rPr lang="en-US" altLang="zh-CN" sz="2400" i="1" smtClean="0">
                        <a:latin typeface="Cambria Math" panose="02040503050406030204" pitchFamily="18" charset="0"/>
                      </a:rPr>
                      <m:t>0</m:t>
                    </m:r>
                    <m:r>
                      <a:rPr lang="en-US" altLang="zh-CN" sz="2400" i="1">
                        <a:latin typeface="Cambria Math" panose="02040503050406030204" pitchFamily="18" charset="0"/>
                      </a:rPr>
                      <m:t>0</m:t>
                    </m:r>
                  </m:oMath>
                </a14:m>
                <a:r>
                  <a:rPr lang="zh-CN" altLang="en-US" sz="2400" dirty="0"/>
                  <a:t> 分）：</a:t>
                </a:r>
                <a:endParaRPr lang="en-US" altLang="zh-CN" sz="2400" dirty="0"/>
              </a:p>
              <a:p>
                <a:r>
                  <a:rPr lang="zh-CN" altLang="en-US" sz="2400" dirty="0"/>
                  <a:t>所以上述两个限制就是我们需要的所有限制了。</a:t>
                </a:r>
                <a:endParaRPr lang="en-US" altLang="zh-CN" sz="2400" dirty="0"/>
              </a:p>
              <a:p>
                <a:r>
                  <a:rPr lang="zh-CN" altLang="en-US" sz="2400" dirty="0"/>
                  <a:t>求任意两点可达性可以简单做个 </a:t>
                </a:r>
                <a14:m>
                  <m:oMath xmlns:m="http://schemas.openxmlformats.org/officeDocument/2006/math">
                    <m:r>
                      <a:rPr lang="en-US" altLang="zh-CN" sz="2400" b="0" i="1" smtClean="0">
                        <a:latin typeface="Cambria Math" panose="02040503050406030204" pitchFamily="18" charset="0"/>
                      </a:rPr>
                      <m:t>𝒪</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𝑛𝑚</m:t>
                                </m:r>
                              </m:e>
                            </m:d>
                          </m:e>
                          <m:sup>
                            <m:r>
                              <a:rPr lang="en-US" altLang="zh-CN" sz="2400" b="0" i="1" smtClean="0">
                                <a:latin typeface="Cambria Math" panose="02040503050406030204" pitchFamily="18" charset="0"/>
                              </a:rPr>
                              <m:t>2</m:t>
                            </m:r>
                          </m:sup>
                        </m:sSup>
                      </m:e>
                    </m:d>
                  </m:oMath>
                </a14:m>
                <a:r>
                  <a:rPr lang="en-US" altLang="zh-CN" sz="2400" dirty="0"/>
                  <a:t> </a:t>
                </a:r>
                <a:r>
                  <a:rPr lang="zh-CN" altLang="en-US" sz="2400" dirty="0"/>
                  <a:t>的 </a:t>
                </a:r>
                <a:r>
                  <a:rPr lang="en-US" altLang="zh-CN" sz="2400" dirty="0"/>
                  <a:t>DFS</a:t>
                </a:r>
                <a:r>
                  <a:rPr lang="zh-CN" altLang="en-US" sz="2400" dirty="0"/>
                  <a:t>。</a:t>
                </a:r>
                <a:endParaRPr lang="en-US" altLang="zh-CN" sz="2400" dirty="0"/>
              </a:p>
              <a:p>
                <a:r>
                  <a:rPr lang="zh-CN" altLang="en-US" sz="2400" dirty="0"/>
                  <a:t>最后建出的 </a:t>
                </a:r>
                <a:r>
                  <a:rPr lang="en-US" altLang="zh-CN" sz="2400" dirty="0"/>
                  <a:t>2–SAT </a:t>
                </a:r>
                <a:r>
                  <a:rPr lang="zh-CN" altLang="en-US" sz="2400" dirty="0"/>
                  <a:t>图的边数也是这个级别的。</a:t>
                </a:r>
                <a:endParaRPr lang="en-US" altLang="zh-CN" sz="2400" dirty="0"/>
              </a:p>
              <a:p>
                <a:r>
                  <a:rPr lang="zh-CN" altLang="en-US" sz="2400" dirty="0"/>
                  <a:t>求解 </a:t>
                </a:r>
                <a:r>
                  <a:rPr lang="en-US" altLang="zh-CN" sz="2400" dirty="0"/>
                  <a:t>2–SAT </a:t>
                </a:r>
                <a:r>
                  <a:rPr lang="zh-CN" altLang="en-US" sz="2400" dirty="0"/>
                  <a:t>即可。</a:t>
                </a:r>
                <a:endParaRPr lang="en-US" altLang="zh-CN" sz="2400" dirty="0"/>
              </a:p>
              <a:p>
                <a:r>
                  <a:rPr lang="zh-CN" altLang="en-US" sz="2400" dirty="0"/>
                  <a:t>总时间复杂度为 </a:t>
                </a:r>
                <a14:m>
                  <m:oMath xmlns:m="http://schemas.openxmlformats.org/officeDocument/2006/math">
                    <m:r>
                      <a:rPr lang="en-US" altLang="zh-CN" sz="2400" b="0" i="1" smtClean="0">
                        <a:latin typeface="Cambria Math" panose="02040503050406030204" pitchFamily="18" charset="0"/>
                      </a:rPr>
                      <m:t>𝒪</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𝑛𝑚</m:t>
                                </m:r>
                              </m:e>
                            </m:d>
                          </m:e>
                          <m:sup>
                            <m:r>
                              <a:rPr lang="en-US" altLang="zh-CN" sz="2400" b="0" i="1" smtClean="0">
                                <a:latin typeface="Cambria Math" panose="02040503050406030204" pitchFamily="18" charset="0"/>
                              </a:rPr>
                              <m:t>2</m:t>
                            </m:r>
                          </m:sup>
                        </m:sSup>
                      </m:e>
                    </m:d>
                  </m:oMath>
                </a14:m>
                <a:r>
                  <a:rPr lang="zh-CN" altLang="en-US" sz="2400" dirty="0"/>
                  <a:t>。</a:t>
                </a:r>
                <a:endParaRPr lang="en-US" altLang="zh-CN" sz="2400" dirty="0"/>
              </a:p>
            </p:txBody>
          </p:sp>
        </mc:Choice>
        <mc:Fallback xmlns="">
          <p:sp>
            <p:nvSpPr>
              <p:cNvPr id="3" name="内容占位符 2">
                <a:extLst>
                  <a:ext uri="{FF2B5EF4-FFF2-40B4-BE49-F238E27FC236}">
                    <a16:creationId xmlns:a16="http://schemas.microsoft.com/office/drawing/2014/main" id="{061F6293-0866-4A96-9C68-AA169035A6DC}"/>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4520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22C2B28-7A74-436F-9D35-D24A59A3AE9B}"/>
              </a:ext>
            </a:extLst>
          </p:cNvPr>
          <p:cNvSpPr>
            <a:spLocks noGrp="1"/>
          </p:cNvSpPr>
          <p:nvPr>
            <p:ph type="ctrTitle"/>
          </p:nvPr>
        </p:nvSpPr>
        <p:spPr/>
        <p:txBody>
          <a:bodyPr/>
          <a:lstStyle/>
          <a:p>
            <a:r>
              <a:rPr lang="zh-CN" altLang="en-US" dirty="0"/>
              <a:t>谢谢大家</a:t>
            </a:r>
          </a:p>
        </p:txBody>
      </p:sp>
      <p:sp>
        <p:nvSpPr>
          <p:cNvPr id="5" name="副标题 4">
            <a:extLst>
              <a:ext uri="{FF2B5EF4-FFF2-40B4-BE49-F238E27FC236}">
                <a16:creationId xmlns:a16="http://schemas.microsoft.com/office/drawing/2014/main" id="{CFE49F6B-ED67-4048-95D1-89BA31AC631D}"/>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33813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46056-3293-44A4-B593-284BDE3F1020}"/>
              </a:ext>
            </a:extLst>
          </p:cNvPr>
          <p:cNvSpPr>
            <a:spLocks noGrp="1"/>
          </p:cNvSpPr>
          <p:nvPr>
            <p:ph type="title"/>
          </p:nvPr>
        </p:nvSpPr>
        <p:spPr/>
        <p:txBody>
          <a:bodyPr/>
          <a:lstStyle/>
          <a:p>
            <a:r>
              <a:rPr lang="en-US" altLang="zh-CN" dirty="0"/>
              <a:t>T1. </a:t>
            </a:r>
            <a:r>
              <a:rPr lang="zh-CN" altLang="en-US" dirty="0"/>
              <a:t>数排列（</a:t>
            </a:r>
            <a:r>
              <a:rPr lang="en-US" altLang="zh-CN" dirty="0"/>
              <a:t>permutation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5C080E-CC6B-4366-8650-DCF684478FED}"/>
                  </a:ext>
                </a:extLst>
              </p:cNvPr>
              <p:cNvSpPr>
                <a:spLocks noGrp="1"/>
              </p:cNvSpPr>
              <p:nvPr>
                <p:ph idx="1"/>
              </p:nvPr>
            </p:nvSpPr>
            <p:spPr/>
            <p:txBody>
              <a:bodyPr>
                <a:noAutofit/>
              </a:bodyPr>
              <a:lstStyle/>
              <a:p>
                <a:r>
                  <a:rPr lang="zh-CN" altLang="en-US" sz="2400" dirty="0"/>
                  <a:t>题意：</a:t>
                </a:r>
                <a:endParaRPr lang="en-US" altLang="zh-CN" sz="2400" dirty="0"/>
              </a:p>
              <a:p>
                <a:r>
                  <a:rPr lang="zh-CN" altLang="en-US" sz="2400" dirty="0"/>
                  <a:t>给一个长度为 </a:t>
                </a:r>
                <a14:m>
                  <m:oMath xmlns:m="http://schemas.openxmlformats.org/officeDocument/2006/math">
                    <m:r>
                      <a:rPr lang="en-US" altLang="zh-CN" sz="2400" i="1" dirty="0" smtClean="0">
                        <a:latin typeface="Cambria Math" panose="02040503050406030204" pitchFamily="18" charset="0"/>
                      </a:rPr>
                      <m:t>𝑚</m:t>
                    </m:r>
                  </m:oMath>
                </a14:m>
                <a:r>
                  <a:rPr lang="en-US" altLang="zh-CN" sz="2400" dirty="0"/>
                  <a:t> </a:t>
                </a:r>
                <a:r>
                  <a:rPr lang="zh-CN" altLang="en-US" sz="2400" dirty="0"/>
                  <a:t>的序列 </a:t>
                </a:r>
                <a14:m>
                  <m:oMath xmlns:m="http://schemas.openxmlformats.org/officeDocument/2006/math">
                    <m:r>
                      <a:rPr lang="en-US" altLang="zh-CN" sz="2400" i="1" dirty="0" smtClean="0">
                        <a:latin typeface="Cambria Math" panose="02040503050406030204" pitchFamily="18" charset="0"/>
                      </a:rPr>
                      <m:t>𝑥</m:t>
                    </m:r>
                  </m:oMath>
                </a14:m>
                <a:r>
                  <a:rPr lang="zh-CN" altLang="en-US" sz="2400" dirty="0"/>
                  <a:t>，值域在 </a:t>
                </a:r>
                <a14:m>
                  <m:oMath xmlns:m="http://schemas.openxmlformats.org/officeDocument/2006/math">
                    <m:d>
                      <m:dPr>
                        <m:begChr m:val="["/>
                        <m:endChr m:val="]"/>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1,</m:t>
                        </m:r>
                        <m:r>
                          <a:rPr lang="en-US" altLang="zh-CN" sz="2400" i="1" dirty="0" smtClean="0">
                            <a:latin typeface="Cambria Math" panose="02040503050406030204" pitchFamily="18" charset="0"/>
                          </a:rPr>
                          <m:t>𝑛</m:t>
                        </m:r>
                      </m:e>
                    </m:d>
                  </m:oMath>
                </a14:m>
                <a:r>
                  <a:rPr lang="zh-CN" altLang="en-US" sz="2400" dirty="0"/>
                  <a:t> 之间且互不相同。</a:t>
                </a:r>
                <a:endParaRPr lang="en-US" altLang="zh-CN" sz="2400" dirty="0"/>
              </a:p>
              <a:p>
                <a:r>
                  <a:rPr lang="zh-CN" altLang="en-US" sz="2400" dirty="0"/>
                  <a:t>求字典序最小的长度为 </a:t>
                </a:r>
                <a14:m>
                  <m:oMath xmlns:m="http://schemas.openxmlformats.org/officeDocument/2006/math">
                    <m:r>
                      <a:rPr lang="en-US" altLang="zh-CN" sz="2400" i="1" dirty="0" smtClean="0">
                        <a:latin typeface="Cambria Math" panose="02040503050406030204" pitchFamily="18" charset="0"/>
                      </a:rPr>
                      <m:t>𝑚</m:t>
                    </m:r>
                  </m:oMath>
                </a14:m>
                <a:r>
                  <a:rPr lang="en-US" altLang="zh-CN" sz="2400" dirty="0"/>
                  <a:t> </a:t>
                </a:r>
                <a:r>
                  <a:rPr lang="zh-CN" altLang="en-US" sz="2400" dirty="0"/>
                  <a:t>的子序列为 </a:t>
                </a:r>
                <a14:m>
                  <m:oMath xmlns:m="http://schemas.openxmlformats.org/officeDocument/2006/math">
                    <m:r>
                      <a:rPr lang="en-US" altLang="zh-CN" sz="2400" b="0" i="1" smtClean="0">
                        <a:latin typeface="Cambria Math" panose="02040503050406030204" pitchFamily="18" charset="0"/>
                      </a:rPr>
                      <m:t>𝑥</m:t>
                    </m:r>
                  </m:oMath>
                </a14:m>
                <a:r>
                  <a:rPr lang="zh-CN" altLang="en-US" sz="2400" dirty="0"/>
                  <a:t> 的 </a:t>
                </a:r>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e>
                    </m:d>
                  </m:oMath>
                </a14:m>
                <a:r>
                  <a:rPr lang="zh-CN" altLang="en-US" sz="2400" dirty="0"/>
                  <a:t> 排列的数量。</a:t>
                </a:r>
                <a:endParaRPr lang="en-US" altLang="zh-CN" sz="2400" dirty="0"/>
              </a:p>
              <a:p>
                <a:r>
                  <a:rPr lang="zh-CN" altLang="en-US" sz="2400" dirty="0"/>
                  <a:t>答案对 </a:t>
                </a:r>
                <a14:m>
                  <m:oMath xmlns:m="http://schemas.openxmlformats.org/officeDocument/2006/math">
                    <m:r>
                      <a:rPr lang="en-US" altLang="zh-CN" sz="2400" b="0" i="1" smtClean="0">
                        <a:latin typeface="Cambria Math" panose="02040503050406030204" pitchFamily="18" charset="0"/>
                      </a:rPr>
                      <m:t>998244353</m:t>
                    </m:r>
                  </m:oMath>
                </a14:m>
                <a:r>
                  <a:rPr lang="zh-CN" altLang="en-US" sz="2400" dirty="0"/>
                  <a:t> 取模。</a:t>
                </a:r>
                <a:endParaRPr lang="en-US" altLang="zh-CN" sz="2400" dirty="0"/>
              </a:p>
              <a:p>
                <a:r>
                  <a:rPr lang="zh-CN" altLang="en-US" sz="2400" dirty="0"/>
                  <a:t>数据范围：</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≤2.5×</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5</m:t>
                        </m:r>
                      </m:sup>
                    </m:sSup>
                  </m:oMath>
                </a14:m>
                <a:r>
                  <a:rPr lang="zh-CN" altLang="en-US" sz="2400" dirty="0"/>
                  <a:t>。</a:t>
                </a:r>
                <a:endParaRPr lang="en-US" altLang="zh-CN" sz="2400" dirty="0"/>
              </a:p>
              <a:p>
                <a:r>
                  <a:rPr lang="zh-CN" altLang="en-US" sz="2400" dirty="0"/>
                  <a:t>来源：</a:t>
                </a:r>
                <a:r>
                  <a:rPr lang="en-US" altLang="zh-CN" sz="2400" dirty="0"/>
                  <a:t>XXI </a:t>
                </a:r>
                <a:r>
                  <a:rPr lang="en-US" altLang="zh-CN" sz="2400" dirty="0" err="1"/>
                  <a:t>Opencup</a:t>
                </a:r>
                <a:r>
                  <a:rPr lang="en-US" altLang="zh-CN" sz="2400" dirty="0"/>
                  <a:t>, GP of Tokyo, Problem. I</a:t>
                </a:r>
                <a:r>
                  <a:rPr lang="zh-CN" altLang="en-US" sz="2400" dirty="0"/>
                  <a:t>，</a:t>
                </a:r>
                <a:r>
                  <a:rPr lang="en-US" altLang="zh-CN" sz="2400" dirty="0" err="1"/>
                  <a:t>Codeforces</a:t>
                </a:r>
                <a:r>
                  <a:rPr lang="en-US" altLang="zh-CN" sz="2400" dirty="0"/>
                  <a:t> Gym 102978I</a:t>
                </a:r>
                <a:r>
                  <a:rPr lang="zh-CN" altLang="en-US" sz="2400" dirty="0"/>
                  <a:t>。</a:t>
                </a:r>
              </a:p>
            </p:txBody>
          </p:sp>
        </mc:Choice>
        <mc:Fallback xmlns="">
          <p:sp>
            <p:nvSpPr>
              <p:cNvPr id="3" name="内容占位符 2">
                <a:extLst>
                  <a:ext uri="{FF2B5EF4-FFF2-40B4-BE49-F238E27FC236}">
                    <a16:creationId xmlns:a16="http://schemas.microsoft.com/office/drawing/2014/main" id="{DE5C080E-CC6B-4366-8650-DCF684478FED}"/>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440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46056-3293-44A4-B593-284BDE3F1020}"/>
              </a:ext>
            </a:extLst>
          </p:cNvPr>
          <p:cNvSpPr>
            <a:spLocks noGrp="1"/>
          </p:cNvSpPr>
          <p:nvPr>
            <p:ph type="title"/>
          </p:nvPr>
        </p:nvSpPr>
        <p:spPr/>
        <p:txBody>
          <a:bodyPr/>
          <a:lstStyle/>
          <a:p>
            <a:r>
              <a:rPr lang="en-US" altLang="zh-CN" dirty="0"/>
              <a:t>T1. </a:t>
            </a:r>
            <a:r>
              <a:rPr lang="zh-CN" altLang="en-US" dirty="0"/>
              <a:t>数排列（</a:t>
            </a:r>
            <a:r>
              <a:rPr lang="en-US" altLang="zh-CN" dirty="0"/>
              <a:t>permutation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5C080E-CC6B-4366-8650-DCF684478FED}"/>
                  </a:ext>
                </a:extLst>
              </p:cNvPr>
              <p:cNvSpPr>
                <a:spLocks noGrp="1"/>
              </p:cNvSpPr>
              <p:nvPr>
                <p:ph idx="1"/>
              </p:nvPr>
            </p:nvSpPr>
            <p:spPr/>
            <p:txBody>
              <a:bodyPr>
                <a:noAutofit/>
              </a:bodyPr>
              <a:lstStyle/>
              <a:p>
                <a:r>
                  <a:rPr lang="zh-CN" altLang="en-US" sz="2400" dirty="0"/>
                  <a:t>题解（</a:t>
                </a:r>
                <a14:m>
                  <m:oMath xmlns:m="http://schemas.openxmlformats.org/officeDocument/2006/math">
                    <m:r>
                      <a:rPr lang="en-US" altLang="zh-CN" sz="2400" i="1" dirty="0" smtClean="0">
                        <a:latin typeface="Cambria Math" panose="02040503050406030204" pitchFamily="18" charset="0"/>
                      </a:rPr>
                      <m:t>100</m:t>
                    </m:r>
                  </m:oMath>
                </a14:m>
                <a:r>
                  <a:rPr lang="en-US" altLang="zh-CN" sz="2400" dirty="0"/>
                  <a:t> </a:t>
                </a:r>
                <a:r>
                  <a:rPr lang="zh-CN" altLang="en-US" sz="2400" dirty="0"/>
                  <a:t>分）：</a:t>
                </a:r>
                <a:endParaRPr lang="en-US" altLang="zh-CN" sz="2400" dirty="0"/>
              </a:p>
              <a:p>
                <a:r>
                  <a:rPr lang="zh-CN" altLang="en-US" sz="2400" dirty="0"/>
                  <a:t>考察长度为 </a:t>
                </a:r>
                <a14:m>
                  <m:oMath xmlns:m="http://schemas.openxmlformats.org/officeDocument/2006/math">
                    <m:r>
                      <a:rPr lang="en-US" altLang="zh-CN" sz="2400" b="0" i="1" smtClean="0">
                        <a:latin typeface="Cambria Math" panose="02040503050406030204" pitchFamily="18" charset="0"/>
                      </a:rPr>
                      <m:t>𝑛</m:t>
                    </m:r>
                  </m:oMath>
                </a14:m>
                <a:r>
                  <a:rPr lang="zh-CN" altLang="en-US" sz="2400" dirty="0"/>
                  <a:t> 的排列 </a:t>
                </a:r>
                <a14:m>
                  <m:oMath xmlns:m="http://schemas.openxmlformats.org/officeDocument/2006/math">
                    <m:r>
                      <a:rPr lang="en-US" altLang="zh-CN" sz="2400" b="0" i="1" smtClean="0">
                        <a:latin typeface="Cambria Math" panose="02040503050406030204" pitchFamily="18" charset="0"/>
                      </a:rPr>
                      <m:t>𝑎</m:t>
                    </m:r>
                  </m:oMath>
                </a14:m>
                <a:r>
                  <a:rPr lang="zh-CN" altLang="en-US" sz="2400" dirty="0"/>
                  <a:t> 的字典序最小的长度为 </a:t>
                </a:r>
                <a14:m>
                  <m:oMath xmlns:m="http://schemas.openxmlformats.org/officeDocument/2006/math">
                    <m:r>
                      <a:rPr lang="en-US" altLang="zh-CN" sz="2400" b="0" i="1" smtClean="0">
                        <a:latin typeface="Cambria Math" panose="02040503050406030204" pitchFamily="18" charset="0"/>
                      </a:rPr>
                      <m:t>𝑚</m:t>
                    </m:r>
                  </m:oMath>
                </a14:m>
                <a:r>
                  <a:rPr lang="zh-CN" altLang="en-US" sz="2400" dirty="0"/>
                  <a:t> 的子序列 </a:t>
                </a:r>
                <a14:m>
                  <m:oMath xmlns:m="http://schemas.openxmlformats.org/officeDocument/2006/math">
                    <m:r>
                      <a:rPr lang="en-US" altLang="zh-CN" sz="2400" b="0" i="1" smtClean="0">
                        <a:latin typeface="Cambria Math" panose="02040503050406030204" pitchFamily="18" charset="0"/>
                      </a:rPr>
                      <m:t>𝑥</m:t>
                    </m:r>
                  </m:oMath>
                </a14:m>
                <a:r>
                  <a:rPr lang="zh-CN" altLang="en-US" sz="2400" dirty="0"/>
                  <a:t> 的性质。</a:t>
                </a:r>
                <a:endParaRPr lang="en-US" altLang="zh-CN" sz="2400" dirty="0"/>
              </a:p>
              <a:p>
                <a:r>
                  <a:rPr lang="zh-CN" altLang="en-US" sz="2400" dirty="0"/>
                  <a:t>要满足字典序最小的条件仅需进行贪心的过程：</a:t>
                </a:r>
                <a:endParaRPr lang="en-US" altLang="zh-CN" sz="2400" dirty="0"/>
              </a:p>
              <a:p>
                <a:r>
                  <a:rPr lang="zh-CN" altLang="en-US" sz="2400" dirty="0"/>
                  <a:t>对于第 </a:t>
                </a:r>
                <a14:m>
                  <m:oMath xmlns:m="http://schemas.openxmlformats.org/officeDocument/2006/math">
                    <m:r>
                      <a:rPr lang="en-US" altLang="zh-CN" sz="2400" b="0" i="1" smtClean="0">
                        <a:latin typeface="Cambria Math" panose="02040503050406030204" pitchFamily="18" charset="0"/>
                      </a:rPr>
                      <m:t>1</m:t>
                    </m:r>
                  </m:oMath>
                </a14:m>
                <a:r>
                  <a:rPr lang="zh-CN" altLang="en-US" sz="2400" dirty="0"/>
                  <a:t> 位（</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oMath>
                </a14:m>
                <a:r>
                  <a:rPr lang="zh-CN" altLang="en-US" sz="2400" dirty="0"/>
                  <a:t>）：能否取到 </a:t>
                </a:r>
                <a14:m>
                  <m:oMath xmlns:m="http://schemas.openxmlformats.org/officeDocument/2006/math">
                    <m:r>
                      <a:rPr lang="en-US" altLang="zh-CN" sz="2400" b="0" i="1" smtClean="0">
                        <a:latin typeface="Cambria Math" panose="02040503050406030204" pitchFamily="18" charset="0"/>
                      </a:rPr>
                      <m:t>1</m:t>
                    </m:r>
                  </m:oMath>
                </a14:m>
                <a:r>
                  <a:rPr lang="zh-CN" altLang="en-US" sz="2400" dirty="0"/>
                  <a:t>（可能的最小数）作为第 </a:t>
                </a:r>
                <a14:m>
                  <m:oMath xmlns:m="http://schemas.openxmlformats.org/officeDocument/2006/math">
                    <m:r>
                      <a:rPr lang="en-US" altLang="zh-CN" sz="2400" b="0" i="1" smtClean="0">
                        <a:latin typeface="Cambria Math" panose="02040503050406030204" pitchFamily="18" charset="0"/>
                      </a:rPr>
                      <m:t>1</m:t>
                    </m:r>
                  </m:oMath>
                </a14:m>
                <a:r>
                  <a:rPr lang="zh-CN" altLang="en-US" sz="2400" dirty="0"/>
                  <a:t> 位？</a:t>
                </a:r>
                <a:endParaRPr lang="en-US" altLang="zh-CN" sz="2400" dirty="0"/>
              </a:p>
              <a:p>
                <a:r>
                  <a:rPr lang="zh-CN" altLang="en-US" sz="2400" dirty="0"/>
                  <a:t>需要满足什么条件才可能？</a:t>
                </a:r>
                <a:endParaRPr lang="en-US" altLang="zh-CN" sz="2400" dirty="0"/>
              </a:p>
              <a:p>
                <a:r>
                  <a:rPr lang="zh-CN" altLang="en-US" sz="2400" dirty="0"/>
                  <a:t>如果可能，对周围的数有什么限制？</a:t>
                </a:r>
                <a:endParaRPr lang="en-US" altLang="zh-CN" sz="2400" dirty="0"/>
              </a:p>
              <a:p>
                <a:r>
                  <a:rPr lang="zh-CN" altLang="en-US" sz="2400" dirty="0"/>
                  <a:t>如果不可能，那可能取到什么数？</a:t>
                </a:r>
              </a:p>
            </p:txBody>
          </p:sp>
        </mc:Choice>
        <mc:Fallback xmlns="">
          <p:sp>
            <p:nvSpPr>
              <p:cNvPr id="3" name="内容占位符 2">
                <a:extLst>
                  <a:ext uri="{FF2B5EF4-FFF2-40B4-BE49-F238E27FC236}">
                    <a16:creationId xmlns:a16="http://schemas.microsoft.com/office/drawing/2014/main" id="{DE5C080E-CC6B-4366-8650-DCF684478FED}"/>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929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46056-3293-44A4-B593-284BDE3F1020}"/>
              </a:ext>
            </a:extLst>
          </p:cNvPr>
          <p:cNvSpPr>
            <a:spLocks noGrp="1"/>
          </p:cNvSpPr>
          <p:nvPr>
            <p:ph type="title"/>
          </p:nvPr>
        </p:nvSpPr>
        <p:spPr/>
        <p:txBody>
          <a:bodyPr/>
          <a:lstStyle/>
          <a:p>
            <a:r>
              <a:rPr lang="en-US" altLang="zh-CN" dirty="0"/>
              <a:t>T1. </a:t>
            </a:r>
            <a:r>
              <a:rPr lang="zh-CN" altLang="en-US" dirty="0"/>
              <a:t>数排列（</a:t>
            </a:r>
            <a:r>
              <a:rPr lang="en-US" altLang="zh-CN" dirty="0"/>
              <a:t>permutation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5C080E-CC6B-4366-8650-DCF684478FED}"/>
                  </a:ext>
                </a:extLst>
              </p:cNvPr>
              <p:cNvSpPr>
                <a:spLocks noGrp="1"/>
              </p:cNvSpPr>
              <p:nvPr>
                <p:ph idx="1"/>
              </p:nvPr>
            </p:nvSpPr>
            <p:spPr/>
            <p:txBody>
              <a:bodyPr>
                <a:noAutofit/>
              </a:bodyPr>
              <a:lstStyle/>
              <a:p>
                <a:r>
                  <a:rPr lang="zh-CN" altLang="en-US" sz="2400" dirty="0"/>
                  <a:t>题解（</a:t>
                </a:r>
                <a14:m>
                  <m:oMath xmlns:m="http://schemas.openxmlformats.org/officeDocument/2006/math">
                    <m:r>
                      <a:rPr lang="en-US" altLang="zh-CN" sz="2400" i="1" dirty="0" smtClean="0">
                        <a:latin typeface="Cambria Math" panose="02040503050406030204" pitchFamily="18" charset="0"/>
                      </a:rPr>
                      <m:t>100</m:t>
                    </m:r>
                  </m:oMath>
                </a14:m>
                <a:r>
                  <a:rPr lang="en-US" altLang="zh-CN" sz="2400" dirty="0"/>
                  <a:t> </a:t>
                </a:r>
                <a:r>
                  <a:rPr lang="zh-CN" altLang="en-US" sz="2400" dirty="0"/>
                  <a:t>分）：</a:t>
                </a:r>
                <a:endParaRPr lang="en-US" altLang="zh-CN" sz="2400" dirty="0"/>
              </a:p>
              <a:p>
                <a:r>
                  <a:rPr lang="zh-CN" altLang="en-US" sz="2400" dirty="0"/>
                  <a:t>我们注意到，子序列的第 </a:t>
                </a:r>
                <a14:m>
                  <m:oMath xmlns:m="http://schemas.openxmlformats.org/officeDocument/2006/math">
                    <m:r>
                      <a:rPr lang="en-US" altLang="zh-CN" sz="2400" b="0" i="1" smtClean="0">
                        <a:latin typeface="Cambria Math" panose="02040503050406030204" pitchFamily="18" charset="0"/>
                      </a:rPr>
                      <m:t>1</m:t>
                    </m:r>
                  </m:oMath>
                </a14:m>
                <a:r>
                  <a:rPr lang="zh-CN" altLang="en-US" sz="2400" dirty="0"/>
                  <a:t> 位必须取在下标区间 </a:t>
                </a:r>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e>
                    </m:d>
                  </m:oMath>
                </a14:m>
                <a:r>
                  <a:rPr lang="en-US" altLang="zh-CN" sz="2400" dirty="0"/>
                  <a:t> </a:t>
                </a:r>
                <a:r>
                  <a:rPr lang="zh-CN" altLang="en-US" sz="2400" dirty="0"/>
                  <a:t>中。</a:t>
                </a:r>
                <a:endParaRPr lang="en-US" altLang="zh-CN" sz="2400" dirty="0"/>
              </a:p>
              <a:p>
                <a:r>
                  <a:rPr lang="zh-CN" altLang="en-US" sz="2400" dirty="0"/>
                  <a:t>为了让字典序最小，显然应该取在这个区间内的最小数。</a:t>
                </a:r>
                <a:endParaRPr lang="en-US" altLang="zh-CN" sz="2400" dirty="0"/>
              </a:p>
              <a:p>
                <a:r>
                  <a:rPr lang="zh-CN" altLang="en-US" sz="2400" dirty="0"/>
                  <a:t>（例如：如果数值 </a:t>
                </a:r>
                <a14:m>
                  <m:oMath xmlns:m="http://schemas.openxmlformats.org/officeDocument/2006/math">
                    <m:r>
                      <a:rPr lang="en-US" altLang="zh-CN" sz="2400" b="0" i="1" smtClean="0">
                        <a:latin typeface="Cambria Math" panose="02040503050406030204" pitchFamily="18" charset="0"/>
                      </a:rPr>
                      <m:t>1</m:t>
                    </m:r>
                  </m:oMath>
                </a14:m>
                <a:r>
                  <a:rPr lang="en-US" altLang="zh-CN" sz="2400" dirty="0"/>
                  <a:t> </a:t>
                </a:r>
                <a:r>
                  <a:rPr lang="zh-CN" altLang="en-US" sz="2400" dirty="0"/>
                  <a:t>恰好在这个区间内，那么就取 </a:t>
                </a:r>
                <a14:m>
                  <m:oMath xmlns:m="http://schemas.openxmlformats.org/officeDocument/2006/math">
                    <m:r>
                      <a:rPr lang="en-US" altLang="zh-CN" sz="2400" b="0" i="1" smtClean="0">
                        <a:latin typeface="Cambria Math" panose="02040503050406030204" pitchFamily="18" charset="0"/>
                      </a:rPr>
                      <m:t>1</m:t>
                    </m:r>
                  </m:oMath>
                </a14:m>
                <a:r>
                  <a:rPr lang="en-US" altLang="zh-CN" sz="2400" dirty="0"/>
                  <a:t> </a:t>
                </a:r>
                <a:r>
                  <a:rPr lang="zh-CN" altLang="en-US" sz="2400" dirty="0"/>
                  <a:t>即可）</a:t>
                </a:r>
                <a:endParaRPr lang="en-US" altLang="zh-CN" sz="2400" dirty="0"/>
              </a:p>
              <a:p>
                <a:r>
                  <a:rPr lang="zh-CN" altLang="en-US" sz="2400" dirty="0"/>
                  <a:t>取完了之后，设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oMath>
                </a14:m>
                <a:r>
                  <a:rPr lang="zh-CN" altLang="en-US" sz="2400" dirty="0"/>
                  <a:t> 取在了第 </a:t>
                </a:r>
                <a14:m>
                  <m:oMath xmlns:m="http://schemas.openxmlformats.org/officeDocument/2006/math">
                    <m:r>
                      <a:rPr lang="en-US" altLang="zh-CN" sz="2400" b="0" i="1" smtClean="0">
                        <a:latin typeface="Cambria Math" panose="02040503050406030204" pitchFamily="18" charset="0"/>
                      </a:rPr>
                      <m:t>𝑝</m:t>
                    </m:r>
                  </m:oMath>
                </a14:m>
                <a:r>
                  <a:rPr lang="zh-CN" altLang="en-US" sz="2400" dirty="0"/>
                  <a:t> 位，右边 </a:t>
                </a:r>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e>
                    </m:d>
                  </m:oMath>
                </a14:m>
                <a:r>
                  <a:rPr lang="zh-CN" altLang="en-US" sz="2400" dirty="0"/>
                  <a:t> 就是一个子问题了。</a:t>
                </a:r>
                <a:endParaRPr lang="en-US" altLang="zh-CN" sz="2400" dirty="0"/>
              </a:p>
              <a:p>
                <a:r>
                  <a:rPr lang="zh-CN" altLang="en-US" sz="2400" dirty="0"/>
                  <a:t>此时就发现第 </a:t>
                </a:r>
                <a14:m>
                  <m:oMath xmlns:m="http://schemas.openxmlformats.org/officeDocument/2006/math">
                    <m:r>
                      <a:rPr lang="en-US" altLang="zh-CN" sz="2400" b="0" i="1" smtClean="0">
                        <a:latin typeface="Cambria Math" panose="02040503050406030204" pitchFamily="18" charset="0"/>
                      </a:rPr>
                      <m:t>2</m:t>
                    </m:r>
                  </m:oMath>
                </a14:m>
                <a:r>
                  <a:rPr lang="en-US" altLang="zh-CN" sz="2400" dirty="0"/>
                  <a:t> </a:t>
                </a:r>
                <a:r>
                  <a:rPr lang="zh-CN" altLang="en-US" sz="2400" dirty="0"/>
                  <a:t>位就要取在下标区间 </a:t>
                </a:r>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e>
                    </m:d>
                  </m:oMath>
                </a14:m>
                <a:r>
                  <a:rPr lang="en-US" altLang="zh-CN" sz="2400" dirty="0"/>
                  <a:t> </a:t>
                </a:r>
                <a:r>
                  <a:rPr lang="zh-CN" altLang="en-US" sz="2400" dirty="0"/>
                  <a:t>中的最小数了。</a:t>
                </a:r>
                <a:endParaRPr lang="en-US" altLang="zh-CN" sz="2400" dirty="0"/>
              </a:p>
              <a:p>
                <a:r>
                  <a:rPr lang="zh-CN" altLang="en-US" sz="2400" dirty="0"/>
                  <a:t>和第 </a:t>
                </a:r>
                <a14:m>
                  <m:oMath xmlns:m="http://schemas.openxmlformats.org/officeDocument/2006/math">
                    <m:r>
                      <a:rPr lang="en-US" altLang="zh-CN" sz="2400" b="0" i="1" smtClean="0">
                        <a:latin typeface="Cambria Math" panose="02040503050406030204" pitchFamily="18" charset="0"/>
                      </a:rPr>
                      <m:t>1</m:t>
                    </m:r>
                  </m:oMath>
                </a14:m>
                <a:r>
                  <a:rPr lang="en-US" altLang="zh-CN" sz="2400" dirty="0"/>
                  <a:t> </a:t>
                </a:r>
                <a:r>
                  <a:rPr lang="zh-CN" altLang="en-US" sz="2400" dirty="0"/>
                  <a:t>位的 </a:t>
                </a:r>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e>
                    </m:d>
                  </m:oMath>
                </a14:m>
                <a:r>
                  <a:rPr lang="en-US" altLang="zh-CN" sz="2400" dirty="0"/>
                  <a:t> </a:t>
                </a:r>
                <a:r>
                  <a:rPr lang="zh-CN" altLang="en-US" sz="2400" dirty="0"/>
                  <a:t>相比，右端点增加了 </a:t>
                </a:r>
                <a14:m>
                  <m:oMath xmlns:m="http://schemas.openxmlformats.org/officeDocument/2006/math">
                    <m:r>
                      <a:rPr lang="en-US" altLang="zh-CN" sz="2400" b="0" i="1" smtClean="0">
                        <a:latin typeface="Cambria Math" panose="02040503050406030204" pitchFamily="18" charset="0"/>
                      </a:rPr>
                      <m:t>1</m:t>
                    </m:r>
                  </m:oMath>
                </a14:m>
                <a:r>
                  <a:rPr lang="en-US" altLang="zh-CN" sz="2400" dirty="0"/>
                  <a:t> </a:t>
                </a:r>
                <a:r>
                  <a:rPr lang="zh-CN" altLang="en-US" sz="2400" dirty="0"/>
                  <a:t>位。</a:t>
                </a:r>
                <a:endParaRPr lang="en-US" altLang="zh-CN" sz="2400" dirty="0"/>
              </a:p>
              <a:p>
                <a:r>
                  <a:rPr lang="zh-CN" altLang="en-US" sz="2400" dirty="0"/>
                  <a:t>所以如果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oMath>
                </a14:m>
                <a:r>
                  <a:rPr lang="en-US" altLang="zh-CN" sz="2400" dirty="0"/>
                  <a:t> </a:t>
                </a:r>
                <a:r>
                  <a:rPr lang="zh-CN" altLang="en-US" sz="2400" dirty="0"/>
                  <a:t>取在除了那一位下标的情况，一定有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&gt;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oMath>
                </a14:m>
                <a:r>
                  <a:rPr lang="zh-CN" altLang="en-US" sz="2400" dirty="0"/>
                  <a:t>。</a:t>
                </a:r>
                <a:endParaRPr lang="en-US" altLang="zh-CN" sz="2400" dirty="0"/>
              </a:p>
              <a:p>
                <a:r>
                  <a:rPr lang="zh-CN" altLang="en-US" sz="2400" dirty="0"/>
                  <a:t>换句话说，如果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oMath>
                </a14:m>
                <a:r>
                  <a:rPr lang="zh-CN" altLang="en-US" sz="2400" dirty="0"/>
                  <a:t>，那么一定是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oMath>
                </a14:m>
                <a:r>
                  <a:rPr lang="zh-CN" altLang="en-US" sz="2400" dirty="0"/>
                  <a:t> 取在了下标 </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oMath>
                </a14:m>
                <a:r>
                  <a:rPr lang="en-US" altLang="zh-CN" sz="2400" dirty="0"/>
                  <a:t> </a:t>
                </a:r>
                <a:r>
                  <a:rPr lang="zh-CN" altLang="en-US" sz="2400" dirty="0"/>
                  <a:t>上。</a:t>
                </a:r>
                <a:endParaRPr lang="en-US" altLang="zh-CN" sz="2400" dirty="0"/>
              </a:p>
            </p:txBody>
          </p:sp>
        </mc:Choice>
        <mc:Fallback xmlns="">
          <p:sp>
            <p:nvSpPr>
              <p:cNvPr id="3" name="内容占位符 2">
                <a:extLst>
                  <a:ext uri="{FF2B5EF4-FFF2-40B4-BE49-F238E27FC236}">
                    <a16:creationId xmlns:a16="http://schemas.microsoft.com/office/drawing/2014/main" id="{DE5C080E-CC6B-4366-8650-DCF684478FED}"/>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664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46056-3293-44A4-B593-284BDE3F1020}"/>
              </a:ext>
            </a:extLst>
          </p:cNvPr>
          <p:cNvSpPr>
            <a:spLocks noGrp="1"/>
          </p:cNvSpPr>
          <p:nvPr>
            <p:ph type="title"/>
          </p:nvPr>
        </p:nvSpPr>
        <p:spPr/>
        <p:txBody>
          <a:bodyPr/>
          <a:lstStyle/>
          <a:p>
            <a:r>
              <a:rPr lang="en-US" altLang="zh-CN" dirty="0"/>
              <a:t>T1. </a:t>
            </a:r>
            <a:r>
              <a:rPr lang="zh-CN" altLang="en-US" dirty="0"/>
              <a:t>数排列（</a:t>
            </a:r>
            <a:r>
              <a:rPr lang="en-US" altLang="zh-CN" dirty="0"/>
              <a:t>permutation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5C080E-CC6B-4366-8650-DCF684478FED}"/>
                  </a:ext>
                </a:extLst>
              </p:cNvPr>
              <p:cNvSpPr>
                <a:spLocks noGrp="1"/>
              </p:cNvSpPr>
              <p:nvPr>
                <p:ph idx="1"/>
              </p:nvPr>
            </p:nvSpPr>
            <p:spPr/>
            <p:txBody>
              <a:bodyPr>
                <a:noAutofit/>
              </a:bodyPr>
              <a:lstStyle/>
              <a:p>
                <a:r>
                  <a:rPr lang="zh-CN" altLang="en-US" sz="2400" dirty="0"/>
                  <a:t>题解（</a:t>
                </a:r>
                <a14:m>
                  <m:oMath xmlns:m="http://schemas.openxmlformats.org/officeDocument/2006/math">
                    <m:r>
                      <a:rPr lang="en-US" altLang="zh-CN" sz="2400" i="1" dirty="0" smtClean="0">
                        <a:latin typeface="Cambria Math" panose="02040503050406030204" pitchFamily="18" charset="0"/>
                      </a:rPr>
                      <m:t>100</m:t>
                    </m:r>
                  </m:oMath>
                </a14:m>
                <a:r>
                  <a:rPr lang="en-US" altLang="zh-CN" sz="2400" dirty="0"/>
                  <a:t> </a:t>
                </a:r>
                <a:r>
                  <a:rPr lang="zh-CN" altLang="en-US" sz="2400" dirty="0"/>
                  <a:t>分）：</a:t>
                </a:r>
                <a:endParaRPr lang="en-US" altLang="zh-CN" sz="2400" dirty="0"/>
              </a:p>
              <a:p>
                <a:r>
                  <a:rPr lang="zh-CN" altLang="en-US" sz="2400" dirty="0"/>
                  <a:t>考虑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&gt;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oMath>
                </a14:m>
                <a:r>
                  <a:rPr lang="en-US" altLang="zh-CN" sz="2400" dirty="0"/>
                  <a:t> </a:t>
                </a:r>
                <a:r>
                  <a:rPr lang="zh-CN" altLang="en-US" sz="2400" dirty="0"/>
                  <a:t>的情况，此时可以继续考虑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oMath>
                </a14:m>
                <a:r>
                  <a:rPr lang="zh-CN" altLang="en-US" sz="2400" dirty="0"/>
                  <a:t>，和上一页类似，直到找到了一个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a14:m>
                <a:r>
                  <a:rPr lang="en-US" altLang="zh-CN" sz="2400" dirty="0"/>
                  <a:t> </a:t>
                </a:r>
                <a:r>
                  <a:rPr lang="zh-CN" altLang="en-US" sz="2400" dirty="0"/>
                  <a:t>的情况。</a:t>
                </a:r>
                <a:endParaRPr lang="en-US" altLang="zh-CN" sz="2400" dirty="0"/>
              </a:p>
              <a:p>
                <a:r>
                  <a:rPr lang="zh-CN" altLang="en-US" sz="2400" dirty="0"/>
                  <a:t>如果出现了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a14:m>
                <a:r>
                  <a:rPr lang="zh-CN" altLang="en-US" sz="2400" dirty="0"/>
                  <a:t>，那么一定是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oMath>
                </a14:m>
                <a:r>
                  <a:rPr lang="en-US" altLang="zh-CN" sz="2400" dirty="0"/>
                  <a:t> </a:t>
                </a:r>
                <a:r>
                  <a:rPr lang="zh-CN" altLang="en-US" sz="2400" dirty="0"/>
                  <a:t>取到了排列的第 </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oMath>
                </a14:m>
                <a:r>
                  <a:rPr lang="en-US" altLang="zh-CN" sz="2400" dirty="0"/>
                  <a:t> </a:t>
                </a:r>
                <a:r>
                  <a:rPr lang="zh-CN" altLang="en-US" sz="2400" dirty="0"/>
                  <a:t>位。</a:t>
                </a:r>
                <a:endParaRPr lang="en-US" altLang="zh-CN" sz="2400" dirty="0"/>
              </a:p>
              <a:p>
                <a:r>
                  <a:rPr lang="zh-CN" altLang="en-US" sz="2400" dirty="0"/>
                  <a:t>此时可以发现后续的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𝑚</m:t>
                        </m:r>
                      </m:sub>
                    </m:sSub>
                  </m:oMath>
                </a14:m>
                <a:r>
                  <a:rPr lang="en-US" altLang="zh-CN" sz="2400" dirty="0"/>
                  <a:t> </a:t>
                </a:r>
                <a:r>
                  <a:rPr lang="zh-CN" altLang="en-US" sz="2400" dirty="0"/>
                  <a:t>已经没有选择的余地了，也就是它们必须形成一个原排列的后缀。</a:t>
                </a:r>
                <a:endParaRPr lang="en-US" altLang="zh-CN" sz="2400" dirty="0"/>
              </a:p>
              <a:p>
                <a:r>
                  <a:rPr lang="zh-CN" altLang="en-US" sz="2400" dirty="0"/>
                  <a:t>此时我们已经对给定排列 </a:t>
                </a:r>
                <a14:m>
                  <m:oMath xmlns:m="http://schemas.openxmlformats.org/officeDocument/2006/math">
                    <m:r>
                      <a:rPr lang="en-US" altLang="zh-CN" sz="2400" b="0" i="1" smtClean="0">
                        <a:latin typeface="Cambria Math" panose="02040503050406030204" pitchFamily="18" charset="0"/>
                      </a:rPr>
                      <m:t>𝑎</m:t>
                    </m:r>
                  </m:oMath>
                </a14:m>
                <a:r>
                  <a:rPr lang="zh-CN" altLang="en-US" sz="2400" dirty="0"/>
                  <a:t>，构造最小字典序子序列 </a:t>
                </a:r>
                <a14:m>
                  <m:oMath xmlns:m="http://schemas.openxmlformats.org/officeDocument/2006/math">
                    <m:r>
                      <a:rPr lang="en-US" altLang="zh-CN" sz="2400" b="0" i="1" smtClean="0">
                        <a:latin typeface="Cambria Math" panose="02040503050406030204" pitchFamily="18" charset="0"/>
                      </a:rPr>
                      <m:t>𝑥</m:t>
                    </m:r>
                  </m:oMath>
                </a14:m>
                <a:r>
                  <a:rPr lang="en-US" altLang="zh-CN" sz="2400" dirty="0"/>
                  <a:t> </a:t>
                </a:r>
                <a:r>
                  <a:rPr lang="zh-CN" altLang="en-US" sz="2400" dirty="0"/>
                  <a:t>的算法有一定理解。</a:t>
                </a:r>
                <a:endParaRPr lang="en-US" altLang="zh-CN" sz="2400" dirty="0"/>
              </a:p>
              <a:p>
                <a:r>
                  <a:rPr lang="zh-CN" altLang="en-US" sz="2400" dirty="0"/>
                  <a:t>接下来考虑给定 </a:t>
                </a:r>
                <a14:m>
                  <m:oMath xmlns:m="http://schemas.openxmlformats.org/officeDocument/2006/math">
                    <m:r>
                      <a:rPr lang="en-US" altLang="zh-CN" sz="2400" b="0" i="1" smtClean="0">
                        <a:latin typeface="Cambria Math" panose="02040503050406030204" pitchFamily="18" charset="0"/>
                      </a:rPr>
                      <m:t>𝑥</m:t>
                    </m:r>
                  </m:oMath>
                </a14:m>
                <a:r>
                  <a:rPr lang="en-US" altLang="zh-CN" sz="2400" dirty="0"/>
                  <a:t> </a:t>
                </a:r>
                <a:r>
                  <a:rPr lang="zh-CN" altLang="en-US" sz="2400" dirty="0"/>
                  <a:t>时，</a:t>
                </a:r>
                <a14:m>
                  <m:oMath xmlns:m="http://schemas.openxmlformats.org/officeDocument/2006/math">
                    <m:r>
                      <a:rPr lang="en-US" altLang="zh-CN" sz="2400" b="0" i="1" smtClean="0">
                        <a:latin typeface="Cambria Math" panose="02040503050406030204" pitchFamily="18" charset="0"/>
                      </a:rPr>
                      <m:t>𝑎</m:t>
                    </m:r>
                  </m:oMath>
                </a14:m>
                <a:r>
                  <a:rPr lang="en-US" altLang="zh-CN" sz="2400" dirty="0"/>
                  <a:t> </a:t>
                </a:r>
                <a:r>
                  <a:rPr lang="zh-CN" altLang="en-US" sz="2400" dirty="0"/>
                  <a:t>的结构是怎样的。</a:t>
                </a:r>
                <a:endParaRPr lang="en-US" altLang="zh-CN" sz="2400" dirty="0"/>
              </a:p>
            </p:txBody>
          </p:sp>
        </mc:Choice>
        <mc:Fallback xmlns="">
          <p:sp>
            <p:nvSpPr>
              <p:cNvPr id="3" name="内容占位符 2">
                <a:extLst>
                  <a:ext uri="{FF2B5EF4-FFF2-40B4-BE49-F238E27FC236}">
                    <a16:creationId xmlns:a16="http://schemas.microsoft.com/office/drawing/2014/main" id="{DE5C080E-CC6B-4366-8650-DCF684478FED}"/>
                  </a:ext>
                </a:extLst>
              </p:cNvPr>
              <p:cNvSpPr>
                <a:spLocks noGrp="1" noRot="1" noChangeAspect="1" noMove="1" noResize="1" noEditPoints="1" noAdjustHandles="1" noChangeArrowheads="1" noChangeShapeType="1" noTextEdit="1"/>
              </p:cNvSpPr>
              <p:nvPr>
                <p:ph idx="1"/>
              </p:nvPr>
            </p:nvSpPr>
            <p:spPr>
              <a:blipFill>
                <a:blip r:embed="rId2"/>
                <a:stretch>
                  <a:fillRect l="-812" t="-1821"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282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46056-3293-44A4-B593-284BDE3F1020}"/>
              </a:ext>
            </a:extLst>
          </p:cNvPr>
          <p:cNvSpPr>
            <a:spLocks noGrp="1"/>
          </p:cNvSpPr>
          <p:nvPr>
            <p:ph type="title"/>
          </p:nvPr>
        </p:nvSpPr>
        <p:spPr/>
        <p:txBody>
          <a:bodyPr/>
          <a:lstStyle/>
          <a:p>
            <a:r>
              <a:rPr lang="en-US" altLang="zh-CN" dirty="0"/>
              <a:t>T1. </a:t>
            </a:r>
            <a:r>
              <a:rPr lang="zh-CN" altLang="en-US" dirty="0"/>
              <a:t>数排列（</a:t>
            </a:r>
            <a:r>
              <a:rPr lang="en-US" altLang="zh-CN" dirty="0"/>
              <a:t>permutation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5C080E-CC6B-4366-8650-DCF684478FED}"/>
                  </a:ext>
                </a:extLst>
              </p:cNvPr>
              <p:cNvSpPr>
                <a:spLocks noGrp="1"/>
              </p:cNvSpPr>
              <p:nvPr>
                <p:ph idx="1"/>
              </p:nvPr>
            </p:nvSpPr>
            <p:spPr/>
            <p:txBody>
              <a:bodyPr>
                <a:noAutofit/>
              </a:bodyPr>
              <a:lstStyle/>
              <a:p>
                <a:r>
                  <a:rPr lang="zh-CN" altLang="en-US" sz="2400" dirty="0"/>
                  <a:t>题解（</a:t>
                </a:r>
                <a14:m>
                  <m:oMath xmlns:m="http://schemas.openxmlformats.org/officeDocument/2006/math">
                    <m:r>
                      <a:rPr lang="en-US" altLang="zh-CN" sz="2400" i="1" dirty="0" smtClean="0">
                        <a:latin typeface="Cambria Math" panose="02040503050406030204" pitchFamily="18" charset="0"/>
                      </a:rPr>
                      <m:t>100</m:t>
                    </m:r>
                  </m:oMath>
                </a14:m>
                <a:r>
                  <a:rPr lang="en-US" altLang="zh-CN" sz="2400" dirty="0"/>
                  <a:t> </a:t>
                </a:r>
                <a:r>
                  <a:rPr lang="zh-CN" altLang="en-US" sz="2400" dirty="0"/>
                  <a:t>分）：</a:t>
                </a:r>
                <a:endParaRPr lang="en-US" altLang="zh-CN" sz="2400" dirty="0"/>
              </a:p>
              <a:p>
                <a:r>
                  <a:rPr lang="zh-CN" altLang="en-US" sz="2400" dirty="0"/>
                  <a:t>首先考虑 </a:t>
                </a:r>
                <a14:m>
                  <m:oMath xmlns:m="http://schemas.openxmlformats.org/officeDocument/2006/math">
                    <m:r>
                      <a:rPr lang="en-US" altLang="zh-CN" sz="2400" b="0" i="1" smtClean="0">
                        <a:latin typeface="Cambria Math" panose="02040503050406030204" pitchFamily="18" charset="0"/>
                      </a:rPr>
                      <m:t>𝑥</m:t>
                    </m:r>
                  </m:oMath>
                </a14:m>
                <a:r>
                  <a:rPr lang="en-US" altLang="zh-CN" sz="2400" dirty="0"/>
                  <a:t> </a:t>
                </a:r>
                <a:r>
                  <a:rPr lang="zh-CN" altLang="en-US" sz="2400" dirty="0"/>
                  <a:t>递增的情况（数据中有 </a:t>
                </a:r>
                <a14:m>
                  <m:oMath xmlns:m="http://schemas.openxmlformats.org/officeDocument/2006/math">
                    <m:r>
                      <a:rPr lang="en-US" altLang="zh-CN" sz="2400" b="0" i="1" smtClean="0">
                        <a:latin typeface="Cambria Math" panose="02040503050406030204" pitchFamily="18" charset="0"/>
                      </a:rPr>
                      <m:t>20</m:t>
                    </m:r>
                  </m:oMath>
                </a14:m>
                <a:r>
                  <a:rPr lang="zh-CN" altLang="en-US" sz="2400" dirty="0"/>
                  <a:t> 分保证了这个情况）。</a:t>
                </a:r>
                <a:endParaRPr lang="en-US" altLang="zh-CN" sz="2400" dirty="0"/>
              </a:p>
              <a:p>
                <a:r>
                  <a:rPr lang="zh-CN" altLang="en-US" sz="2400" dirty="0"/>
                  <a:t>假设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𝑚</m:t>
                        </m:r>
                      </m:sub>
                    </m:sSub>
                  </m:oMath>
                </a14:m>
                <a:r>
                  <a:rPr lang="en-US" altLang="zh-CN" sz="2400" dirty="0"/>
                  <a:t> </a:t>
                </a:r>
                <a:r>
                  <a:rPr lang="zh-CN" altLang="en-US" sz="2400" dirty="0"/>
                  <a:t>在 </a:t>
                </a:r>
                <a14:m>
                  <m:oMath xmlns:m="http://schemas.openxmlformats.org/officeDocument/2006/math">
                    <m:r>
                      <a:rPr lang="en-US" altLang="zh-CN" sz="2400" b="0" i="1" smtClean="0">
                        <a:latin typeface="Cambria Math" panose="02040503050406030204" pitchFamily="18" charset="0"/>
                      </a:rPr>
                      <m:t>𝑎</m:t>
                    </m:r>
                  </m:oMath>
                </a14:m>
                <a:r>
                  <a:rPr lang="en-US" altLang="zh-CN" sz="2400" dirty="0"/>
                  <a:t> </a:t>
                </a:r>
                <a:r>
                  <a:rPr lang="zh-CN" altLang="en-US" sz="2400" dirty="0"/>
                  <a:t>中依次位于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𝑚</m:t>
                        </m:r>
                      </m:sub>
                    </m:sSub>
                  </m:oMath>
                </a14:m>
                <a:r>
                  <a:rPr lang="en-US" altLang="zh-CN" sz="2400" dirty="0"/>
                  <a:t> </a:t>
                </a:r>
                <a:r>
                  <a:rPr lang="zh-CN" altLang="en-US" sz="2400" dirty="0"/>
                  <a:t>的下标位置上。</a:t>
                </a:r>
                <a:endParaRPr lang="en-US" altLang="zh-CN" sz="2400" dirty="0"/>
              </a:p>
              <a:p>
                <a:r>
                  <a:rPr lang="zh-CN" altLang="en-US" sz="2400" dirty="0"/>
                  <a:t>由从 </a:t>
                </a:r>
                <a14:m>
                  <m:oMath xmlns:m="http://schemas.openxmlformats.org/officeDocument/2006/math">
                    <m:r>
                      <a:rPr lang="en-US" altLang="zh-CN" sz="2400" b="0" i="1" smtClean="0">
                        <a:latin typeface="Cambria Math" panose="02040503050406030204" pitchFamily="18" charset="0"/>
                      </a:rPr>
                      <m:t>𝑎</m:t>
                    </m:r>
                  </m:oMath>
                </a14:m>
                <a:r>
                  <a:rPr lang="en-US" altLang="zh-CN" sz="2400" dirty="0"/>
                  <a:t> </a:t>
                </a:r>
                <a:r>
                  <a:rPr lang="zh-CN" altLang="en-US" sz="2400" dirty="0"/>
                  <a:t>构造 </a:t>
                </a:r>
                <a14:m>
                  <m:oMath xmlns:m="http://schemas.openxmlformats.org/officeDocument/2006/math">
                    <m:r>
                      <a:rPr lang="en-US" altLang="zh-CN" sz="2400" b="0" i="1" smtClean="0">
                        <a:latin typeface="Cambria Math" panose="02040503050406030204" pitchFamily="18" charset="0"/>
                      </a:rPr>
                      <m:t>𝑥</m:t>
                    </m:r>
                  </m:oMath>
                </a14:m>
                <a:r>
                  <a:rPr lang="en-US" altLang="zh-CN" sz="2400" dirty="0"/>
                  <a:t> </a:t>
                </a:r>
                <a:r>
                  <a:rPr lang="zh-CN" altLang="en-US" sz="2400" dirty="0"/>
                  <a:t>的过程，可以发现：</a:t>
                </a:r>
                <a:endParaRPr lang="en-US" altLang="zh-CN" sz="2400" dirty="0"/>
              </a:p>
              <a:p>
                <a:pPr marL="914400" lvl="1" indent="-457200">
                  <a:buFont typeface="+mj-lt"/>
                  <a:buAutoNum type="arabicPeriod"/>
                </a:pPr>
                <a:r>
                  <a:rPr lang="zh-CN" altLang="en-US" sz="2000" dirty="0"/>
                  <a:t>区间 </a:t>
                </a:r>
                <a14:m>
                  <m:oMath xmlns:m="http://schemas.openxmlformats.org/officeDocument/2006/math">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−1</m:t>
                        </m:r>
                      </m:e>
                    </m:d>
                  </m:oMath>
                </a14:m>
                <a:r>
                  <a:rPr lang="en-US" altLang="zh-CN" sz="2000" dirty="0"/>
                  <a:t> </a:t>
                </a:r>
                <a:r>
                  <a:rPr lang="zh-CN" altLang="en-US" sz="2000" dirty="0"/>
                  <a:t>中的数必须 </a:t>
                </a:r>
                <a14:m>
                  <m:oMath xmlns:m="http://schemas.openxmlformats.org/officeDocument/2006/math">
                    <m:r>
                      <a:rPr lang="en-US" altLang="zh-CN" sz="2000" b="0" i="0" smtClean="0">
                        <a:latin typeface="Cambria Math" panose="02040503050406030204" pitchFamily="18" charset="0"/>
                      </a:rPr>
                      <m:t>&gt;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zh-CN" altLang="en-US" sz="2000" dirty="0"/>
                  <a:t>。</a:t>
                </a:r>
                <a:endParaRPr lang="en-US" altLang="zh-CN" sz="2000" dirty="0"/>
              </a:p>
              <a:p>
                <a:pPr marL="914400" lvl="1" indent="-457200">
                  <a:buFont typeface="+mj-lt"/>
                  <a:buAutoNum type="arabicPeriod"/>
                </a:pPr>
                <a:r>
                  <a:rPr lang="zh-CN" altLang="en-US" sz="2000" dirty="0"/>
                  <a:t>区间 </a:t>
                </a:r>
                <a14:m>
                  <m:oMath xmlns:m="http://schemas.openxmlformats.org/officeDocument/2006/math">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+1,</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−1</m:t>
                        </m:r>
                      </m:e>
                    </m:d>
                  </m:oMath>
                </a14:m>
                <a:r>
                  <a:rPr lang="en-US" altLang="zh-CN" sz="2000" dirty="0"/>
                  <a:t> </a:t>
                </a:r>
                <a:r>
                  <a:rPr lang="zh-CN" altLang="en-US" sz="2000" dirty="0"/>
                  <a:t>中的数必须 </a:t>
                </a:r>
                <a14:m>
                  <m:oMath xmlns:m="http://schemas.openxmlformats.org/officeDocument/2006/math">
                    <m:r>
                      <a:rPr lang="en-US" altLang="zh-CN" sz="2000" b="0" i="0" smtClean="0">
                        <a:latin typeface="Cambria Math" panose="02040503050406030204" pitchFamily="18" charset="0"/>
                      </a:rPr>
                      <m:t>&gt;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zh-CN" altLang="en-US" sz="2000" dirty="0"/>
                  <a:t>。</a:t>
                </a:r>
                <a:endParaRPr lang="en-US" altLang="zh-CN" sz="2000" dirty="0"/>
              </a:p>
              <a:p>
                <a:pPr marL="914400" lvl="1" indent="-457200">
                  <a:buFont typeface="+mj-lt"/>
                  <a:buAutoNum type="arabicPeriod"/>
                </a:pPr>
                <a:r>
                  <a:rPr lang="en-US" altLang="zh-CN" sz="2000" dirty="0"/>
                  <a:t>……</a:t>
                </a:r>
              </a:p>
              <a:p>
                <a:pPr marL="914400" lvl="1" indent="-457200">
                  <a:buFont typeface="+mj-lt"/>
                  <a:buAutoNum type="arabicPeriod"/>
                </a:pPr>
                <a:r>
                  <a:rPr lang="zh-CN" altLang="en-US" sz="2000" dirty="0"/>
                  <a:t>区间 </a:t>
                </a:r>
                <a14:m>
                  <m:oMath xmlns:m="http://schemas.openxmlformats.org/officeDocument/2006/math">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+1,</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−1</m:t>
                        </m:r>
                      </m:e>
                    </m:d>
                  </m:oMath>
                </a14:m>
                <a:r>
                  <a:rPr lang="en-US" altLang="zh-CN" sz="2000" dirty="0"/>
                  <a:t> </a:t>
                </a:r>
                <a:r>
                  <a:rPr lang="zh-CN" altLang="en-US" sz="2000" dirty="0"/>
                  <a:t>中的数必须 </a:t>
                </a:r>
                <a14:m>
                  <m:oMath xmlns:m="http://schemas.openxmlformats.org/officeDocument/2006/math">
                    <m:r>
                      <a:rPr lang="en-US" altLang="zh-CN" sz="2000" b="0" i="0" smtClean="0">
                        <a:latin typeface="Cambria Math" panose="02040503050406030204" pitchFamily="18" charset="0"/>
                      </a:rPr>
                      <m:t>&gt;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𝑚</m:t>
                        </m:r>
                      </m:sub>
                    </m:sSub>
                  </m:oMath>
                </a14:m>
                <a:r>
                  <a:rPr lang="zh-CN" altLang="en-US" sz="2000" dirty="0"/>
                  <a:t>。</a:t>
                </a:r>
                <a:endParaRPr lang="en-US" altLang="zh-CN" sz="2000" dirty="0"/>
              </a:p>
              <a:p>
                <a:pPr marL="914400" lvl="1" indent="-457200">
                  <a:buFont typeface="+mj-lt"/>
                  <a:buAutoNum type="arabicPeriod"/>
                </a:pPr>
                <a:r>
                  <a:rPr lang="zh-CN" altLang="en-US" sz="2000" dirty="0"/>
                  <a:t>区间 </a:t>
                </a:r>
                <a14:m>
                  <m:oMath xmlns:m="http://schemas.openxmlformats.org/officeDocument/2006/math">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𝑛</m:t>
                        </m:r>
                      </m:e>
                    </m:d>
                  </m:oMath>
                </a14:m>
                <a:r>
                  <a:rPr lang="en-US" altLang="zh-CN" sz="2000" dirty="0"/>
                  <a:t> </a:t>
                </a:r>
                <a:r>
                  <a:rPr lang="zh-CN" altLang="en-US" sz="2000" dirty="0"/>
                  <a:t>中的数也必须 </a:t>
                </a:r>
                <a14:m>
                  <m:oMath xmlns:m="http://schemas.openxmlformats.org/officeDocument/2006/math">
                    <m:r>
                      <a:rPr lang="en-US" altLang="zh-CN" sz="2000">
                        <a:latin typeface="Cambria Math" panose="02040503050406030204" pitchFamily="18" charset="0"/>
                      </a:rPr>
                      <m:t>&gt;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𝑚</m:t>
                        </m:r>
                      </m:sub>
                    </m:sSub>
                  </m:oMath>
                </a14:m>
                <a:r>
                  <a:rPr lang="zh-CN" altLang="en-US" sz="2000" dirty="0"/>
                  <a:t>。</a:t>
                </a:r>
                <a:endParaRPr lang="en-US" altLang="zh-CN" sz="2000" dirty="0"/>
              </a:p>
              <a:p>
                <a:r>
                  <a:rPr lang="zh-CN" altLang="en-US" sz="2400" dirty="0"/>
                  <a:t>可以确认这些条件的充分性和必要性。</a:t>
                </a:r>
                <a:endParaRPr lang="en-US" altLang="zh-CN" sz="2400" dirty="0"/>
              </a:p>
            </p:txBody>
          </p:sp>
        </mc:Choice>
        <mc:Fallback xmlns="">
          <p:sp>
            <p:nvSpPr>
              <p:cNvPr id="3" name="内容占位符 2">
                <a:extLst>
                  <a:ext uri="{FF2B5EF4-FFF2-40B4-BE49-F238E27FC236}">
                    <a16:creationId xmlns:a16="http://schemas.microsoft.com/office/drawing/2014/main" id="{DE5C080E-CC6B-4366-8650-DCF684478FED}"/>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918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46056-3293-44A4-B593-284BDE3F1020}"/>
              </a:ext>
            </a:extLst>
          </p:cNvPr>
          <p:cNvSpPr>
            <a:spLocks noGrp="1"/>
          </p:cNvSpPr>
          <p:nvPr>
            <p:ph type="title"/>
          </p:nvPr>
        </p:nvSpPr>
        <p:spPr/>
        <p:txBody>
          <a:bodyPr/>
          <a:lstStyle/>
          <a:p>
            <a:r>
              <a:rPr lang="en-US" altLang="zh-CN" dirty="0"/>
              <a:t>T1. </a:t>
            </a:r>
            <a:r>
              <a:rPr lang="zh-CN" altLang="en-US" dirty="0"/>
              <a:t>数排列（</a:t>
            </a:r>
            <a:r>
              <a:rPr lang="en-US" altLang="zh-CN" dirty="0"/>
              <a:t>permutation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5C080E-CC6B-4366-8650-DCF684478FED}"/>
                  </a:ext>
                </a:extLst>
              </p:cNvPr>
              <p:cNvSpPr>
                <a:spLocks noGrp="1"/>
              </p:cNvSpPr>
              <p:nvPr>
                <p:ph idx="1"/>
              </p:nvPr>
            </p:nvSpPr>
            <p:spPr/>
            <p:txBody>
              <a:bodyPr>
                <a:noAutofit/>
              </a:bodyPr>
              <a:lstStyle/>
              <a:p>
                <a:r>
                  <a:rPr lang="zh-CN" altLang="en-US" sz="2400" dirty="0"/>
                  <a:t>题解（</a:t>
                </a:r>
                <a14:m>
                  <m:oMath xmlns:m="http://schemas.openxmlformats.org/officeDocument/2006/math">
                    <m:r>
                      <a:rPr lang="en-US" altLang="zh-CN" sz="2400" i="1" dirty="0" smtClean="0">
                        <a:latin typeface="Cambria Math" panose="02040503050406030204" pitchFamily="18" charset="0"/>
                      </a:rPr>
                      <m:t>100</m:t>
                    </m:r>
                  </m:oMath>
                </a14:m>
                <a:r>
                  <a:rPr lang="en-US" altLang="zh-CN" sz="2400" dirty="0"/>
                  <a:t> </a:t>
                </a:r>
                <a:r>
                  <a:rPr lang="zh-CN" altLang="en-US" sz="2400" dirty="0"/>
                  <a:t>分）：</a:t>
                </a:r>
                <a:endParaRPr lang="en-US" altLang="zh-CN" sz="2400" dirty="0"/>
              </a:p>
              <a:p>
                <a:r>
                  <a:rPr lang="zh-CN" altLang="en-US" sz="2400" dirty="0"/>
                  <a:t>首先考虑 </a:t>
                </a:r>
                <a14:m>
                  <m:oMath xmlns:m="http://schemas.openxmlformats.org/officeDocument/2006/math">
                    <m:r>
                      <a:rPr lang="en-US" altLang="zh-CN" sz="2400" b="0" i="1" smtClean="0">
                        <a:latin typeface="Cambria Math" panose="02040503050406030204" pitchFamily="18" charset="0"/>
                      </a:rPr>
                      <m:t>𝑥</m:t>
                    </m:r>
                  </m:oMath>
                </a14:m>
                <a:r>
                  <a:rPr lang="en-US" altLang="zh-CN" sz="2400" dirty="0"/>
                  <a:t> </a:t>
                </a:r>
                <a:r>
                  <a:rPr lang="zh-CN" altLang="en-US" sz="2400" dirty="0"/>
                  <a:t>递增的情况（数据中有 </a:t>
                </a:r>
                <a14:m>
                  <m:oMath xmlns:m="http://schemas.openxmlformats.org/officeDocument/2006/math">
                    <m:r>
                      <a:rPr lang="en-US" altLang="zh-CN" sz="2400" b="0" i="1" smtClean="0">
                        <a:latin typeface="Cambria Math" panose="02040503050406030204" pitchFamily="18" charset="0"/>
                      </a:rPr>
                      <m:t>20</m:t>
                    </m:r>
                  </m:oMath>
                </a14:m>
                <a:r>
                  <a:rPr lang="zh-CN" altLang="en-US" sz="2400" dirty="0"/>
                  <a:t> 分保证了这个情况）。</a:t>
                </a:r>
                <a:endParaRPr lang="en-US" altLang="zh-CN" sz="2400" dirty="0"/>
              </a:p>
              <a:p>
                <a:r>
                  <a:rPr lang="zh-CN" altLang="en-US" sz="2400" dirty="0"/>
                  <a:t>当然，我们不能枚举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𝑚</m:t>
                        </m:r>
                      </m:sub>
                    </m:sSub>
                  </m:oMath>
                </a14:m>
                <a:r>
                  <a:rPr lang="zh-CN" altLang="en-US" sz="2400" dirty="0"/>
                  <a:t>，这样时间复杂度太高了。</a:t>
                </a:r>
                <a:endParaRPr lang="en-US" altLang="zh-CN" sz="2400" dirty="0"/>
              </a:p>
              <a:p>
                <a:r>
                  <a:rPr lang="zh-CN" altLang="en-US" sz="2400" dirty="0"/>
                  <a:t>一个合适的方法是，先令序列 </a:t>
                </a:r>
                <a14:m>
                  <m:oMath xmlns:m="http://schemas.openxmlformats.org/officeDocument/2006/math">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oMath>
                </a14:m>
                <a:r>
                  <a:rPr lang="zh-CN" altLang="en-US" sz="2400" dirty="0"/>
                  <a:t>，然后从小到大插入不在 </a:t>
                </a:r>
                <a14:m>
                  <m:oMath xmlns:m="http://schemas.openxmlformats.org/officeDocument/2006/math">
                    <m:r>
                      <a:rPr lang="en-US" altLang="zh-CN" sz="2400" b="0" i="1" smtClean="0">
                        <a:latin typeface="Cambria Math" panose="02040503050406030204" pitchFamily="18" charset="0"/>
                      </a:rPr>
                      <m:t>𝑥</m:t>
                    </m:r>
                  </m:oMath>
                </a14:m>
                <a:r>
                  <a:rPr lang="en-US" altLang="zh-CN" sz="2400" dirty="0"/>
                  <a:t> </a:t>
                </a:r>
                <a:r>
                  <a:rPr lang="zh-CN" altLang="en-US" sz="2400" dirty="0"/>
                  <a:t>中的数，最后形成一个排列。</a:t>
                </a:r>
                <a:endParaRPr lang="en-US" altLang="zh-CN" sz="2400" dirty="0"/>
              </a:p>
              <a:p>
                <a:r>
                  <a:rPr lang="zh-CN" altLang="en-US" sz="2400" dirty="0"/>
                  <a:t>由于先插入的数能插入的位置是完全包含在后插入的数能插入的位置中的，这直接导出了一个性质：每个数能插入的位置数量是不取决于之前的插入方式的，比它先插入了多少个数，它能插入的位置就增加多少（因为数之间的间隔变多了）。</a:t>
                </a:r>
                <a:endParaRPr lang="en-US" altLang="zh-CN" sz="2400" dirty="0"/>
              </a:p>
              <a:p>
                <a:r>
                  <a:rPr lang="zh-CN" altLang="en-US" sz="2400" dirty="0"/>
                  <a:t>这时很容易在 </a:t>
                </a:r>
                <a14:m>
                  <m:oMath xmlns:m="http://schemas.openxmlformats.org/officeDocument/2006/math">
                    <m:r>
                      <a:rPr lang="en-US" altLang="zh-CN" sz="2400" b="0" i="1" smtClean="0">
                        <a:latin typeface="Cambria Math" panose="02040503050406030204" pitchFamily="18" charset="0"/>
                      </a:rPr>
                      <m:t>𝒪</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𝑛</m:t>
                        </m:r>
                      </m:e>
                    </m:d>
                  </m:oMath>
                </a14:m>
                <a:r>
                  <a:rPr lang="en-US" altLang="zh-CN" sz="2400" dirty="0"/>
                  <a:t> </a:t>
                </a:r>
                <a:r>
                  <a:rPr lang="zh-CN" altLang="en-US" sz="2400" dirty="0"/>
                  <a:t>时间内解决这个问题。</a:t>
                </a:r>
                <a:endParaRPr lang="en-US" altLang="zh-CN" sz="2400" dirty="0"/>
              </a:p>
            </p:txBody>
          </p:sp>
        </mc:Choice>
        <mc:Fallback xmlns="">
          <p:sp>
            <p:nvSpPr>
              <p:cNvPr id="3" name="内容占位符 2">
                <a:extLst>
                  <a:ext uri="{FF2B5EF4-FFF2-40B4-BE49-F238E27FC236}">
                    <a16:creationId xmlns:a16="http://schemas.microsoft.com/office/drawing/2014/main" id="{DE5C080E-CC6B-4366-8650-DCF684478FED}"/>
                  </a:ext>
                </a:extLst>
              </p:cNvPr>
              <p:cNvSpPr>
                <a:spLocks noGrp="1" noRot="1" noChangeAspect="1" noMove="1" noResize="1" noEditPoints="1" noAdjustHandles="1" noChangeArrowheads="1" noChangeShapeType="1" noTextEdit="1"/>
              </p:cNvSpPr>
              <p:nvPr>
                <p:ph idx="1"/>
              </p:nvPr>
            </p:nvSpPr>
            <p:spPr>
              <a:blipFill>
                <a:blip r:embed="rId2"/>
                <a:stretch>
                  <a:fillRect l="-812" t="-18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35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46056-3293-44A4-B593-284BDE3F1020}"/>
              </a:ext>
            </a:extLst>
          </p:cNvPr>
          <p:cNvSpPr>
            <a:spLocks noGrp="1"/>
          </p:cNvSpPr>
          <p:nvPr>
            <p:ph type="title"/>
          </p:nvPr>
        </p:nvSpPr>
        <p:spPr/>
        <p:txBody>
          <a:bodyPr/>
          <a:lstStyle/>
          <a:p>
            <a:r>
              <a:rPr lang="en-US" altLang="zh-CN" dirty="0"/>
              <a:t>T1. </a:t>
            </a:r>
            <a:r>
              <a:rPr lang="zh-CN" altLang="en-US" dirty="0"/>
              <a:t>数排列（</a:t>
            </a:r>
            <a:r>
              <a:rPr lang="en-US" altLang="zh-CN" dirty="0"/>
              <a:t>permutation</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E5C080E-CC6B-4366-8650-DCF684478FED}"/>
                  </a:ext>
                </a:extLst>
              </p:cNvPr>
              <p:cNvSpPr>
                <a:spLocks noGrp="1"/>
              </p:cNvSpPr>
              <p:nvPr>
                <p:ph idx="1"/>
              </p:nvPr>
            </p:nvSpPr>
            <p:spPr/>
            <p:txBody>
              <a:bodyPr>
                <a:noAutofit/>
              </a:bodyPr>
              <a:lstStyle/>
              <a:p>
                <a:r>
                  <a:rPr lang="zh-CN" altLang="en-US" sz="2400" dirty="0"/>
                  <a:t>题解（</a:t>
                </a:r>
                <a14:m>
                  <m:oMath xmlns:m="http://schemas.openxmlformats.org/officeDocument/2006/math">
                    <m:r>
                      <a:rPr lang="en-US" altLang="zh-CN" sz="2400" i="1" dirty="0" smtClean="0">
                        <a:latin typeface="Cambria Math" panose="02040503050406030204" pitchFamily="18" charset="0"/>
                      </a:rPr>
                      <m:t>100</m:t>
                    </m:r>
                  </m:oMath>
                </a14:m>
                <a:r>
                  <a:rPr lang="en-US" altLang="zh-CN" sz="2400" dirty="0"/>
                  <a:t> </a:t>
                </a:r>
                <a:r>
                  <a:rPr lang="zh-CN" altLang="en-US" sz="2400" dirty="0"/>
                  <a:t>分）：</a:t>
                </a:r>
                <a:endParaRPr lang="en-US" altLang="zh-CN" sz="2400" dirty="0"/>
              </a:p>
              <a:p>
                <a:r>
                  <a:rPr lang="zh-CN" altLang="en-US" sz="2400" dirty="0"/>
                  <a:t>对于 </a:t>
                </a:r>
                <a14:m>
                  <m:oMath xmlns:m="http://schemas.openxmlformats.org/officeDocument/2006/math">
                    <m:r>
                      <a:rPr lang="en-US" altLang="zh-CN" sz="2400" b="0" i="1" smtClean="0">
                        <a:latin typeface="Cambria Math" panose="02040503050406030204" pitchFamily="18" charset="0"/>
                      </a:rPr>
                      <m:t>𝑥</m:t>
                    </m:r>
                  </m:oMath>
                </a14:m>
                <a:r>
                  <a:rPr lang="zh-CN" altLang="en-US" sz="2400" dirty="0"/>
                  <a:t> 不一定递增的情况，我们找到第一个满足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&lt;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a14:m>
                <a:r>
                  <a:rPr lang="zh-CN" altLang="en-US" sz="2400" dirty="0"/>
                  <a:t> 的位置。</a:t>
                </a:r>
                <a:endParaRPr lang="en-US" altLang="zh-CN" sz="2400" dirty="0"/>
              </a:p>
              <a:p>
                <a:r>
                  <a:rPr lang="zh-CN" altLang="en-US" sz="2400" dirty="0"/>
                  <a:t>由于之前的性质，</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𝑚</m:t>
                        </m:r>
                      </m:sub>
                    </m:sSub>
                  </m:oMath>
                </a14:m>
                <a:r>
                  <a:rPr lang="en-US" altLang="zh-CN" sz="2400" dirty="0"/>
                  <a:t> </a:t>
                </a:r>
                <a:r>
                  <a:rPr lang="zh-CN" altLang="en-US" sz="2400" dirty="0"/>
                  <a:t>都必须是 </a:t>
                </a:r>
                <a14:m>
                  <m:oMath xmlns:m="http://schemas.openxmlformats.org/officeDocument/2006/math">
                    <m:r>
                      <a:rPr lang="en-US" altLang="zh-CN" sz="2400" b="0" i="1" smtClean="0">
                        <a:latin typeface="Cambria Math" panose="02040503050406030204" pitchFamily="18" charset="0"/>
                      </a:rPr>
                      <m:t>𝑎</m:t>
                    </m:r>
                  </m:oMath>
                </a14:m>
                <a:r>
                  <a:rPr lang="en-US" altLang="zh-CN" sz="2400" dirty="0"/>
                  <a:t> </a:t>
                </a:r>
                <a:r>
                  <a:rPr lang="zh-CN" altLang="en-US" sz="2400" dirty="0"/>
                  <a:t>的后缀了。</a:t>
                </a:r>
                <a:endParaRPr lang="en-US" altLang="zh-CN" sz="2400" dirty="0"/>
              </a:p>
              <a:p>
                <a:r>
                  <a:rPr lang="zh-CN" altLang="en-US" sz="2400" dirty="0"/>
                  <a:t>此时考虑前缀 </a:t>
                </a:r>
                <a14:m>
                  <m:oMath xmlns:m="http://schemas.openxmlformats.org/officeDocument/2006/math">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e>
                        </m:d>
                      </m:e>
                    </m:d>
                  </m:oMath>
                </a14:m>
                <a:r>
                  <a:rPr lang="zh-CN" altLang="en-US" sz="2400" dirty="0"/>
                  <a:t>，</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Sub>
                  </m:oMath>
                </a14:m>
                <a:r>
                  <a:rPr lang="en-US" altLang="zh-CN" sz="2400" dirty="0"/>
                  <a:t> </a:t>
                </a:r>
                <a:r>
                  <a:rPr lang="zh-CN" altLang="en-US" sz="2400" dirty="0"/>
                  <a:t>都必须落在其中。</a:t>
                </a:r>
                <a:endParaRPr lang="en-US" altLang="zh-CN" sz="2400" dirty="0"/>
              </a:p>
              <a:p>
                <a:r>
                  <a:rPr lang="zh-CN" altLang="en-US" sz="2400" dirty="0"/>
                  <a:t>可以发现此时就和 </a:t>
                </a:r>
                <a14:m>
                  <m:oMath xmlns:m="http://schemas.openxmlformats.org/officeDocument/2006/math">
                    <m:r>
                      <a:rPr lang="en-US" altLang="zh-CN" sz="2400" b="0" i="1" smtClean="0">
                        <a:latin typeface="Cambria Math" panose="02040503050406030204" pitchFamily="18" charset="0"/>
                      </a:rPr>
                      <m:t>𝑥</m:t>
                    </m:r>
                  </m:oMath>
                </a14:m>
                <a:r>
                  <a:rPr lang="en-US" altLang="zh-CN" sz="2400" dirty="0"/>
                  <a:t> </a:t>
                </a:r>
                <a:r>
                  <a:rPr lang="zh-CN" altLang="en-US" sz="2400" dirty="0"/>
                  <a:t>递增的情况相同了。</a:t>
                </a:r>
                <a:endParaRPr lang="en-US" altLang="zh-CN" sz="2400" dirty="0"/>
              </a:p>
            </p:txBody>
          </p:sp>
        </mc:Choice>
        <mc:Fallback xmlns="">
          <p:sp>
            <p:nvSpPr>
              <p:cNvPr id="3" name="内容占位符 2">
                <a:extLst>
                  <a:ext uri="{FF2B5EF4-FFF2-40B4-BE49-F238E27FC236}">
                    <a16:creationId xmlns:a16="http://schemas.microsoft.com/office/drawing/2014/main" id="{DE5C080E-CC6B-4366-8650-DCF684478FED}"/>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723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ECFFD-EBF9-4CB7-8AB9-D4C1AA6083D1}"/>
              </a:ext>
            </a:extLst>
          </p:cNvPr>
          <p:cNvSpPr>
            <a:spLocks noGrp="1"/>
          </p:cNvSpPr>
          <p:nvPr>
            <p:ph type="title"/>
          </p:nvPr>
        </p:nvSpPr>
        <p:spPr/>
        <p:txBody>
          <a:bodyPr/>
          <a:lstStyle/>
          <a:p>
            <a:r>
              <a:rPr lang="en-US" altLang="zh-CN" dirty="0"/>
              <a:t>T2. </a:t>
            </a:r>
            <a:r>
              <a:rPr lang="zh-CN" altLang="en-US" dirty="0"/>
              <a:t>取石子游戏（</a:t>
            </a:r>
            <a:r>
              <a:rPr lang="en-US" altLang="zh-CN" dirty="0"/>
              <a:t>game</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A6AB6C-4392-4C4D-AEF3-7814864346F2}"/>
                  </a:ext>
                </a:extLst>
              </p:cNvPr>
              <p:cNvSpPr>
                <a:spLocks noGrp="1"/>
              </p:cNvSpPr>
              <p:nvPr>
                <p:ph idx="1"/>
              </p:nvPr>
            </p:nvSpPr>
            <p:spPr/>
            <p:txBody>
              <a:bodyPr>
                <a:normAutofit/>
              </a:bodyPr>
              <a:lstStyle/>
              <a:p>
                <a:r>
                  <a:rPr lang="zh-CN" altLang="en-US" sz="2400" dirty="0"/>
                  <a:t>题意：</a:t>
                </a:r>
                <a:endParaRPr lang="en-US" altLang="zh-CN" sz="2400" dirty="0"/>
              </a:p>
              <a:p>
                <a:r>
                  <a:rPr lang="zh-CN" altLang="en-US" sz="2400" dirty="0"/>
                  <a:t>维护一个序列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𝑛</m:t>
                        </m:r>
                      </m:sub>
                    </m:sSub>
                  </m:oMath>
                </a14:m>
                <a:r>
                  <a:rPr lang="zh-CN" altLang="en-US" sz="2400" dirty="0"/>
                  <a:t>，支持 </a:t>
                </a:r>
                <a14:m>
                  <m:oMath xmlns:m="http://schemas.openxmlformats.org/officeDocument/2006/math">
                    <m:r>
                      <a:rPr lang="en-US" altLang="zh-CN" sz="2400" b="0" i="1" smtClean="0">
                        <a:latin typeface="Cambria Math" panose="02040503050406030204" pitchFamily="18" charset="0"/>
                      </a:rPr>
                      <m:t>𝑞</m:t>
                    </m:r>
                  </m:oMath>
                </a14:m>
                <a:r>
                  <a:rPr lang="zh-CN" altLang="en-US" sz="2400" dirty="0"/>
                  <a:t> 次区间对 </a:t>
                </a:r>
                <a14:m>
                  <m:oMath xmlns:m="http://schemas.openxmlformats.org/officeDocument/2006/math">
                    <m:r>
                      <a:rPr lang="en-US" altLang="zh-CN" sz="2400" b="0" i="1" smtClean="0">
                        <a:latin typeface="Cambria Math" panose="02040503050406030204" pitchFamily="18" charset="0"/>
                      </a:rPr>
                      <m:t>𝑥</m:t>
                    </m:r>
                  </m:oMath>
                </a14:m>
                <a:r>
                  <a:rPr lang="zh-CN" altLang="en-US" sz="2400" dirty="0"/>
                  <a:t> 取 </a:t>
                </a:r>
                <a:r>
                  <a:rPr lang="en-US" altLang="zh-CN" sz="2400" dirty="0"/>
                  <a:t>max </a:t>
                </a:r>
                <a:r>
                  <a:rPr lang="zh-CN" altLang="en-US" sz="2400" dirty="0"/>
                  <a:t>和区间询问。</a:t>
                </a:r>
                <a:endParaRPr lang="en-US" altLang="zh-CN" sz="2400" dirty="0"/>
              </a:p>
              <a:p>
                <a:r>
                  <a:rPr lang="zh-CN" altLang="en-US" sz="2400" dirty="0"/>
                  <a:t>具体的询问是，给出区间和 </a:t>
                </a:r>
                <a14:m>
                  <m:oMath xmlns:m="http://schemas.openxmlformats.org/officeDocument/2006/math">
                    <m:r>
                      <a:rPr lang="en-US" altLang="zh-CN" sz="2400" b="0" i="1" smtClean="0">
                        <a:latin typeface="Cambria Math" panose="02040503050406030204" pitchFamily="18" charset="0"/>
                      </a:rPr>
                      <m:t>𝑥</m:t>
                    </m:r>
                  </m:oMath>
                </a14:m>
                <a:r>
                  <a:rPr lang="zh-CN" altLang="en-US" sz="2400" dirty="0"/>
                  <a:t>，问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𝑙</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𝑟</m:t>
                        </m:r>
                      </m:sub>
                    </m:sSub>
                  </m:oMath>
                </a14:m>
                <a:r>
                  <a:rPr lang="zh-CN" altLang="en-US" sz="2400" dirty="0"/>
                  <a:t> 再加上 </a:t>
                </a:r>
                <a14:m>
                  <m:oMath xmlns:m="http://schemas.openxmlformats.org/officeDocument/2006/math">
                    <m:r>
                      <a:rPr lang="en-US" altLang="zh-CN" sz="2400" b="0" i="1" smtClean="0">
                        <a:latin typeface="Cambria Math" panose="02040503050406030204" pitchFamily="18" charset="0"/>
                      </a:rPr>
                      <m:t>𝑥</m:t>
                    </m:r>
                  </m:oMath>
                </a14:m>
                <a:r>
                  <a:rPr lang="zh-CN" altLang="en-US" sz="2400" dirty="0"/>
                  <a:t> 作为石子堆，玩 </a:t>
                </a:r>
                <a:r>
                  <a:rPr lang="en-US" altLang="zh-CN" sz="2400" dirty="0" err="1"/>
                  <a:t>Nim</a:t>
                </a:r>
                <a:r>
                  <a:rPr lang="en-US" altLang="zh-CN" sz="2400" dirty="0"/>
                  <a:t> </a:t>
                </a:r>
                <a:r>
                  <a:rPr lang="zh-CN" altLang="en-US" sz="2400" dirty="0"/>
                  <a:t>游戏，可以让先手胜利的操作数量。</a:t>
                </a:r>
                <a:endParaRPr lang="en-US" altLang="zh-CN" sz="2400" dirty="0"/>
              </a:p>
              <a:p>
                <a:r>
                  <a:rPr lang="zh-CN" altLang="en-US" sz="2400" dirty="0"/>
                  <a:t>数据范围：</a:t>
                </a:r>
                <a14:m>
                  <m:oMath xmlns:m="http://schemas.openxmlformats.org/officeDocument/2006/math">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≤2×</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10</m:t>
                        </m:r>
                      </m:e>
                      <m:sup>
                        <m:r>
                          <a:rPr lang="en-US" altLang="zh-CN" sz="2400" b="0" i="1" smtClean="0">
                            <a:latin typeface="Cambria Math" panose="02040503050406030204" pitchFamily="18" charset="0"/>
                          </a:rPr>
                          <m:t>5</m:t>
                        </m:r>
                      </m:sup>
                    </m:sSup>
                  </m:oMath>
                </a14:m>
                <a:r>
                  <a:rPr lang="zh-CN" altLang="en-US" sz="2400" dirty="0"/>
                  <a:t>，值域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30</m:t>
                        </m:r>
                      </m:sup>
                    </m:sSup>
                  </m:oMath>
                </a14:m>
                <a:r>
                  <a:rPr lang="zh-CN" altLang="en-US" sz="2400" dirty="0"/>
                  <a:t>。</a:t>
                </a:r>
                <a:endParaRPr lang="en-US" altLang="zh-CN" sz="2400" dirty="0"/>
              </a:p>
              <a:p>
                <a:r>
                  <a:rPr lang="zh-CN" altLang="en-US" sz="2400" dirty="0"/>
                  <a:t>来源：</a:t>
                </a:r>
                <a:r>
                  <a:rPr lang="en-US" altLang="zh-CN" sz="2400"/>
                  <a:t>2020-2021 ACM-ICPC, </a:t>
                </a:r>
                <a:r>
                  <a:rPr lang="en-US" altLang="zh-CN" sz="2400" dirty="0"/>
                  <a:t>Asia Nanjing Regional Contest, Problem. M</a:t>
                </a:r>
                <a:r>
                  <a:rPr lang="zh-CN" altLang="en-US" sz="2400" dirty="0"/>
                  <a:t>。</a:t>
                </a:r>
              </a:p>
            </p:txBody>
          </p:sp>
        </mc:Choice>
        <mc:Fallback xmlns="">
          <p:sp>
            <p:nvSpPr>
              <p:cNvPr id="3" name="内容占位符 2">
                <a:extLst>
                  <a:ext uri="{FF2B5EF4-FFF2-40B4-BE49-F238E27FC236}">
                    <a16:creationId xmlns:a16="http://schemas.microsoft.com/office/drawing/2014/main" id="{E2A6AB6C-4392-4C4D-AEF3-7814864346F2}"/>
                  </a:ext>
                </a:extLst>
              </p:cNvPr>
              <p:cNvSpPr>
                <a:spLocks noGrp="1" noRot="1" noChangeAspect="1" noMove="1" noResize="1" noEditPoints="1" noAdjustHandles="1" noChangeArrowheads="1" noChangeShapeType="1" noTextEdit="1"/>
              </p:cNvSpPr>
              <p:nvPr>
                <p:ph idx="1"/>
              </p:nvPr>
            </p:nvSpPr>
            <p:spPr>
              <a:blipFill>
                <a:blip r:embed="rId2"/>
                <a:stretch>
                  <a:fillRect l="-812" t="-182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568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1810</Words>
  <Application>Microsoft Office PowerPoint</Application>
  <PresentationFormat>宽屏</PresentationFormat>
  <Paragraphs>126</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等线</vt:lpstr>
      <vt:lpstr>等线 Light</vt:lpstr>
      <vt:lpstr>Arial</vt:lpstr>
      <vt:lpstr>Cambria Math</vt:lpstr>
      <vt:lpstr>Office 主题​​</vt:lpstr>
      <vt:lpstr>题解</vt:lpstr>
      <vt:lpstr>T1. 数排列（permutation）</vt:lpstr>
      <vt:lpstr>T1. 数排列（permutation）</vt:lpstr>
      <vt:lpstr>T1. 数排列（permutation）</vt:lpstr>
      <vt:lpstr>T1. 数排列（permutation）</vt:lpstr>
      <vt:lpstr>T1. 数排列（permutation）</vt:lpstr>
      <vt:lpstr>T1. 数排列（permutation）</vt:lpstr>
      <vt:lpstr>T1. 数排列（permutation）</vt:lpstr>
      <vt:lpstr>T2. 取石子游戏（game）</vt:lpstr>
      <vt:lpstr>T2. 取石子游戏（game）</vt:lpstr>
      <vt:lpstr>T2. 取石子游戏（game）</vt:lpstr>
      <vt:lpstr>T3. 滑冰（skate）</vt:lpstr>
      <vt:lpstr>T3. 滑冰（skate）</vt:lpstr>
      <vt:lpstr>T3. 滑冰（skate）</vt:lpstr>
      <vt:lpstr>T3. 滑冰（skate）</vt:lpstr>
      <vt:lpstr>T3. 滑冰（skate）</vt:lpstr>
      <vt:lpstr>T3. 滑冰（skate）</vt:lpstr>
      <vt:lpstr>T3. 滑冰（skate）</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FOI2021 算法在线 03-28 模拟赛题解</dc:title>
  <dc:creator>Chen Fen</dc:creator>
  <cp:lastModifiedBy>Chen Fen</cp:lastModifiedBy>
  <cp:revision>31</cp:revision>
  <dcterms:created xsi:type="dcterms:W3CDTF">2021-03-23T07:56:39Z</dcterms:created>
  <dcterms:modified xsi:type="dcterms:W3CDTF">2021-05-01T06:43:25Z</dcterms:modified>
</cp:coreProperties>
</file>