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58" r:id="rId3"/>
    <p:sldId id="270" r:id="rId4"/>
    <p:sldId id="301" r:id="rId5"/>
    <p:sldId id="272" r:id="rId6"/>
    <p:sldId id="274" r:id="rId7"/>
    <p:sldId id="273" r:id="rId8"/>
    <p:sldId id="299" r:id="rId9"/>
    <p:sldId id="300" r:id="rId10"/>
    <p:sldId id="302" r:id="rId11"/>
    <p:sldId id="276" r:id="rId12"/>
    <p:sldId id="277" r:id="rId13"/>
    <p:sldId id="289" r:id="rId14"/>
    <p:sldId id="278" r:id="rId15"/>
    <p:sldId id="290" r:id="rId16"/>
    <p:sldId id="279" r:id="rId17"/>
    <p:sldId id="280" r:id="rId18"/>
    <p:sldId id="281" r:id="rId19"/>
    <p:sldId id="282" r:id="rId20"/>
    <p:sldId id="291" r:id="rId21"/>
    <p:sldId id="283" r:id="rId22"/>
    <p:sldId id="284" r:id="rId23"/>
    <p:sldId id="286" r:id="rId24"/>
    <p:sldId id="285" r:id="rId25"/>
    <p:sldId id="294" r:id="rId26"/>
    <p:sldId id="295" r:id="rId27"/>
    <p:sldId id="296" r:id="rId28"/>
    <p:sldId id="297" r:id="rId29"/>
    <p:sldId id="298" r:id="rId30"/>
    <p:sldId id="287" r:id="rId31"/>
    <p:sldId id="292" r:id="rId32"/>
    <p:sldId id="293" r:id="rId33"/>
    <p:sldId id="288"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083" autoAdjust="0"/>
  </p:normalViewPr>
  <p:slideViewPr>
    <p:cSldViewPr snapToGrid="0">
      <p:cViewPr varScale="1">
        <p:scale>
          <a:sx n="80" d="100"/>
          <a:sy n="80" d="100"/>
        </p:scale>
        <p:origin x="132" y="9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8/14/2014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8/14/2014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replace this picture,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380108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Compared to traditional</a:t>
            </a:r>
            <a:r>
              <a:rPr lang="en-US" baseline="0" dirty="0" smtClean="0"/>
              <a:t> design, we may have ER (Entity Relationship) diagram for data and then flow-chart for workflow.</a:t>
            </a:r>
          </a:p>
          <a:p>
            <a:r>
              <a:rPr lang="en-US" baseline="0" dirty="0" smtClean="0"/>
              <a:t>With OOAD, each object contains both behavior and state and must considered </a:t>
            </a:r>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23</a:t>
            </a:fld>
            <a:endParaRPr lang="en-US"/>
          </a:p>
        </p:txBody>
      </p:sp>
    </p:spTree>
    <p:extLst>
      <p:ext uri="{BB962C8B-B14F-4D97-AF65-F5344CB8AC3E}">
        <p14:creationId xmlns:p14="http://schemas.microsoft.com/office/powerpoint/2010/main" val="301301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444" y="2011679"/>
            <a:ext cx="5120640" cy="2560320"/>
          </a:xfrm>
        </p:spPr>
        <p:txBody>
          <a:bodyPr/>
          <a:lstStyle/>
          <a:p>
            <a:r>
              <a:rPr lang="en-US" dirty="0" smtClean="0"/>
              <a:t>Object Oriented Analysis and Design</a:t>
            </a:r>
            <a:endParaRPr lang="en-US" dirty="0"/>
          </a:p>
        </p:txBody>
      </p:sp>
      <p:sp>
        <p:nvSpPr>
          <p:cNvPr id="3" name="Subtitle 2"/>
          <p:cNvSpPr>
            <a:spLocks noGrp="1"/>
          </p:cNvSpPr>
          <p:nvPr>
            <p:ph type="subTitle" idx="1"/>
          </p:nvPr>
        </p:nvSpPr>
        <p:spPr>
          <a:xfrm>
            <a:off x="1076444" y="4571999"/>
            <a:ext cx="5667259" cy="2093205"/>
          </a:xfrm>
        </p:spPr>
        <p:txBody>
          <a:bodyPr>
            <a:normAutofit fontScale="85000" lnSpcReduction="10000"/>
          </a:bodyPr>
          <a:lstStyle/>
          <a:p>
            <a:r>
              <a:rPr lang="en-US" dirty="0" smtClean="0"/>
              <a:t>Introduction</a:t>
            </a:r>
          </a:p>
          <a:p>
            <a:r>
              <a:rPr lang="en-US" dirty="0" smtClean="0"/>
              <a:t>August 15</a:t>
            </a:r>
            <a:r>
              <a:rPr lang="en-US" baseline="30000" dirty="0" smtClean="0"/>
              <a:t>th</a:t>
            </a:r>
            <a:r>
              <a:rPr lang="en-US" dirty="0" smtClean="0"/>
              <a:t>, 2014</a:t>
            </a:r>
          </a:p>
          <a:p>
            <a:r>
              <a:rPr lang="en-US" dirty="0" smtClean="0"/>
              <a:t>Department of Computer Engineering, KMITL</a:t>
            </a:r>
            <a:endParaRPr lang="en-US" dirty="0"/>
          </a:p>
          <a:p>
            <a:r>
              <a:rPr lang="en-US" dirty="0" smtClean="0"/>
              <a:t>Dr. Akkarit Sangpetch &amp; Dr. Orathai Sangpetch</a:t>
            </a:r>
            <a:endParaRPr lang="en-US" dirty="0"/>
          </a:p>
        </p:txBody>
      </p:sp>
      <p:pic>
        <p:nvPicPr>
          <p:cNvPr id="5" name="Picture Placeholder 4" descr="City street with motion blur"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Registration</a:t>
            </a:r>
            <a:endParaRPr lang="en-US" dirty="0"/>
          </a:p>
        </p:txBody>
      </p:sp>
      <p:sp>
        <p:nvSpPr>
          <p:cNvPr id="3" name="Content Placeholder 2"/>
          <p:cNvSpPr>
            <a:spLocks noGrp="1"/>
          </p:cNvSpPr>
          <p:nvPr>
            <p:ph idx="1"/>
          </p:nvPr>
        </p:nvSpPr>
        <p:spPr/>
        <p:txBody>
          <a:bodyPr/>
          <a:lstStyle/>
          <a:p>
            <a:r>
              <a:rPr lang="en-US" dirty="0"/>
              <a:t>Project Registration due by Thu, Aug 21</a:t>
            </a:r>
            <a:r>
              <a:rPr lang="en-US" baseline="30000" dirty="0"/>
              <a:t>st</a:t>
            </a:r>
            <a:endParaRPr lang="en-US" dirty="0"/>
          </a:p>
          <a:p>
            <a:pPr lvl="1"/>
            <a:r>
              <a:rPr lang="en-US" dirty="0"/>
              <a:t>Group </a:t>
            </a:r>
            <a:r>
              <a:rPr lang="en-US" dirty="0" smtClean="0"/>
              <a:t>members (2 people per group)</a:t>
            </a:r>
            <a:endParaRPr lang="en-US" dirty="0"/>
          </a:p>
          <a:p>
            <a:pPr lvl="1"/>
            <a:r>
              <a:rPr lang="en-US" dirty="0"/>
              <a:t>Propose a project topic</a:t>
            </a:r>
          </a:p>
          <a:p>
            <a:pPr lvl="1"/>
            <a:r>
              <a:rPr lang="en-US" dirty="0"/>
              <a:t>If you haven’t registered by Aug 21</a:t>
            </a:r>
            <a:r>
              <a:rPr lang="en-US" baseline="30000" dirty="0"/>
              <a:t>st</a:t>
            </a:r>
            <a:r>
              <a:rPr lang="en-US" dirty="0"/>
              <a:t>, you’ll be randomly assigned a partner and a topic</a:t>
            </a:r>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10</a:t>
            </a:fld>
            <a:endParaRPr lang="en-US"/>
          </a:p>
        </p:txBody>
      </p:sp>
    </p:spTree>
    <p:extLst>
      <p:ext uri="{BB962C8B-B14F-4D97-AF65-F5344CB8AC3E}">
        <p14:creationId xmlns:p14="http://schemas.microsoft.com/office/powerpoint/2010/main" val="16928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Inherent Complexity of Software</a:t>
            </a:r>
            <a:endParaRPr lang="en-US" dirty="0"/>
          </a:p>
        </p:txBody>
      </p:sp>
      <p:sp>
        <p:nvSpPr>
          <p:cNvPr id="3" name="Content Placeholder 2"/>
          <p:cNvSpPr>
            <a:spLocks noGrp="1"/>
          </p:cNvSpPr>
          <p:nvPr>
            <p:ph idx="1"/>
          </p:nvPr>
        </p:nvSpPr>
        <p:spPr/>
        <p:txBody>
          <a:bodyPr/>
          <a:lstStyle/>
          <a:p>
            <a:r>
              <a:rPr lang="en-US" dirty="0" smtClean="0"/>
              <a:t>Industrial-strength software</a:t>
            </a:r>
          </a:p>
          <a:p>
            <a:pPr lvl="1"/>
            <a:r>
              <a:rPr lang="en-US" dirty="0" smtClean="0"/>
              <a:t>Long life-span: Air traffic routing, hospital records, telecommunication network</a:t>
            </a:r>
          </a:p>
          <a:p>
            <a:pPr lvl="1"/>
            <a:r>
              <a:rPr lang="en-US" dirty="0" smtClean="0"/>
              <a:t>Many users depends on it</a:t>
            </a:r>
          </a:p>
          <a:p>
            <a:pPr lvl="2"/>
            <a:r>
              <a:rPr lang="en-US" dirty="0" smtClean="0"/>
              <a:t>Cannot be abruptly taken down without disrupting daily life</a:t>
            </a:r>
          </a:p>
          <a:p>
            <a:pPr lvl="1"/>
            <a:r>
              <a:rPr lang="en-US" dirty="0" smtClean="0"/>
              <a:t>Difficult for a single developer to fully comprehend</a:t>
            </a:r>
          </a:p>
          <a:p>
            <a:pPr lvl="2"/>
            <a:r>
              <a:rPr lang="en-US" dirty="0" smtClean="0"/>
              <a:t>Linux kernel 2.4 (2001) </a:t>
            </a:r>
            <a:r>
              <a:rPr lang="en-US" dirty="0" smtClean="0">
                <a:sym typeface="Wingdings" panose="05000000000000000000" pitchFamily="2" charset="2"/>
              </a:rPr>
              <a:t> 2.4 M lines of code</a:t>
            </a:r>
          </a:p>
          <a:p>
            <a:pPr lvl="2"/>
            <a:r>
              <a:rPr lang="en-US" dirty="0" smtClean="0">
                <a:sym typeface="Wingdings" panose="05000000000000000000" pitchFamily="2" charset="2"/>
              </a:rPr>
              <a:t>Linux kernel 3.6 (2012)  15.9 M lines of code</a:t>
            </a:r>
          </a:p>
          <a:p>
            <a:pPr lvl="2"/>
            <a:r>
              <a:rPr lang="en-US" dirty="0" smtClean="0">
                <a:sym typeface="Wingdings" panose="05000000000000000000" pitchFamily="2" charset="2"/>
              </a:rPr>
              <a:t>How many lines of code have you ever written?</a:t>
            </a:r>
          </a:p>
          <a:p>
            <a:r>
              <a:rPr lang="en-US" dirty="0" smtClean="0"/>
              <a:t>We can master complexity, but it will never go away</a:t>
            </a:r>
          </a:p>
          <a:p>
            <a:pPr lvl="1"/>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11</a:t>
            </a:fld>
            <a:endParaRPr lang="en-US"/>
          </a:p>
        </p:txBody>
      </p:sp>
    </p:spTree>
    <p:extLst>
      <p:ext uri="{BB962C8B-B14F-4D97-AF65-F5344CB8AC3E}">
        <p14:creationId xmlns:p14="http://schemas.microsoft.com/office/powerpoint/2010/main" val="399152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is complex?</a:t>
            </a:r>
            <a:endParaRPr lang="en-US" dirty="0"/>
          </a:p>
        </p:txBody>
      </p:sp>
      <p:sp>
        <p:nvSpPr>
          <p:cNvPr id="3" name="Content Placeholder 2"/>
          <p:cNvSpPr>
            <a:spLocks noGrp="1"/>
          </p:cNvSpPr>
          <p:nvPr>
            <p:ph idx="1"/>
          </p:nvPr>
        </p:nvSpPr>
        <p:spPr>
          <a:xfrm>
            <a:off x="1295400" y="1828799"/>
            <a:ext cx="9601200" cy="4820519"/>
          </a:xfrm>
        </p:spPr>
        <p:txBody>
          <a:bodyPr>
            <a:normAutofit/>
          </a:bodyPr>
          <a:lstStyle/>
          <a:p>
            <a:r>
              <a:rPr lang="en-US" dirty="0" smtClean="0"/>
              <a:t>The complexity of the problem domain</a:t>
            </a:r>
          </a:p>
          <a:p>
            <a:pPr lvl="1"/>
            <a:r>
              <a:rPr lang="en-US" dirty="0" smtClean="0"/>
              <a:t>Functional requirements: How does the system work?</a:t>
            </a:r>
          </a:p>
          <a:p>
            <a:pPr lvl="1"/>
            <a:r>
              <a:rPr lang="en-US" dirty="0" smtClean="0"/>
              <a:t>Non-functional requirements: Usability, performance, cost, reliability</a:t>
            </a:r>
          </a:p>
          <a:p>
            <a:pPr lvl="1"/>
            <a:r>
              <a:rPr lang="en-US" dirty="0" smtClean="0"/>
              <a:t>Requirement changes over time</a:t>
            </a:r>
          </a:p>
          <a:p>
            <a:pPr lvl="1"/>
            <a:r>
              <a:rPr lang="en-US" dirty="0" smtClean="0"/>
              <a:t>System evolves</a:t>
            </a:r>
          </a:p>
          <a:p>
            <a:pPr lvl="2"/>
            <a:r>
              <a:rPr lang="en-US" dirty="0" smtClean="0"/>
              <a:t>Maintenance: error correction</a:t>
            </a:r>
          </a:p>
          <a:p>
            <a:pPr lvl="2"/>
            <a:r>
              <a:rPr lang="en-US" dirty="0" smtClean="0"/>
              <a:t>Evolution: changing requirement</a:t>
            </a:r>
          </a:p>
          <a:p>
            <a:pPr lvl="2"/>
            <a:r>
              <a:rPr lang="en-US" dirty="0" smtClean="0"/>
              <a:t>Preservation: keep ancient software in operation</a:t>
            </a:r>
          </a:p>
          <a:p>
            <a:r>
              <a:rPr lang="en-US" dirty="0" smtClean="0"/>
              <a:t>The complexity of managing development process</a:t>
            </a:r>
          </a:p>
          <a:p>
            <a:pPr lvl="1"/>
            <a:r>
              <a:rPr lang="en-US" dirty="0" smtClean="0"/>
              <a:t>Millions line of code, Thousands of developers</a:t>
            </a:r>
          </a:p>
          <a:p>
            <a:pPr lvl="1"/>
            <a:r>
              <a:rPr lang="en-US" dirty="0" smtClean="0"/>
              <a:t>Software engineering / management problem</a:t>
            </a:r>
          </a:p>
        </p:txBody>
      </p:sp>
      <p:sp>
        <p:nvSpPr>
          <p:cNvPr id="4" name="Slide Number Placeholder 3"/>
          <p:cNvSpPr>
            <a:spLocks noGrp="1"/>
          </p:cNvSpPr>
          <p:nvPr>
            <p:ph type="sldNum" sz="quarter" idx="12"/>
          </p:nvPr>
        </p:nvSpPr>
        <p:spPr/>
        <p:txBody>
          <a:bodyPr/>
          <a:lstStyle/>
          <a:p>
            <a:fld id="{A7F8E3F6-DE14-48B2-B2BC-6FABA9630FB8}" type="slidenum">
              <a:rPr lang="en-US" smtClean="0"/>
              <a:t>12</a:t>
            </a:fld>
            <a:endParaRPr lang="en-US"/>
          </a:p>
        </p:txBody>
      </p:sp>
    </p:spTree>
    <p:extLst>
      <p:ext uri="{BB962C8B-B14F-4D97-AF65-F5344CB8AC3E}">
        <p14:creationId xmlns:p14="http://schemas.microsoft.com/office/powerpoint/2010/main" val="285610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software is complex</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flexibility of development</a:t>
            </a:r>
          </a:p>
          <a:p>
            <a:pPr lvl="1"/>
            <a:r>
              <a:rPr lang="en-US" dirty="0"/>
              <a:t>Developer can use frameworks, libraries, or re-write existing functionalities</a:t>
            </a:r>
          </a:p>
          <a:p>
            <a:r>
              <a:rPr lang="en-US" dirty="0"/>
              <a:t>Behavior of discrete systems</a:t>
            </a:r>
          </a:p>
          <a:p>
            <a:pPr lvl="1"/>
            <a:r>
              <a:rPr lang="en-US" dirty="0"/>
              <a:t>Continuous system: small input changes </a:t>
            </a:r>
            <a:r>
              <a:rPr lang="en-US" dirty="0">
                <a:sym typeface="Wingdings" panose="05000000000000000000" pitchFamily="2" charset="2"/>
              </a:rPr>
              <a:t> small output changes</a:t>
            </a:r>
          </a:p>
          <a:p>
            <a:pPr lvl="1"/>
            <a:r>
              <a:rPr lang="en-US" dirty="0">
                <a:sym typeface="Wingdings" panose="05000000000000000000" pitchFamily="2" charset="2"/>
              </a:rPr>
              <a:t>Discrete system: small input changes  exponentially possible </a:t>
            </a:r>
            <a:r>
              <a:rPr lang="en-US" dirty="0" smtClean="0">
                <a:sym typeface="Wingdings" panose="05000000000000000000" pitchFamily="2" charset="2"/>
              </a:rPr>
              <a:t>outputs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13</a:t>
            </a:fld>
            <a:endParaRPr lang="en-US"/>
          </a:p>
        </p:txBody>
      </p:sp>
    </p:spTree>
    <p:extLst>
      <p:ext uri="{BB962C8B-B14F-4D97-AF65-F5344CB8AC3E}">
        <p14:creationId xmlns:p14="http://schemas.microsoft.com/office/powerpoint/2010/main" val="3701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Five Attributes of Complex System</a:t>
            </a:r>
            <a:endParaRPr lang="en-US" dirty="0"/>
          </a:p>
        </p:txBody>
      </p:sp>
      <p:sp>
        <p:nvSpPr>
          <p:cNvPr id="3" name="Content Placeholder 2"/>
          <p:cNvSpPr>
            <a:spLocks noGrp="1"/>
          </p:cNvSpPr>
          <p:nvPr>
            <p:ph idx="1"/>
          </p:nvPr>
        </p:nvSpPr>
        <p:spPr>
          <a:xfrm>
            <a:off x="1295399" y="1828799"/>
            <a:ext cx="9864687" cy="4737253"/>
          </a:xfrm>
        </p:spPr>
        <p:txBody>
          <a:bodyPr>
            <a:normAutofit/>
          </a:bodyPr>
          <a:lstStyle/>
          <a:p>
            <a:r>
              <a:rPr lang="en-US" dirty="0" smtClean="0"/>
              <a:t>Hierarchic Structure</a:t>
            </a:r>
          </a:p>
          <a:p>
            <a:pPr lvl="1"/>
            <a:r>
              <a:rPr lang="en-US" dirty="0" smtClean="0"/>
              <a:t>A complex system is composed of interrelated subsystems that in turn have its own subsystems, until some lowest level of elementary components is reached.</a:t>
            </a:r>
          </a:p>
          <a:p>
            <a:r>
              <a:rPr lang="en-US" dirty="0" smtClean="0"/>
              <a:t>Relative Primitives</a:t>
            </a:r>
          </a:p>
          <a:p>
            <a:pPr lvl="1"/>
            <a:r>
              <a:rPr lang="en-US" dirty="0" smtClean="0"/>
              <a:t>The choice of which system’s components are primitive is relatively up to the observer of the system.</a:t>
            </a:r>
          </a:p>
          <a:p>
            <a:r>
              <a:rPr lang="en-US" dirty="0" smtClean="0"/>
              <a:t>Separation of Concerns</a:t>
            </a:r>
          </a:p>
          <a:p>
            <a:pPr lvl="1"/>
            <a:r>
              <a:rPr lang="en-US" dirty="0" smtClean="0"/>
              <a:t>Inter-component linkages have low frequency dynamics (inter-component behaviors don’t usually change)</a:t>
            </a:r>
          </a:p>
          <a:p>
            <a:pPr lvl="1"/>
            <a:r>
              <a:rPr lang="en-US" dirty="0" smtClean="0"/>
              <a:t>Can study each part in relative isolation</a:t>
            </a:r>
          </a:p>
        </p:txBody>
      </p:sp>
      <p:sp>
        <p:nvSpPr>
          <p:cNvPr id="4" name="Slide Number Placeholder 3"/>
          <p:cNvSpPr>
            <a:spLocks noGrp="1"/>
          </p:cNvSpPr>
          <p:nvPr>
            <p:ph type="sldNum" sz="quarter" idx="12"/>
          </p:nvPr>
        </p:nvSpPr>
        <p:spPr/>
        <p:txBody>
          <a:bodyPr/>
          <a:lstStyle/>
          <a:p>
            <a:fld id="{A7F8E3F6-DE14-48B2-B2BC-6FABA9630FB8}" type="slidenum">
              <a:rPr lang="en-US" smtClean="0"/>
              <a:t>14</a:t>
            </a:fld>
            <a:endParaRPr lang="en-US"/>
          </a:p>
        </p:txBody>
      </p:sp>
    </p:spTree>
    <p:extLst>
      <p:ext uri="{BB962C8B-B14F-4D97-AF65-F5344CB8AC3E}">
        <p14:creationId xmlns:p14="http://schemas.microsoft.com/office/powerpoint/2010/main" val="10612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Attributes of Complex </a:t>
            </a:r>
            <a:r>
              <a:rPr lang="en-US" dirty="0" smtClean="0"/>
              <a:t>System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Common Patterns</a:t>
            </a:r>
          </a:p>
          <a:p>
            <a:pPr lvl="1"/>
            <a:r>
              <a:rPr lang="en-US" dirty="0"/>
              <a:t>Complex systems consists of a few kind of subsystems in different combinations</a:t>
            </a:r>
          </a:p>
          <a:p>
            <a:pPr lvl="1"/>
            <a:r>
              <a:rPr lang="en-US" dirty="0"/>
              <a:t>Small components can be re-use across the system</a:t>
            </a:r>
          </a:p>
          <a:p>
            <a:r>
              <a:rPr lang="en-US" dirty="0"/>
              <a:t>Stable Intermediate Form</a:t>
            </a:r>
          </a:p>
          <a:p>
            <a:pPr lvl="1"/>
            <a:r>
              <a:rPr lang="en-US" dirty="0"/>
              <a:t>A complex system that works always evolve from a simple system that works</a:t>
            </a:r>
          </a:p>
          <a:p>
            <a:pPr marL="0" indent="0">
              <a:buNone/>
            </a:pP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15</a:t>
            </a:fld>
            <a:endParaRPr lang="en-US"/>
          </a:p>
        </p:txBody>
      </p:sp>
    </p:spTree>
    <p:extLst>
      <p:ext uri="{BB962C8B-B14F-4D97-AF65-F5344CB8AC3E}">
        <p14:creationId xmlns:p14="http://schemas.microsoft.com/office/powerpoint/2010/main" val="299618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Canonical Form of a Complex System</a:t>
            </a:r>
            <a:endParaRPr lang="en-US" dirty="0"/>
          </a:p>
        </p:txBody>
      </p:sp>
      <p:sp>
        <p:nvSpPr>
          <p:cNvPr id="3" name="Content Placeholder 2"/>
          <p:cNvSpPr>
            <a:spLocks noGrp="1"/>
          </p:cNvSpPr>
          <p:nvPr>
            <p:ph idx="1"/>
          </p:nvPr>
        </p:nvSpPr>
        <p:spPr/>
        <p:txBody>
          <a:bodyPr/>
          <a:lstStyle/>
          <a:p>
            <a:r>
              <a:rPr lang="en-US" dirty="0" smtClean="0"/>
              <a:t>“Part of” hierarchy – Object structure</a:t>
            </a:r>
          </a:p>
          <a:p>
            <a:pPr lvl="1"/>
            <a:r>
              <a:rPr lang="en-US" dirty="0" smtClean="0"/>
              <a:t>An aircraft can be decomposed to a propulsion system, a flight-control system, passenger cabin,…</a:t>
            </a:r>
          </a:p>
          <a:p>
            <a:r>
              <a:rPr lang="en-US" dirty="0" smtClean="0"/>
              <a:t>“Is a” hierarchy – Class structure</a:t>
            </a:r>
          </a:p>
          <a:p>
            <a:pPr lvl="1"/>
            <a:r>
              <a:rPr lang="en-US" dirty="0" smtClean="0"/>
              <a:t>A Dell Latitude E6530 is a laptop </a:t>
            </a:r>
            <a:r>
              <a:rPr lang="en-US" dirty="0" smtClean="0">
                <a:sym typeface="Wingdings" panose="05000000000000000000" pitchFamily="2" charset="2"/>
              </a:rPr>
              <a:t> E6530 is a specialization of a laptop</a:t>
            </a:r>
            <a:endParaRPr lang="en-US" dirty="0" smtClean="0"/>
          </a:p>
          <a:p>
            <a:pPr lvl="1"/>
            <a:r>
              <a:rPr lang="en-US" dirty="0" smtClean="0"/>
              <a:t>A laptop is a kind of personal computer </a:t>
            </a:r>
            <a:r>
              <a:rPr lang="en-US" dirty="0" smtClean="0">
                <a:sym typeface="Wingdings" panose="05000000000000000000" pitchFamily="2" charset="2"/>
              </a:rPr>
              <a:t> A personal computer is a generalization of a laptop</a:t>
            </a:r>
          </a:p>
          <a:p>
            <a:endParaRPr lang="en-US" dirty="0" smtClean="0"/>
          </a:p>
        </p:txBody>
      </p:sp>
      <p:sp>
        <p:nvSpPr>
          <p:cNvPr id="4" name="Slide Number Placeholder 3"/>
          <p:cNvSpPr>
            <a:spLocks noGrp="1"/>
          </p:cNvSpPr>
          <p:nvPr>
            <p:ph type="sldNum" sz="quarter" idx="12"/>
          </p:nvPr>
        </p:nvSpPr>
        <p:spPr/>
        <p:txBody>
          <a:bodyPr/>
          <a:lstStyle/>
          <a:p>
            <a:fld id="{A7F8E3F6-DE14-48B2-B2BC-6FABA9630FB8}" type="slidenum">
              <a:rPr lang="en-US" smtClean="0"/>
              <a:t>16</a:t>
            </a:fld>
            <a:endParaRPr lang="en-US"/>
          </a:p>
        </p:txBody>
      </p:sp>
    </p:spTree>
    <p:extLst>
      <p:ext uri="{BB962C8B-B14F-4D97-AF65-F5344CB8AC3E}">
        <p14:creationId xmlns:p14="http://schemas.microsoft.com/office/powerpoint/2010/main" val="232261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Content Placeholder 2"/>
          <p:cNvSpPr>
            <a:spLocks noGrp="1"/>
          </p:cNvSpPr>
          <p:nvPr>
            <p:ph idx="1"/>
          </p:nvPr>
        </p:nvSpPr>
        <p:spPr>
          <a:xfrm>
            <a:off x="5188944" y="1828800"/>
            <a:ext cx="5707655" cy="4343400"/>
          </a:xfrm>
        </p:spPr>
        <p:txBody>
          <a:bodyPr>
            <a:normAutofit fontScale="92500"/>
          </a:bodyPr>
          <a:lstStyle/>
          <a:p>
            <a:r>
              <a:rPr lang="en-US" dirty="0" smtClean="0"/>
              <a:t>Class and Object structure are System Architecture</a:t>
            </a:r>
          </a:p>
          <a:p>
            <a:r>
              <a:rPr lang="en-US" dirty="0" smtClean="0"/>
              <a:t>Each object represents an instance of a class</a:t>
            </a:r>
          </a:p>
          <a:p>
            <a:r>
              <a:rPr lang="en-US" dirty="0" smtClean="0"/>
              <a:t>Class structure captures common properties in one place</a:t>
            </a:r>
          </a:p>
          <a:p>
            <a:r>
              <a:rPr lang="en-US" dirty="0" smtClean="0"/>
              <a:t>Designing a system architecture = balancing system structures to take care of the needs of system users + satisfying the attributes of complex system</a:t>
            </a:r>
          </a:p>
          <a:p>
            <a:r>
              <a:rPr lang="en-US" dirty="0" smtClean="0"/>
              <a:t>We (human) need to deal with complexity</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17</a:t>
            </a:fld>
            <a:endParaRPr lang="en-US"/>
          </a:p>
        </p:txBody>
      </p:sp>
      <p:pic>
        <p:nvPicPr>
          <p:cNvPr id="6" name="Picture 5"/>
          <p:cNvPicPr>
            <a:picLocks noChangeAspect="1"/>
          </p:cNvPicPr>
          <p:nvPr/>
        </p:nvPicPr>
        <p:blipFill>
          <a:blip r:embed="rId2"/>
          <a:stretch>
            <a:fillRect/>
          </a:stretch>
        </p:blipFill>
        <p:spPr>
          <a:xfrm>
            <a:off x="1384969" y="1766608"/>
            <a:ext cx="3352284" cy="4745551"/>
          </a:xfrm>
          <a:prstGeom prst="rect">
            <a:avLst/>
          </a:prstGeom>
        </p:spPr>
      </p:pic>
    </p:spTree>
    <p:extLst>
      <p:ext uri="{BB962C8B-B14F-4D97-AF65-F5344CB8AC3E}">
        <p14:creationId xmlns:p14="http://schemas.microsoft.com/office/powerpoint/2010/main" val="251317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a:t>
            </a:r>
            <a:endParaRPr lang="en-US" dirty="0"/>
          </a:p>
        </p:txBody>
      </p:sp>
      <p:sp>
        <p:nvSpPr>
          <p:cNvPr id="6" name="Text Placeholder 5"/>
          <p:cNvSpPr>
            <a:spLocks noGrp="1"/>
          </p:cNvSpPr>
          <p:nvPr>
            <p:ph type="body" idx="1"/>
          </p:nvPr>
        </p:nvSpPr>
        <p:spPr/>
        <p:txBody>
          <a:bodyPr/>
          <a:lstStyle/>
          <a:p>
            <a:r>
              <a:rPr lang="en-US" dirty="0" smtClean="0"/>
              <a:t>Algorithmic Decomposition</a:t>
            </a:r>
            <a:endParaRPr lang="en-US" dirty="0"/>
          </a:p>
        </p:txBody>
      </p:sp>
      <p:sp>
        <p:nvSpPr>
          <p:cNvPr id="3" name="Content Placeholder 2"/>
          <p:cNvSpPr>
            <a:spLocks noGrp="1"/>
          </p:cNvSpPr>
          <p:nvPr>
            <p:ph sz="half" idx="2"/>
          </p:nvPr>
        </p:nvSpPr>
        <p:spPr/>
        <p:txBody>
          <a:bodyPr>
            <a:normAutofit/>
          </a:bodyPr>
          <a:lstStyle/>
          <a:p>
            <a:r>
              <a:rPr lang="en-US" sz="1800" dirty="0" smtClean="0"/>
              <a:t>Top-down structured design</a:t>
            </a:r>
          </a:p>
          <a:p>
            <a:r>
              <a:rPr lang="en-US" sz="1800" dirty="0" smtClean="0"/>
              <a:t>Systems are separated into multiple modules. Then we define the functionality of each module.</a:t>
            </a:r>
          </a:p>
          <a:p>
            <a:endParaRPr lang="en-US" sz="1800" dirty="0"/>
          </a:p>
        </p:txBody>
      </p:sp>
      <p:sp>
        <p:nvSpPr>
          <p:cNvPr id="7" name="Text Placeholder 6"/>
          <p:cNvSpPr>
            <a:spLocks noGrp="1"/>
          </p:cNvSpPr>
          <p:nvPr>
            <p:ph type="body" sz="quarter" idx="3"/>
          </p:nvPr>
        </p:nvSpPr>
        <p:spPr>
          <a:xfrm>
            <a:off x="6324599" y="1828800"/>
            <a:ext cx="5199043" cy="847725"/>
          </a:xfrm>
        </p:spPr>
        <p:txBody>
          <a:bodyPr/>
          <a:lstStyle/>
          <a:p>
            <a:r>
              <a:rPr lang="en-US" dirty="0" smtClean="0"/>
              <a:t>Object Oriented Decomposition</a:t>
            </a:r>
            <a:endParaRPr lang="en-US" dirty="0"/>
          </a:p>
        </p:txBody>
      </p:sp>
      <p:sp>
        <p:nvSpPr>
          <p:cNvPr id="8" name="Content Placeholder 7"/>
          <p:cNvSpPr>
            <a:spLocks noGrp="1"/>
          </p:cNvSpPr>
          <p:nvPr>
            <p:ph sz="quarter" idx="4"/>
          </p:nvPr>
        </p:nvSpPr>
        <p:spPr>
          <a:xfrm>
            <a:off x="6106581" y="2705100"/>
            <a:ext cx="6199259" cy="3467100"/>
          </a:xfrm>
        </p:spPr>
        <p:txBody>
          <a:bodyPr>
            <a:normAutofit/>
          </a:bodyPr>
          <a:lstStyle/>
          <a:p>
            <a:r>
              <a:rPr lang="en-US" sz="2000" dirty="0" smtClean="0"/>
              <a:t>A set of collaborated autonomous agents (objects)</a:t>
            </a:r>
          </a:p>
          <a:p>
            <a:r>
              <a:rPr lang="en-US" sz="2000" dirty="0" smtClean="0"/>
              <a:t>Objects do something when receiving messages</a:t>
            </a:r>
            <a:endParaRPr lang="en-US" sz="2000" dirty="0"/>
          </a:p>
        </p:txBody>
      </p:sp>
      <p:sp>
        <p:nvSpPr>
          <p:cNvPr id="4" name="Slide Number Placeholder 3"/>
          <p:cNvSpPr>
            <a:spLocks noGrp="1"/>
          </p:cNvSpPr>
          <p:nvPr>
            <p:ph type="sldNum" sz="quarter" idx="12"/>
          </p:nvPr>
        </p:nvSpPr>
        <p:spPr/>
        <p:txBody>
          <a:bodyPr/>
          <a:lstStyle/>
          <a:p>
            <a:fld id="{A7F8E3F6-DE14-48B2-B2BC-6FABA9630FB8}" type="slidenum">
              <a:rPr lang="en-US" smtClean="0"/>
              <a:t>18</a:t>
            </a:fld>
            <a:endParaRPr lang="en-US"/>
          </a:p>
        </p:txBody>
      </p:sp>
      <p:pic>
        <p:nvPicPr>
          <p:cNvPr id="9" name="Picture 8"/>
          <p:cNvPicPr>
            <a:picLocks noChangeAspect="1"/>
          </p:cNvPicPr>
          <p:nvPr/>
        </p:nvPicPr>
        <p:blipFill>
          <a:blip r:embed="rId2"/>
          <a:stretch>
            <a:fillRect/>
          </a:stretch>
        </p:blipFill>
        <p:spPr>
          <a:xfrm>
            <a:off x="1056219" y="4085602"/>
            <a:ext cx="4965646" cy="2563717"/>
          </a:xfrm>
          <a:prstGeom prst="rect">
            <a:avLst/>
          </a:prstGeom>
        </p:spPr>
      </p:pic>
      <p:pic>
        <p:nvPicPr>
          <p:cNvPr id="10" name="Picture 9"/>
          <p:cNvPicPr>
            <a:picLocks noChangeAspect="1"/>
          </p:cNvPicPr>
          <p:nvPr/>
        </p:nvPicPr>
        <p:blipFill>
          <a:blip r:embed="rId3"/>
          <a:stretch>
            <a:fillRect/>
          </a:stretch>
        </p:blipFill>
        <p:spPr>
          <a:xfrm>
            <a:off x="6401717" y="3928339"/>
            <a:ext cx="5314950" cy="2667000"/>
          </a:xfrm>
          <a:prstGeom prst="rect">
            <a:avLst/>
          </a:prstGeom>
        </p:spPr>
      </p:pic>
    </p:spTree>
    <p:extLst>
      <p:ext uri="{BB962C8B-B14F-4D97-AF65-F5344CB8AC3E}">
        <p14:creationId xmlns:p14="http://schemas.microsoft.com/office/powerpoint/2010/main" val="341559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The Role of Abstraction</a:t>
            </a:r>
            <a:endParaRPr lang="en-US" dirty="0"/>
          </a:p>
        </p:txBody>
      </p:sp>
      <p:sp>
        <p:nvSpPr>
          <p:cNvPr id="9" name="Content Placeholder 8"/>
          <p:cNvSpPr>
            <a:spLocks noGrp="1"/>
          </p:cNvSpPr>
          <p:nvPr>
            <p:ph idx="1"/>
          </p:nvPr>
        </p:nvSpPr>
        <p:spPr/>
        <p:txBody>
          <a:bodyPr>
            <a:normAutofit/>
          </a:bodyPr>
          <a:lstStyle/>
          <a:p>
            <a:r>
              <a:rPr lang="en-US" dirty="0" smtClean="0"/>
              <a:t>An individual can comprehend 7 ± 2 </a:t>
            </a:r>
            <a:r>
              <a:rPr lang="en-US" smtClean="0"/>
              <a:t>chunks of information </a:t>
            </a:r>
            <a:r>
              <a:rPr lang="en-US" dirty="0" smtClean="0"/>
              <a:t>at the same time</a:t>
            </a:r>
          </a:p>
          <a:p>
            <a:pPr lvl="1"/>
            <a:r>
              <a:rPr lang="en-US" dirty="0" smtClean="0"/>
              <a:t>We cannot comprehend the entire system at once</a:t>
            </a:r>
          </a:p>
          <a:p>
            <a:r>
              <a:rPr lang="en-US" dirty="0" smtClean="0"/>
              <a:t>Abstraction is a technique used to deal with complexity, by ignoring inessential details and dealing with a generalized or an ideal model of an object.</a:t>
            </a:r>
          </a:p>
          <a:p>
            <a:pPr lvl="1"/>
            <a:r>
              <a:rPr lang="en-US" dirty="0" smtClean="0"/>
              <a:t>Focus only on the parts that matters</a:t>
            </a:r>
          </a:p>
          <a:p>
            <a:pPr lvl="1"/>
            <a:r>
              <a:rPr lang="en-US" dirty="0" smtClean="0"/>
              <a:t>An object represents a dense, cohesive cluster of information</a:t>
            </a:r>
          </a:p>
        </p:txBody>
      </p:sp>
      <p:sp>
        <p:nvSpPr>
          <p:cNvPr id="7" name="Slide Number Placeholder 6"/>
          <p:cNvSpPr>
            <a:spLocks noGrp="1"/>
          </p:cNvSpPr>
          <p:nvPr>
            <p:ph type="sldNum" sz="quarter" idx="12"/>
          </p:nvPr>
        </p:nvSpPr>
        <p:spPr/>
        <p:txBody>
          <a:bodyPr/>
          <a:lstStyle/>
          <a:p>
            <a:fld id="{A7F8E3F6-DE14-48B2-B2BC-6FABA9630FB8}" type="slidenum">
              <a:rPr lang="en-US" smtClean="0"/>
              <a:t>19</a:t>
            </a:fld>
            <a:endParaRPr lang="en-US"/>
          </a:p>
        </p:txBody>
      </p:sp>
    </p:spTree>
    <p:extLst>
      <p:ext uri="{BB962C8B-B14F-4D97-AF65-F5344CB8AC3E}">
        <p14:creationId xmlns:p14="http://schemas.microsoft.com/office/powerpoint/2010/main" val="328505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Course</a:t>
            </a:r>
            <a:endParaRPr lang="en-US" dirty="0"/>
          </a:p>
        </p:txBody>
      </p:sp>
      <p:sp>
        <p:nvSpPr>
          <p:cNvPr id="3" name="Content Placeholder 2"/>
          <p:cNvSpPr>
            <a:spLocks noGrp="1"/>
          </p:cNvSpPr>
          <p:nvPr>
            <p:ph idx="1"/>
          </p:nvPr>
        </p:nvSpPr>
        <p:spPr/>
        <p:txBody>
          <a:bodyPr/>
          <a:lstStyle/>
          <a:p>
            <a:r>
              <a:rPr lang="en-US" b="1" u="sng" dirty="0" smtClean="0"/>
              <a:t>Design</a:t>
            </a:r>
            <a:r>
              <a:rPr lang="en-US" dirty="0" smtClean="0"/>
              <a:t> &amp; </a:t>
            </a:r>
            <a:r>
              <a:rPr lang="en-US" u="sng" dirty="0" smtClean="0"/>
              <a:t>Implement</a:t>
            </a:r>
            <a:r>
              <a:rPr lang="en-US" dirty="0" smtClean="0"/>
              <a:t> Robust, Extensible Software</a:t>
            </a:r>
          </a:p>
          <a:p>
            <a:pPr lvl="1"/>
            <a:r>
              <a:rPr lang="en-US" dirty="0" smtClean="0"/>
              <a:t>Modularity</a:t>
            </a:r>
          </a:p>
          <a:p>
            <a:pPr lvl="1"/>
            <a:r>
              <a:rPr lang="en-US" dirty="0" smtClean="0"/>
              <a:t>Extensibility</a:t>
            </a:r>
          </a:p>
          <a:p>
            <a:pPr lvl="1"/>
            <a:r>
              <a:rPr lang="en-US" dirty="0" smtClean="0"/>
              <a:t>Robustness</a:t>
            </a:r>
          </a:p>
          <a:p>
            <a:pPr lvl="1"/>
            <a:r>
              <a:rPr lang="en-US" dirty="0" smtClean="0"/>
              <a:t>Maintainability</a:t>
            </a:r>
          </a:p>
          <a:p>
            <a:pPr lvl="1"/>
            <a:r>
              <a:rPr lang="en-US" dirty="0" smtClean="0"/>
              <a:t>Team development</a:t>
            </a:r>
          </a:p>
          <a:p>
            <a:r>
              <a:rPr lang="en-US" dirty="0" smtClean="0"/>
              <a:t>Object Oriented Analysis &amp; Design</a:t>
            </a:r>
          </a:p>
          <a:p>
            <a:r>
              <a:rPr lang="en-US" dirty="0" smtClean="0"/>
              <a:t>This is NOT a programming course, but you are expected to be able to build software</a:t>
            </a:r>
          </a:p>
        </p:txBody>
      </p:sp>
      <p:sp>
        <p:nvSpPr>
          <p:cNvPr id="4" name="Slide Number Placeholder 3"/>
          <p:cNvSpPr>
            <a:spLocks noGrp="1"/>
          </p:cNvSpPr>
          <p:nvPr>
            <p:ph type="sldNum" sz="quarter" idx="12"/>
          </p:nvPr>
        </p:nvSpPr>
        <p:spPr/>
        <p:txBody>
          <a:bodyPr/>
          <a:lstStyle/>
          <a:p>
            <a:fld id="{A7F8E3F6-DE14-48B2-B2BC-6FABA9630FB8}" type="slidenum">
              <a:rPr lang="en-US" smtClean="0"/>
              <a:t>2</a:t>
            </a:fld>
            <a:endParaRPr lang="en-US"/>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a:t>
            </a:r>
            <a:r>
              <a:rPr lang="en-US" dirty="0"/>
              <a:t>Hierarchy</a:t>
            </a:r>
          </a:p>
        </p:txBody>
      </p:sp>
      <p:sp>
        <p:nvSpPr>
          <p:cNvPr id="3" name="Content Placeholder 2"/>
          <p:cNvSpPr>
            <a:spLocks noGrp="1"/>
          </p:cNvSpPr>
          <p:nvPr>
            <p:ph idx="1"/>
          </p:nvPr>
        </p:nvSpPr>
        <p:spPr/>
        <p:txBody>
          <a:bodyPr/>
          <a:lstStyle/>
          <a:p>
            <a:r>
              <a:rPr lang="en-US" dirty="0" smtClean="0"/>
              <a:t>Hierarchy helps us recognize related concepts</a:t>
            </a:r>
          </a:p>
          <a:p>
            <a:pPr lvl="1"/>
            <a:r>
              <a:rPr lang="en-US" dirty="0" smtClean="0"/>
              <a:t>Object </a:t>
            </a:r>
            <a:r>
              <a:rPr lang="en-US" dirty="0"/>
              <a:t>structure illustrates </a:t>
            </a:r>
            <a:r>
              <a:rPr lang="en-US" dirty="0" smtClean="0"/>
              <a:t>how objects interact with one another through patterns of interaction (also called </a:t>
            </a:r>
            <a:r>
              <a:rPr lang="en-US" i="1" dirty="0" smtClean="0"/>
              <a:t>mechanism</a:t>
            </a:r>
            <a:r>
              <a:rPr lang="en-US" dirty="0" smtClean="0"/>
              <a:t>)</a:t>
            </a:r>
            <a:endParaRPr lang="en-US" dirty="0"/>
          </a:p>
          <a:p>
            <a:pPr lvl="1"/>
            <a:r>
              <a:rPr lang="en-US" dirty="0"/>
              <a:t>Class structure highlights common structure and behavior within the </a:t>
            </a:r>
            <a:r>
              <a:rPr lang="en-US" dirty="0" smtClean="0"/>
              <a:t>system</a:t>
            </a:r>
          </a:p>
          <a:p>
            <a:pPr lvl="2"/>
            <a:r>
              <a:rPr lang="en-US" dirty="0" smtClean="0"/>
              <a:t>Objects in the same class should have the same behaviors</a:t>
            </a:r>
            <a:endParaRPr lang="en-US" dirty="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20</a:t>
            </a:fld>
            <a:endParaRPr lang="en-US"/>
          </a:p>
        </p:txBody>
      </p:sp>
    </p:spTree>
    <p:extLst>
      <p:ext uri="{BB962C8B-B14F-4D97-AF65-F5344CB8AC3E}">
        <p14:creationId xmlns:p14="http://schemas.microsoft.com/office/powerpoint/2010/main" val="185180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Complex System</a:t>
            </a:r>
            <a:endParaRPr lang="en-US" dirty="0"/>
          </a:p>
        </p:txBody>
      </p:sp>
      <p:sp>
        <p:nvSpPr>
          <p:cNvPr id="3" name="Content Placeholder 2"/>
          <p:cNvSpPr>
            <a:spLocks noGrp="1"/>
          </p:cNvSpPr>
          <p:nvPr>
            <p:ph idx="1"/>
          </p:nvPr>
        </p:nvSpPr>
        <p:spPr/>
        <p:txBody>
          <a:bodyPr>
            <a:normAutofit/>
          </a:bodyPr>
          <a:lstStyle/>
          <a:p>
            <a:r>
              <a:rPr lang="en-US" dirty="0" smtClean="0"/>
              <a:t>Purpose of design</a:t>
            </a:r>
          </a:p>
          <a:p>
            <a:pPr lvl="1"/>
            <a:r>
              <a:rPr lang="en-US" dirty="0" smtClean="0"/>
              <a:t>Satisfies a given functional specification</a:t>
            </a:r>
          </a:p>
          <a:p>
            <a:pPr lvl="1"/>
            <a:r>
              <a:rPr lang="en-US" dirty="0" smtClean="0"/>
              <a:t>Conforms to limitation of the target medium</a:t>
            </a:r>
          </a:p>
          <a:p>
            <a:pPr lvl="1"/>
            <a:r>
              <a:rPr lang="en-US" dirty="0" smtClean="0"/>
              <a:t>Meets implicit/explicit requirements on performance and resource usage</a:t>
            </a:r>
          </a:p>
          <a:p>
            <a:pPr lvl="1"/>
            <a:r>
              <a:rPr lang="en-US" dirty="0" smtClean="0"/>
              <a:t>Satisfies implicit or explicit design criteria on the form of the artifact</a:t>
            </a:r>
          </a:p>
          <a:p>
            <a:pPr lvl="1"/>
            <a:r>
              <a:rPr lang="en-US" dirty="0" smtClean="0"/>
              <a:t>Satisfies restriction on the design process (length, cost, available tools)</a:t>
            </a:r>
          </a:p>
          <a:p>
            <a:r>
              <a:rPr lang="en-US" dirty="0" smtClean="0"/>
              <a:t>“The purpose of design is to create a clean and relatively simple internal structure, sometimes also called an architecture”</a:t>
            </a:r>
            <a:endParaRPr lang="en-US" dirty="0"/>
          </a:p>
          <a:p>
            <a:r>
              <a:rPr lang="en-US" dirty="0" smtClean="0"/>
              <a:t>Need to use </a:t>
            </a:r>
            <a:r>
              <a:rPr lang="en-US" dirty="0"/>
              <a:t>multiple </a:t>
            </a:r>
            <a:r>
              <a:rPr lang="en-US" dirty="0" smtClean="0"/>
              <a:t>types of </a:t>
            </a:r>
            <a:r>
              <a:rPr lang="en-US" dirty="0"/>
              <a:t>models to express the </a:t>
            </a:r>
            <a:r>
              <a:rPr lang="en-US" dirty="0" smtClean="0"/>
              <a:t>system</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21</a:t>
            </a:fld>
            <a:endParaRPr lang="en-US"/>
          </a:p>
        </p:txBody>
      </p:sp>
    </p:spTree>
    <p:extLst>
      <p:ext uri="{BB962C8B-B14F-4D97-AF65-F5344CB8AC3E}">
        <p14:creationId xmlns:p14="http://schemas.microsoft.com/office/powerpoint/2010/main" val="182732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Software Design Methodologies</a:t>
            </a:r>
            <a:endParaRPr lang="en-US" dirty="0"/>
          </a:p>
        </p:txBody>
      </p:sp>
      <p:sp>
        <p:nvSpPr>
          <p:cNvPr id="3" name="Content Placeholder 2"/>
          <p:cNvSpPr>
            <a:spLocks noGrp="1"/>
          </p:cNvSpPr>
          <p:nvPr>
            <p:ph idx="1"/>
          </p:nvPr>
        </p:nvSpPr>
        <p:spPr/>
        <p:txBody>
          <a:bodyPr/>
          <a:lstStyle/>
          <a:p>
            <a:r>
              <a:rPr lang="en-US" dirty="0" smtClean="0"/>
              <a:t>Notation: Language for expressing each model</a:t>
            </a:r>
          </a:p>
          <a:p>
            <a:r>
              <a:rPr lang="en-US" dirty="0" smtClean="0"/>
              <a:t>Process: Activities leading to the construction of models</a:t>
            </a:r>
          </a:p>
          <a:p>
            <a:r>
              <a:rPr lang="en-US" dirty="0" smtClean="0"/>
              <a:t>Tools: Artifacts that eliminate tedium and enforce the rules on the model to prevent inconsistency</a:t>
            </a:r>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22</a:t>
            </a:fld>
            <a:endParaRPr lang="en-US"/>
          </a:p>
        </p:txBody>
      </p:sp>
    </p:spTree>
    <p:extLst>
      <p:ext uri="{BB962C8B-B14F-4D97-AF65-F5344CB8AC3E}">
        <p14:creationId xmlns:p14="http://schemas.microsoft.com/office/powerpoint/2010/main" val="415332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&amp; Design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Top-down Structured Design</a:t>
            </a:r>
          </a:p>
          <a:p>
            <a:pPr lvl="1"/>
            <a:r>
              <a:rPr lang="en-US" dirty="0" smtClean="0"/>
              <a:t>Also known as Composite Design</a:t>
            </a:r>
          </a:p>
          <a:p>
            <a:pPr lvl="1"/>
            <a:r>
              <a:rPr lang="en-US" dirty="0" smtClean="0"/>
              <a:t>A program is a tree of subprograms</a:t>
            </a:r>
          </a:p>
          <a:p>
            <a:pPr lvl="2"/>
            <a:r>
              <a:rPr lang="en-US" dirty="0" smtClean="0"/>
              <a:t>Each subprogram solves a smaller problem</a:t>
            </a:r>
          </a:p>
          <a:p>
            <a:pPr lvl="1"/>
            <a:r>
              <a:rPr lang="en-US" dirty="0" smtClean="0"/>
              <a:t>Most popular and well-known, but usually breaks down for large system</a:t>
            </a:r>
          </a:p>
          <a:p>
            <a:r>
              <a:rPr lang="en-US" dirty="0" smtClean="0"/>
              <a:t>Data-driven Design</a:t>
            </a:r>
          </a:p>
          <a:p>
            <a:pPr lvl="1"/>
            <a:r>
              <a:rPr lang="en-US" dirty="0" smtClean="0"/>
              <a:t>Derive system structure by mapping system inputs to outputs</a:t>
            </a:r>
          </a:p>
          <a:p>
            <a:pPr lvl="1"/>
            <a:r>
              <a:rPr lang="en-US" dirty="0" smtClean="0"/>
              <a:t>Each component represents an intermediate transformation of the input</a:t>
            </a:r>
          </a:p>
          <a:p>
            <a:r>
              <a:rPr lang="en-US" dirty="0" smtClean="0"/>
              <a:t>Object-Oriented Design</a:t>
            </a:r>
          </a:p>
          <a:p>
            <a:pPr lvl="1"/>
            <a:r>
              <a:rPr lang="en-US" dirty="0" smtClean="0"/>
              <a:t>Models software systems as collections of co-operating objects</a:t>
            </a:r>
          </a:p>
          <a:p>
            <a:pPr lvl="2"/>
            <a:r>
              <a:rPr lang="en-US" dirty="0" smtClean="0"/>
              <a:t>Each object is an instance of a class within a hierarchy of classes</a:t>
            </a:r>
          </a:p>
          <a:p>
            <a:pPr lvl="1"/>
            <a:r>
              <a:rPr lang="en-US" dirty="0" smtClean="0"/>
              <a:t>An object represents both behaviors (processes) and states (data)</a:t>
            </a:r>
          </a:p>
        </p:txBody>
      </p:sp>
      <p:sp>
        <p:nvSpPr>
          <p:cNvPr id="4" name="Slide Number Placeholder 3"/>
          <p:cNvSpPr>
            <a:spLocks noGrp="1"/>
          </p:cNvSpPr>
          <p:nvPr>
            <p:ph type="sldNum" sz="quarter" idx="12"/>
          </p:nvPr>
        </p:nvSpPr>
        <p:spPr/>
        <p:txBody>
          <a:bodyPr/>
          <a:lstStyle/>
          <a:p>
            <a:fld id="{A7F8E3F6-DE14-48B2-B2BC-6FABA9630FB8}" type="slidenum">
              <a:rPr lang="en-US" smtClean="0"/>
              <a:t>23</a:t>
            </a:fld>
            <a:endParaRPr lang="en-US"/>
          </a:p>
        </p:txBody>
      </p:sp>
    </p:spTree>
    <p:extLst>
      <p:ext uri="{BB962C8B-B14F-4D97-AF65-F5344CB8AC3E}">
        <p14:creationId xmlns:p14="http://schemas.microsoft.com/office/powerpoint/2010/main" val="68989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 best design method?</a:t>
            </a:r>
            <a:endParaRPr lang="en-US" dirty="0"/>
          </a:p>
        </p:txBody>
      </p:sp>
      <p:sp>
        <p:nvSpPr>
          <p:cNvPr id="3" name="Content Placeholder 2"/>
          <p:cNvSpPr>
            <a:spLocks noGrp="1"/>
          </p:cNvSpPr>
          <p:nvPr>
            <p:ph idx="1"/>
          </p:nvPr>
        </p:nvSpPr>
        <p:spPr/>
        <p:txBody>
          <a:bodyPr/>
          <a:lstStyle/>
          <a:p>
            <a:r>
              <a:rPr lang="en-US" dirty="0" smtClean="0"/>
              <a:t>No, but OOAD gives you</a:t>
            </a:r>
          </a:p>
          <a:p>
            <a:pPr lvl="1"/>
            <a:r>
              <a:rPr lang="en-US" dirty="0" smtClean="0"/>
              <a:t>Software that is resilience to change</a:t>
            </a:r>
          </a:p>
          <a:p>
            <a:pPr lvl="1"/>
            <a:r>
              <a:rPr lang="en-US" dirty="0" smtClean="0"/>
              <a:t>Software written with economy of expression (reusability)</a:t>
            </a:r>
          </a:p>
          <a:p>
            <a:pPr lvl="1"/>
            <a:r>
              <a:rPr lang="en-US" dirty="0" smtClean="0"/>
              <a:t>Better correctness by separating the software’s state spaces</a:t>
            </a:r>
          </a:p>
          <a:p>
            <a:pPr lvl="1"/>
            <a:r>
              <a:rPr lang="en-US" dirty="0" smtClean="0"/>
              <a:t>Reduce inherent risks in complex systems</a:t>
            </a:r>
          </a:p>
        </p:txBody>
      </p:sp>
      <p:sp>
        <p:nvSpPr>
          <p:cNvPr id="4" name="Slide Number Placeholder 3"/>
          <p:cNvSpPr>
            <a:spLocks noGrp="1"/>
          </p:cNvSpPr>
          <p:nvPr>
            <p:ph type="sldNum" sz="quarter" idx="12"/>
          </p:nvPr>
        </p:nvSpPr>
        <p:spPr/>
        <p:txBody>
          <a:bodyPr/>
          <a:lstStyle/>
          <a:p>
            <a:fld id="{A7F8E3F6-DE14-48B2-B2BC-6FABA9630FB8}" type="slidenum">
              <a:rPr lang="en-US" smtClean="0"/>
              <a:t>24</a:t>
            </a:fld>
            <a:endParaRPr lang="en-US"/>
          </a:p>
        </p:txBody>
      </p:sp>
    </p:spTree>
    <p:extLst>
      <p:ext uri="{BB962C8B-B14F-4D97-AF65-F5344CB8AC3E}">
        <p14:creationId xmlns:p14="http://schemas.microsoft.com/office/powerpoint/2010/main" val="182965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the Object Model</a:t>
            </a:r>
            <a:endParaRPr lang="en-US" dirty="0"/>
          </a:p>
        </p:txBody>
      </p:sp>
      <p:sp>
        <p:nvSpPr>
          <p:cNvPr id="3" name="Content Placeholder 2"/>
          <p:cNvSpPr>
            <a:spLocks noGrp="1"/>
          </p:cNvSpPr>
          <p:nvPr>
            <p:ph idx="1"/>
          </p:nvPr>
        </p:nvSpPr>
        <p:spPr>
          <a:xfrm>
            <a:off x="1295399" y="1828800"/>
            <a:ext cx="10327105" cy="4343400"/>
          </a:xfrm>
        </p:spPr>
        <p:txBody>
          <a:bodyPr/>
          <a:lstStyle/>
          <a:p>
            <a:r>
              <a:rPr lang="en-US" dirty="0" smtClean="0"/>
              <a:t>Software engineering trends</a:t>
            </a:r>
          </a:p>
          <a:p>
            <a:pPr lvl="1"/>
            <a:r>
              <a:rPr lang="en-US" dirty="0" smtClean="0"/>
              <a:t>The shift from programming-in-the-small to programming-in-the-large</a:t>
            </a:r>
          </a:p>
          <a:p>
            <a:pPr lvl="1"/>
            <a:r>
              <a:rPr lang="en-US" dirty="0" smtClean="0"/>
              <a:t>The evolution of high-order programming languages</a:t>
            </a:r>
          </a:p>
          <a:p>
            <a:r>
              <a:rPr lang="en-US" dirty="0" smtClean="0"/>
              <a:t>Growth of development team (a single coder to geo-distributed teams of developers)</a:t>
            </a:r>
          </a:p>
          <a:p>
            <a:r>
              <a:rPr lang="en-US" dirty="0" smtClean="0"/>
              <a:t>Growth in complexity of software</a:t>
            </a:r>
          </a:p>
          <a:p>
            <a:r>
              <a:rPr lang="en-US" dirty="0" smtClean="0"/>
              <a:t>Need programming languages with more expressive power (can do more with less code)</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25</a:t>
            </a:fld>
            <a:endParaRPr lang="en-US"/>
          </a:p>
        </p:txBody>
      </p:sp>
    </p:spTree>
    <p:extLst>
      <p:ext uri="{BB962C8B-B14F-4D97-AF65-F5344CB8AC3E}">
        <p14:creationId xmlns:p14="http://schemas.microsoft.com/office/powerpoint/2010/main" val="315776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First-generation Languages (1954-1958)</a:t>
            </a:r>
            <a:endParaRPr lang="en-US" dirty="0"/>
          </a:p>
        </p:txBody>
      </p:sp>
      <p:sp>
        <p:nvSpPr>
          <p:cNvPr id="3" name="Content Placeholder 2"/>
          <p:cNvSpPr>
            <a:spLocks noGrp="1"/>
          </p:cNvSpPr>
          <p:nvPr>
            <p:ph idx="1"/>
          </p:nvPr>
        </p:nvSpPr>
        <p:spPr/>
        <p:txBody>
          <a:bodyPr/>
          <a:lstStyle/>
          <a:p>
            <a:r>
              <a:rPr lang="en-US" dirty="0" smtClean="0"/>
              <a:t>Scientific and engineering, entirely for mathematics (Fortran I, ALGOL 58, </a:t>
            </a:r>
            <a:r>
              <a:rPr lang="en-US" dirty="0" err="1" smtClean="0"/>
              <a:t>Flowmatic</a:t>
            </a:r>
            <a:r>
              <a:rPr lang="en-US" dirty="0" smtClean="0"/>
              <a:t>, IPL V)</a:t>
            </a:r>
          </a:p>
          <a:p>
            <a:r>
              <a:rPr lang="en-US" dirty="0" smtClean="0"/>
              <a:t>Global data and subprograms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26</a:t>
            </a:fld>
            <a:endParaRPr lang="en-US"/>
          </a:p>
        </p:txBody>
      </p:sp>
      <p:pic>
        <p:nvPicPr>
          <p:cNvPr id="5" name="Picture 4"/>
          <p:cNvPicPr>
            <a:picLocks noChangeAspect="1"/>
          </p:cNvPicPr>
          <p:nvPr/>
        </p:nvPicPr>
        <p:blipFill>
          <a:blip r:embed="rId2"/>
          <a:stretch>
            <a:fillRect/>
          </a:stretch>
        </p:blipFill>
        <p:spPr>
          <a:xfrm>
            <a:off x="3141245" y="3245084"/>
            <a:ext cx="5524500" cy="3267075"/>
          </a:xfrm>
          <a:prstGeom prst="rect">
            <a:avLst/>
          </a:prstGeom>
        </p:spPr>
      </p:pic>
    </p:spTree>
    <p:extLst>
      <p:ext uri="{BB962C8B-B14F-4D97-AF65-F5344CB8AC3E}">
        <p14:creationId xmlns:p14="http://schemas.microsoft.com/office/powerpoint/2010/main" val="365696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Second-generation Language (1959-1961)</a:t>
            </a:r>
            <a:endParaRPr lang="en-US" dirty="0"/>
          </a:p>
        </p:txBody>
      </p:sp>
      <p:sp>
        <p:nvSpPr>
          <p:cNvPr id="3" name="Content Placeholder 2"/>
          <p:cNvSpPr>
            <a:spLocks noGrp="1"/>
          </p:cNvSpPr>
          <p:nvPr>
            <p:ph idx="1"/>
          </p:nvPr>
        </p:nvSpPr>
        <p:spPr/>
        <p:txBody>
          <a:bodyPr/>
          <a:lstStyle/>
          <a:p>
            <a:r>
              <a:rPr lang="en-US" dirty="0" smtClean="0"/>
              <a:t>Business applications (</a:t>
            </a:r>
            <a:r>
              <a:rPr lang="en-US" dirty="0" err="1" smtClean="0"/>
              <a:t>Fortan</a:t>
            </a:r>
            <a:r>
              <a:rPr lang="en-US" dirty="0" smtClean="0"/>
              <a:t> II, ALGOL 60, COBOL, Lisp)</a:t>
            </a:r>
          </a:p>
          <a:p>
            <a:r>
              <a:rPr lang="en-US" dirty="0" smtClean="0"/>
              <a:t>Foundation of structured design and algorithmic decomposition</a:t>
            </a:r>
          </a:p>
          <a:p>
            <a:pPr lvl="1"/>
            <a:r>
              <a:rPr lang="en-US" dirty="0" smtClean="0"/>
              <a:t>Subroutine, block and control structures, separate compilations, garbage collections, data types, scope and visibility</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27</a:t>
            </a:fld>
            <a:endParaRPr lang="en-US"/>
          </a:p>
        </p:txBody>
      </p:sp>
      <p:pic>
        <p:nvPicPr>
          <p:cNvPr id="5" name="Picture 4"/>
          <p:cNvPicPr>
            <a:picLocks noChangeAspect="1"/>
          </p:cNvPicPr>
          <p:nvPr/>
        </p:nvPicPr>
        <p:blipFill>
          <a:blip r:embed="rId2"/>
          <a:stretch>
            <a:fillRect/>
          </a:stretch>
        </p:blipFill>
        <p:spPr>
          <a:xfrm>
            <a:off x="3106904" y="3619500"/>
            <a:ext cx="5400675" cy="3238500"/>
          </a:xfrm>
          <a:prstGeom prst="rect">
            <a:avLst/>
          </a:prstGeom>
        </p:spPr>
      </p:pic>
    </p:spTree>
    <p:extLst>
      <p:ext uri="{BB962C8B-B14F-4D97-AF65-F5344CB8AC3E}">
        <p14:creationId xmlns:p14="http://schemas.microsoft.com/office/powerpoint/2010/main" val="262274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Third-generation Language (1962-1970) and the Generation Gap (1970-1980)</a:t>
            </a:r>
            <a:endParaRPr lang="en-US" dirty="0"/>
          </a:p>
        </p:txBody>
      </p:sp>
      <p:sp>
        <p:nvSpPr>
          <p:cNvPr id="3" name="Content Placeholder 2"/>
          <p:cNvSpPr>
            <a:spLocks noGrp="1"/>
          </p:cNvSpPr>
          <p:nvPr>
            <p:ph idx="1"/>
          </p:nvPr>
        </p:nvSpPr>
        <p:spPr>
          <a:xfrm>
            <a:off x="7002378" y="1828800"/>
            <a:ext cx="4259179" cy="4343400"/>
          </a:xfrm>
        </p:spPr>
        <p:txBody>
          <a:bodyPr>
            <a:normAutofit lnSpcReduction="10000"/>
          </a:bodyPr>
          <a:lstStyle/>
          <a:p>
            <a:r>
              <a:rPr lang="en-US" dirty="0" smtClean="0"/>
              <a:t>We had transistors! Larger problems and dataset (PL/1, ALGOL 68, Pascal, </a:t>
            </a:r>
            <a:r>
              <a:rPr lang="en-US" dirty="0" err="1" smtClean="0"/>
              <a:t>Simula</a:t>
            </a:r>
            <a:r>
              <a:rPr lang="en-US" dirty="0" smtClean="0"/>
              <a:t>)</a:t>
            </a:r>
            <a:endParaRPr lang="en-US" dirty="0"/>
          </a:p>
          <a:p>
            <a:r>
              <a:rPr lang="en-US" dirty="0" smtClean="0"/>
              <a:t>Data abstractions, modular structure, recursion, typed-parameters but without consistency checks</a:t>
            </a:r>
          </a:p>
          <a:p>
            <a:r>
              <a:rPr lang="en-US" dirty="0" smtClean="0"/>
              <a:t>Many languages proposed to address the limitations, only a few endures: </a:t>
            </a:r>
            <a:r>
              <a:rPr lang="en-US" i="1" dirty="0" smtClean="0"/>
              <a:t>C</a:t>
            </a:r>
            <a:r>
              <a:rPr lang="en-US" dirty="0" smtClean="0"/>
              <a:t>, </a:t>
            </a:r>
            <a:r>
              <a:rPr lang="en-US" i="1" dirty="0" smtClean="0"/>
              <a:t>Fortran 77</a:t>
            </a:r>
          </a:p>
        </p:txBody>
      </p:sp>
      <p:sp>
        <p:nvSpPr>
          <p:cNvPr id="4" name="Slide Number Placeholder 3"/>
          <p:cNvSpPr>
            <a:spLocks noGrp="1"/>
          </p:cNvSpPr>
          <p:nvPr>
            <p:ph type="sldNum" sz="quarter" idx="12"/>
          </p:nvPr>
        </p:nvSpPr>
        <p:spPr/>
        <p:txBody>
          <a:bodyPr/>
          <a:lstStyle/>
          <a:p>
            <a:fld id="{A7F8E3F6-DE14-48B2-B2BC-6FABA9630FB8}" type="slidenum">
              <a:rPr lang="en-US" smtClean="0"/>
              <a:t>28</a:t>
            </a:fld>
            <a:endParaRPr lang="en-US"/>
          </a:p>
        </p:txBody>
      </p:sp>
      <p:pic>
        <p:nvPicPr>
          <p:cNvPr id="5" name="Picture 4"/>
          <p:cNvPicPr>
            <a:picLocks noChangeAspect="1"/>
          </p:cNvPicPr>
          <p:nvPr/>
        </p:nvPicPr>
        <p:blipFill>
          <a:blip r:embed="rId2"/>
          <a:stretch>
            <a:fillRect/>
          </a:stretch>
        </p:blipFill>
        <p:spPr>
          <a:xfrm>
            <a:off x="1182604" y="2205037"/>
            <a:ext cx="5543550" cy="3590925"/>
          </a:xfrm>
          <a:prstGeom prst="rect">
            <a:avLst/>
          </a:prstGeom>
        </p:spPr>
      </p:pic>
    </p:spTree>
    <p:extLst>
      <p:ext uri="{BB962C8B-B14F-4D97-AF65-F5344CB8AC3E}">
        <p14:creationId xmlns:p14="http://schemas.microsoft.com/office/powerpoint/2010/main" val="348036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Object-Orientation boom (1980-1990) and the emergence of frameworks (1990-present)</a:t>
            </a:r>
            <a:endParaRPr lang="en-US" dirty="0"/>
          </a:p>
        </p:txBody>
      </p:sp>
      <p:sp>
        <p:nvSpPr>
          <p:cNvPr id="3" name="Content Placeholder 2"/>
          <p:cNvSpPr>
            <a:spLocks noGrp="1"/>
          </p:cNvSpPr>
          <p:nvPr>
            <p:ph idx="1"/>
          </p:nvPr>
        </p:nvSpPr>
        <p:spPr>
          <a:xfrm>
            <a:off x="6304548" y="1828800"/>
            <a:ext cx="4592052" cy="4343400"/>
          </a:xfrm>
        </p:spPr>
        <p:txBody>
          <a:bodyPr/>
          <a:lstStyle/>
          <a:p>
            <a:r>
              <a:rPr lang="en-US" dirty="0" smtClean="0"/>
              <a:t>Strong typing, OO-supported (Smalltalk 80, C++, Ada 83, Eiffel)</a:t>
            </a:r>
          </a:p>
          <a:p>
            <a:r>
              <a:rPr lang="en-US" dirty="0" smtClean="0"/>
              <a:t>Revisions and standardization leads to programming frameworks (Visual Basic, Java/Java EE, Python, C#/</a:t>
            </a:r>
            <a:r>
              <a:rPr lang="en-US" dirty="0" err="1" smtClean="0"/>
              <a:t>.Net</a:t>
            </a:r>
            <a:r>
              <a:rPr lang="en-US" dirty="0" smtClean="0"/>
              <a:t> )</a:t>
            </a:r>
          </a:p>
          <a:p>
            <a:r>
              <a:rPr lang="en-US" dirty="0" smtClean="0"/>
              <a:t>Graph structure, information hiding, no global data, classes and objects as building blocks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29</a:t>
            </a:fld>
            <a:endParaRPr lang="en-US"/>
          </a:p>
        </p:txBody>
      </p:sp>
      <p:pic>
        <p:nvPicPr>
          <p:cNvPr id="5" name="Picture 4"/>
          <p:cNvPicPr>
            <a:picLocks noChangeAspect="1"/>
          </p:cNvPicPr>
          <p:nvPr/>
        </p:nvPicPr>
        <p:blipFill>
          <a:blip r:embed="rId2"/>
          <a:stretch>
            <a:fillRect/>
          </a:stretch>
        </p:blipFill>
        <p:spPr>
          <a:xfrm>
            <a:off x="1295400" y="1684396"/>
            <a:ext cx="2975811" cy="1871728"/>
          </a:xfrm>
          <a:prstGeom prst="rect">
            <a:avLst/>
          </a:prstGeom>
        </p:spPr>
      </p:pic>
      <p:pic>
        <p:nvPicPr>
          <p:cNvPr id="6" name="Picture 5"/>
          <p:cNvPicPr>
            <a:picLocks noChangeAspect="1"/>
          </p:cNvPicPr>
          <p:nvPr/>
        </p:nvPicPr>
        <p:blipFill>
          <a:blip r:embed="rId3"/>
          <a:stretch>
            <a:fillRect/>
          </a:stretch>
        </p:blipFill>
        <p:spPr>
          <a:xfrm>
            <a:off x="3157789" y="3948536"/>
            <a:ext cx="3062538" cy="2554623"/>
          </a:xfrm>
          <a:prstGeom prst="rect">
            <a:avLst/>
          </a:prstGeom>
        </p:spPr>
      </p:pic>
      <p:sp>
        <p:nvSpPr>
          <p:cNvPr id="7" name="Curved Right Arrow 6"/>
          <p:cNvSpPr/>
          <p:nvPr/>
        </p:nvSpPr>
        <p:spPr>
          <a:xfrm rot="19028759">
            <a:off x="2036293" y="3661090"/>
            <a:ext cx="842210" cy="13595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194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Administration</a:t>
            </a:r>
            <a:endParaRPr lang="en-US" dirty="0"/>
          </a:p>
        </p:txBody>
      </p:sp>
      <p:sp>
        <p:nvSpPr>
          <p:cNvPr id="3" name="Content Placeholder 2"/>
          <p:cNvSpPr>
            <a:spLocks noGrp="1"/>
          </p:cNvSpPr>
          <p:nvPr>
            <p:ph idx="1"/>
          </p:nvPr>
        </p:nvSpPr>
        <p:spPr/>
        <p:txBody>
          <a:bodyPr>
            <a:normAutofit lnSpcReduction="10000"/>
          </a:bodyPr>
          <a:lstStyle/>
          <a:p>
            <a:r>
              <a:rPr lang="en-US" dirty="0"/>
              <a:t>LMS: </a:t>
            </a:r>
            <a:r>
              <a:rPr lang="en-US" b="1" u="sng" dirty="0">
                <a:solidFill>
                  <a:schemeClr val="accent5">
                    <a:lumMod val="50000"/>
                  </a:schemeClr>
                </a:solidFill>
              </a:rPr>
              <a:t>https://</a:t>
            </a:r>
            <a:r>
              <a:rPr lang="en-US" b="1" u="sng" dirty="0" smtClean="0">
                <a:solidFill>
                  <a:schemeClr val="accent5">
                    <a:lumMod val="50000"/>
                  </a:schemeClr>
                </a:solidFill>
              </a:rPr>
              <a:t>canvas.instructure.com/enroll/NYAC6H</a:t>
            </a:r>
          </a:p>
          <a:p>
            <a:pPr lvl="1"/>
            <a:r>
              <a:rPr lang="en-US" dirty="0" smtClean="0"/>
              <a:t>Register a Canvas account</a:t>
            </a:r>
          </a:p>
          <a:p>
            <a:pPr lvl="1"/>
            <a:r>
              <a:rPr lang="en-US" dirty="0" smtClean="0"/>
              <a:t>Lectures, resources, grades, discussion boards</a:t>
            </a:r>
          </a:p>
          <a:p>
            <a:r>
              <a:rPr lang="en-US" dirty="0" smtClean="0"/>
              <a:t>Classes/Quizzes starts at 9am / 1pm</a:t>
            </a:r>
          </a:p>
          <a:p>
            <a:r>
              <a:rPr lang="en-US" dirty="0" smtClean="0"/>
              <a:t>Office hours</a:t>
            </a:r>
          </a:p>
          <a:p>
            <a:pPr lvl="1"/>
            <a:r>
              <a:rPr lang="en-US" dirty="0" smtClean="0"/>
              <a:t>Monday 4-5pm @ ECC 901, or by appointment</a:t>
            </a:r>
          </a:p>
          <a:p>
            <a:pPr lvl="1"/>
            <a:r>
              <a:rPr lang="en-US" dirty="0" smtClean="0"/>
              <a:t>Post your questions on Canvas discussion board</a:t>
            </a:r>
          </a:p>
          <a:p>
            <a:r>
              <a:rPr lang="en-US" dirty="0" smtClean="0"/>
              <a:t>Instructors</a:t>
            </a:r>
          </a:p>
          <a:p>
            <a:pPr lvl="1"/>
            <a:r>
              <a:rPr lang="en-US" dirty="0" smtClean="0"/>
              <a:t>Dr. Akkarit Sangpetch (</a:t>
            </a:r>
            <a:r>
              <a:rPr lang="en-US" dirty="0" smtClean="0">
                <a:solidFill>
                  <a:schemeClr val="accent5">
                    <a:lumMod val="50000"/>
                  </a:schemeClr>
                </a:solidFill>
              </a:rPr>
              <a:t>ksakkari@kmitl.ac.th</a:t>
            </a:r>
            <a:r>
              <a:rPr lang="en-US" dirty="0" smtClean="0"/>
              <a:t>)</a:t>
            </a:r>
          </a:p>
          <a:p>
            <a:pPr lvl="1"/>
            <a:r>
              <a:rPr lang="en-US" dirty="0" smtClean="0"/>
              <a:t>Dr. Orathai Sangpetch (</a:t>
            </a:r>
            <a:r>
              <a:rPr lang="en-US" dirty="0" smtClean="0">
                <a:solidFill>
                  <a:schemeClr val="accent5">
                    <a:lumMod val="50000"/>
                  </a:schemeClr>
                </a:solidFill>
              </a:rPr>
              <a:t>kuoratha@kmitl.ac.th</a:t>
            </a:r>
            <a:r>
              <a:rPr lang="en-US" dirty="0" smtClean="0"/>
              <a:t>)</a:t>
            </a:r>
          </a:p>
        </p:txBody>
      </p:sp>
      <p:sp>
        <p:nvSpPr>
          <p:cNvPr id="4" name="Slide Number Placeholder 3"/>
          <p:cNvSpPr>
            <a:spLocks noGrp="1"/>
          </p:cNvSpPr>
          <p:nvPr>
            <p:ph type="sldNum" sz="quarter" idx="12"/>
          </p:nvPr>
        </p:nvSpPr>
        <p:spPr/>
        <p:txBody>
          <a:bodyPr/>
          <a:lstStyle/>
          <a:p>
            <a:fld id="{A7F8E3F6-DE14-48B2-B2BC-6FABA9630FB8}" type="slidenum">
              <a:rPr lang="en-US" smtClean="0"/>
              <a:t>3</a:t>
            </a:fld>
            <a:endParaRPr lang="en-US"/>
          </a:p>
        </p:txBody>
      </p:sp>
    </p:spTree>
    <p:extLst>
      <p:ext uri="{BB962C8B-B14F-4D97-AF65-F5344CB8AC3E}">
        <p14:creationId xmlns:p14="http://schemas.microsoft.com/office/powerpoint/2010/main" val="42628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Programming</a:t>
            </a:r>
            <a:endParaRPr lang="en-US" dirty="0"/>
          </a:p>
        </p:txBody>
      </p:sp>
      <p:sp>
        <p:nvSpPr>
          <p:cNvPr id="3" name="Content Placeholder 2"/>
          <p:cNvSpPr>
            <a:spLocks noGrp="1"/>
          </p:cNvSpPr>
          <p:nvPr>
            <p:ph idx="1"/>
          </p:nvPr>
        </p:nvSpPr>
        <p:spPr/>
        <p:txBody>
          <a:bodyPr>
            <a:normAutofit/>
          </a:bodyPr>
          <a:lstStyle/>
          <a:p>
            <a:r>
              <a:rPr lang="en-US" dirty="0" smtClean="0"/>
              <a:t>“OOP is a method of implementation in which programs are organized as cooperative collections of objects, each of which represents an instance of some class, and whose classes are all members of a hierarchy of classes united via inheritance relationships”</a:t>
            </a:r>
          </a:p>
          <a:p>
            <a:r>
              <a:rPr lang="en-US" dirty="0"/>
              <a:t>OOP fundamentals</a:t>
            </a:r>
          </a:p>
          <a:p>
            <a:pPr marL="777240" lvl="1" indent="-457200">
              <a:buFont typeface="+mj-lt"/>
              <a:buAutoNum type="arabicPeriod"/>
            </a:pPr>
            <a:r>
              <a:rPr lang="en-US" dirty="0"/>
              <a:t>Uses objects (not algorithm) as its building blocks -“part of” hierarchy</a:t>
            </a:r>
          </a:p>
          <a:p>
            <a:pPr marL="777240" lvl="1" indent="-457200">
              <a:buFont typeface="+mj-lt"/>
              <a:buAutoNum type="arabicPeriod"/>
            </a:pPr>
            <a:r>
              <a:rPr lang="en-US" dirty="0"/>
              <a:t>Each object is an instance of some class</a:t>
            </a:r>
          </a:p>
          <a:p>
            <a:pPr marL="777240" lvl="1" indent="-457200">
              <a:buFont typeface="+mj-lt"/>
              <a:buAutoNum type="arabicPeriod"/>
            </a:pPr>
            <a:r>
              <a:rPr lang="en-US" dirty="0"/>
              <a:t>Classes are related via inheritance relationships - “is a” </a:t>
            </a:r>
            <a:r>
              <a:rPr lang="en-US" dirty="0" smtClean="0"/>
              <a:t>hierarchy</a:t>
            </a:r>
          </a:p>
        </p:txBody>
      </p:sp>
      <p:sp>
        <p:nvSpPr>
          <p:cNvPr id="4" name="Slide Number Placeholder 3"/>
          <p:cNvSpPr>
            <a:spLocks noGrp="1"/>
          </p:cNvSpPr>
          <p:nvPr>
            <p:ph type="sldNum" sz="quarter" idx="12"/>
          </p:nvPr>
        </p:nvSpPr>
        <p:spPr/>
        <p:txBody>
          <a:bodyPr/>
          <a:lstStyle/>
          <a:p>
            <a:fld id="{A7F8E3F6-DE14-48B2-B2BC-6FABA9630FB8}" type="slidenum">
              <a:rPr lang="en-US" smtClean="0"/>
              <a:t>30</a:t>
            </a:fld>
            <a:endParaRPr lang="en-US"/>
          </a:p>
        </p:txBody>
      </p:sp>
    </p:spTree>
    <p:extLst>
      <p:ext uri="{BB962C8B-B14F-4D97-AF65-F5344CB8AC3E}">
        <p14:creationId xmlns:p14="http://schemas.microsoft.com/office/powerpoint/2010/main" val="163728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Languages</a:t>
            </a:r>
            <a:endParaRPr lang="en-US" dirty="0"/>
          </a:p>
        </p:txBody>
      </p:sp>
      <p:sp>
        <p:nvSpPr>
          <p:cNvPr id="3" name="Content Placeholder 2"/>
          <p:cNvSpPr>
            <a:spLocks noGrp="1"/>
          </p:cNvSpPr>
          <p:nvPr>
            <p:ph idx="1"/>
          </p:nvPr>
        </p:nvSpPr>
        <p:spPr/>
        <p:txBody>
          <a:bodyPr/>
          <a:lstStyle/>
          <a:p>
            <a:r>
              <a:rPr lang="en-US" dirty="0"/>
              <a:t>A language is object-oriented if and only if [</a:t>
            </a:r>
            <a:r>
              <a:rPr lang="en-US" dirty="0" err="1"/>
              <a:t>Cardelli</a:t>
            </a:r>
            <a:r>
              <a:rPr lang="en-US" dirty="0"/>
              <a:t> &amp; </a:t>
            </a:r>
            <a:r>
              <a:rPr lang="en-US" dirty="0" smtClean="0"/>
              <a:t>Wagner‘85</a:t>
            </a:r>
            <a:r>
              <a:rPr lang="en-US" dirty="0"/>
              <a:t>]</a:t>
            </a:r>
          </a:p>
          <a:p>
            <a:pPr lvl="1"/>
            <a:r>
              <a:rPr lang="en-US" dirty="0"/>
              <a:t>It supports objects that are data abstractions with an interface of named operations and a hidden local state.</a:t>
            </a:r>
          </a:p>
          <a:p>
            <a:pPr lvl="1"/>
            <a:r>
              <a:rPr lang="en-US" dirty="0"/>
              <a:t>Objects have an associated class.</a:t>
            </a:r>
          </a:p>
          <a:p>
            <a:pPr lvl="1"/>
            <a:r>
              <a:rPr lang="en-US" dirty="0"/>
              <a:t>Classes may inherit attributes from </a:t>
            </a:r>
            <a:r>
              <a:rPr lang="en-US" dirty="0" err="1"/>
              <a:t>superclasses</a:t>
            </a:r>
            <a:r>
              <a:rPr lang="en-US" dirty="0" smtClean="0"/>
              <a:t>.</a:t>
            </a:r>
          </a:p>
          <a:p>
            <a:r>
              <a:rPr lang="en-US" dirty="0" smtClean="0"/>
              <a:t>Examples</a:t>
            </a:r>
          </a:p>
          <a:p>
            <a:pPr lvl="1"/>
            <a:r>
              <a:rPr lang="en-US" dirty="0" smtClean="0"/>
              <a:t>Smalltalk, Object Pascal, C++, C#, Java, Python, PHP, …</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31</a:t>
            </a:fld>
            <a:endParaRPr lang="en-US"/>
          </a:p>
        </p:txBody>
      </p:sp>
    </p:spTree>
    <p:extLst>
      <p:ext uri="{BB962C8B-B14F-4D97-AF65-F5344CB8AC3E}">
        <p14:creationId xmlns:p14="http://schemas.microsoft.com/office/powerpoint/2010/main" val="57995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Design [Booch’07]</a:t>
            </a:r>
            <a:endParaRPr lang="en-US" dirty="0"/>
          </a:p>
        </p:txBody>
      </p:sp>
      <p:sp>
        <p:nvSpPr>
          <p:cNvPr id="3" name="Content Placeholder 2"/>
          <p:cNvSpPr>
            <a:spLocks noGrp="1"/>
          </p:cNvSpPr>
          <p:nvPr>
            <p:ph idx="1"/>
          </p:nvPr>
        </p:nvSpPr>
        <p:spPr/>
        <p:txBody>
          <a:bodyPr>
            <a:normAutofit lnSpcReduction="10000"/>
          </a:bodyPr>
          <a:lstStyle/>
          <a:p>
            <a:r>
              <a:rPr lang="en-US" dirty="0" smtClean="0"/>
              <a:t>Object-oriented design is a method of design encompassing the process of object-oriented decomposition and a notation for depicting both </a:t>
            </a:r>
            <a:r>
              <a:rPr lang="en-US" i="1" dirty="0" smtClean="0"/>
              <a:t>logical </a:t>
            </a:r>
            <a:r>
              <a:rPr lang="en-US" dirty="0" smtClean="0"/>
              <a:t>and </a:t>
            </a:r>
            <a:r>
              <a:rPr lang="en-US" i="1" dirty="0" smtClean="0"/>
              <a:t>physical </a:t>
            </a:r>
            <a:r>
              <a:rPr lang="en-US" dirty="0" smtClean="0"/>
              <a:t>as well as </a:t>
            </a:r>
            <a:r>
              <a:rPr lang="en-US" i="1" dirty="0" smtClean="0"/>
              <a:t>static </a:t>
            </a:r>
            <a:r>
              <a:rPr lang="en-US" dirty="0" smtClean="0"/>
              <a:t>and </a:t>
            </a:r>
            <a:r>
              <a:rPr lang="en-US" i="1" dirty="0" smtClean="0"/>
              <a:t>dynamic </a:t>
            </a:r>
            <a:r>
              <a:rPr lang="en-US" dirty="0" smtClean="0"/>
              <a:t>models of the system under design</a:t>
            </a:r>
          </a:p>
          <a:p>
            <a:r>
              <a:rPr lang="en-US" dirty="0" smtClean="0"/>
              <a:t>Object-Oriented Design</a:t>
            </a:r>
          </a:p>
          <a:p>
            <a:pPr lvl="1"/>
            <a:r>
              <a:rPr lang="en-US" dirty="0" smtClean="0"/>
              <a:t>Leads to an object-oriented decomposition</a:t>
            </a:r>
          </a:p>
          <a:p>
            <a:pPr lvl="1"/>
            <a:r>
              <a:rPr lang="en-US" dirty="0" smtClean="0"/>
              <a:t>Uses different notations to express different models of the </a:t>
            </a:r>
            <a:r>
              <a:rPr lang="en-US" u="sng" dirty="0" smtClean="0"/>
              <a:t>logical</a:t>
            </a:r>
            <a:r>
              <a:rPr lang="en-US" dirty="0" smtClean="0"/>
              <a:t> (class &amp; object structure) and </a:t>
            </a:r>
            <a:r>
              <a:rPr lang="en-US" u="sng" dirty="0" smtClean="0"/>
              <a:t>physical design</a:t>
            </a:r>
            <a:r>
              <a:rPr lang="en-US" dirty="0" smtClean="0"/>
              <a:t> (module &amp; process architecture) of a system, in addition to the static and dynamic aspects of the system</a:t>
            </a:r>
          </a:p>
          <a:p>
            <a:r>
              <a:rPr lang="en-US" dirty="0" smtClean="0"/>
              <a:t>Comparing to structured design</a:t>
            </a:r>
          </a:p>
          <a:p>
            <a:pPr lvl="1"/>
            <a:r>
              <a:rPr lang="en-US" dirty="0" smtClean="0"/>
              <a:t>OOD uses class and object abstraction to describe the system</a:t>
            </a:r>
          </a:p>
          <a:p>
            <a:pPr lvl="1"/>
            <a:r>
              <a:rPr lang="en-US" dirty="0" smtClean="0"/>
              <a:t>Structured design uses algorithmic abstraction to describe the system</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32</a:t>
            </a:fld>
            <a:endParaRPr lang="en-US"/>
          </a:p>
        </p:txBody>
      </p:sp>
    </p:spTree>
    <p:extLst>
      <p:ext uri="{BB962C8B-B14F-4D97-AF65-F5344CB8AC3E}">
        <p14:creationId xmlns:p14="http://schemas.microsoft.com/office/powerpoint/2010/main" val="21329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 Analysis</a:t>
            </a:r>
            <a:endParaRPr lang="en-US" dirty="0"/>
          </a:p>
        </p:txBody>
      </p:sp>
      <p:sp>
        <p:nvSpPr>
          <p:cNvPr id="3" name="Content Placeholder 2"/>
          <p:cNvSpPr>
            <a:spLocks noGrp="1"/>
          </p:cNvSpPr>
          <p:nvPr>
            <p:ph idx="1"/>
          </p:nvPr>
        </p:nvSpPr>
        <p:spPr/>
        <p:txBody>
          <a:bodyPr/>
          <a:lstStyle/>
          <a:p>
            <a:r>
              <a:rPr lang="en-US" dirty="0" smtClean="0"/>
              <a:t>Object-Oriented Analysis is a method of analysis that examine requirements from the perspective of the classes and objects found in the vocabulary of the problem domain.</a:t>
            </a:r>
          </a:p>
          <a:p>
            <a:r>
              <a:rPr lang="en-US" dirty="0" smtClean="0"/>
              <a:t>OOA emphasizes the building of real-world models using an object-oriented view of the world</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33</a:t>
            </a:fld>
            <a:endParaRPr lang="en-US"/>
          </a:p>
        </p:txBody>
      </p:sp>
    </p:spTree>
    <p:extLst>
      <p:ext uri="{BB962C8B-B14F-4D97-AF65-F5344CB8AC3E}">
        <p14:creationId xmlns:p14="http://schemas.microsoft.com/office/powerpoint/2010/main" val="17778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Reminders</a:t>
            </a:r>
            <a:endParaRPr lang="en-US" dirty="0"/>
          </a:p>
        </p:txBody>
      </p:sp>
      <p:sp>
        <p:nvSpPr>
          <p:cNvPr id="3" name="Content Placeholder 2"/>
          <p:cNvSpPr>
            <a:spLocks noGrp="1"/>
          </p:cNvSpPr>
          <p:nvPr>
            <p:ph idx="1"/>
          </p:nvPr>
        </p:nvSpPr>
        <p:spPr/>
        <p:txBody>
          <a:bodyPr>
            <a:normAutofit/>
          </a:bodyPr>
          <a:lstStyle/>
          <a:p>
            <a:r>
              <a:rPr lang="en-US" dirty="0" smtClean="0"/>
              <a:t>No class next week!</a:t>
            </a:r>
          </a:p>
          <a:p>
            <a:pPr lvl="1"/>
            <a:r>
              <a:rPr lang="en-US" dirty="0" smtClean="0"/>
              <a:t>Next class will be on Aug 29</a:t>
            </a:r>
            <a:r>
              <a:rPr lang="en-US" baseline="30000" dirty="0" smtClean="0"/>
              <a:t>th</a:t>
            </a:r>
            <a:r>
              <a:rPr lang="en-US" dirty="0" smtClean="0"/>
              <a:t> </a:t>
            </a:r>
          </a:p>
          <a:p>
            <a:pPr lvl="1"/>
            <a:r>
              <a:rPr lang="en-US" dirty="0" smtClean="0"/>
              <a:t>Reading: </a:t>
            </a:r>
            <a:r>
              <a:rPr lang="en-US" dirty="0" err="1" smtClean="0"/>
              <a:t>Booch</a:t>
            </a:r>
            <a:r>
              <a:rPr lang="en-US" dirty="0" smtClean="0"/>
              <a:t>, Chapter 1-3</a:t>
            </a:r>
          </a:p>
          <a:p>
            <a:r>
              <a:rPr lang="en-US" dirty="0" smtClean="0"/>
              <a:t>Project Registration due by Thu, Aug </a:t>
            </a:r>
            <a:r>
              <a:rPr lang="en-US" dirty="0" smtClean="0"/>
              <a:t>21</a:t>
            </a:r>
            <a:r>
              <a:rPr lang="en-US" baseline="30000" dirty="0" smtClean="0"/>
              <a:t>st</a:t>
            </a:r>
          </a:p>
          <a:p>
            <a:pPr lvl="1"/>
            <a:r>
              <a:rPr lang="en-US" u="sng" dirty="0" smtClean="0">
                <a:solidFill>
                  <a:schemeClr val="accent5">
                    <a:lumMod val="50000"/>
                  </a:schemeClr>
                </a:solidFill>
              </a:rPr>
              <a:t>http://goo.gl/hCkNux</a:t>
            </a:r>
          </a:p>
          <a:p>
            <a:pPr lvl="1"/>
            <a:r>
              <a:rPr lang="en-US" dirty="0" smtClean="0"/>
              <a:t>Group members</a:t>
            </a:r>
          </a:p>
          <a:p>
            <a:pPr lvl="1"/>
            <a:r>
              <a:rPr lang="en-US" dirty="0" smtClean="0"/>
              <a:t>Propose </a:t>
            </a:r>
            <a:r>
              <a:rPr lang="en-US" dirty="0" smtClean="0"/>
              <a:t>a project topic</a:t>
            </a:r>
          </a:p>
          <a:p>
            <a:pPr lvl="1"/>
            <a:r>
              <a:rPr lang="en-US" dirty="0" smtClean="0"/>
              <a:t>If you haven’t registered by Aug 21</a:t>
            </a:r>
            <a:r>
              <a:rPr lang="en-US" baseline="30000" dirty="0" smtClean="0"/>
              <a:t>st</a:t>
            </a:r>
            <a:r>
              <a:rPr lang="en-US" dirty="0" smtClean="0"/>
              <a:t>, you’ll be randomly assigned a partner and a </a:t>
            </a:r>
            <a:r>
              <a:rPr lang="en-US" dirty="0" smtClean="0"/>
              <a:t>topic</a:t>
            </a:r>
          </a:p>
          <a:p>
            <a:pPr lvl="1"/>
            <a:r>
              <a:rPr lang="en-US" dirty="0" smtClean="0"/>
              <a:t>You’ll design (use UML notation) </a:t>
            </a:r>
            <a:r>
              <a:rPr lang="en-US" u="sng" dirty="0" smtClean="0"/>
              <a:t>and</a:t>
            </a:r>
            <a:r>
              <a:rPr lang="en-US" dirty="0"/>
              <a:t/>
            </a:r>
            <a:br>
              <a:rPr lang="en-US" dirty="0"/>
            </a:br>
            <a:r>
              <a:rPr lang="en-US" dirty="0" smtClean="0"/>
              <a:t>implement your project using OO languages</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34</a:t>
            </a:fld>
            <a:endParaRPr lang="en-US"/>
          </a:p>
        </p:txBody>
      </p:sp>
    </p:spTree>
    <p:extLst>
      <p:ext uri="{BB962C8B-B14F-4D97-AF65-F5344CB8AC3E}">
        <p14:creationId xmlns:p14="http://schemas.microsoft.com/office/powerpoint/2010/main" val="422463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p:txBody>
          <a:bodyPr>
            <a:normAutofit/>
          </a:bodyPr>
          <a:lstStyle/>
          <a:p>
            <a:r>
              <a:rPr lang="en-US" sz="2800" dirty="0"/>
              <a:t>Primary </a:t>
            </a:r>
            <a:r>
              <a:rPr lang="en-US" sz="2800" dirty="0" smtClean="0"/>
              <a:t>Textbook (Required reading)</a:t>
            </a:r>
            <a:endParaRPr lang="en-US" sz="2800" dirty="0"/>
          </a:p>
          <a:p>
            <a:pPr lvl="1"/>
            <a:r>
              <a:rPr lang="en-US" sz="2400" dirty="0" err="1"/>
              <a:t>Booch</a:t>
            </a:r>
            <a:r>
              <a:rPr lang="en-US" sz="2400" dirty="0"/>
              <a:t>, et.al. 2007. </a:t>
            </a:r>
            <a:r>
              <a:rPr lang="en-US" sz="2400" b="1" dirty="0"/>
              <a:t>Object-Oriented Analysis and Design with Applications, </a:t>
            </a:r>
            <a:r>
              <a:rPr lang="en-US" sz="2400" b="1" u="sng" dirty="0"/>
              <a:t>Third Edition</a:t>
            </a:r>
            <a:r>
              <a:rPr lang="en-US" sz="2400" dirty="0"/>
              <a:t>. Addison-Wesley. (Bible)</a:t>
            </a:r>
          </a:p>
          <a:p>
            <a:r>
              <a:rPr lang="en-US" sz="2800" dirty="0"/>
              <a:t>Recommended books</a:t>
            </a:r>
          </a:p>
          <a:p>
            <a:pPr lvl="1"/>
            <a:r>
              <a:rPr lang="en-US" sz="2400" dirty="0"/>
              <a:t>Gamma, Helm, Johnson, and </a:t>
            </a:r>
            <a:r>
              <a:rPr lang="en-US" sz="2400" dirty="0" err="1"/>
              <a:t>Vlissides</a:t>
            </a:r>
            <a:r>
              <a:rPr lang="en-US" sz="2400" dirty="0"/>
              <a:t>. 1995. </a:t>
            </a:r>
            <a:r>
              <a:rPr lang="en-US" sz="2400" b="1" dirty="0"/>
              <a:t>Design Patterns: Elements of Reusable Object-Oriented Software</a:t>
            </a:r>
            <a:r>
              <a:rPr lang="en-US" sz="2400" dirty="0"/>
              <a:t>. Addison-Wesley (Gang of Four)</a:t>
            </a:r>
          </a:p>
          <a:p>
            <a:pPr lvl="1"/>
            <a:r>
              <a:rPr lang="en-US" sz="2400" dirty="0"/>
              <a:t>McLaughlin, </a:t>
            </a:r>
            <a:r>
              <a:rPr lang="en-US" sz="2400" dirty="0" err="1"/>
              <a:t>Pollice</a:t>
            </a:r>
            <a:r>
              <a:rPr lang="en-US" sz="2400" dirty="0"/>
              <a:t>, West. 2006. </a:t>
            </a:r>
            <a:r>
              <a:rPr lang="en-US" sz="2400" b="1" dirty="0"/>
              <a:t>Head First Object-Oriented Analysis and Design: A Brain Friendly Guide to OOA&amp;D</a:t>
            </a:r>
            <a:r>
              <a:rPr lang="en-US" sz="2400" dirty="0"/>
              <a:t>. O'Reilly (Head First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A7F8E3F6-DE14-48B2-B2BC-6FABA9630FB8}" type="slidenum">
              <a:rPr lang="en-US" smtClean="0"/>
              <a:t>4</a:t>
            </a:fld>
            <a:endParaRPr lang="en-US"/>
          </a:p>
        </p:txBody>
      </p:sp>
    </p:spTree>
    <p:extLst>
      <p:ext uri="{BB962C8B-B14F-4D97-AF65-F5344CB8AC3E}">
        <p14:creationId xmlns:p14="http://schemas.microsoft.com/office/powerpoint/2010/main" val="416223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Criteria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2 Exams 40%</a:t>
            </a:r>
          </a:p>
          <a:p>
            <a:r>
              <a:rPr lang="en-US" dirty="0" smtClean="0"/>
              <a:t>2 Quizzes 20%</a:t>
            </a:r>
          </a:p>
          <a:p>
            <a:r>
              <a:rPr lang="en-US" dirty="0" smtClean="0"/>
              <a:t>Design &amp; Implementation Project 40%</a:t>
            </a:r>
          </a:p>
          <a:p>
            <a:r>
              <a:rPr lang="en-US" dirty="0" smtClean="0"/>
              <a:t>Scoring</a:t>
            </a:r>
          </a:p>
          <a:p>
            <a:pPr lvl="1"/>
            <a:r>
              <a:rPr lang="en-US" dirty="0" smtClean="0"/>
              <a:t>≥ 90% </a:t>
            </a:r>
            <a:r>
              <a:rPr lang="en-US" dirty="0" smtClean="0">
                <a:sym typeface="Wingdings" panose="05000000000000000000" pitchFamily="2" charset="2"/>
              </a:rPr>
              <a:t> at least A</a:t>
            </a:r>
          </a:p>
          <a:p>
            <a:pPr lvl="1"/>
            <a:r>
              <a:rPr lang="en-US" dirty="0"/>
              <a:t>≥</a:t>
            </a:r>
            <a:r>
              <a:rPr lang="en-US" dirty="0" smtClean="0">
                <a:sym typeface="Wingdings" panose="05000000000000000000" pitchFamily="2" charset="2"/>
              </a:rPr>
              <a:t> 85%  at least B+</a:t>
            </a:r>
          </a:p>
          <a:p>
            <a:pPr lvl="1"/>
            <a:r>
              <a:rPr lang="en-US" dirty="0"/>
              <a:t>≥</a:t>
            </a:r>
            <a:r>
              <a:rPr lang="en-US" dirty="0" smtClean="0">
                <a:sym typeface="Wingdings" panose="05000000000000000000" pitchFamily="2" charset="2"/>
              </a:rPr>
              <a:t> 80%  at least B</a:t>
            </a:r>
          </a:p>
          <a:p>
            <a:pPr lvl="1"/>
            <a:r>
              <a:rPr lang="en-US" dirty="0"/>
              <a:t>≥</a:t>
            </a:r>
            <a:r>
              <a:rPr lang="en-US" dirty="0" smtClean="0">
                <a:sym typeface="Wingdings" panose="05000000000000000000" pitchFamily="2" charset="2"/>
              </a:rPr>
              <a:t> 75%  at least C+</a:t>
            </a:r>
          </a:p>
          <a:p>
            <a:pPr lvl="1"/>
            <a:r>
              <a:rPr lang="en-US" dirty="0"/>
              <a:t>≥</a:t>
            </a:r>
            <a:r>
              <a:rPr lang="en-US" dirty="0" smtClean="0">
                <a:sym typeface="Wingdings" panose="05000000000000000000" pitchFamily="2" charset="2"/>
              </a:rPr>
              <a:t> 70%  at least C</a:t>
            </a:r>
          </a:p>
          <a:p>
            <a:pPr lvl="1"/>
            <a:r>
              <a:rPr lang="en-US" dirty="0"/>
              <a:t>≥</a:t>
            </a:r>
            <a:r>
              <a:rPr lang="en-US" dirty="0" smtClean="0">
                <a:sym typeface="Wingdings" panose="05000000000000000000" pitchFamily="2" charset="2"/>
              </a:rPr>
              <a:t> 65%  at least D+</a:t>
            </a:r>
          </a:p>
          <a:p>
            <a:pPr lvl="1"/>
            <a:r>
              <a:rPr lang="en-US" dirty="0"/>
              <a:t>≥</a:t>
            </a:r>
            <a:r>
              <a:rPr lang="en-US" dirty="0" smtClean="0">
                <a:sym typeface="Wingdings" panose="05000000000000000000" pitchFamily="2" charset="2"/>
              </a:rPr>
              <a:t> 60%  at least D</a:t>
            </a:r>
            <a:endParaRPr lang="en-US" dirty="0" smtClean="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5</a:t>
            </a:fld>
            <a:endParaRPr lang="en-US"/>
          </a:p>
        </p:txBody>
      </p:sp>
    </p:spTree>
    <p:extLst>
      <p:ext uri="{BB962C8B-B14F-4D97-AF65-F5344CB8AC3E}">
        <p14:creationId xmlns:p14="http://schemas.microsoft.com/office/powerpoint/2010/main" val="7731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Submission Policy</a:t>
            </a:r>
            <a:endParaRPr lang="en-US" dirty="0"/>
          </a:p>
        </p:txBody>
      </p:sp>
      <p:sp>
        <p:nvSpPr>
          <p:cNvPr id="3" name="Content Placeholder 2"/>
          <p:cNvSpPr>
            <a:spLocks noGrp="1"/>
          </p:cNvSpPr>
          <p:nvPr>
            <p:ph idx="1"/>
          </p:nvPr>
        </p:nvSpPr>
        <p:spPr/>
        <p:txBody>
          <a:bodyPr/>
          <a:lstStyle/>
          <a:p>
            <a:r>
              <a:rPr lang="en-US" dirty="0" smtClean="0"/>
              <a:t>Late submission for project milestones, reports, presentations, deliverables will NOT be graded (i.e. get zero points for the work), unless both you AND your partner have university’s documented approval or medical statement</a:t>
            </a:r>
          </a:p>
          <a:p>
            <a:r>
              <a:rPr lang="en-US" dirty="0" smtClean="0"/>
              <a:t>Plan your work wisely, and do the work early !!!</a:t>
            </a:r>
          </a:p>
        </p:txBody>
      </p:sp>
      <p:sp>
        <p:nvSpPr>
          <p:cNvPr id="4" name="Slide Number Placeholder 3"/>
          <p:cNvSpPr>
            <a:spLocks noGrp="1"/>
          </p:cNvSpPr>
          <p:nvPr>
            <p:ph type="sldNum" sz="quarter" idx="12"/>
          </p:nvPr>
        </p:nvSpPr>
        <p:spPr/>
        <p:txBody>
          <a:bodyPr/>
          <a:lstStyle/>
          <a:p>
            <a:fld id="{A7F8E3F6-DE14-48B2-B2BC-6FABA9630FB8}" type="slidenum">
              <a:rPr lang="en-US" smtClean="0"/>
              <a:t>6</a:t>
            </a:fld>
            <a:endParaRPr lang="en-US"/>
          </a:p>
        </p:txBody>
      </p:sp>
    </p:spTree>
    <p:extLst>
      <p:ext uri="{BB962C8B-B14F-4D97-AF65-F5344CB8AC3E}">
        <p14:creationId xmlns:p14="http://schemas.microsoft.com/office/powerpoint/2010/main" val="35303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Integrity</a:t>
            </a:r>
            <a:endParaRPr lang="en-US" dirty="0"/>
          </a:p>
        </p:txBody>
      </p:sp>
      <p:sp>
        <p:nvSpPr>
          <p:cNvPr id="3" name="Content Placeholder 2"/>
          <p:cNvSpPr>
            <a:spLocks noGrp="1"/>
          </p:cNvSpPr>
          <p:nvPr>
            <p:ph idx="1"/>
          </p:nvPr>
        </p:nvSpPr>
        <p:spPr/>
        <p:txBody>
          <a:bodyPr/>
          <a:lstStyle/>
          <a:p>
            <a:r>
              <a:rPr lang="en-US" dirty="0" smtClean="0"/>
              <a:t>If you cheat on a quiz or an exam</a:t>
            </a:r>
          </a:p>
          <a:p>
            <a:pPr lvl="1"/>
            <a:r>
              <a:rPr lang="en-US" dirty="0" smtClean="0"/>
              <a:t>For the first time, you’ll get zero points on the quiz or exam</a:t>
            </a:r>
            <a:br>
              <a:rPr lang="en-US" dirty="0" smtClean="0"/>
            </a:br>
            <a:r>
              <a:rPr lang="en-US" dirty="0" smtClean="0"/>
              <a:t>and will be reported to the department</a:t>
            </a:r>
          </a:p>
          <a:p>
            <a:pPr lvl="1"/>
            <a:r>
              <a:rPr lang="en-US" dirty="0" smtClean="0"/>
              <a:t>For the second time, you’ll be reported and get an F for the course</a:t>
            </a:r>
          </a:p>
          <a:p>
            <a:pPr lvl="1"/>
            <a:r>
              <a:rPr lang="en-US" dirty="0" smtClean="0"/>
              <a:t>This course will NOT be offered during Summer</a:t>
            </a:r>
          </a:p>
          <a:p>
            <a:r>
              <a:rPr lang="en-US" dirty="0" smtClean="0"/>
              <a:t>For project submissions,</a:t>
            </a:r>
          </a:p>
          <a:p>
            <a:pPr lvl="1"/>
            <a:r>
              <a:rPr lang="en-US" dirty="0" smtClean="0"/>
              <a:t>Copying your friends’ code partially or fully will result in an F</a:t>
            </a:r>
          </a:p>
          <a:p>
            <a:pPr lvl="1"/>
            <a:r>
              <a:rPr lang="en-US" dirty="0" smtClean="0"/>
              <a:t>Copying code from the Internet without proper attribution will result in an F</a:t>
            </a:r>
          </a:p>
          <a:p>
            <a:pPr lvl="1"/>
            <a:r>
              <a:rPr lang="en-US" dirty="0" smtClean="0"/>
              <a:t>Anything else that could considered plagiarism will get you zero or F</a:t>
            </a:r>
          </a:p>
          <a:p>
            <a:pPr lvl="2"/>
            <a:r>
              <a:rPr lang="en-US" dirty="0" smtClean="0"/>
              <a:t>We don’t give permission for emergency drops</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7</a:t>
            </a:fld>
            <a:endParaRPr lang="en-US"/>
          </a:p>
        </p:txBody>
      </p:sp>
    </p:spTree>
    <p:extLst>
      <p:ext uri="{BB962C8B-B14F-4D97-AF65-F5344CB8AC3E}">
        <p14:creationId xmlns:p14="http://schemas.microsoft.com/office/powerpoint/2010/main" val="344933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Project</a:t>
            </a:r>
            <a:endParaRPr lang="en-US" dirty="0"/>
          </a:p>
        </p:txBody>
      </p:sp>
      <p:sp>
        <p:nvSpPr>
          <p:cNvPr id="3" name="Content Placeholder 2"/>
          <p:cNvSpPr>
            <a:spLocks noGrp="1"/>
          </p:cNvSpPr>
          <p:nvPr>
            <p:ph idx="1"/>
          </p:nvPr>
        </p:nvSpPr>
        <p:spPr>
          <a:xfrm>
            <a:off x="1295400" y="1828800"/>
            <a:ext cx="10194758" cy="4343400"/>
          </a:xfrm>
        </p:spPr>
        <p:txBody>
          <a:bodyPr/>
          <a:lstStyle/>
          <a:p>
            <a:r>
              <a:rPr lang="en-US" dirty="0" smtClean="0"/>
              <a:t>One semester-long project</a:t>
            </a:r>
          </a:p>
          <a:p>
            <a:r>
              <a:rPr lang="en-US" dirty="0" smtClean="0"/>
              <a:t>Group of two people</a:t>
            </a:r>
          </a:p>
          <a:p>
            <a:r>
              <a:rPr lang="en-US" dirty="0" smtClean="0"/>
              <a:t>OO Analysis &amp; Design a software system (of your choice)</a:t>
            </a:r>
          </a:p>
          <a:p>
            <a:r>
              <a:rPr lang="en-US" dirty="0" smtClean="0"/>
              <a:t>Implement the software</a:t>
            </a:r>
          </a:p>
          <a:p>
            <a:pPr lvl="1"/>
            <a:r>
              <a:rPr lang="en-US" dirty="0" smtClean="0"/>
              <a:t>Backend and Front-end (Web and Mobile)</a:t>
            </a:r>
          </a:p>
          <a:p>
            <a:pPr lvl="1"/>
            <a:r>
              <a:rPr lang="en-US" dirty="0" smtClean="0"/>
              <a:t>Support multiple users &amp; persistence</a:t>
            </a:r>
          </a:p>
          <a:p>
            <a:pPr lvl="1"/>
            <a:r>
              <a:rPr lang="en-US" dirty="0" smtClean="0"/>
              <a:t>You’ll get a Microsoft Azure pass!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8</a:t>
            </a:fld>
            <a:endParaRPr lang="en-US"/>
          </a:p>
        </p:txBody>
      </p:sp>
    </p:spTree>
    <p:extLst>
      <p:ext uri="{BB962C8B-B14F-4D97-AF65-F5344CB8AC3E}">
        <p14:creationId xmlns:p14="http://schemas.microsoft.com/office/powerpoint/2010/main" val="164180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Project Topics</a:t>
            </a:r>
            <a:endParaRPr lang="en-US" dirty="0"/>
          </a:p>
        </p:txBody>
      </p:sp>
      <p:sp>
        <p:nvSpPr>
          <p:cNvPr id="5" name="Content Placeholder 4"/>
          <p:cNvSpPr>
            <a:spLocks noGrp="1"/>
          </p:cNvSpPr>
          <p:nvPr>
            <p:ph sz="half" idx="1"/>
          </p:nvPr>
        </p:nvSpPr>
        <p:spPr>
          <a:xfrm>
            <a:off x="1295400" y="1828800"/>
            <a:ext cx="4888832" cy="4343400"/>
          </a:xfrm>
        </p:spPr>
        <p:txBody>
          <a:bodyPr>
            <a:normAutofit fontScale="92500" lnSpcReduction="10000"/>
          </a:bodyPr>
          <a:lstStyle/>
          <a:p>
            <a:r>
              <a:rPr lang="en-US" dirty="0" smtClean="0"/>
              <a:t>Health app</a:t>
            </a:r>
          </a:p>
          <a:p>
            <a:pPr lvl="1"/>
            <a:r>
              <a:rPr lang="en-US" dirty="0" smtClean="0"/>
              <a:t>Dietary Intake log</a:t>
            </a:r>
          </a:p>
          <a:p>
            <a:pPr lvl="1"/>
            <a:r>
              <a:rPr lang="en-US" dirty="0" smtClean="0"/>
              <a:t>Daily Exercise log</a:t>
            </a:r>
          </a:p>
          <a:p>
            <a:r>
              <a:rPr lang="en-US" dirty="0" smtClean="0"/>
              <a:t>Education</a:t>
            </a:r>
          </a:p>
          <a:p>
            <a:pPr lvl="1"/>
            <a:r>
              <a:rPr lang="en-US" dirty="0" smtClean="0"/>
              <a:t>Real-time collaboration / editing</a:t>
            </a:r>
          </a:p>
          <a:p>
            <a:pPr lvl="1"/>
            <a:r>
              <a:rPr lang="en-US" dirty="0" smtClean="0"/>
              <a:t>Social network / study group</a:t>
            </a:r>
          </a:p>
          <a:p>
            <a:pPr lvl="1"/>
            <a:r>
              <a:rPr lang="en-US" dirty="0" smtClean="0"/>
              <a:t>Programming assignment grading</a:t>
            </a:r>
          </a:p>
          <a:p>
            <a:pPr lvl="1"/>
            <a:r>
              <a:rPr lang="en-US" dirty="0" smtClean="0"/>
              <a:t>Online library book catalog</a:t>
            </a:r>
          </a:p>
          <a:p>
            <a:r>
              <a:rPr lang="en-US" dirty="0" smtClean="0"/>
              <a:t>Financial</a:t>
            </a:r>
          </a:p>
          <a:p>
            <a:pPr lvl="1"/>
            <a:r>
              <a:rPr lang="en-US" dirty="0" smtClean="0"/>
              <a:t>Personal banking / accounting</a:t>
            </a:r>
          </a:p>
          <a:p>
            <a:pPr lvl="1"/>
            <a:r>
              <a:rPr lang="en-US" dirty="0" smtClean="0"/>
              <a:t>Stock analysis</a:t>
            </a:r>
          </a:p>
          <a:p>
            <a:pPr lvl="1"/>
            <a:endParaRPr lang="en-US" dirty="0" smtClean="0"/>
          </a:p>
        </p:txBody>
      </p:sp>
      <p:sp>
        <p:nvSpPr>
          <p:cNvPr id="6" name="Content Placeholder 5"/>
          <p:cNvSpPr>
            <a:spLocks noGrp="1"/>
          </p:cNvSpPr>
          <p:nvPr>
            <p:ph sz="half" idx="2"/>
          </p:nvPr>
        </p:nvSpPr>
        <p:spPr/>
        <p:txBody>
          <a:bodyPr>
            <a:normAutofit fontScale="92500" lnSpcReduction="10000"/>
          </a:bodyPr>
          <a:lstStyle/>
          <a:p>
            <a:r>
              <a:rPr lang="en-US" dirty="0" smtClean="0"/>
              <a:t>Accessibilities</a:t>
            </a:r>
          </a:p>
          <a:p>
            <a:pPr lvl="1"/>
            <a:r>
              <a:rPr lang="en-US" dirty="0" smtClean="0"/>
              <a:t>Text-to-speech book or sign reader</a:t>
            </a:r>
          </a:p>
          <a:p>
            <a:pPr lvl="1"/>
            <a:r>
              <a:rPr lang="en-US" dirty="0" smtClean="0"/>
              <a:t>Personal assistant</a:t>
            </a:r>
          </a:p>
          <a:p>
            <a:r>
              <a:rPr lang="en-US" dirty="0" smtClean="0"/>
              <a:t>Entertainment</a:t>
            </a:r>
          </a:p>
          <a:p>
            <a:pPr lvl="1"/>
            <a:r>
              <a:rPr lang="en-US" dirty="0" smtClean="0"/>
              <a:t>Live content/event streaming</a:t>
            </a:r>
          </a:p>
          <a:p>
            <a:pPr lvl="1"/>
            <a:r>
              <a:rPr lang="en-US" dirty="0" smtClean="0"/>
              <a:t>Online multi-player games</a:t>
            </a:r>
          </a:p>
          <a:p>
            <a:pPr lvl="1"/>
            <a:r>
              <a:rPr lang="en-US" dirty="0" smtClean="0"/>
              <a:t>KMITL event bulletins</a:t>
            </a:r>
          </a:p>
          <a:p>
            <a:r>
              <a:rPr lang="en-US" dirty="0" smtClean="0"/>
              <a:t>Any other ideas?</a:t>
            </a:r>
          </a:p>
          <a:p>
            <a:pPr lvl="1"/>
            <a:r>
              <a:rPr lang="en-US" dirty="0" smtClean="0"/>
              <a:t>Come talk / email us</a:t>
            </a:r>
          </a:p>
          <a:p>
            <a:pPr lvl="1"/>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9</a:t>
            </a:fld>
            <a:endParaRPr lang="en-US" dirty="0"/>
          </a:p>
        </p:txBody>
      </p:sp>
    </p:spTree>
    <p:extLst>
      <p:ext uri="{BB962C8B-B14F-4D97-AF65-F5344CB8AC3E}">
        <p14:creationId xmlns:p14="http://schemas.microsoft.com/office/powerpoint/2010/main" val="428377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TotalTime>
  <Words>2073</Words>
  <Application>Microsoft Office PowerPoint</Application>
  <PresentationFormat>Widescreen</PresentationFormat>
  <Paragraphs>289</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Book Antiqua</vt:lpstr>
      <vt:lpstr>Wingdings</vt:lpstr>
      <vt:lpstr>Sales Direction 16X9</vt:lpstr>
      <vt:lpstr>Object Oriented Analysis and Design</vt:lpstr>
      <vt:lpstr>About the Course</vt:lpstr>
      <vt:lpstr>Administration</vt:lpstr>
      <vt:lpstr>Textbooks</vt:lpstr>
      <vt:lpstr>Grading Criteria</vt:lpstr>
      <vt:lpstr>Late Submission Policy</vt:lpstr>
      <vt:lpstr>Academic Integrity</vt:lpstr>
      <vt:lpstr>Class Project</vt:lpstr>
      <vt:lpstr>Possible Project Topics</vt:lpstr>
      <vt:lpstr>Project Registration</vt:lpstr>
      <vt:lpstr>Inherent Complexity of Software</vt:lpstr>
      <vt:lpstr>Why software is complex?</vt:lpstr>
      <vt:lpstr>Why software is complex?  (cont)</vt:lpstr>
      <vt:lpstr>The Five Attributes of Complex System</vt:lpstr>
      <vt:lpstr>The Five Attributes of Complex System (cont)</vt:lpstr>
      <vt:lpstr>Canonical Form of a Complex System</vt:lpstr>
      <vt:lpstr>System Architecture</vt:lpstr>
      <vt:lpstr>Decomposition</vt:lpstr>
      <vt:lpstr>The Role of Abstraction</vt:lpstr>
      <vt:lpstr>The Role of Hierarchy</vt:lpstr>
      <vt:lpstr>Designing a Complex System</vt:lpstr>
      <vt:lpstr>Elements of Software Design Methodologies</vt:lpstr>
      <vt:lpstr>Analysis &amp; Design Methods</vt:lpstr>
      <vt:lpstr>Is there a best design method?</vt:lpstr>
      <vt:lpstr>The Evolution of the Object Model</vt:lpstr>
      <vt:lpstr>First-generation Languages (1954-1958)</vt:lpstr>
      <vt:lpstr>Second-generation Language (1959-1961)</vt:lpstr>
      <vt:lpstr>Third-generation Language (1962-1970) and the Generation Gap (1970-1980)</vt:lpstr>
      <vt:lpstr>Object-Orientation boom (1980-1990) and the emergence of frameworks (1990-present)</vt:lpstr>
      <vt:lpstr>Object-Oriented Programming</vt:lpstr>
      <vt:lpstr>Object-Oriented Languages</vt:lpstr>
      <vt:lpstr>Object-Oriented Design [Booch’07]</vt:lpstr>
      <vt:lpstr>Object-Oriented Analysis</vt:lpstr>
      <vt:lpstr>Reminders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Akkarit Sangpetch</dc:creator>
  <cp:lastModifiedBy>Akkarit Sangpetch</cp:lastModifiedBy>
  <cp:revision>53</cp:revision>
  <dcterms:created xsi:type="dcterms:W3CDTF">2012-08-30T21:52:00Z</dcterms:created>
  <dcterms:modified xsi:type="dcterms:W3CDTF">2014-08-14T15:46:58Z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