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89" r:id="rId3"/>
    <p:sldId id="258" r:id="rId4"/>
    <p:sldId id="377" r:id="rId5"/>
    <p:sldId id="454" r:id="rId6"/>
    <p:sldId id="456" r:id="rId7"/>
    <p:sldId id="457" r:id="rId8"/>
    <p:sldId id="455" r:id="rId9"/>
    <p:sldId id="458" r:id="rId10"/>
    <p:sldId id="459" r:id="rId11"/>
    <p:sldId id="460" r:id="rId12"/>
    <p:sldId id="461" r:id="rId13"/>
    <p:sldId id="488" r:id="rId14"/>
    <p:sldId id="489" r:id="rId15"/>
    <p:sldId id="495" r:id="rId16"/>
    <p:sldId id="497" r:id="rId17"/>
    <p:sldId id="464" r:id="rId18"/>
    <p:sldId id="465" r:id="rId19"/>
    <p:sldId id="466" r:id="rId20"/>
    <p:sldId id="467" r:id="rId21"/>
    <p:sldId id="492" r:id="rId22"/>
    <p:sldId id="468" r:id="rId23"/>
    <p:sldId id="469" r:id="rId24"/>
    <p:sldId id="470" r:id="rId25"/>
    <p:sldId id="471" r:id="rId26"/>
    <p:sldId id="472" r:id="rId27"/>
    <p:sldId id="493" r:id="rId28"/>
    <p:sldId id="473" r:id="rId29"/>
    <p:sldId id="475" r:id="rId30"/>
    <p:sldId id="476" r:id="rId31"/>
    <p:sldId id="270" r:id="rId32"/>
    <p:sldId id="477" r:id="rId33"/>
    <p:sldId id="501" r:id="rId34"/>
    <p:sldId id="499" r:id="rId35"/>
    <p:sldId id="502" r:id="rId36"/>
    <p:sldId id="503" r:id="rId37"/>
    <p:sldId id="478" r:id="rId38"/>
    <p:sldId id="496" r:id="rId39"/>
    <p:sldId id="506" r:id="rId40"/>
    <p:sldId id="498" r:id="rId41"/>
    <p:sldId id="286" r:id="rId42"/>
    <p:sldId id="271" r:id="rId43"/>
    <p:sldId id="479" r:id="rId44"/>
    <p:sldId id="504" r:id="rId45"/>
    <p:sldId id="480" r:id="rId46"/>
    <p:sldId id="481" r:id="rId47"/>
    <p:sldId id="482" r:id="rId48"/>
    <p:sldId id="507" r:id="rId49"/>
    <p:sldId id="378" r:id="rId50"/>
    <p:sldId id="483" r:id="rId51"/>
    <p:sldId id="484" r:id="rId52"/>
    <p:sldId id="485" r:id="rId53"/>
    <p:sldId id="486" r:id="rId54"/>
    <p:sldId id="508" r:id="rId55"/>
    <p:sldId id="487" r:id="rId56"/>
    <p:sldId id="505" r:id="rId57"/>
    <p:sldId id="27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86357" autoAdjust="0"/>
  </p:normalViewPr>
  <p:slideViewPr>
    <p:cSldViewPr snapToGrid="0">
      <p:cViewPr varScale="1">
        <p:scale>
          <a:sx n="79" d="100"/>
          <a:sy n="79" d="100"/>
        </p:scale>
        <p:origin x="786" y="96"/>
      </p:cViewPr>
      <p:guideLst/>
    </p:cSldViewPr>
  </p:slideViewPr>
  <p:outlineViewPr>
    <p:cViewPr>
      <p:scale>
        <a:sx n="33" d="100"/>
        <a:sy n="33" d="100"/>
      </p:scale>
      <p:origin x="0" y="-133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962" y="1873584"/>
            <a:ext cx="5120640" cy="2560320"/>
          </a:xfrm>
        </p:spPr>
        <p:txBody>
          <a:bodyPr/>
          <a:lstStyle/>
          <a:p>
            <a:r>
              <a:rPr lang="en-US" dirty="0" smtClean="0"/>
              <a:t>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961" y="4571999"/>
            <a:ext cx="5667259" cy="209320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Fundamental of Object-Oriented </a:t>
            </a:r>
            <a:r>
              <a:rPr lang="en-US" dirty="0" smtClean="0"/>
              <a:t>Programming</a:t>
            </a:r>
            <a:endParaRPr lang="en-US" dirty="0"/>
          </a:p>
          <a:p>
            <a:r>
              <a:rPr lang="en-US" dirty="0" smtClean="0"/>
              <a:t>August 29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</a:p>
          <a:p>
            <a:r>
              <a:rPr lang="en-US" dirty="0"/>
              <a:t>Department </a:t>
            </a:r>
            <a:r>
              <a:rPr lang="en-US" dirty="0" smtClean="0"/>
              <a:t>of Computer Engineering, </a:t>
            </a:r>
            <a:r>
              <a:rPr lang="en-US" dirty="0"/>
              <a:t>KMITL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Akkarit</a:t>
            </a:r>
            <a:r>
              <a:rPr lang="en-US" dirty="0" smtClean="0"/>
              <a:t> </a:t>
            </a:r>
            <a:r>
              <a:rPr lang="en-US" dirty="0" err="1" smtClean="0"/>
              <a:t>Sangpetch</a:t>
            </a:r>
            <a:r>
              <a:rPr lang="en-US" dirty="0" smtClean="0"/>
              <a:t> &amp; Dr. Orathai Sangpetch</a:t>
            </a:r>
            <a:endParaRPr lang="en-US" dirty="0"/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Ee658124.b8220f0d-f76a-40d6-8b1b-5279f7cdcee9(en-us,PandP.1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5000"/>
            <a:ext cx="4086124" cy="423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792224"/>
            <a:ext cx="555650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Separate the abstractions for different area of concerns.</a:t>
            </a:r>
          </a:p>
          <a:p>
            <a:r>
              <a:rPr lang="en-US" i="1" dirty="0" smtClean="0"/>
              <a:t>Heater controllers</a:t>
            </a:r>
            <a:r>
              <a:rPr lang="en-US" dirty="0" smtClean="0"/>
              <a:t> collaborate with a </a:t>
            </a:r>
            <a:r>
              <a:rPr lang="en-US" i="1" dirty="0" smtClean="0"/>
              <a:t>temperature sensors</a:t>
            </a:r>
            <a:r>
              <a:rPr lang="en-US" dirty="0" smtClean="0"/>
              <a:t> and </a:t>
            </a:r>
            <a:r>
              <a:rPr lang="en-US" i="1" dirty="0" smtClean="0"/>
              <a:t>heaters</a:t>
            </a:r>
            <a:r>
              <a:rPr lang="en-US" dirty="0" smtClean="0"/>
              <a:t> to control the heater.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4968" y="3806584"/>
            <a:ext cx="1856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06159" y="5221224"/>
            <a:ext cx="1856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  <a:br>
              <a:rPr lang="en-US" dirty="0" smtClean="0"/>
            </a:br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5803" y="5221224"/>
            <a:ext cx="1856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Heater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 flipH="1">
            <a:off x="7534275" y="4720984"/>
            <a:ext cx="928116" cy="50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0"/>
          </p:cNvCxnSpPr>
          <p:nvPr/>
        </p:nvCxnSpPr>
        <p:spPr>
          <a:xfrm>
            <a:off x="8972550" y="4720984"/>
            <a:ext cx="1051369" cy="500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264" y="1828800"/>
            <a:ext cx="4593336" cy="4343400"/>
          </a:xfrm>
        </p:spPr>
        <p:txBody>
          <a:bodyPr/>
          <a:lstStyle/>
          <a:p>
            <a:r>
              <a:rPr lang="en-US" dirty="0" smtClean="0"/>
              <a:t>Modularity is the property of a system that has been decomposed into a set of cohesive and loosely coupled modules.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A module which collects all of the classes associated with individual growing plans (</a:t>
            </a:r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en-US" dirty="0" err="1" smtClean="0"/>
              <a:t>FruitGrowingPlan</a:t>
            </a:r>
            <a:r>
              <a:rPr lang="en-US" dirty="0" smtClean="0"/>
              <a:t>, </a:t>
            </a:r>
            <a:r>
              <a:rPr lang="en-US" dirty="0" err="1" smtClean="0"/>
              <a:t>GrainGrowingPlan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34" y="1992531"/>
            <a:ext cx="4872990" cy="35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Hierarchy is a ranking or ordering of abstractions</a:t>
            </a:r>
          </a:p>
          <a:p>
            <a:r>
              <a:rPr lang="en-US" dirty="0" smtClean="0"/>
              <a:t>Important hierarchies</a:t>
            </a:r>
          </a:p>
          <a:p>
            <a:pPr lvl="1"/>
            <a:r>
              <a:rPr lang="en-US" dirty="0" smtClean="0"/>
              <a:t>Class structure (“is a” hierarchy)</a:t>
            </a:r>
          </a:p>
          <a:p>
            <a:pPr lvl="1"/>
            <a:r>
              <a:rPr lang="en-US" dirty="0" smtClean="0"/>
              <a:t>Object structure (“part of” hierarchy)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Single inheritance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GrainGrowingPlan</a:t>
            </a:r>
            <a:r>
              <a:rPr lang="en-US" dirty="0" smtClean="0"/>
              <a:t> is a kind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GrowingPlan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Multiple inheritance</a:t>
            </a:r>
          </a:p>
          <a:p>
            <a:pPr lvl="2"/>
            <a:r>
              <a:rPr lang="en-US" dirty="0" smtClean="0">
                <a:latin typeface="+mj-lt"/>
                <a:cs typeface="Consolas" panose="020B0609020204030204" pitchFamily="49" charset="0"/>
              </a:rPr>
              <a:t>Rose is a Plant and a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FlowerMixin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Aggregation</a:t>
            </a:r>
          </a:p>
          <a:p>
            <a:pPr lvl="2"/>
            <a:r>
              <a:rPr lang="en-US" dirty="0" smtClean="0">
                <a:latin typeface="+mj-lt"/>
                <a:cs typeface="Consolas" panose="020B0609020204030204" pitchFamily="49" charset="0"/>
              </a:rPr>
              <a:t>A Garden contains many Plant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944" y="1828800"/>
            <a:ext cx="6120384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“is a” relationship</a:t>
            </a:r>
          </a:p>
          <a:p>
            <a:r>
              <a:rPr lang="en-US" dirty="0" smtClean="0"/>
              <a:t>Each subclass has </a:t>
            </a:r>
            <a:r>
              <a:rPr lang="en-US" u="sng" dirty="0" smtClean="0"/>
              <a:t>exactly one</a:t>
            </a:r>
            <a:r>
              <a:rPr lang="en-US" dirty="0" smtClean="0"/>
              <a:t> superclass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Bear</a:t>
            </a:r>
            <a:r>
              <a:rPr lang="en-US" dirty="0" smtClean="0"/>
              <a:t> </a:t>
            </a:r>
            <a:r>
              <a:rPr lang="en-US" u="sng" dirty="0" smtClean="0"/>
              <a:t>is a kind</a:t>
            </a:r>
            <a:r>
              <a:rPr lang="en-US" dirty="0" smtClean="0"/>
              <a:t>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Bear</a:t>
            </a:r>
            <a:r>
              <a:rPr lang="en-US" dirty="0" smtClean="0"/>
              <a:t> inherits 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 bear is a 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specialization (subclass)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of mammal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 mammal is a </a:t>
            </a:r>
            <a:r>
              <a:rPr lang="en-US" i="1" dirty="0" smtClean="0">
                <a:latin typeface="+mj-lt"/>
                <a:cs typeface="Consolas" panose="020B0609020204030204" pitchFamily="49" charset="0"/>
              </a:rPr>
              <a:t>generalization (superclass) 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of a bear</a:t>
            </a: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Other examples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Quicksort is a …… of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SortingAlgorithm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GrowingPlan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….. of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CropGrowingPlan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ArrayList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is a ….. of Collection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05041"/>
              </p:ext>
            </p:extLst>
          </p:nvPr>
        </p:nvGraphicFramePr>
        <p:xfrm>
          <a:off x="3099816" y="4529328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Bear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400973"/>
              </p:ext>
            </p:extLst>
          </p:nvPr>
        </p:nvGraphicFramePr>
        <p:xfrm>
          <a:off x="2022348" y="2053174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Mammal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292283"/>
              </p:ext>
            </p:extLst>
          </p:nvPr>
        </p:nvGraphicFramePr>
        <p:xfrm>
          <a:off x="886968" y="4517136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7" idx="3"/>
          </p:cNvCxnSpPr>
          <p:nvPr/>
        </p:nvCxnSpPr>
        <p:spPr>
          <a:xfrm flipV="1">
            <a:off x="1652016" y="3513165"/>
            <a:ext cx="690439" cy="991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/>
          <p:cNvSpPr/>
          <p:nvPr/>
        </p:nvSpPr>
        <p:spPr>
          <a:xfrm rot="2611062">
            <a:off x="2295067" y="3344463"/>
            <a:ext cx="229447" cy="19557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3164898" y="3513165"/>
            <a:ext cx="690439" cy="991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 rot="18988938" flipH="1">
            <a:off x="2985505" y="3340488"/>
            <a:ext cx="229447" cy="195578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how-to-draw-funny-cartoons.com/image-files/cartoon-fox-9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73" y="4949952"/>
            <a:ext cx="762762" cy="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ow-to-draw-funny-cartoons.com/image-files/cartoon-bear-7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13" y="4949632"/>
            <a:ext cx="872048" cy="87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667" y="2471092"/>
            <a:ext cx="584686" cy="82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7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6960" y="1828800"/>
            <a:ext cx="473964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Also “is-a” hierarchy</a:t>
            </a:r>
          </a:p>
          <a:p>
            <a:r>
              <a:rPr lang="en-US" dirty="0" smtClean="0"/>
              <a:t>Each subclass has more than one superclass</a:t>
            </a:r>
          </a:p>
          <a:p>
            <a:pPr lvl="1"/>
            <a:r>
              <a:rPr lang="en-US" dirty="0" smtClean="0"/>
              <a:t>A subclass contains properties and behaviors from all of its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Rose</a:t>
            </a:r>
            <a:r>
              <a:rPr lang="en-US" dirty="0"/>
              <a:t> </a:t>
            </a:r>
            <a:r>
              <a:rPr lang="en-US" u="sng" dirty="0" smtClean="0"/>
              <a:t>is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 kind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Plant</a:t>
            </a: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A kind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FlowerMixin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01824"/>
            <a:ext cx="4270872" cy="29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Hierarchy: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“part-of” hierarchy</a:t>
            </a:r>
          </a:p>
          <a:p>
            <a:r>
              <a:rPr lang="en-US" dirty="0" smtClean="0"/>
              <a:t>A garden consists of a collection of plants together with a growing plan</a:t>
            </a:r>
          </a:p>
          <a:p>
            <a:pPr lvl="1"/>
            <a:r>
              <a:rPr lang="en-US" dirty="0" smtClean="0"/>
              <a:t>Plants are </a:t>
            </a:r>
            <a:r>
              <a:rPr lang="en-US" u="sng" dirty="0" smtClean="0"/>
              <a:t>part of </a:t>
            </a:r>
            <a:r>
              <a:rPr lang="en-US" dirty="0" smtClean="0"/>
              <a:t>the garden</a:t>
            </a:r>
          </a:p>
          <a:p>
            <a:r>
              <a:rPr lang="en-US" dirty="0" smtClean="0"/>
              <a:t>Ownership issues</a:t>
            </a:r>
          </a:p>
          <a:p>
            <a:pPr lvl="1"/>
            <a:r>
              <a:rPr lang="en-US" dirty="0" smtClean="0"/>
              <a:t>The plants may exist without a garden </a:t>
            </a:r>
            <a:r>
              <a:rPr lang="en-US" dirty="0" smtClean="0">
                <a:sym typeface="Wingdings" panose="05000000000000000000" pitchFamily="2" charset="2"/>
              </a:rPr>
              <a:t> independent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err="1" smtClean="0">
                <a:sym typeface="Wingdings" panose="05000000000000000000" pitchFamily="2" charset="2"/>
              </a:rPr>
              <a:t>GrowingPlan</a:t>
            </a:r>
            <a:r>
              <a:rPr lang="en-US" dirty="0" smtClean="0">
                <a:sym typeface="Wingdings" panose="05000000000000000000" pitchFamily="2" charset="2"/>
              </a:rPr>
              <a:t> does not exist without a garden -&gt; containment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2432" y="1700782"/>
            <a:ext cx="5547360" cy="51328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Typing is the enforcement of the class of an object, such that objects of different </a:t>
            </a:r>
            <a:r>
              <a:rPr lang="en-US" dirty="0" smtClean="0"/>
              <a:t>types </a:t>
            </a:r>
            <a:r>
              <a:rPr lang="en-US" dirty="0"/>
              <a:t>may not be interchanged, or at the most, they may be interchanged only in </a:t>
            </a:r>
            <a:r>
              <a:rPr lang="en-US" dirty="0" smtClean="0"/>
              <a:t>very </a:t>
            </a:r>
            <a:r>
              <a:rPr lang="en-US" dirty="0"/>
              <a:t>restricted ways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Strong &amp; Weak typing</a:t>
            </a:r>
          </a:p>
          <a:p>
            <a:pPr lvl="1"/>
            <a:r>
              <a:rPr lang="en-US" dirty="0" smtClean="0"/>
              <a:t>Strong typing: Cannot call operations on an object unless its signature is defined in the object’s class or super class</a:t>
            </a:r>
          </a:p>
          <a:p>
            <a:pPr lvl="1"/>
            <a:r>
              <a:rPr lang="en-US" dirty="0" smtClean="0"/>
              <a:t>Type consistency</a:t>
            </a:r>
          </a:p>
          <a:p>
            <a:r>
              <a:rPr lang="en-US" dirty="0" smtClean="0"/>
              <a:t>Dynamic &amp; Static typing</a:t>
            </a:r>
          </a:p>
          <a:p>
            <a:pPr lvl="1"/>
            <a:r>
              <a:rPr lang="en-US" dirty="0" smtClean="0"/>
              <a:t>Static typing (static/early binding) types of all variables and expressions can be determined at compile time</a:t>
            </a:r>
          </a:p>
          <a:p>
            <a:pPr lvl="1"/>
            <a:r>
              <a:rPr lang="en-US" dirty="0" smtClean="0"/>
              <a:t>Dynamic typing (late binding) variable types are not known until runtime</a:t>
            </a:r>
          </a:p>
          <a:p>
            <a:r>
              <a:rPr lang="en-US" dirty="0" smtClean="0"/>
              <a:t>Example - Strong &amp; Dynamic Typing: C++, Java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799"/>
            <a:ext cx="4105656" cy="40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376" y="1828800"/>
            <a:ext cx="4459224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Concurrency is the property that distinguishes an active object from one that </a:t>
            </a:r>
            <a:r>
              <a:rPr lang="en-US" dirty="0" smtClean="0"/>
              <a:t>is not active</a:t>
            </a:r>
          </a:p>
          <a:p>
            <a:r>
              <a:rPr lang="en-US" dirty="0" smtClean="0"/>
              <a:t>Each object may represent a separate thread of control (active)</a:t>
            </a:r>
          </a:p>
          <a:p>
            <a:r>
              <a:rPr lang="en-US" dirty="0" smtClean="0"/>
              <a:t>Focus on process abstraction and synchronization</a:t>
            </a:r>
          </a:p>
          <a:p>
            <a:r>
              <a:rPr lang="en-US" dirty="0" smtClean="0"/>
              <a:t>Dealing with concurrency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Intrinsic feature of certain programming languages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class library to implement lightweight processes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Use interrupts to give the illusion of concurrency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828800"/>
            <a:ext cx="5015767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0" y="1792224"/>
            <a:ext cx="5388864" cy="45827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Persistence is the property of an object through which its existence </a:t>
            </a:r>
            <a:r>
              <a:rPr lang="en-US" dirty="0" smtClean="0"/>
              <a:t>transcends time </a:t>
            </a:r>
            <a:r>
              <a:rPr lang="en-US" dirty="0"/>
              <a:t>(i.e., the object continues to exist after its creator ceases to exist) and/or </a:t>
            </a:r>
            <a:r>
              <a:rPr lang="en-US" dirty="0" smtClean="0"/>
              <a:t> space </a:t>
            </a:r>
            <a:r>
              <a:rPr lang="en-US" dirty="0"/>
              <a:t>(i.e., the object’s location moves from the address space in which it </a:t>
            </a:r>
            <a:r>
              <a:rPr lang="en-US" dirty="0" smtClean="0"/>
              <a:t>was created).</a:t>
            </a:r>
          </a:p>
          <a:p>
            <a:r>
              <a:rPr lang="en-US" dirty="0" smtClean="0"/>
              <a:t>An object takes up some amount of space and exists for some amount of time</a:t>
            </a:r>
          </a:p>
          <a:p>
            <a:pPr lvl="1"/>
            <a:r>
              <a:rPr lang="en-US" dirty="0" smtClean="0"/>
              <a:t>Transient results in an expression</a:t>
            </a:r>
          </a:p>
          <a:p>
            <a:pPr lvl="1"/>
            <a:r>
              <a:rPr lang="en-US" dirty="0" smtClean="0"/>
              <a:t>Local variables in procedure</a:t>
            </a:r>
          </a:p>
          <a:p>
            <a:pPr lvl="1"/>
            <a:r>
              <a:rPr lang="en-US" dirty="0" smtClean="0"/>
              <a:t>Global variables and heap items</a:t>
            </a:r>
          </a:p>
          <a:p>
            <a:pPr lvl="1"/>
            <a:r>
              <a:rPr lang="en-US" dirty="0" smtClean="0"/>
              <a:t>Data that exists between executions of a program</a:t>
            </a:r>
          </a:p>
          <a:p>
            <a:pPr lvl="1"/>
            <a:r>
              <a:rPr lang="en-US" dirty="0" smtClean="0"/>
              <a:t>Data that exists between different versions of a program</a:t>
            </a:r>
          </a:p>
          <a:p>
            <a:pPr lvl="1"/>
            <a:r>
              <a:rPr lang="en-US" dirty="0" smtClean="0"/>
              <a:t>Data that outlives the program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44" y="1792224"/>
            <a:ext cx="5333484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6144" y="1828800"/>
            <a:ext cx="4410456" cy="4343400"/>
          </a:xfrm>
        </p:spPr>
        <p:txBody>
          <a:bodyPr/>
          <a:lstStyle/>
          <a:p>
            <a:r>
              <a:rPr lang="en-US" dirty="0"/>
              <a:t>An object is an entity that has </a:t>
            </a:r>
            <a:endParaRPr lang="th-TH" dirty="0" smtClean="0"/>
          </a:p>
          <a:p>
            <a:pPr lvl="1"/>
            <a:r>
              <a:rPr lang="en-US" dirty="0" smtClean="0"/>
              <a:t>State</a:t>
            </a:r>
            <a:endParaRPr lang="th-TH" dirty="0" smtClean="0"/>
          </a:p>
          <a:p>
            <a:pPr lvl="1"/>
            <a:r>
              <a:rPr lang="en-US" dirty="0" smtClean="0"/>
              <a:t>Behavior</a:t>
            </a:r>
            <a:endParaRPr lang="th-TH" dirty="0" smtClean="0"/>
          </a:p>
          <a:p>
            <a:pPr lvl="1"/>
            <a:r>
              <a:rPr lang="en-US" dirty="0" smtClean="0"/>
              <a:t>Identity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structure </a:t>
            </a:r>
            <a:r>
              <a:rPr lang="en-US" dirty="0" smtClean="0"/>
              <a:t>and</a:t>
            </a:r>
            <a:r>
              <a:rPr lang="th-TH" dirty="0" smtClean="0"/>
              <a:t> </a:t>
            </a:r>
            <a:r>
              <a:rPr lang="en-US" dirty="0" smtClean="0"/>
              <a:t>behavior </a:t>
            </a:r>
            <a:r>
              <a:rPr lang="en-US" dirty="0"/>
              <a:t>of similar objects are defined in their common </a:t>
            </a:r>
            <a:r>
              <a:rPr lang="en-US" i="1" dirty="0"/>
              <a:t>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terms </a:t>
            </a:r>
            <a:r>
              <a:rPr lang="en-US" i="1" dirty="0" smtClean="0"/>
              <a:t>instance</a:t>
            </a:r>
            <a:r>
              <a:rPr lang="th-TH" i="1" dirty="0" smtClean="0"/>
              <a:t> </a:t>
            </a:r>
            <a:r>
              <a:rPr lang="en-US" dirty="0" smtClean="0"/>
              <a:t>and </a:t>
            </a:r>
            <a:r>
              <a:rPr lang="en-US" i="1" dirty="0"/>
              <a:t>object </a:t>
            </a:r>
            <a:r>
              <a:rPr lang="en-US" dirty="0"/>
              <a:t>are interchangeable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55" y="1828800"/>
            <a:ext cx="50006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office hour</a:t>
            </a:r>
          </a:p>
          <a:p>
            <a:pPr lvl="1"/>
            <a:r>
              <a:rPr lang="en-US" dirty="0" smtClean="0"/>
              <a:t>Friday 4-5 pm @ ECC 901</a:t>
            </a:r>
          </a:p>
          <a:p>
            <a:r>
              <a:rPr lang="en-US" dirty="0" smtClean="0"/>
              <a:t>If your name for the Canvas account is in Thai, please change it to English!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“The </a:t>
            </a:r>
            <a:r>
              <a:rPr lang="en-US" dirty="0"/>
              <a:t>state of an object encompasses all of the (usually static) properties of </a:t>
            </a:r>
            <a:r>
              <a:rPr lang="en-US" dirty="0" smtClean="0"/>
              <a:t>the object </a:t>
            </a:r>
            <a:r>
              <a:rPr lang="en-US" dirty="0"/>
              <a:t>plus the current (usually dynamic) values of each of these </a:t>
            </a:r>
            <a:r>
              <a:rPr lang="en-US" dirty="0" smtClean="0"/>
              <a:t>properties”</a:t>
            </a:r>
          </a:p>
          <a:p>
            <a:r>
              <a:rPr lang="en-US" dirty="0" smtClean="0"/>
              <a:t>Example: vending machine</a:t>
            </a:r>
          </a:p>
          <a:p>
            <a:pPr lvl="1"/>
            <a:r>
              <a:rPr lang="en-US" dirty="0" smtClean="0"/>
              <a:t>Static property – can accept the money (essential/fundamental characteristic)</a:t>
            </a:r>
          </a:p>
          <a:p>
            <a:pPr lvl="1"/>
            <a:r>
              <a:rPr lang="en-US" dirty="0" smtClean="0"/>
              <a:t>Dynamic property – the actual </a:t>
            </a:r>
            <a:r>
              <a:rPr lang="en-US" dirty="0"/>
              <a:t>quantity of money accepted at any given </a:t>
            </a:r>
            <a:r>
              <a:rPr lang="en-US" dirty="0" smtClean="0"/>
              <a:t>moment </a:t>
            </a:r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objects within a system encapsulate some state and that all </a:t>
            </a:r>
            <a:r>
              <a:rPr lang="en-US" dirty="0" smtClean="0"/>
              <a:t>of the </a:t>
            </a:r>
            <a:r>
              <a:rPr lang="en-US" dirty="0"/>
              <a:t>state within a system is encapsulated by objects. </a:t>
            </a:r>
            <a:endParaRPr lang="en-US" dirty="0" smtClean="0"/>
          </a:p>
          <a:p>
            <a:r>
              <a:rPr lang="en-US" dirty="0" smtClean="0"/>
              <a:t>Encapsulating </a:t>
            </a:r>
            <a:r>
              <a:rPr lang="en-US" dirty="0"/>
              <a:t>the state of </a:t>
            </a:r>
            <a:r>
              <a:rPr lang="en-US" dirty="0" smtClean="0"/>
              <a:t>an object </a:t>
            </a:r>
            <a:r>
              <a:rPr lang="en-US" dirty="0"/>
              <a:t>is a start, but it is not enough to allow us to capture the full intent of </a:t>
            </a:r>
            <a:r>
              <a:rPr lang="en-US" dirty="0" smtClean="0"/>
              <a:t>the abstraction</a:t>
            </a:r>
          </a:p>
          <a:p>
            <a:r>
              <a:rPr lang="en-US" dirty="0"/>
              <a:t>The state of an object represents the cumulative results of its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State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good engineering practice to encapsulate the state of an object </a:t>
            </a:r>
            <a:r>
              <a:rPr lang="en-US" dirty="0" smtClean="0"/>
              <a:t>rather than </a:t>
            </a:r>
            <a:r>
              <a:rPr lang="en-US" dirty="0"/>
              <a:t>expose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01" y="3401812"/>
            <a:ext cx="4476750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89" y="2863649"/>
            <a:ext cx="29051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“Behavior </a:t>
            </a:r>
            <a:r>
              <a:rPr lang="en-US" dirty="0"/>
              <a:t>is how an object acts and reacts, in terms of its state changes and </a:t>
            </a:r>
            <a:r>
              <a:rPr lang="en-US" dirty="0" smtClean="0"/>
              <a:t>message passing”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Java – method</a:t>
            </a:r>
          </a:p>
          <a:p>
            <a:pPr lvl="1"/>
            <a:r>
              <a:rPr lang="en-US" dirty="0" smtClean="0"/>
              <a:t>C++ - function</a:t>
            </a:r>
          </a:p>
          <a:p>
            <a:pPr lvl="1"/>
            <a:r>
              <a:rPr lang="en-US" dirty="0" smtClean="0"/>
              <a:t>Smalltalk – message passing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terms </a:t>
            </a:r>
            <a:r>
              <a:rPr lang="en-US" i="1" dirty="0"/>
              <a:t>operation </a:t>
            </a:r>
            <a:r>
              <a:rPr lang="en-US" dirty="0"/>
              <a:t>and </a:t>
            </a:r>
            <a:r>
              <a:rPr lang="en-US" i="1" dirty="0"/>
              <a:t>message </a:t>
            </a:r>
            <a:r>
              <a:rPr lang="en-US" dirty="0"/>
              <a:t>are interchangeable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7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operation denotes a service that a class offers to its clients</a:t>
            </a:r>
          </a:p>
          <a:p>
            <a:pPr lvl="1"/>
            <a:r>
              <a:rPr lang="en-US" dirty="0"/>
              <a:t>Modifier: an operation that alters the state of an object</a:t>
            </a:r>
          </a:p>
          <a:p>
            <a:pPr lvl="1"/>
            <a:r>
              <a:rPr lang="en-US" dirty="0"/>
              <a:t>Selector: an operation that accesses the state of an object but does not alter the state</a:t>
            </a:r>
          </a:p>
          <a:p>
            <a:pPr lvl="1"/>
            <a:r>
              <a:rPr lang="en-US" dirty="0"/>
              <a:t>Iterator: an operation that permits all parts of an object to be accessed in some well-defined order</a:t>
            </a:r>
          </a:p>
          <a:p>
            <a:pPr lvl="1"/>
            <a:r>
              <a:rPr lang="en-US" dirty="0"/>
              <a:t>Constructor: an operation that creates an object and/or initializes its state</a:t>
            </a:r>
          </a:p>
          <a:p>
            <a:pPr lvl="1"/>
            <a:r>
              <a:rPr lang="en-US" dirty="0"/>
              <a:t>Destructor: an operation that frees the state of an object and/or destroys the object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Behavior: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responsibilities of an object are all the services it </a:t>
            </a:r>
            <a:r>
              <a:rPr lang="en-US" dirty="0" smtClean="0"/>
              <a:t>provides for </a:t>
            </a:r>
            <a:r>
              <a:rPr lang="en-US" dirty="0"/>
              <a:t>all of the contracts it supports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state </a:t>
            </a:r>
            <a:r>
              <a:rPr lang="en-US" dirty="0"/>
              <a:t>and behavior of an object collectively define the roles that an object </a:t>
            </a:r>
            <a:r>
              <a:rPr lang="en-US" dirty="0" smtClean="0"/>
              <a:t>may play</a:t>
            </a:r>
          </a:p>
          <a:p>
            <a:r>
              <a:rPr lang="en-US" dirty="0" smtClean="0"/>
              <a:t>The role that an object play </a:t>
            </a:r>
            <a:r>
              <a:rPr lang="en-US" dirty="0"/>
              <a:t>in turn </a:t>
            </a:r>
            <a:r>
              <a:rPr lang="en-US" dirty="0" smtClean="0"/>
              <a:t>fulfills </a:t>
            </a:r>
            <a:r>
              <a:rPr lang="en-US" dirty="0"/>
              <a:t>the abstraction’s responsibilities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Behavior: Objects as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object is like a tiny machine</a:t>
            </a:r>
          </a:p>
          <a:p>
            <a:r>
              <a:rPr lang="en-US" dirty="0" smtClean="0"/>
              <a:t>Behavior may be defined in an equivalent finite state machine</a:t>
            </a:r>
          </a:p>
          <a:p>
            <a:r>
              <a:rPr lang="en-US" dirty="0" smtClean="0"/>
              <a:t>2  Types</a:t>
            </a:r>
          </a:p>
          <a:p>
            <a:pPr lvl="1"/>
            <a:r>
              <a:rPr lang="en-US" dirty="0" smtClean="0"/>
              <a:t>Active object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xhibit </a:t>
            </a:r>
            <a:r>
              <a:rPr lang="en-US" dirty="0"/>
              <a:t>some behavior without being operated on by another </a:t>
            </a:r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Root of control</a:t>
            </a:r>
          </a:p>
          <a:p>
            <a:pPr lvl="1"/>
            <a:r>
              <a:rPr lang="en-US" dirty="0" smtClean="0"/>
              <a:t>Passive object</a:t>
            </a:r>
          </a:p>
          <a:p>
            <a:pPr lvl="2"/>
            <a:r>
              <a:rPr lang="en-US" dirty="0" smtClean="0"/>
              <a:t>Change a </a:t>
            </a:r>
            <a:r>
              <a:rPr lang="en-US" dirty="0"/>
              <a:t>state </a:t>
            </a:r>
            <a:r>
              <a:rPr lang="en-US" dirty="0" smtClean="0"/>
              <a:t>only </a:t>
            </a:r>
            <a:r>
              <a:rPr lang="en-US" dirty="0"/>
              <a:t>when </a:t>
            </a:r>
            <a:r>
              <a:rPr lang="en-US" dirty="0" smtClean="0"/>
              <a:t>explicitly acted on</a:t>
            </a:r>
          </a:p>
          <a:p>
            <a:r>
              <a:rPr lang="en-US" dirty="0" smtClean="0"/>
              <a:t>Sequential system has only one active object. Other objects are passive</a:t>
            </a:r>
          </a:p>
          <a:p>
            <a:pPr lvl="1"/>
            <a:r>
              <a:rPr lang="en-US" dirty="0" smtClean="0"/>
              <a:t>E.g. a </a:t>
            </a:r>
            <a:r>
              <a:rPr lang="en-US" dirty="0"/>
              <a:t>main object responsible for managing an </a:t>
            </a:r>
            <a:r>
              <a:rPr lang="en-US" dirty="0" smtClean="0"/>
              <a:t>event loop </a:t>
            </a:r>
            <a:r>
              <a:rPr lang="en-US" dirty="0"/>
              <a:t>that dispatches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Transaction processing system may have active objects distributed throughout </a:t>
            </a:r>
            <a:r>
              <a:rPr lang="en-US" dirty="0"/>
              <a:t>the system’s passive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“Identity </a:t>
            </a:r>
            <a:r>
              <a:rPr lang="en-US" dirty="0" smtClean="0"/>
              <a:t>is that </a:t>
            </a:r>
            <a:r>
              <a:rPr lang="en-US" dirty="0"/>
              <a:t>property of an object which distinguishes it from all other objects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Programming languages use variable names </a:t>
            </a:r>
            <a:r>
              <a:rPr lang="en-US" dirty="0"/>
              <a:t>to distinguish temporary </a:t>
            </a:r>
            <a:r>
              <a:rPr lang="en-US" dirty="0" smtClean="0"/>
              <a:t>objects,</a:t>
            </a:r>
            <a:r>
              <a:rPr lang="en-US" dirty="0"/>
              <a:t> mixing addressability and identity.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systems use identifier keys to distinguish persistent objects, mixing </a:t>
            </a:r>
            <a:r>
              <a:rPr lang="en-US" dirty="0" smtClean="0"/>
              <a:t>data value </a:t>
            </a:r>
            <a:r>
              <a:rPr lang="en-US" dirty="0"/>
              <a:t>and identity.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Object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6348984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Case B</a:t>
            </a:r>
          </a:p>
          <a:p>
            <a:pPr lvl="1"/>
            <a:r>
              <a:rPr lang="en-US" dirty="0" smtClean="0"/>
              <a:t>item1, item2 have the same states but represent distinct objects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tem3, item4 have structural sharing (aliases)</a:t>
            </a:r>
          </a:p>
          <a:p>
            <a:pPr lvl="2"/>
            <a:r>
              <a:rPr lang="en-US" dirty="0" smtClean="0"/>
              <a:t>Can lead to memory leaks, memory access violation, unexpected state change, dangling reference</a:t>
            </a:r>
          </a:p>
          <a:p>
            <a:r>
              <a:rPr lang="en-US" dirty="0" smtClean="0"/>
              <a:t>Case C</a:t>
            </a:r>
          </a:p>
          <a:p>
            <a:pPr lvl="1"/>
            <a:r>
              <a:rPr lang="en-US" dirty="0" smtClean="0"/>
              <a:t>Change the value of </a:t>
            </a:r>
            <a:r>
              <a:rPr lang="en-US" dirty="0"/>
              <a:t>the item2 pointer to point to </a:t>
            </a:r>
            <a:r>
              <a:rPr lang="en-US" dirty="0" smtClean="0"/>
              <a:t>item1</a:t>
            </a:r>
          </a:p>
          <a:p>
            <a:pPr lvl="2"/>
            <a:r>
              <a:rPr lang="en-US" dirty="0" smtClean="0"/>
              <a:t>Memory leak</a:t>
            </a:r>
          </a:p>
          <a:p>
            <a:pPr lvl="2"/>
            <a:r>
              <a:rPr lang="en-US" dirty="0" smtClean="0"/>
              <a:t>Identity of item2 is lost</a:t>
            </a:r>
          </a:p>
          <a:p>
            <a:pPr lvl="1"/>
            <a:r>
              <a:rPr lang="en-US" dirty="0" smtClean="0"/>
              <a:t>Java &amp; Smalltalk have garbage collection to reclaim the storage automatically</a:t>
            </a:r>
          </a:p>
          <a:p>
            <a:pPr lvl="1"/>
            <a:r>
              <a:rPr lang="en-US" dirty="0" smtClean="0"/>
              <a:t>C++ cannot reclaim the storage until the program that created it finishes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97" y="1698224"/>
            <a:ext cx="4048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Relationship: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603992" cy="5157216"/>
          </a:xfrm>
        </p:spPr>
        <p:txBody>
          <a:bodyPr>
            <a:normAutofit/>
          </a:bodyPr>
          <a:lstStyle/>
          <a:p>
            <a:r>
              <a:rPr lang="en-US" dirty="0" smtClean="0"/>
              <a:t>An object collaborates with one another thru links</a:t>
            </a:r>
          </a:p>
          <a:p>
            <a:r>
              <a:rPr lang="en-US" dirty="0" smtClean="0"/>
              <a:t>Roles of objects in a link</a:t>
            </a:r>
          </a:p>
          <a:p>
            <a:pPr lvl="1"/>
            <a:r>
              <a:rPr lang="en-US" i="1" dirty="0" smtClean="0"/>
              <a:t>Controller</a:t>
            </a:r>
            <a:r>
              <a:rPr lang="en-US" dirty="0" smtClean="0"/>
              <a:t>: This </a:t>
            </a:r>
            <a:r>
              <a:rPr lang="en-US" dirty="0"/>
              <a:t>object (active object) can </a:t>
            </a:r>
            <a:r>
              <a:rPr lang="en-US" dirty="0" smtClean="0"/>
              <a:t>operate on other objects</a:t>
            </a:r>
          </a:p>
          <a:p>
            <a:pPr lvl="1"/>
            <a:r>
              <a:rPr lang="en-US" i="1" dirty="0" smtClean="0"/>
              <a:t>Server</a:t>
            </a:r>
            <a:r>
              <a:rPr lang="en-US" dirty="0" smtClean="0"/>
              <a:t>: This object is only operated on by other objects</a:t>
            </a:r>
          </a:p>
          <a:p>
            <a:pPr lvl="1"/>
            <a:r>
              <a:rPr lang="en-US" i="1" dirty="0" smtClean="0"/>
              <a:t>Proxy</a:t>
            </a:r>
            <a:r>
              <a:rPr lang="en-US" dirty="0" smtClean="0"/>
              <a:t>: This object can both operate on other objects and be operated on by other objects (a proxy is usually created to represent a real-world object)</a:t>
            </a:r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In order for object A to send a message to B, B must be visible to A</a:t>
            </a:r>
          </a:p>
          <a:p>
            <a:pPr lvl="1"/>
            <a:r>
              <a:rPr lang="en-US" dirty="0" smtClean="0"/>
              <a:t>Not important during analysis, but required for design &amp; implementation</a:t>
            </a:r>
          </a:p>
          <a:p>
            <a:pPr lvl="2"/>
            <a:r>
              <a:rPr lang="en-US" dirty="0" smtClean="0"/>
              <a:t>What happen if B and A are on different machines?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an object passes a message to another, the two objects are </a:t>
            </a:r>
            <a:r>
              <a:rPr lang="en-US" dirty="0" smtClean="0"/>
              <a:t>synchronized</a:t>
            </a:r>
          </a:p>
          <a:p>
            <a:r>
              <a:rPr lang="en-US" dirty="0" smtClean="0"/>
              <a:t>Need to consider a link from an active to a passive object</a:t>
            </a:r>
            <a:endParaRPr lang="en-US" dirty="0"/>
          </a:p>
          <a:p>
            <a:pPr lvl="1"/>
            <a:r>
              <a:rPr lang="en-US" i="1" dirty="0"/>
              <a:t>Sequential</a:t>
            </a:r>
            <a:r>
              <a:rPr lang="en-US" dirty="0"/>
              <a:t>: The semantics of the passive object are guaranteed</a:t>
            </a:r>
            <a:br>
              <a:rPr lang="en-US" dirty="0"/>
            </a:br>
            <a:r>
              <a:rPr lang="en-US" dirty="0"/>
              <a:t>only in the presence of a single active object at a time</a:t>
            </a:r>
          </a:p>
          <a:p>
            <a:pPr lvl="1"/>
            <a:r>
              <a:rPr lang="en-US" i="1" dirty="0"/>
              <a:t>Guarded</a:t>
            </a:r>
            <a:r>
              <a:rPr lang="en-US" dirty="0"/>
              <a:t>: Guaranteed semantics with multiple threads,</a:t>
            </a:r>
            <a:br>
              <a:rPr lang="en-US" dirty="0"/>
            </a:br>
            <a:r>
              <a:rPr lang="en-US" dirty="0"/>
              <a:t>but active clients(controller) must collaborate for mutual exclusion</a:t>
            </a:r>
          </a:p>
          <a:p>
            <a:pPr lvl="1"/>
            <a:r>
              <a:rPr lang="en-US" i="1" dirty="0"/>
              <a:t>Concurrent</a:t>
            </a:r>
            <a:r>
              <a:rPr lang="en-US" dirty="0"/>
              <a:t>: Guaranteed semantics with multiple threads,</a:t>
            </a:r>
            <a:br>
              <a:rPr lang="en-US" dirty="0"/>
            </a:br>
            <a:r>
              <a:rPr lang="en-US" dirty="0"/>
              <a:t>but the supplier(server) guarantees mutual exclusion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What’ll we cover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of Object-Oriented Programming (Chapter 2, 3)</a:t>
            </a:r>
          </a:p>
          <a:p>
            <a:pPr lvl="1"/>
            <a:r>
              <a:rPr lang="en-US" dirty="0" smtClean="0"/>
              <a:t>Object Model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/>
              <a:t>Classes and Class </a:t>
            </a:r>
            <a:r>
              <a:rPr lang="en-US" dirty="0" smtClean="0"/>
              <a:t>hierarchies</a:t>
            </a:r>
          </a:p>
          <a:p>
            <a:pPr lvl="1"/>
            <a:r>
              <a:rPr lang="en-US" dirty="0" smtClean="0"/>
              <a:t>Methods/Operations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OO Analysis </a:t>
            </a:r>
            <a:r>
              <a:rPr lang="en-US" smtClean="0"/>
              <a:t>(Chapter 4)</a:t>
            </a:r>
            <a:endParaRPr lang="en-US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Analysis</a:t>
            </a:r>
            <a:endParaRPr lang="en-US" sz="1400" dirty="0"/>
          </a:p>
          <a:p>
            <a:pPr lvl="1"/>
            <a:r>
              <a:rPr lang="en-US" dirty="0"/>
              <a:t>Use Case Analysis</a:t>
            </a:r>
            <a:endParaRPr lang="en-US" sz="1400" dirty="0"/>
          </a:p>
          <a:p>
            <a:pPr lvl="1"/>
            <a:r>
              <a:rPr lang="en-US" dirty="0"/>
              <a:t>Structured Analysis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 – peer-to-peer, client/server relationship</a:t>
            </a:r>
          </a:p>
          <a:p>
            <a:r>
              <a:rPr lang="en-US" dirty="0" smtClean="0"/>
              <a:t>Aggregation – whole/part hierarchy</a:t>
            </a:r>
          </a:p>
          <a:p>
            <a:pPr lvl="1"/>
            <a:r>
              <a:rPr lang="en-US" dirty="0" smtClean="0"/>
              <a:t>Can navigate from the whole (“the aggregate”) to its parts</a:t>
            </a:r>
            <a:endParaRPr lang="en-US" dirty="0"/>
          </a:p>
          <a:p>
            <a:pPr lvl="1"/>
            <a:r>
              <a:rPr lang="en-US" dirty="0" smtClean="0"/>
              <a:t>An object that is a part of another object has a link to its aggregate</a:t>
            </a:r>
          </a:p>
          <a:p>
            <a:pPr lvl="2"/>
            <a:r>
              <a:rPr lang="en-US" dirty="0" smtClean="0"/>
              <a:t>The aggregate may send messages to its parts</a:t>
            </a:r>
          </a:p>
          <a:p>
            <a:pPr lvl="2"/>
            <a:r>
              <a:rPr lang="en-US" dirty="0" smtClean="0"/>
              <a:t>The parts can navigate to its enclosing object (“container” or aggregate) only if it keeps the container as a part of its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 set of objects that share a common structure, common behavior, and common semantics</a:t>
            </a:r>
          </a:p>
          <a:p>
            <a:r>
              <a:rPr lang="en-US" dirty="0" smtClean="0"/>
              <a:t>A class represents an abstraction, the essence of an object</a:t>
            </a:r>
          </a:p>
          <a:p>
            <a:r>
              <a:rPr lang="en-US" dirty="0" smtClean="0"/>
              <a:t>A single object is an instance of a class</a:t>
            </a:r>
          </a:p>
          <a:p>
            <a:r>
              <a:rPr lang="en-US" dirty="0" smtClean="0"/>
              <a:t>A class with no instances are called an </a:t>
            </a:r>
            <a:r>
              <a:rPr lang="en-US" i="1" dirty="0" smtClean="0"/>
              <a:t>abstract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interface provides the outside view of a class</a:t>
            </a:r>
          </a:p>
          <a:p>
            <a:pPr lvl="1"/>
            <a:r>
              <a:rPr lang="en-US" dirty="0" smtClean="0"/>
              <a:t>Operations applicable to an instance of a class</a:t>
            </a:r>
          </a:p>
          <a:p>
            <a:pPr lvl="2"/>
            <a:r>
              <a:rPr lang="en-US" b="1" dirty="0" smtClean="0"/>
              <a:t>Public</a:t>
            </a:r>
            <a:r>
              <a:rPr lang="en-US" dirty="0" smtClean="0"/>
              <a:t>: accessible to all clients</a:t>
            </a:r>
          </a:p>
          <a:p>
            <a:pPr lvl="2"/>
            <a:r>
              <a:rPr lang="en-US" b="1" dirty="0" smtClean="0"/>
              <a:t>Protected</a:t>
            </a:r>
            <a:r>
              <a:rPr lang="en-US" dirty="0" smtClean="0"/>
              <a:t>: accessible only to the class and its subclasses</a:t>
            </a:r>
          </a:p>
          <a:p>
            <a:pPr lvl="2"/>
            <a:r>
              <a:rPr lang="en-US" b="1" dirty="0" smtClean="0"/>
              <a:t>Private</a:t>
            </a:r>
            <a:r>
              <a:rPr lang="en-US" dirty="0" smtClean="0"/>
              <a:t>: accessible only to the class itself</a:t>
            </a:r>
          </a:p>
          <a:p>
            <a:pPr lvl="2"/>
            <a:r>
              <a:rPr lang="en-US" b="1" dirty="0" smtClean="0"/>
              <a:t>Package</a:t>
            </a:r>
            <a:r>
              <a:rPr lang="en-US" dirty="0" smtClean="0"/>
              <a:t>: accessible only to classes in the same package (C++, Java, not PHP)</a:t>
            </a:r>
          </a:p>
          <a:p>
            <a:pPr lvl="1"/>
            <a:r>
              <a:rPr lang="en-US" dirty="0" smtClean="0"/>
              <a:t>May include declaration of other classes, constants, variables, exceptions as needed to complete the abstraction</a:t>
            </a:r>
          </a:p>
          <a:p>
            <a:r>
              <a:rPr lang="en-US" dirty="0" smtClean="0"/>
              <a:t>The implementation is the inside view of a class</a:t>
            </a:r>
          </a:p>
          <a:p>
            <a:pPr lvl="1"/>
            <a:r>
              <a:rPr lang="en-US" dirty="0" smtClean="0"/>
              <a:t>Holds the secrets of the class’ behaviors</a:t>
            </a:r>
          </a:p>
          <a:p>
            <a:pPr lvl="1"/>
            <a:r>
              <a:rPr lang="en-US" dirty="0" smtClean="0"/>
              <a:t>Consists of the implementation (code) of the operations defined in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/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54480"/>
            <a:ext cx="10408920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MovableItem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move(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newY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Rectangle implements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MovableItem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x;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…move the rectangle…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draw() 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…draw a rectangle…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MovableItem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abstract void draw();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void move(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     …move the object…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return x;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return x;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 /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99488"/>
            <a:ext cx="10408920" cy="4767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Rectangle extends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…move the rectangle…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draw()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…draw a rectangle…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</a:p>
          <a:p>
            <a:r>
              <a:rPr lang="en-US" dirty="0" smtClean="0"/>
              <a:t>Inheritance: Generalization / Specialization</a:t>
            </a:r>
          </a:p>
          <a:p>
            <a:r>
              <a:rPr lang="en-US" dirty="0" smtClean="0"/>
              <a:t>Aggregation: Whole /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440" y="1828800"/>
            <a:ext cx="547116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Weak kind of relationships often found in early analysis and design</a:t>
            </a:r>
          </a:p>
          <a:p>
            <a:r>
              <a:rPr lang="en-US" dirty="0" smtClean="0"/>
              <a:t>Usually refined into inheritance or aggregation later on</a:t>
            </a:r>
          </a:p>
          <a:p>
            <a:r>
              <a:rPr lang="en-US" dirty="0" smtClean="0"/>
              <a:t>Semantic dependencies</a:t>
            </a:r>
          </a:p>
          <a:p>
            <a:pPr lvl="1"/>
            <a:r>
              <a:rPr lang="en-US" dirty="0" smtClean="0"/>
              <a:t>Capture the participants in a semantic relationship, roles, and cardinality</a:t>
            </a:r>
          </a:p>
          <a:p>
            <a:r>
              <a:rPr lang="en-US" dirty="0" smtClean="0"/>
              <a:t>Multiplicity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104711"/>
              </p:ext>
            </p:extLst>
          </p:nvPr>
        </p:nvGraphicFramePr>
        <p:xfrm>
          <a:off x="774326" y="3188209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Wheel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128862"/>
              </p:ext>
            </p:extLst>
          </p:nvPr>
        </p:nvGraphicFramePr>
        <p:xfrm>
          <a:off x="3593592" y="3182114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Vehicle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5" idx="3"/>
            <a:endCxn id="6" idx="1"/>
          </p:cNvCxnSpPr>
          <p:nvPr/>
        </p:nvCxnSpPr>
        <p:spPr>
          <a:xfrm flipV="1">
            <a:off x="2331854" y="3846578"/>
            <a:ext cx="1261738" cy="6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1854" y="3846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3510" y="38158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732" y="1828800"/>
            <a:ext cx="5700646" cy="43434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i="1" dirty="0" smtClean="0"/>
              <a:t>inheritance</a:t>
            </a:r>
            <a:r>
              <a:rPr lang="en-US" dirty="0" smtClean="0"/>
              <a:t>, a subclass inherits the structure and behavior of its superclass</a:t>
            </a:r>
          </a:p>
          <a:p>
            <a:r>
              <a:rPr lang="en-US" dirty="0" smtClean="0"/>
              <a:t>Single inheritance (C++, Java, PHP)</a:t>
            </a:r>
          </a:p>
          <a:p>
            <a:pPr lvl="1"/>
            <a:r>
              <a:rPr lang="en-US" dirty="0" smtClean="0"/>
              <a:t>Each subclass has exactly one superclass</a:t>
            </a:r>
          </a:p>
          <a:p>
            <a:r>
              <a:rPr lang="en-US" dirty="0" smtClean="0"/>
              <a:t>Multiple inheritance (C++)</a:t>
            </a:r>
          </a:p>
          <a:p>
            <a:pPr lvl="1"/>
            <a:r>
              <a:rPr lang="en-US" dirty="0"/>
              <a:t>Each subclass has </a:t>
            </a:r>
            <a:r>
              <a:rPr lang="en-US" dirty="0" smtClean="0"/>
              <a:t>more than one superclass</a:t>
            </a:r>
          </a:p>
          <a:p>
            <a:r>
              <a:rPr lang="en-US" dirty="0" smtClean="0"/>
              <a:t>(alternative) use </a:t>
            </a:r>
            <a:r>
              <a:rPr lang="en-US" i="1" dirty="0" smtClean="0"/>
              <a:t>delegation</a:t>
            </a:r>
            <a:r>
              <a:rPr lang="en-US" dirty="0" smtClean="0"/>
              <a:t> instead. A delegator call a delegate to implement parts of its behaviors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78" y="677862"/>
            <a:ext cx="49053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&amp;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superclass is a class from which another class inherits</a:t>
            </a:r>
          </a:p>
          <a:p>
            <a:r>
              <a:rPr lang="en-US" dirty="0" smtClean="0"/>
              <a:t>A subclass is a class </a:t>
            </a:r>
            <a:r>
              <a:rPr lang="en-US" dirty="0"/>
              <a:t>that inherits from one or more classes</a:t>
            </a:r>
          </a:p>
          <a:p>
            <a:r>
              <a:rPr lang="en-US" dirty="0"/>
              <a:t>A subclass inherits the behavior from their </a:t>
            </a:r>
            <a:r>
              <a:rPr lang="en-US" dirty="0" err="1"/>
              <a:t>superclasses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0940" y="3859619"/>
            <a:ext cx="1967023" cy="204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TelemetryData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timestamp:</a:t>
            </a:r>
          </a:p>
          <a:p>
            <a:r>
              <a:rPr lang="en-US" dirty="0" smtClean="0"/>
              <a:t># id:</a:t>
            </a:r>
          </a:p>
          <a:p>
            <a:endParaRPr lang="en-US" dirty="0" smtClean="0"/>
          </a:p>
          <a:p>
            <a:r>
              <a:rPr lang="en-US" dirty="0" smtClean="0"/>
              <a:t>+ transmit()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currentTime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00940" y="4380608"/>
            <a:ext cx="1965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93846" y="5202863"/>
            <a:ext cx="1965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32214" y="3841890"/>
            <a:ext cx="2410037" cy="2707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ElectricalData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 fuelCell1Voltage:</a:t>
            </a:r>
          </a:p>
          <a:p>
            <a:r>
              <a:rPr lang="en-US" dirty="0" smtClean="0"/>
              <a:t># fuelCell2Voltage</a:t>
            </a:r>
            <a:r>
              <a:rPr lang="en-US" dirty="0"/>
              <a:t>:</a:t>
            </a:r>
          </a:p>
          <a:p>
            <a:r>
              <a:rPr lang="en-US" dirty="0" smtClean="0"/>
              <a:t># fuelCell1Ampere:</a:t>
            </a:r>
          </a:p>
          <a:p>
            <a:r>
              <a:rPr lang="en-US" dirty="0"/>
              <a:t># </a:t>
            </a:r>
            <a:r>
              <a:rPr lang="en-US" dirty="0" smtClean="0"/>
              <a:t>fuelCell2Ampere</a:t>
            </a:r>
            <a:r>
              <a:rPr lang="en-US" dirty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+ transmit()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currentPower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032214" y="4362880"/>
            <a:ext cx="2408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25120" y="5780559"/>
            <a:ext cx="2408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 flipV="1">
            <a:off x="4167963" y="4880345"/>
            <a:ext cx="1857157" cy="21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908754" cy="4343400"/>
          </a:xfrm>
        </p:spPr>
        <p:txBody>
          <a:bodyPr/>
          <a:lstStyle/>
          <a:p>
            <a:r>
              <a:rPr lang="en-US" dirty="0" smtClean="0"/>
              <a:t>Major elements (a model is not an OO model without these elements)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Minor elements (useful, but not essential)</a:t>
            </a:r>
          </a:p>
          <a:p>
            <a:pPr lvl="1"/>
            <a:r>
              <a:rPr lang="en-US" dirty="0" smtClean="0"/>
              <a:t>Typing</a:t>
            </a:r>
          </a:p>
          <a:p>
            <a:pPr lvl="1"/>
            <a:r>
              <a:rPr lang="en-US" dirty="0" smtClean="0"/>
              <a:t>Concurrency</a:t>
            </a:r>
          </a:p>
          <a:p>
            <a:pPr lvl="1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576" y="1828800"/>
            <a:ext cx="3998976" cy="46695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Name collisions are possible</a:t>
            </a:r>
          </a:p>
          <a:p>
            <a:pPr lvl="1"/>
            <a:r>
              <a:rPr lang="en-US" dirty="0" smtClean="0"/>
              <a:t>Repeated inheritance</a:t>
            </a:r>
          </a:p>
          <a:p>
            <a:pPr lvl="2"/>
            <a:r>
              <a:rPr lang="en-US" dirty="0" smtClean="0"/>
              <a:t>Shared properties or</a:t>
            </a:r>
          </a:p>
          <a:p>
            <a:pPr lvl="2"/>
            <a:r>
              <a:rPr lang="en-US" dirty="0" smtClean="0"/>
              <a:t>Duplicate properties</a:t>
            </a:r>
          </a:p>
          <a:p>
            <a:r>
              <a:rPr lang="en-US" dirty="0" smtClean="0"/>
              <a:t>Remedies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s</a:t>
            </a:r>
            <a:r>
              <a:rPr lang="en-US" dirty="0" smtClean="0"/>
              <a:t>ingle inheritance with aggregation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err="1" smtClean="0"/>
              <a:t>mixins</a:t>
            </a:r>
            <a:r>
              <a:rPr lang="en-US" dirty="0"/>
              <a:t> </a:t>
            </a:r>
            <a:r>
              <a:rPr lang="en-US" dirty="0" smtClean="0"/>
              <a:t>– combine little classes to build a class with more sophisticate behaviors</a:t>
            </a:r>
          </a:p>
          <a:p>
            <a:pPr lvl="2"/>
            <a:r>
              <a:rPr lang="en-US" dirty="0" smtClean="0"/>
              <a:t>Traits (PHP)</a:t>
            </a:r>
          </a:p>
          <a:p>
            <a:pPr lvl="2"/>
            <a:r>
              <a:rPr lang="en-US" dirty="0" smtClean="0"/>
              <a:t>Default methods (Java 8)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" y="1828800"/>
            <a:ext cx="6512572" cy="40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where a </a:t>
            </a:r>
            <a:r>
              <a:rPr lang="en-US" b="1" dirty="0" smtClean="0"/>
              <a:t>single name</a:t>
            </a:r>
            <a:r>
              <a:rPr lang="en-US" dirty="0" smtClean="0"/>
              <a:t> (such as a variable declaration) may denote instances of </a:t>
            </a:r>
            <a:r>
              <a:rPr lang="en-US" b="1" dirty="0" smtClean="0"/>
              <a:t>many different classes</a:t>
            </a:r>
            <a:r>
              <a:rPr lang="en-US" dirty="0" smtClean="0"/>
              <a:t> as long as they are still related by some common superclass</a:t>
            </a:r>
          </a:p>
          <a:p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ransmit() in </a:t>
            </a:r>
            <a:r>
              <a:rPr lang="en-US" dirty="0" err="1" smtClean="0"/>
              <a:t>TelemetryData</a:t>
            </a:r>
            <a:r>
              <a:rPr lang="en-US" dirty="0" smtClean="0"/>
              <a:t> may transmit the identifier of the data stream and timestamp</a:t>
            </a:r>
          </a:p>
          <a:p>
            <a:pPr lvl="1"/>
            <a:r>
              <a:rPr lang="en-US" dirty="0" smtClean="0"/>
              <a:t>transmit() in </a:t>
            </a:r>
            <a:r>
              <a:rPr lang="en-US" dirty="0" err="1" smtClean="0"/>
              <a:t>ElectricalData</a:t>
            </a:r>
            <a:r>
              <a:rPr lang="en-US" dirty="0" smtClean="0"/>
              <a:t> may transmit its voltage and current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&amp;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88" y="1828800"/>
            <a:ext cx="5962851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Polymorphism exists when the features of dynamic typing and inheritance interact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err="1" smtClean="0"/>
              <a:t>DisplayItem</a:t>
            </a:r>
            <a:r>
              <a:rPr lang="en-US" dirty="0" smtClean="0"/>
              <a:t> may have the following operations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raw</a:t>
            </a:r>
          </a:p>
          <a:p>
            <a:pPr lvl="2"/>
            <a:r>
              <a:rPr lang="en-US" dirty="0" smtClean="0"/>
              <a:t>move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ocation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 new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SolidRectangle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DisplayItem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 new Circle(…)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.draw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.draw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39" y="1828800"/>
            <a:ext cx="5371882" cy="37645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1176" y="5093475"/>
            <a:ext cx="752812" cy="368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0320" y="5508003"/>
            <a:ext cx="365760" cy="3657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Aggregation/Composition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7088" y="1828800"/>
            <a:ext cx="5239512" cy="4343400"/>
          </a:xfrm>
        </p:spPr>
        <p:txBody>
          <a:bodyPr/>
          <a:lstStyle/>
          <a:p>
            <a:r>
              <a:rPr lang="en-US" dirty="0" smtClean="0"/>
              <a:t>Whole/part relationship (“part-of”)</a:t>
            </a:r>
          </a:p>
          <a:p>
            <a:r>
              <a:rPr lang="en-US" dirty="0" smtClean="0"/>
              <a:t>A whole is made of its parts</a:t>
            </a:r>
          </a:p>
          <a:p>
            <a:pPr lvl="1"/>
            <a:r>
              <a:rPr lang="en-US" dirty="0" smtClean="0"/>
              <a:t>Aggregation: The whole and its parts could be created/destroyed independently</a:t>
            </a:r>
          </a:p>
          <a:p>
            <a:pPr lvl="1"/>
            <a:r>
              <a:rPr lang="en-US" dirty="0" smtClean="0"/>
              <a:t>Composition: The whole is solely responsible for the creation/destruction of its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017313"/>
              </p:ext>
            </p:extLst>
          </p:nvPr>
        </p:nvGraphicFramePr>
        <p:xfrm>
          <a:off x="774326" y="3188209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Garden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381900"/>
              </p:ext>
            </p:extLst>
          </p:nvPr>
        </p:nvGraphicFramePr>
        <p:xfrm>
          <a:off x="3593592" y="3182114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Plant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 flipV="1">
            <a:off x="2331854" y="3846578"/>
            <a:ext cx="1261738" cy="6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2340864" y="3755136"/>
            <a:ext cx="316992" cy="19507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element depends on the element on the other end of the relationship</a:t>
            </a:r>
          </a:p>
          <a:p>
            <a:r>
              <a:rPr lang="en-US" dirty="0" smtClean="0"/>
              <a:t>Change in one of the element could impact the other</a:t>
            </a:r>
          </a:p>
          <a:p>
            <a:r>
              <a:rPr lang="en-US" dirty="0" smtClean="0"/>
              <a:t>Example: A </a:t>
            </a:r>
            <a:r>
              <a:rPr lang="en-US" i="1" dirty="0" smtClean="0"/>
              <a:t>Cart</a:t>
            </a:r>
            <a:r>
              <a:rPr lang="en-US" dirty="0" smtClean="0"/>
              <a:t> class depends on the </a:t>
            </a:r>
            <a:r>
              <a:rPr lang="en-US" i="1" dirty="0" smtClean="0"/>
              <a:t>Product</a:t>
            </a:r>
            <a:r>
              <a:rPr lang="en-US" dirty="0" smtClean="0"/>
              <a:t> class because the </a:t>
            </a:r>
            <a:r>
              <a:rPr lang="en-US" i="1" dirty="0" smtClean="0"/>
              <a:t>Cart</a:t>
            </a:r>
            <a:r>
              <a:rPr lang="en-US" dirty="0" smtClean="0"/>
              <a:t> uses the </a:t>
            </a:r>
            <a:r>
              <a:rPr lang="en-US" i="1" dirty="0" smtClean="0"/>
              <a:t>Product </a:t>
            </a:r>
            <a:r>
              <a:rPr lang="en-US" dirty="0" smtClean="0"/>
              <a:t>class as parameter for its add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477835"/>
              </p:ext>
            </p:extLst>
          </p:nvPr>
        </p:nvGraphicFramePr>
        <p:xfrm>
          <a:off x="2859158" y="4187953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Cart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998041"/>
              </p:ext>
            </p:extLst>
          </p:nvPr>
        </p:nvGraphicFramePr>
        <p:xfrm>
          <a:off x="6166104" y="4181858"/>
          <a:ext cx="1557528" cy="1328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528"/>
              </a:tblGrid>
              <a:tr h="3913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</a:tr>
              <a:tr h="9375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4416686" y="4846322"/>
            <a:ext cx="1749418" cy="6095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6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semantics</a:t>
            </a:r>
          </a:p>
          <a:p>
            <a:pPr lvl="1"/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Applicability</a:t>
            </a:r>
          </a:p>
          <a:p>
            <a:pPr lvl="1"/>
            <a:r>
              <a:rPr lang="en-US" dirty="0" smtClean="0"/>
              <a:t>Implementation knowledge</a:t>
            </a:r>
          </a:p>
          <a:p>
            <a:r>
              <a:rPr lang="en-US" dirty="0" smtClean="0"/>
              <a:t>Time and Space semantics</a:t>
            </a:r>
          </a:p>
          <a:p>
            <a:pPr lvl="1"/>
            <a:r>
              <a:rPr lang="en-US" dirty="0" smtClean="0"/>
              <a:t>The amount of time and storage required to complete the operation:</a:t>
            </a:r>
            <a:br>
              <a:rPr lang="en-US" dirty="0" smtClean="0"/>
            </a:br>
            <a:r>
              <a:rPr lang="en-US" dirty="0" smtClean="0"/>
              <a:t>worst case (O), average case (</a:t>
            </a:r>
            <a:r>
              <a:rPr lang="el-GR" dirty="0" smtClean="0"/>
              <a:t>Θ</a:t>
            </a:r>
            <a:r>
              <a:rPr lang="en-US" dirty="0" smtClean="0"/>
              <a:t>), best case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Synchronization requirements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799"/>
            <a:ext cx="10116312" cy="482051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Law of Demeter</a:t>
            </a:r>
          </a:p>
          <a:p>
            <a:pPr lvl="1"/>
            <a:r>
              <a:rPr lang="en-US" dirty="0" smtClean="0"/>
              <a:t>The methods of a class should not depend in any way on the structure of any class, except the immediate (top-level) structure of their own class. Each method should send messages to object belonging to a very limited set of classes only</a:t>
            </a:r>
          </a:p>
          <a:p>
            <a:pPr lvl="1"/>
            <a:r>
              <a:rPr lang="en-US" dirty="0" smtClean="0"/>
              <a:t>A method </a:t>
            </a:r>
            <a:r>
              <a:rPr lang="en-US" i="1" dirty="0" smtClean="0"/>
              <a:t>m</a:t>
            </a:r>
            <a:r>
              <a:rPr lang="en-US" dirty="0" smtClean="0"/>
              <a:t> of object </a:t>
            </a:r>
            <a:r>
              <a:rPr lang="en-US" i="1" dirty="0" smtClean="0"/>
              <a:t>o</a:t>
            </a:r>
            <a:r>
              <a:rPr lang="en-US" dirty="0" smtClean="0"/>
              <a:t> may only invoke the methods of the following objects</a:t>
            </a:r>
          </a:p>
          <a:p>
            <a:pPr lvl="2"/>
            <a:r>
              <a:rPr lang="en-US" i="1" dirty="0" smtClean="0"/>
              <a:t>o</a:t>
            </a:r>
            <a:r>
              <a:rPr lang="en-US" dirty="0" smtClean="0"/>
              <a:t> itself</a:t>
            </a:r>
          </a:p>
          <a:p>
            <a:pPr lvl="2"/>
            <a:r>
              <a:rPr lang="en-US" dirty="0" smtClean="0"/>
              <a:t>Parameters of </a:t>
            </a:r>
            <a:r>
              <a:rPr lang="en-US" i="1" dirty="0" smtClean="0"/>
              <a:t>m</a:t>
            </a:r>
          </a:p>
          <a:p>
            <a:pPr lvl="2"/>
            <a:r>
              <a:rPr lang="en-US" dirty="0" smtClean="0"/>
              <a:t>Any objects created within </a:t>
            </a:r>
            <a:r>
              <a:rPr lang="en-US" i="1" dirty="0" smtClean="0"/>
              <a:t>m</a:t>
            </a:r>
          </a:p>
          <a:p>
            <a:pPr lvl="2"/>
            <a:r>
              <a:rPr lang="en-US" i="1" dirty="0"/>
              <a:t>o</a:t>
            </a:r>
            <a:r>
              <a:rPr lang="en-US" dirty="0" smtClean="0"/>
              <a:t>’s direct component objects</a:t>
            </a:r>
          </a:p>
          <a:p>
            <a:pPr lvl="2"/>
            <a:r>
              <a:rPr lang="en-US" dirty="0" smtClean="0"/>
              <a:t>A global variable, accessible by </a:t>
            </a:r>
            <a:r>
              <a:rPr lang="en-US" i="1" dirty="0" smtClean="0"/>
              <a:t>o</a:t>
            </a:r>
            <a:r>
              <a:rPr lang="en-US" dirty="0" smtClean="0"/>
              <a:t>, in the scope of </a:t>
            </a:r>
            <a:r>
              <a:rPr lang="en-US" i="1" dirty="0" smtClean="0"/>
              <a:t>m</a:t>
            </a:r>
          </a:p>
          <a:p>
            <a:r>
              <a:rPr lang="en-US" dirty="0" smtClean="0"/>
              <a:t>Mechanism and Visibility</a:t>
            </a:r>
          </a:p>
          <a:p>
            <a:pPr lvl="1"/>
            <a:r>
              <a:rPr lang="en-US" dirty="0" smtClean="0"/>
              <a:t>Where does certain knowledge go?</a:t>
            </a:r>
          </a:p>
          <a:p>
            <a:pPr lvl="1"/>
            <a:r>
              <a:rPr lang="en-US" dirty="0" smtClean="0"/>
              <a:t>In a manufacturing plant, materials (lots) enter a manufacturing cells to be processed. We have to notify the room’s manager</a:t>
            </a:r>
          </a:p>
          <a:p>
            <a:pPr lvl="1"/>
            <a:r>
              <a:rPr lang="en-US" dirty="0" smtClean="0"/>
              <a:t>Is the entry of a lot into a room an operation on the lot? </a:t>
            </a:r>
            <a:r>
              <a:rPr lang="en-US" dirty="0"/>
              <a:t>o</a:t>
            </a:r>
            <a:r>
              <a:rPr lang="en-US" dirty="0" smtClean="0"/>
              <a:t>r on the room? Both?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The representation should be encapsulated</a:t>
            </a:r>
          </a:p>
          <a:p>
            <a:pPr lvl="1"/>
            <a:r>
              <a:rPr lang="en-US" dirty="0" smtClean="0"/>
              <a:t>Depends on the pattern of operations upon the data</a:t>
            </a:r>
          </a:p>
          <a:p>
            <a:pPr lvl="2"/>
            <a:r>
              <a:rPr lang="en-US" dirty="0" smtClean="0"/>
              <a:t>Consider a class whose object denotes a set of flight-plan</a:t>
            </a:r>
          </a:p>
          <a:p>
            <a:pPr lvl="3"/>
            <a:r>
              <a:rPr lang="en-US" dirty="0" smtClean="0"/>
              <a:t>Do we optimize it for fast searching?</a:t>
            </a:r>
          </a:p>
          <a:p>
            <a:pPr lvl="3"/>
            <a:r>
              <a:rPr lang="en-US" dirty="0" smtClean="0"/>
              <a:t>Or optimize for fast insertion/deletion?</a:t>
            </a:r>
          </a:p>
          <a:p>
            <a:pPr lvl="3"/>
            <a:r>
              <a:rPr lang="en-US" dirty="0" smtClean="0"/>
              <a:t>We can’t do both </a:t>
            </a:r>
            <a:r>
              <a:rPr lang="en-US" dirty="0" smtClean="0">
                <a:sym typeface="Wingdings" panose="05000000000000000000" pitchFamily="2" charset="2"/>
              </a:rPr>
              <a:t> families of classes with identical interfaces, different implementations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Should we compute the value of an object’s state or storing it in a field?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Packaging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Where to declare classes and objects?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Visibility and information hiding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Strives for cohesive, loosely coupled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213848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Coupling</a:t>
            </a:r>
          </a:p>
          <a:p>
            <a:pPr lvl="1"/>
            <a:r>
              <a:rPr lang="en-US" dirty="0" smtClean="0"/>
              <a:t>What is the strength of the association amongst different classes and objects?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eakly coupled classes are desirable</a:t>
            </a:r>
          </a:p>
          <a:p>
            <a:pPr lvl="2"/>
            <a:r>
              <a:rPr lang="en-US" dirty="0" smtClean="0"/>
              <a:t>Inheritance tightly couples superclass and subclass – exploit commonality</a:t>
            </a:r>
          </a:p>
          <a:p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Do the elements inside the same class closely related?</a:t>
            </a:r>
          </a:p>
          <a:p>
            <a:r>
              <a:rPr lang="en-US" dirty="0" smtClean="0"/>
              <a:t>Sufficiency</a:t>
            </a:r>
          </a:p>
          <a:p>
            <a:pPr lvl="1"/>
            <a:r>
              <a:rPr lang="en-US" dirty="0" smtClean="0"/>
              <a:t>Does the class capture enough characteristics of the abstraction to permit meaningful and efficient interaction? – design a minimal interface</a:t>
            </a:r>
          </a:p>
          <a:p>
            <a:r>
              <a:rPr lang="en-US" dirty="0" smtClean="0"/>
              <a:t>Completeness:</a:t>
            </a:r>
          </a:p>
          <a:p>
            <a:pPr lvl="1"/>
            <a:r>
              <a:rPr lang="en-US" dirty="0" smtClean="0"/>
              <a:t>Does the interface capture all meaningful characteristics of the abstraction? – design a </a:t>
            </a:r>
            <a:r>
              <a:rPr lang="en-US" dirty="0"/>
              <a:t>c</a:t>
            </a:r>
            <a:r>
              <a:rPr lang="en-US" dirty="0" smtClean="0"/>
              <a:t>omplete interface</a:t>
            </a:r>
          </a:p>
          <a:p>
            <a:r>
              <a:rPr lang="en-US" dirty="0" smtClean="0"/>
              <a:t>Primitiveness</a:t>
            </a:r>
          </a:p>
          <a:p>
            <a:pPr lvl="1"/>
            <a:r>
              <a:rPr lang="en-US" dirty="0" smtClean="0"/>
              <a:t>Does the operation can be implemented only by accessing the underlying implementation?</a:t>
            </a:r>
          </a:p>
          <a:p>
            <a:pPr lvl="1"/>
            <a:r>
              <a:rPr lang="en-US" dirty="0" smtClean="0"/>
              <a:t>Can the operation be implemented on top of existing primitive operations, but at the cost of significantly more resource?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Classical Analysis</a:t>
            </a:r>
          </a:p>
          <a:p>
            <a:pPr lvl="0"/>
            <a:r>
              <a:rPr lang="en-US" dirty="0"/>
              <a:t>Behavior Analysis</a:t>
            </a:r>
          </a:p>
          <a:p>
            <a:pPr lvl="0"/>
            <a:r>
              <a:rPr lang="en-US" dirty="0"/>
              <a:t>Domain Analysis</a:t>
            </a:r>
          </a:p>
          <a:p>
            <a:pPr lvl="0"/>
            <a:r>
              <a:rPr lang="en-US" dirty="0"/>
              <a:t>Use Case Analysis</a:t>
            </a:r>
          </a:p>
          <a:p>
            <a:r>
              <a:rPr lang="en-US" dirty="0"/>
              <a:t>Structured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970" y="1993926"/>
            <a:ext cx="5695534" cy="47726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abstraction denotes the essential characteristics of an object that distinguish </a:t>
            </a:r>
            <a:r>
              <a:rPr lang="en-US" dirty="0" smtClean="0"/>
              <a:t>it from </a:t>
            </a:r>
            <a:r>
              <a:rPr lang="en-US" dirty="0"/>
              <a:t>all other kinds of objects and thus provide crisply defined </a:t>
            </a:r>
            <a:r>
              <a:rPr lang="en-US" dirty="0" smtClean="0"/>
              <a:t>conceptual boundaries</a:t>
            </a:r>
            <a:r>
              <a:rPr lang="en-US" dirty="0"/>
              <a:t>, relative to the perspective of the </a:t>
            </a:r>
            <a:r>
              <a:rPr lang="en-US" dirty="0" smtClean="0"/>
              <a:t>viewer.</a:t>
            </a:r>
          </a:p>
          <a:p>
            <a:r>
              <a:rPr lang="en-US" dirty="0" smtClean="0"/>
              <a:t>An abstraction focuses on </a:t>
            </a:r>
            <a:r>
              <a:rPr lang="en-US" b="1" u="sng" dirty="0" smtClean="0"/>
              <a:t>the outside view</a:t>
            </a:r>
            <a:r>
              <a:rPr lang="en-US" dirty="0" smtClean="0"/>
              <a:t> of an object (aka. interface)</a:t>
            </a:r>
          </a:p>
          <a:p>
            <a:pPr lvl="1"/>
            <a:r>
              <a:rPr lang="en-US" dirty="0" smtClean="0"/>
              <a:t>Behavior, not implementation</a:t>
            </a:r>
          </a:p>
          <a:p>
            <a:r>
              <a:rPr lang="en-US" dirty="0" smtClean="0"/>
              <a:t>During analysis, we need to find the right set of abstraction for a given domain</a:t>
            </a:r>
          </a:p>
          <a:p>
            <a:r>
              <a:rPr lang="en-US" dirty="0" smtClean="0"/>
              <a:t>We’ll implement the abstraction using classes &amp;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93927"/>
            <a:ext cx="5042570" cy="40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2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proposes </a:t>
            </a:r>
            <a:r>
              <a:rPr lang="en-US" dirty="0"/>
              <a:t>various sources of classes </a:t>
            </a:r>
            <a:r>
              <a:rPr lang="en-US" dirty="0" smtClean="0"/>
              <a:t>and objects</a:t>
            </a:r>
            <a:r>
              <a:rPr lang="en-US" dirty="0"/>
              <a:t>, derived from the requirements of the problem </a:t>
            </a:r>
            <a:r>
              <a:rPr lang="en-US" dirty="0" smtClean="0"/>
              <a:t>domain or </a:t>
            </a:r>
            <a:r>
              <a:rPr lang="en-US" dirty="0"/>
              <a:t>the principles of </a:t>
            </a:r>
            <a:r>
              <a:rPr lang="en-US" dirty="0" smtClean="0"/>
              <a:t>classical categorization</a:t>
            </a:r>
            <a:endParaRPr lang="en-US" dirty="0"/>
          </a:p>
          <a:p>
            <a:r>
              <a:rPr lang="en-US" dirty="0" smtClean="0"/>
              <a:t>Sources of potential objects</a:t>
            </a:r>
          </a:p>
          <a:p>
            <a:pPr lvl="1"/>
            <a:r>
              <a:rPr lang="en-US" dirty="0" smtClean="0"/>
              <a:t>Tangible things, roles, events, interactions, people, places, things, organizations, concepts, events, structure, devices, locations, organizational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dirty="0" smtClean="0"/>
              <a:t>dynamic behavior, system functions </a:t>
            </a:r>
            <a:r>
              <a:rPr lang="en-US" dirty="0"/>
              <a:t>as the primary source of classes and </a:t>
            </a:r>
            <a:r>
              <a:rPr lang="en-US" dirty="0" smtClean="0"/>
              <a:t>objects</a:t>
            </a:r>
          </a:p>
          <a:p>
            <a:r>
              <a:rPr lang="en-US" dirty="0"/>
              <a:t>C</a:t>
            </a:r>
            <a:r>
              <a:rPr lang="en-US" dirty="0" smtClean="0"/>
              <a:t>onceptual clustering</a:t>
            </a:r>
          </a:p>
          <a:p>
            <a:pPr lvl="1"/>
            <a:r>
              <a:rPr lang="en-US" dirty="0" smtClean="0"/>
              <a:t>Form </a:t>
            </a:r>
            <a:r>
              <a:rPr lang="en-US" dirty="0"/>
              <a:t>classes based on groups of </a:t>
            </a:r>
            <a:r>
              <a:rPr lang="en-US" dirty="0" smtClean="0"/>
              <a:t>objects that </a:t>
            </a:r>
            <a:r>
              <a:rPr lang="en-US" dirty="0"/>
              <a:t>exhibit similar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nderstanding </a:t>
            </a:r>
            <a:r>
              <a:rPr lang="en-US" dirty="0"/>
              <a:t>what takes place in the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these behaviors to parts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who </a:t>
            </a:r>
            <a:r>
              <a:rPr lang="en-US" dirty="0" smtClean="0"/>
              <a:t>initiates and </a:t>
            </a:r>
            <a:r>
              <a:rPr lang="en-US" dirty="0"/>
              <a:t>who participates in these </a:t>
            </a:r>
            <a:r>
              <a:rPr lang="en-US" dirty="0" smtClean="0"/>
              <a:t>behaviors</a:t>
            </a:r>
          </a:p>
          <a:p>
            <a:pPr lvl="1"/>
            <a:r>
              <a:rPr lang="en-US" dirty="0" smtClean="0"/>
              <a:t>Initiators </a:t>
            </a:r>
            <a:r>
              <a:rPr lang="en-US" dirty="0"/>
              <a:t>and participants </a:t>
            </a:r>
            <a:r>
              <a:rPr lang="en-US" dirty="0" smtClean="0"/>
              <a:t>that play </a:t>
            </a:r>
            <a:r>
              <a:rPr lang="en-US" dirty="0"/>
              <a:t>significant roles are recognized as objects, and are assigned the </a:t>
            </a:r>
            <a:r>
              <a:rPr lang="en-US" dirty="0" smtClean="0"/>
              <a:t>behavioral responsibilities </a:t>
            </a:r>
            <a:r>
              <a:rPr lang="en-US" dirty="0"/>
              <a:t>for these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the </a:t>
            </a:r>
            <a:r>
              <a:rPr lang="en-US" dirty="0" smtClean="0"/>
              <a:t>classes, objects, operations and relationships </a:t>
            </a:r>
            <a:r>
              <a:rPr lang="en-US" dirty="0"/>
              <a:t>that are common to all applications within a </a:t>
            </a:r>
            <a:r>
              <a:rPr lang="en-US" dirty="0" smtClean="0"/>
              <a:t>given domain</a:t>
            </a:r>
          </a:p>
          <a:p>
            <a:pPr lvl="1"/>
            <a:r>
              <a:rPr lang="en-US" dirty="0" smtClean="0"/>
              <a:t>Consulting with domain experts =&gt; users</a:t>
            </a:r>
          </a:p>
          <a:p>
            <a:r>
              <a:rPr lang="en-US" dirty="0" smtClean="0"/>
              <a:t>Vertical domain </a:t>
            </a:r>
            <a:r>
              <a:rPr lang="en-US" dirty="0"/>
              <a:t>analysis </a:t>
            </a:r>
            <a:r>
              <a:rPr lang="en-US" dirty="0" smtClean="0"/>
              <a:t>– applied  </a:t>
            </a:r>
            <a:r>
              <a:rPr lang="en-US" dirty="0"/>
              <a:t>across similar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Horizontal domain analysis – applied to </a:t>
            </a:r>
            <a:r>
              <a:rPr lang="en-US" dirty="0"/>
              <a:t>related parts of the same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Example: an accounting system</a:t>
            </a:r>
          </a:p>
          <a:p>
            <a:pPr lvl="1"/>
            <a:r>
              <a:rPr lang="en-US" dirty="0" smtClean="0"/>
              <a:t>Understand the </a:t>
            </a:r>
            <a:r>
              <a:rPr lang="en-US" dirty="0"/>
              <a:t>key abstractions and mechanisms that serve all the </a:t>
            </a:r>
            <a:r>
              <a:rPr lang="en-US" dirty="0" smtClean="0"/>
              <a:t>different kinds </a:t>
            </a:r>
            <a:r>
              <a:rPr lang="en-US" dirty="0"/>
              <a:t>of reports.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resulting classes and objects reflect a set of key </a:t>
            </a:r>
            <a:r>
              <a:rPr lang="en-US" dirty="0" smtClean="0"/>
              <a:t>abstractions and </a:t>
            </a:r>
            <a:r>
              <a:rPr lang="en-US" dirty="0"/>
              <a:t>mechanisms generalized to the immediate report generation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/>
              <a:t>the resulting design is likely to be simpler than if each report had been </a:t>
            </a:r>
            <a:r>
              <a:rPr lang="en-US" dirty="0" smtClean="0"/>
              <a:t>analyzed and </a:t>
            </a:r>
            <a:r>
              <a:rPr lang="en-US" dirty="0"/>
              <a:t>designed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10079736" cy="49255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Classical, behavior, domain analysis depend heavily on personal experiences. The process </a:t>
            </a:r>
            <a:r>
              <a:rPr lang="en-US" dirty="0"/>
              <a:t>is neither deterministic nor predictably successful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case analysis can be coupled with these three approaches.</a:t>
            </a:r>
          </a:p>
          <a:p>
            <a:r>
              <a:rPr lang="en-US" dirty="0" smtClean="0"/>
              <a:t>A </a:t>
            </a:r>
            <a:r>
              <a:rPr lang="en-US" i="1" dirty="0"/>
              <a:t>use case </a:t>
            </a:r>
            <a:r>
              <a:rPr lang="en-US" dirty="0"/>
              <a:t>is </a:t>
            </a:r>
            <a:r>
              <a:rPr lang="en-US" dirty="0" smtClean="0"/>
              <a:t>“a behaviorally </a:t>
            </a:r>
            <a:r>
              <a:rPr lang="en-US" dirty="0"/>
              <a:t>related sequence of transactions performed by an actor in a </a:t>
            </a:r>
            <a:r>
              <a:rPr lang="en-US" dirty="0" smtClean="0"/>
              <a:t>dialogue </a:t>
            </a:r>
            <a:r>
              <a:rPr lang="en-US" dirty="0"/>
              <a:t>with the system to provide some measurable value to the </a:t>
            </a:r>
            <a:r>
              <a:rPr lang="en-US" dirty="0" smtClean="0"/>
              <a:t>actor”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 smtClean="0"/>
              <a:t>use </a:t>
            </a:r>
            <a:r>
              <a:rPr lang="en-US" dirty="0"/>
              <a:t>case analysis as early as requirements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When end </a:t>
            </a:r>
            <a:r>
              <a:rPr lang="en-US" dirty="0"/>
              <a:t>users, other domain experts, and the development team enumerate </a:t>
            </a:r>
            <a:r>
              <a:rPr lang="en-US" dirty="0" smtClean="0"/>
              <a:t>the scenarios </a:t>
            </a:r>
            <a:r>
              <a:rPr lang="en-US" dirty="0"/>
              <a:t>that are fundamental to the system’s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objects that participate in the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The responsibilities </a:t>
            </a:r>
            <a:r>
              <a:rPr lang="en-US" dirty="0"/>
              <a:t>of each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ways those objects collaborate with </a:t>
            </a:r>
            <a:r>
              <a:rPr lang="en-US" dirty="0" smtClean="0"/>
              <a:t>other objects</a:t>
            </a:r>
            <a:r>
              <a:rPr lang="en-US" dirty="0"/>
              <a:t>, in terms of the operations each invokes on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1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448" y="1828800"/>
            <a:ext cx="5230368" cy="4706480"/>
          </a:xfrm>
        </p:spPr>
        <p:txBody>
          <a:bodyPr>
            <a:normAutofit/>
          </a:bodyPr>
          <a:lstStyle/>
          <a:p>
            <a:r>
              <a:rPr lang="en-US" dirty="0" smtClean="0"/>
              <a:t>Class-responsibility-collaboration (CRC) card are brainstorming tools, originally developed for teaching OOP</a:t>
            </a:r>
          </a:p>
          <a:p>
            <a:r>
              <a:rPr lang="en-US" dirty="0" smtClean="0"/>
              <a:t>Each card is a 3” x 5” (or 5” x 7”) index card which contains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name</a:t>
            </a:r>
            <a:r>
              <a:rPr lang="en-US" dirty="0" smtClean="0"/>
              <a:t> of a class (on top)</a:t>
            </a:r>
          </a:p>
          <a:p>
            <a:pPr lvl="1"/>
            <a:r>
              <a:rPr lang="en-US" b="1" dirty="0" smtClean="0"/>
              <a:t>Responsibilities</a:t>
            </a:r>
            <a:r>
              <a:rPr lang="en-US" dirty="0" smtClean="0"/>
              <a:t> (on one half of the card) – roles of the class</a:t>
            </a:r>
          </a:p>
          <a:p>
            <a:pPr lvl="1"/>
            <a:r>
              <a:rPr lang="en-US" b="1" dirty="0" smtClean="0"/>
              <a:t>Collaborators</a:t>
            </a:r>
            <a:r>
              <a:rPr lang="en-US" dirty="0" smtClean="0"/>
              <a:t> (on second half of the card) –classes with which this class interacts to fulfill its responsibilities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54</a:t>
            </a:fld>
            <a:endParaRPr lang="en-US"/>
          </a:p>
        </p:txBody>
      </p:sp>
      <p:pic>
        <p:nvPicPr>
          <p:cNvPr id="2050" name="Picture 2" descr="http://www.item.ntnu.no/_media/people/personalpages/fac/kraemer/phd/fig3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63" y="1828800"/>
            <a:ext cx="5880293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9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2976" y="1710559"/>
            <a:ext cx="5373624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escribe data flow </a:t>
            </a:r>
            <a:r>
              <a:rPr lang="en-US" dirty="0"/>
              <a:t>diagrams and the other products of structured analysis</a:t>
            </a:r>
            <a:endParaRPr lang="en-US" dirty="0" smtClean="0"/>
          </a:p>
          <a:p>
            <a:r>
              <a:rPr lang="en-US" dirty="0" smtClean="0"/>
              <a:t>Identify classes &amp; objects in 3 ways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candidate </a:t>
            </a:r>
            <a:r>
              <a:rPr lang="en-US" dirty="0" smtClean="0"/>
              <a:t>objects derived </a:t>
            </a:r>
            <a:r>
              <a:rPr lang="en-US" dirty="0"/>
              <a:t>from the surrounding environment</a:t>
            </a:r>
            <a:r>
              <a:rPr lang="en-US" dirty="0" smtClean="0"/>
              <a:t>, the </a:t>
            </a:r>
            <a:r>
              <a:rPr lang="en-US" dirty="0"/>
              <a:t>essential inputs and outputs, </a:t>
            </a:r>
            <a:r>
              <a:rPr lang="en-US" dirty="0" smtClean="0"/>
              <a:t>the </a:t>
            </a:r>
            <a:r>
              <a:rPr lang="en-US" dirty="0"/>
              <a:t>products, services, and </a:t>
            </a:r>
            <a:r>
              <a:rPr lang="en-US" dirty="0" smtClean="0"/>
              <a:t>other resources </a:t>
            </a:r>
            <a:r>
              <a:rPr lang="en-US" dirty="0"/>
              <a:t>managed by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individual data flow </a:t>
            </a:r>
            <a:r>
              <a:rPr lang="en-US" dirty="0" smtClean="0"/>
              <a:t>diagrams</a:t>
            </a:r>
          </a:p>
          <a:p>
            <a:pPr lvl="2"/>
            <a:r>
              <a:rPr lang="en-US" dirty="0" smtClean="0"/>
              <a:t>Candidate object e.g. external entities, data stores, control stores, control transformations</a:t>
            </a:r>
          </a:p>
          <a:p>
            <a:pPr lvl="2"/>
            <a:r>
              <a:rPr lang="en-US" dirty="0" smtClean="0"/>
              <a:t>Candidate classes e.g. data flows, control flows</a:t>
            </a:r>
          </a:p>
          <a:p>
            <a:pPr lvl="1"/>
            <a:r>
              <a:rPr lang="en-US" dirty="0" smtClean="0"/>
              <a:t>Focus </a:t>
            </a:r>
            <a:r>
              <a:rPr lang="en-US" dirty="0"/>
              <a:t>on the identification of central </a:t>
            </a:r>
            <a:r>
              <a:rPr lang="en-US" dirty="0" smtClean="0"/>
              <a:t>entities, which </a:t>
            </a:r>
            <a:r>
              <a:rPr lang="en-US" dirty="0"/>
              <a:t>are similar in nature to central transforms in structured </a:t>
            </a:r>
            <a:r>
              <a:rPr lang="en-US" dirty="0" smtClean="0"/>
              <a:t>design =&gt; called Abstraction analysis (Difficult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55</a:t>
            </a:fld>
            <a:endParaRPr lang="en-US"/>
          </a:p>
        </p:txBody>
      </p:sp>
      <p:pic>
        <p:nvPicPr>
          <p:cNvPr id="1026" name="Picture 2" descr="http://upload.wikimedia.org/wikipedia/commons/0/0f/Data_Flow_Diagram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7" y="2036064"/>
            <a:ext cx="4877009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5584" y="5869293"/>
            <a:ext cx="8180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discourage </a:t>
            </a:r>
            <a:r>
              <a:rPr lang="en-US" dirty="0"/>
              <a:t>the use of structured analysis as a front end to object-oriented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UML Notations (</a:t>
            </a:r>
            <a:r>
              <a:rPr lang="en-US" dirty="0" err="1" smtClean="0"/>
              <a:t>Booch</a:t>
            </a:r>
            <a:r>
              <a:rPr lang="en-US" dirty="0" smtClean="0"/>
              <a:t>, Chapter 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 on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still does NOT have a partner or have a project topic?</a:t>
            </a:r>
          </a:p>
          <a:p>
            <a:r>
              <a:rPr lang="en-US" b="1" dirty="0" smtClean="0"/>
              <a:t>Project proposal document </a:t>
            </a:r>
            <a:r>
              <a:rPr lang="en-US" dirty="0" smtClean="0"/>
              <a:t>is due </a:t>
            </a:r>
            <a:r>
              <a:rPr lang="en-US" u="sng" dirty="0" smtClean="0"/>
              <a:t>on September 4</a:t>
            </a:r>
            <a:r>
              <a:rPr lang="en-US" u="sng" baseline="30000" dirty="0" smtClean="0"/>
              <a:t>th </a:t>
            </a:r>
            <a:r>
              <a:rPr lang="en-US" u="sng" dirty="0" smtClean="0"/>
              <a:t>by 6 pm</a:t>
            </a:r>
            <a:r>
              <a:rPr lang="en-US" dirty="0" smtClean="0"/>
              <a:t> !</a:t>
            </a:r>
          </a:p>
          <a:p>
            <a:r>
              <a:rPr lang="en-US" dirty="0" smtClean="0"/>
              <a:t>Your proposal needs to have the following,</a:t>
            </a:r>
          </a:p>
          <a:p>
            <a:pPr lvl="1"/>
            <a:r>
              <a:rPr lang="en-US" dirty="0" smtClean="0"/>
              <a:t>Selected topic</a:t>
            </a:r>
          </a:p>
          <a:p>
            <a:pPr lvl="1"/>
            <a:r>
              <a:rPr lang="en-US" dirty="0" smtClean="0"/>
              <a:t>Group members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Introduction &amp; Motivation</a:t>
            </a:r>
          </a:p>
          <a:p>
            <a:pPr lvl="1"/>
            <a:r>
              <a:rPr lang="en-US" dirty="0" smtClean="0"/>
              <a:t>Related work</a:t>
            </a:r>
          </a:p>
          <a:p>
            <a:r>
              <a:rPr lang="en-US" b="1" dirty="0" smtClean="0"/>
              <a:t>Milestone 1: Requirements </a:t>
            </a:r>
            <a:r>
              <a:rPr lang="en-US" b="1" dirty="0"/>
              <a:t>&amp; Use Cases</a:t>
            </a:r>
            <a:r>
              <a:rPr lang="en-US" dirty="0"/>
              <a:t> due on September 11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and Related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/>
              <a:t>client</a:t>
            </a:r>
            <a:r>
              <a:rPr lang="en-US" dirty="0" smtClean="0"/>
              <a:t> is an object that uses the resources of another object (a </a:t>
            </a:r>
            <a:r>
              <a:rPr lang="en-US" i="1" u="sng" dirty="0" smtClean="0"/>
              <a:t>server</a:t>
            </a:r>
            <a:r>
              <a:rPr lang="en-US" dirty="0" smtClean="0"/>
              <a:t>, which provides </a:t>
            </a:r>
            <a:r>
              <a:rPr lang="en-US" i="1" u="sng" dirty="0" smtClean="0"/>
              <a:t>services</a:t>
            </a:r>
            <a:r>
              <a:rPr lang="en-US" dirty="0" smtClean="0"/>
              <a:t>)</a:t>
            </a:r>
          </a:p>
          <a:p>
            <a:r>
              <a:rPr lang="en-US" b="1" i="1" dirty="0" smtClean="0"/>
              <a:t>Contract model</a:t>
            </a:r>
            <a:r>
              <a:rPr lang="en-US" dirty="0" smtClean="0"/>
              <a:t> of programming: characterize object behavior by considering</a:t>
            </a:r>
          </a:p>
          <a:p>
            <a:pPr lvl="1"/>
            <a:r>
              <a:rPr lang="en-US" dirty="0" smtClean="0"/>
              <a:t>The services provided to another object</a:t>
            </a:r>
          </a:p>
          <a:p>
            <a:pPr lvl="1"/>
            <a:r>
              <a:rPr lang="en-US" dirty="0" smtClean="0"/>
              <a:t>The operations performed on another object</a:t>
            </a:r>
          </a:p>
          <a:p>
            <a:r>
              <a:rPr lang="en-US" dirty="0" smtClean="0"/>
              <a:t>A </a:t>
            </a:r>
            <a:r>
              <a:rPr lang="en-US" i="1" u="sng" dirty="0" smtClean="0"/>
              <a:t>protocol</a:t>
            </a:r>
            <a:r>
              <a:rPr lang="en-US" dirty="0" smtClean="0"/>
              <a:t> is a set of operations (including arguments &amp; return types) + ordering in which they may be invoked</a:t>
            </a:r>
            <a:endParaRPr lang="en-US" i="1" dirty="0" smtClean="0"/>
          </a:p>
          <a:p>
            <a:r>
              <a:rPr lang="en-US" dirty="0" smtClean="0"/>
              <a:t>An </a:t>
            </a:r>
            <a:r>
              <a:rPr lang="en-US" i="1" u="sng" dirty="0" smtClean="0"/>
              <a:t>invariant</a:t>
            </a:r>
            <a:r>
              <a:rPr lang="en-US" dirty="0" smtClean="0"/>
              <a:t> is some truth that must be preserved as part of the contract</a:t>
            </a:r>
          </a:p>
          <a:p>
            <a:pPr lvl="1"/>
            <a:r>
              <a:rPr lang="en-US" i="1" u="sng" dirty="0" smtClean="0"/>
              <a:t>Preconditions</a:t>
            </a:r>
            <a:r>
              <a:rPr lang="en-US" dirty="0" smtClean="0"/>
              <a:t> = invariants assumed by an operation</a:t>
            </a:r>
          </a:p>
          <a:p>
            <a:pPr lvl="1"/>
            <a:r>
              <a:rPr lang="en-US" i="1" u="sng" dirty="0" err="1" smtClean="0"/>
              <a:t>Postconditions</a:t>
            </a:r>
            <a:r>
              <a:rPr lang="en-US" dirty="0" smtClean="0"/>
              <a:t> = invariants satisfied by the operation</a:t>
            </a:r>
          </a:p>
          <a:p>
            <a:pPr lvl="1"/>
            <a:r>
              <a:rPr lang="en-US" dirty="0" smtClean="0"/>
              <a:t>An </a:t>
            </a:r>
            <a:r>
              <a:rPr lang="en-US" i="1" u="sng" dirty="0" smtClean="0"/>
              <a:t>exception</a:t>
            </a:r>
            <a:r>
              <a:rPr lang="en-US" dirty="0" smtClean="0"/>
              <a:t> indicates that some invariant has not been satisfied</a:t>
            </a:r>
          </a:p>
          <a:p>
            <a:r>
              <a:rPr lang="en-US" dirty="0" smtClean="0"/>
              <a:t>Operation (Ada) = Method (Smalltalk/Java) = Member Function (C++)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Abstraction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838609"/>
              </p:ext>
            </p:extLst>
          </p:nvPr>
        </p:nvGraphicFramePr>
        <p:xfrm>
          <a:off x="1500640" y="3546455"/>
          <a:ext cx="3983736" cy="28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736"/>
              </a:tblGrid>
              <a:tr h="3816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Abstraction:  </a:t>
                      </a:r>
                      <a:r>
                        <a:rPr lang="en-US" dirty="0" smtClean="0"/>
                        <a:t>Active Temperature Sensor</a:t>
                      </a:r>
                      <a:endParaRPr lang="en-US" dirty="0"/>
                    </a:p>
                  </a:txBody>
                  <a:tcPr/>
                </a:tc>
              </a:tr>
              <a:tr h="12234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Important Characteristics:</a:t>
                      </a:r>
                    </a:p>
                    <a:p>
                      <a:r>
                        <a:rPr lang="en-US" dirty="0" smtClean="0"/>
                        <a:t>    temperature</a:t>
                      </a:r>
                    </a:p>
                    <a:p>
                      <a:r>
                        <a:rPr lang="en-US" dirty="0" smtClean="0"/>
                        <a:t>    location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setpoint</a:t>
                      </a:r>
                      <a:endParaRPr lang="en-US" dirty="0"/>
                    </a:p>
                  </a:txBody>
                  <a:tcPr/>
                </a:tc>
              </a:tr>
              <a:tr h="12234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Responsibilities:</a:t>
                      </a:r>
                    </a:p>
                    <a:p>
                      <a:r>
                        <a:rPr lang="en-US" baseline="0" dirty="0" smtClean="0"/>
                        <a:t>    report current temperature</a:t>
                      </a:r>
                    </a:p>
                    <a:p>
                      <a:r>
                        <a:rPr lang="en-US" baseline="0" dirty="0" smtClean="0"/>
                        <a:t>    calibrate</a:t>
                      </a:r>
                    </a:p>
                    <a:p>
                      <a:r>
                        <a:rPr lang="en-US" baseline="0" dirty="0" smtClean="0"/>
                        <a:t>    establish </a:t>
                      </a:r>
                      <a:r>
                        <a:rPr lang="en-US" baseline="0" dirty="0" err="1" smtClean="0"/>
                        <a:t>setpoint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81872"/>
              </p:ext>
            </p:extLst>
          </p:nvPr>
        </p:nvGraphicFramePr>
        <p:xfrm>
          <a:off x="6531864" y="2379518"/>
          <a:ext cx="3983736" cy="2278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736"/>
              </a:tblGrid>
              <a:tr h="38167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Abstraction:  </a:t>
                      </a:r>
                      <a:r>
                        <a:rPr lang="en-US" dirty="0" smtClean="0"/>
                        <a:t>Growing Plan</a:t>
                      </a:r>
                      <a:endParaRPr lang="en-US" dirty="0"/>
                    </a:p>
                  </a:txBody>
                  <a:tcPr/>
                </a:tc>
              </a:tr>
              <a:tr h="67293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Important Characteristics:</a:t>
                      </a:r>
                    </a:p>
                    <a:p>
                      <a:r>
                        <a:rPr lang="en-US" dirty="0" smtClean="0"/>
                        <a:t>    name</a:t>
                      </a:r>
                      <a:endParaRPr lang="en-US" dirty="0"/>
                    </a:p>
                  </a:txBody>
                  <a:tcPr/>
                </a:tc>
              </a:tr>
              <a:tr h="122343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Responsibilities:</a:t>
                      </a:r>
                    </a:p>
                    <a:p>
                      <a:r>
                        <a:rPr lang="en-US" baseline="0" dirty="0" smtClean="0"/>
                        <a:t>    establish plan</a:t>
                      </a:r>
                    </a:p>
                    <a:p>
                      <a:r>
                        <a:rPr lang="en-US" baseline="0" dirty="0" smtClean="0"/>
                        <a:t>    modify plan</a:t>
                      </a:r>
                    </a:p>
                    <a:p>
                      <a:r>
                        <a:rPr lang="en-US" baseline="0" dirty="0" smtClean="0"/>
                        <a:t>    clear plan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0672" y="4641134"/>
            <a:ext cx="325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Candidate Abstractions:</a:t>
            </a:r>
            <a:br>
              <a:rPr lang="en-US" dirty="0" smtClean="0"/>
            </a:br>
            <a:r>
              <a:rPr lang="en-US" dirty="0" smtClean="0"/>
              <a:t>Crop, Conditions, Plan Controller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792622"/>
            <a:ext cx="4394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 to implement a control system</a:t>
            </a:r>
            <a:br>
              <a:rPr lang="en-US" dirty="0" smtClean="0"/>
            </a:br>
            <a:r>
              <a:rPr lang="en-US" dirty="0" smtClean="0"/>
              <a:t>for an automated gardener to carry out</a:t>
            </a:r>
            <a:br>
              <a:rPr lang="en-US" dirty="0" smtClean="0"/>
            </a:br>
            <a:r>
              <a:rPr lang="en-US" dirty="0" smtClean="0"/>
              <a:t>growing plans for the production of</a:t>
            </a:r>
            <a:br>
              <a:rPr lang="en-US" dirty="0" smtClean="0"/>
            </a:br>
            <a:r>
              <a:rPr lang="en-US" dirty="0" smtClean="0"/>
              <a:t>multiple crops in a greenhouse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206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7376" y="1828800"/>
            <a:ext cx="4459224" cy="4343400"/>
          </a:xfrm>
        </p:spPr>
        <p:txBody>
          <a:bodyPr/>
          <a:lstStyle/>
          <a:p>
            <a:r>
              <a:rPr lang="en-US" dirty="0" smtClean="0"/>
              <a:t>Encapsulation is the process of compartmentalizing the elements of an abstraction that constitute its structure and behavior</a:t>
            </a:r>
          </a:p>
          <a:p>
            <a:r>
              <a:rPr lang="en-US" dirty="0" smtClean="0"/>
              <a:t>Encapsulation serves to separate the contractual interface of an abstraction and its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04288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0096" y="1828800"/>
            <a:ext cx="5556504" cy="4343400"/>
          </a:xfrm>
        </p:spPr>
        <p:txBody>
          <a:bodyPr/>
          <a:lstStyle/>
          <a:p>
            <a:r>
              <a:rPr lang="en-US" dirty="0" smtClean="0"/>
              <a:t>Clients can only turn on/off, or ask for the heater’s status</a:t>
            </a:r>
          </a:p>
          <a:p>
            <a:r>
              <a:rPr lang="en-US" dirty="0" smtClean="0"/>
              <a:t>Clients don’t care how the heater was implemented.</a:t>
            </a:r>
          </a:p>
          <a:p>
            <a:r>
              <a:rPr lang="en-US" dirty="0" smtClean="0"/>
              <a:t>Can change internal implementation of Heater without affecting Clients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878117"/>
              </p:ext>
            </p:extLst>
          </p:nvPr>
        </p:nvGraphicFramePr>
        <p:xfrm>
          <a:off x="1453896" y="1828800"/>
          <a:ext cx="2851904" cy="250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904"/>
              </a:tblGrid>
              <a:tr h="37883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Abstraction:  </a:t>
                      </a:r>
                      <a:r>
                        <a:rPr lang="en-US" dirty="0" smtClean="0"/>
                        <a:t>Heater</a:t>
                      </a:r>
                      <a:endParaRPr lang="en-US" dirty="0"/>
                    </a:p>
                  </a:txBody>
                  <a:tcPr/>
                </a:tc>
              </a:tr>
              <a:tr h="9076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Important Characteristics: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location</a:t>
                      </a:r>
                    </a:p>
                    <a:p>
                      <a:r>
                        <a:rPr lang="en-US" dirty="0" smtClean="0"/>
                        <a:t>    status</a:t>
                      </a:r>
                      <a:endParaRPr lang="en-US" dirty="0"/>
                    </a:p>
                  </a:txBody>
                  <a:tcPr/>
                </a:tc>
              </a:tr>
              <a:tr h="121434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Responsibilities:</a:t>
                      </a:r>
                    </a:p>
                    <a:p>
                      <a:r>
                        <a:rPr lang="en-US" baseline="0" dirty="0" smtClean="0"/>
                        <a:t>    turn on</a:t>
                      </a:r>
                    </a:p>
                    <a:p>
                      <a:r>
                        <a:rPr lang="en-US" baseline="0" dirty="0" smtClean="0"/>
                        <a:t>    turn off</a:t>
                      </a:r>
                    </a:p>
                    <a:p>
                      <a:r>
                        <a:rPr lang="en-US" baseline="0" dirty="0" smtClean="0"/>
                        <a:t>    provide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4712" y="4360718"/>
            <a:ext cx="379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Related Candidate Abstractions:</a:t>
            </a:r>
            <a:br>
              <a:rPr lang="en-US" dirty="0" smtClean="0"/>
            </a:br>
            <a:r>
              <a:rPr lang="en-US" dirty="0" smtClean="0"/>
              <a:t>Heater Controller, Temperature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3508</Words>
  <Application>Microsoft Office PowerPoint</Application>
  <PresentationFormat>Widescreen</PresentationFormat>
  <Paragraphs>528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Book Antiqua</vt:lpstr>
      <vt:lpstr>Calibri</vt:lpstr>
      <vt:lpstr>Consolas</vt:lpstr>
      <vt:lpstr>Cordia New</vt:lpstr>
      <vt:lpstr>Wingdings</vt:lpstr>
      <vt:lpstr>Sales Direction 16X9</vt:lpstr>
      <vt:lpstr>Object Oriented Analysis and Design</vt:lpstr>
      <vt:lpstr>Announcement</vt:lpstr>
      <vt:lpstr>What’ll we cover today?</vt:lpstr>
      <vt:lpstr>The Object Model</vt:lpstr>
      <vt:lpstr>Abstraction</vt:lpstr>
      <vt:lpstr>Abstraction and Related Concepts</vt:lpstr>
      <vt:lpstr>Examples of Abstraction</vt:lpstr>
      <vt:lpstr>Encapsulation</vt:lpstr>
      <vt:lpstr>Examples of Encapsulation</vt:lpstr>
      <vt:lpstr>Separation of Concerns</vt:lpstr>
      <vt:lpstr>Modularity</vt:lpstr>
      <vt:lpstr>Hierarchy</vt:lpstr>
      <vt:lpstr>Hierarchy: Single Inheritance</vt:lpstr>
      <vt:lpstr>Hierarchy: Multiple Inheritance</vt:lpstr>
      <vt:lpstr>Hierarchy: Aggregation</vt:lpstr>
      <vt:lpstr>Typing</vt:lpstr>
      <vt:lpstr>Concurrency</vt:lpstr>
      <vt:lpstr>Persistence</vt:lpstr>
      <vt:lpstr>Object</vt:lpstr>
      <vt:lpstr>State</vt:lpstr>
      <vt:lpstr>Example: State of an Object</vt:lpstr>
      <vt:lpstr>Behavior</vt:lpstr>
      <vt:lpstr>Behavior: Operations</vt:lpstr>
      <vt:lpstr>Behavior: Roles and Responsibilities</vt:lpstr>
      <vt:lpstr>Behavior: Objects as Machines</vt:lpstr>
      <vt:lpstr>Identity</vt:lpstr>
      <vt:lpstr>Example: Object Identity</vt:lpstr>
      <vt:lpstr>Object Relationship: Links</vt:lpstr>
      <vt:lpstr>Synchronization</vt:lpstr>
      <vt:lpstr>Aggregation</vt:lpstr>
      <vt:lpstr>Classes</vt:lpstr>
      <vt:lpstr>Interface and Implementation</vt:lpstr>
      <vt:lpstr>Class / Interface</vt:lpstr>
      <vt:lpstr>Abstract Class</vt:lpstr>
      <vt:lpstr>Subclass / Superclass</vt:lpstr>
      <vt:lpstr>Class Relationships</vt:lpstr>
      <vt:lpstr>Associations</vt:lpstr>
      <vt:lpstr>Inheritance</vt:lpstr>
      <vt:lpstr>Superclasses &amp; Subclasses</vt:lpstr>
      <vt:lpstr>Problems with Multiple Inheritance</vt:lpstr>
      <vt:lpstr>Polymorphism</vt:lpstr>
      <vt:lpstr>Polymorphism &amp; Inheritance</vt:lpstr>
      <vt:lpstr>Aggregation/Composition</vt:lpstr>
      <vt:lpstr>Dependencies</vt:lpstr>
      <vt:lpstr>Choosing Operations</vt:lpstr>
      <vt:lpstr>Choosing Relationship</vt:lpstr>
      <vt:lpstr>Choosing Implementation</vt:lpstr>
      <vt:lpstr>Quality of abstractions</vt:lpstr>
      <vt:lpstr>Object-oriented Analysis</vt:lpstr>
      <vt:lpstr>Classical Approach</vt:lpstr>
      <vt:lpstr>Behavior Analysis</vt:lpstr>
      <vt:lpstr>Domain Analysis</vt:lpstr>
      <vt:lpstr>Use case analysis</vt:lpstr>
      <vt:lpstr>CRC Card</vt:lpstr>
      <vt:lpstr>Structured Analysis</vt:lpstr>
      <vt:lpstr>Next week</vt:lpstr>
      <vt:lpstr>Reminder on Projects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Akkarit Sangpetch</dc:creator>
  <cp:lastModifiedBy>Akkarit Sangpetch</cp:lastModifiedBy>
  <cp:revision>132</cp:revision>
  <dcterms:created xsi:type="dcterms:W3CDTF">2012-08-30T21:52:00Z</dcterms:created>
  <dcterms:modified xsi:type="dcterms:W3CDTF">2014-08-28T15:33:48Z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