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7" r:id="rId2"/>
    <p:sldId id="279" r:id="rId3"/>
    <p:sldId id="463" r:id="rId4"/>
    <p:sldId id="464" r:id="rId5"/>
    <p:sldId id="465" r:id="rId6"/>
    <p:sldId id="466" r:id="rId7"/>
    <p:sldId id="467" r:id="rId8"/>
    <p:sldId id="468" r:id="rId9"/>
    <p:sldId id="469" r:id="rId10"/>
    <p:sldId id="470" r:id="rId11"/>
    <p:sldId id="471" r:id="rId12"/>
    <p:sldId id="455" r:id="rId13"/>
    <p:sldId id="475" r:id="rId14"/>
    <p:sldId id="461" r:id="rId15"/>
    <p:sldId id="473" r:id="rId16"/>
    <p:sldId id="485" r:id="rId17"/>
    <p:sldId id="456" r:id="rId18"/>
    <p:sldId id="487" r:id="rId19"/>
    <p:sldId id="477" r:id="rId20"/>
    <p:sldId id="479" r:id="rId21"/>
    <p:sldId id="480" r:id="rId22"/>
    <p:sldId id="481" r:id="rId23"/>
    <p:sldId id="478" r:id="rId24"/>
    <p:sldId id="458" r:id="rId25"/>
    <p:sldId id="482" r:id="rId26"/>
    <p:sldId id="489" r:id="rId27"/>
    <p:sldId id="488" r:id="rId28"/>
    <p:sldId id="483" r:id="rId29"/>
    <p:sldId id="484" r:id="rId30"/>
    <p:sldId id="476" r:id="rId31"/>
    <p:sldId id="486" r:id="rId32"/>
    <p:sldId id="45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p:cViewPr varScale="1">
        <p:scale>
          <a:sx n="87" d="100"/>
          <a:sy n="87" d="100"/>
        </p:scale>
        <p:origin x="552" y="90"/>
      </p:cViewPr>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9/4/2014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9/4/2014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r>
            <a:br>
              <a:rPr lang="en-US"/>
            </a:br>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1</a:t>
            </a:fld>
            <a:endParaRPr lang="en-US"/>
          </a:p>
        </p:txBody>
      </p:sp>
    </p:spTree>
    <p:extLst>
      <p:ext uri="{BB962C8B-B14F-4D97-AF65-F5344CB8AC3E}">
        <p14:creationId xmlns:p14="http://schemas.microsoft.com/office/powerpoint/2010/main" val="3801082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731838" y="844550"/>
            <a:ext cx="5394325" cy="3035300"/>
          </a:xfrm>
          <a:ln cap="flat"/>
        </p:spPr>
      </p:sp>
      <p:sp>
        <p:nvSpPr>
          <p:cNvPr id="13315"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32351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731838" y="844550"/>
            <a:ext cx="5394325" cy="3035300"/>
          </a:xfrm>
          <a:ln cap="flat"/>
        </p:spPr>
      </p:sp>
      <p:sp>
        <p:nvSpPr>
          <p:cNvPr id="15363"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59135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731838" y="844550"/>
            <a:ext cx="5394325" cy="3035300"/>
          </a:xfrm>
          <a:ln cap="flat"/>
        </p:spPr>
      </p:sp>
      <p:sp>
        <p:nvSpPr>
          <p:cNvPr id="17411"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474088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731838" y="844550"/>
            <a:ext cx="5394325" cy="3035300"/>
          </a:xfrm>
          <a:ln cap="flat"/>
        </p:spPr>
      </p:sp>
      <p:sp>
        <p:nvSpPr>
          <p:cNvPr id="19459"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180201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731838" y="844550"/>
            <a:ext cx="5394325" cy="3035300"/>
          </a:xfrm>
          <a:ln cap="flat"/>
        </p:spPr>
      </p:sp>
      <p:sp>
        <p:nvSpPr>
          <p:cNvPr id="39939"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192758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731838" y="844550"/>
            <a:ext cx="5394325" cy="3035300"/>
          </a:xfrm>
          <a:ln cap="flat"/>
        </p:spPr>
      </p:sp>
      <p:sp>
        <p:nvSpPr>
          <p:cNvPr id="19459"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328429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731838" y="844550"/>
            <a:ext cx="5394325" cy="3035300"/>
          </a:xfrm>
          <a:ln cap="flat"/>
        </p:spPr>
      </p:sp>
      <p:sp>
        <p:nvSpPr>
          <p:cNvPr id="21507"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3701918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9A179D-2D27-49E2-B022-8EDDA2EFE682}" type="slidenum">
              <a:rPr lang="en-US" smtClean="0"/>
              <a:t>23</a:t>
            </a:fld>
            <a:endParaRPr lang="en-US"/>
          </a:p>
        </p:txBody>
      </p:sp>
    </p:spTree>
    <p:extLst>
      <p:ext uri="{BB962C8B-B14F-4D97-AF65-F5344CB8AC3E}">
        <p14:creationId xmlns:p14="http://schemas.microsoft.com/office/powerpoint/2010/main" val="1866989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smtClean="0"/>
              <a:t>Click to edit Master title style</a:t>
            </a:r>
            <a:endParaRPr lang="en-US"/>
          </a:p>
        </p:txBody>
      </p:sp>
      <p:sp>
        <p:nvSpPr>
          <p:cNvPr id="4" name="Text Placeholder 3"/>
          <p:cNvSpPr>
            <a:spLocks noGrp="1"/>
          </p:cNvSpPr>
          <p:nvPr>
            <p:ph type="body" sz="half" idx="2"/>
          </p:nvPr>
        </p:nvSpPr>
        <p:spPr>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
        <p:nvSpPr>
          <p:cNvPr id="10" name="Rectangle 9"/>
          <p:cNvSpPr/>
          <p:nvPr/>
        </p:nvSpPr>
        <p:spPr>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Text Placeholder 3"/>
          <p:cNvSpPr>
            <a:spLocks noGrp="1"/>
          </p:cNvSpPr>
          <p:nvPr>
            <p:ph type="body" sz="half" idx="14"/>
          </p:nvPr>
        </p:nvSpPr>
        <p:spPr>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3" name="Picture Placeholder 2"/>
          <p:cNvSpPr>
            <a:spLocks noGrp="1"/>
          </p:cNvSpPr>
          <p:nvPr>
            <p:ph type="pic" idx="1"/>
          </p:nvPr>
        </p:nvSpPr>
        <p:spPr>
          <a:xfrm>
            <a:off x="12954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8" name="Picture Placeholder 2"/>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15" name="Picture Placeholder 14"/>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endParaRPr lang="en-US"/>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000">
                <a:solidFill>
                  <a:schemeClr val="tx1"/>
                </a:solidFill>
              </a:defRPr>
            </a:lvl1pPr>
          </a:lstStyle>
          <a:p>
            <a:endParaRPr lang="en-US"/>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000">
                <a:solidFill>
                  <a:schemeClr val="tx1"/>
                </a:solidFill>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ckwnc.com/" TargetMode="External"/><Relationship Id="rId2" Type="http://schemas.openxmlformats.org/officeDocument/2006/relationships/hyperlink" Target="http://yuml.m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8962" y="1873584"/>
            <a:ext cx="5120640" cy="2560320"/>
          </a:xfrm>
        </p:spPr>
        <p:txBody>
          <a:bodyPr/>
          <a:lstStyle/>
          <a:p>
            <a:r>
              <a:rPr lang="en-US" dirty="0" smtClean="0"/>
              <a:t>Object Oriented Analysis and Design</a:t>
            </a:r>
            <a:endParaRPr lang="en-US" dirty="0"/>
          </a:p>
        </p:txBody>
      </p:sp>
      <p:sp>
        <p:nvSpPr>
          <p:cNvPr id="3" name="Subtitle 2"/>
          <p:cNvSpPr>
            <a:spLocks noGrp="1"/>
          </p:cNvSpPr>
          <p:nvPr>
            <p:ph type="subTitle" idx="1"/>
          </p:nvPr>
        </p:nvSpPr>
        <p:spPr>
          <a:xfrm>
            <a:off x="1008961" y="4571999"/>
            <a:ext cx="5667259" cy="2093205"/>
          </a:xfrm>
        </p:spPr>
        <p:txBody>
          <a:bodyPr>
            <a:normAutofit fontScale="92500"/>
          </a:bodyPr>
          <a:lstStyle/>
          <a:p>
            <a:pPr>
              <a:lnSpc>
                <a:spcPct val="120000"/>
              </a:lnSpc>
            </a:pPr>
            <a:r>
              <a:rPr lang="en-US" dirty="0" smtClean="0"/>
              <a:t>Requirement Gathering &amp; UML</a:t>
            </a:r>
            <a:endParaRPr lang="en-US" dirty="0"/>
          </a:p>
          <a:p>
            <a:r>
              <a:rPr lang="en-US" dirty="0" smtClean="0"/>
              <a:t>September 5</a:t>
            </a:r>
            <a:r>
              <a:rPr lang="en-US" baseline="30000" dirty="0" smtClean="0"/>
              <a:t>th</a:t>
            </a:r>
            <a:r>
              <a:rPr lang="en-US" dirty="0" smtClean="0"/>
              <a:t>, 2014</a:t>
            </a:r>
          </a:p>
          <a:p>
            <a:r>
              <a:rPr lang="en-US" dirty="0"/>
              <a:t>Department </a:t>
            </a:r>
            <a:r>
              <a:rPr lang="en-US" dirty="0" smtClean="0"/>
              <a:t>of Computer Engineering, </a:t>
            </a:r>
            <a:r>
              <a:rPr lang="en-US" dirty="0"/>
              <a:t>KMITL</a:t>
            </a:r>
          </a:p>
          <a:p>
            <a:r>
              <a:rPr lang="en-US" dirty="0" smtClean="0"/>
              <a:t>Dr. </a:t>
            </a:r>
            <a:r>
              <a:rPr lang="en-US" dirty="0" err="1" smtClean="0"/>
              <a:t>Akkarit</a:t>
            </a:r>
            <a:r>
              <a:rPr lang="en-US" dirty="0" smtClean="0"/>
              <a:t> </a:t>
            </a:r>
            <a:r>
              <a:rPr lang="en-US" dirty="0" err="1" smtClean="0"/>
              <a:t>Sangpetch</a:t>
            </a:r>
            <a:r>
              <a:rPr lang="en-US" dirty="0" smtClean="0"/>
              <a:t> &amp; Dr. Orathai Sangpetch</a:t>
            </a:r>
            <a:endParaRPr lang="en-US" dirty="0"/>
          </a:p>
        </p:txBody>
      </p:sp>
      <p:pic>
        <p:nvPicPr>
          <p:cNvPr id="5" name="Picture Placeholder 4" descr="City street with motion blur" title="Sample Picture"/>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vert="horz" lIns="92869" tIns="46434" rIns="92869" bIns="46434" rtlCol="0" anchor="ctr">
            <a:normAutofit/>
          </a:bodyPr>
          <a:lstStyle/>
          <a:p>
            <a:r>
              <a:rPr lang="en-US" altLang="en-US"/>
              <a:t>Abstracting a Logical Model</a:t>
            </a:r>
          </a:p>
        </p:txBody>
      </p:sp>
      <p:sp>
        <p:nvSpPr>
          <p:cNvPr id="18435" name="Rectangle 3"/>
          <p:cNvSpPr>
            <a:spLocks noGrp="1" noChangeArrowheads="1"/>
          </p:cNvSpPr>
          <p:nvPr>
            <p:ph idx="1"/>
          </p:nvPr>
        </p:nvSpPr>
        <p:spPr>
          <a:xfrm>
            <a:off x="1295400" y="1828800"/>
            <a:ext cx="9601200" cy="4770304"/>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2869" tIns="46434" rIns="92869" bIns="46434" rtlCol="0">
            <a:normAutofit fontScale="92500" lnSpcReduction="10000"/>
          </a:bodyPr>
          <a:lstStyle/>
          <a:p>
            <a:r>
              <a:rPr lang="en-US" altLang="en-US" sz="2700" dirty="0"/>
              <a:t>Ignore </a:t>
            </a:r>
            <a:r>
              <a:rPr lang="en-US" altLang="en-US" sz="2700" i="1" dirty="0"/>
              <a:t>how</a:t>
            </a:r>
            <a:r>
              <a:rPr lang="en-US" altLang="en-US" sz="2700" dirty="0"/>
              <a:t> things are done; </a:t>
            </a:r>
            <a:r>
              <a:rPr lang="en-US" altLang="en-US" sz="2700" dirty="0" smtClean="0"/>
              <a:t>eliminate</a:t>
            </a:r>
            <a:endParaRPr lang="en-US" altLang="en-US" sz="2363" dirty="0" smtClean="0"/>
          </a:p>
          <a:p>
            <a:pPr lvl="1">
              <a:buSzPct val="75000"/>
            </a:pPr>
            <a:r>
              <a:rPr lang="en-US" altLang="en-US" sz="2363" dirty="0" smtClean="0"/>
              <a:t>how to perform a task</a:t>
            </a:r>
          </a:p>
          <a:p>
            <a:pPr lvl="1">
              <a:buSzPct val="75000"/>
            </a:pPr>
            <a:r>
              <a:rPr lang="en-US" altLang="en-US" sz="2363" dirty="0" smtClean="0"/>
              <a:t>the </a:t>
            </a:r>
            <a:r>
              <a:rPr lang="en-US" altLang="en-US" sz="2363" dirty="0"/>
              <a:t>data </a:t>
            </a:r>
            <a:r>
              <a:rPr lang="en-US" altLang="en-US" sz="2363" dirty="0" smtClean="0"/>
              <a:t>medium</a:t>
            </a:r>
          </a:p>
          <a:p>
            <a:pPr lvl="1">
              <a:buSzPct val="75000"/>
            </a:pPr>
            <a:r>
              <a:rPr lang="en-US" altLang="en-US" sz="2363" dirty="0" smtClean="0"/>
              <a:t>duplication </a:t>
            </a:r>
            <a:r>
              <a:rPr lang="en-US" altLang="en-US" sz="2363" dirty="0"/>
              <a:t>of data</a:t>
            </a:r>
          </a:p>
          <a:p>
            <a:pPr lvl="1">
              <a:buSzPct val="75000"/>
            </a:pPr>
            <a:r>
              <a:rPr lang="en-US" altLang="en-US" sz="2363" dirty="0"/>
              <a:t>temporary data storage</a:t>
            </a:r>
          </a:p>
          <a:p>
            <a:pPr lvl="1">
              <a:buSzPct val="75000"/>
            </a:pPr>
            <a:r>
              <a:rPr lang="en-US" altLang="en-US" sz="2363" dirty="0"/>
              <a:t>technology </a:t>
            </a:r>
            <a:r>
              <a:rPr lang="en-US" altLang="en-US" sz="2363" dirty="0" smtClean="0"/>
              <a:t>dependencies</a:t>
            </a:r>
          </a:p>
          <a:p>
            <a:pPr lvl="1">
              <a:buSzPct val="75000"/>
            </a:pPr>
            <a:r>
              <a:rPr lang="en-US" altLang="en-US" sz="2363" dirty="0" smtClean="0"/>
              <a:t>Database schema</a:t>
            </a:r>
            <a:endParaRPr lang="en-US" altLang="en-US" sz="2363" dirty="0"/>
          </a:p>
          <a:p>
            <a:pPr lvl="1">
              <a:buSzPct val="75000"/>
            </a:pPr>
            <a:r>
              <a:rPr lang="en-US" altLang="en-US" sz="2363" dirty="0"/>
              <a:t>processes that could be changed without affecting the overall </a:t>
            </a:r>
            <a:r>
              <a:rPr lang="en-US" altLang="en-US" sz="2363" dirty="0" smtClean="0"/>
              <a:t>outcome</a:t>
            </a:r>
          </a:p>
          <a:p>
            <a:pPr>
              <a:buSzPct val="75000"/>
            </a:pPr>
            <a:r>
              <a:rPr lang="en-US" altLang="en-US" sz="2763" dirty="0" smtClean="0"/>
              <a:t>Focus on what it does</a:t>
            </a:r>
          </a:p>
          <a:p>
            <a:pPr lvl="1">
              <a:buSzPct val="75000"/>
            </a:pPr>
            <a:r>
              <a:rPr lang="en-US" altLang="en-US" sz="2363" dirty="0" smtClean="0"/>
              <a:t>Roles &amp; Responsibility</a:t>
            </a:r>
          </a:p>
          <a:p>
            <a:pPr lvl="1">
              <a:buSzPct val="75000"/>
            </a:pPr>
            <a:r>
              <a:rPr lang="en-US" altLang="en-US" sz="2363" dirty="0" smtClean="0"/>
              <a:t>Relationships &amp; Collaborators</a:t>
            </a:r>
          </a:p>
        </p:txBody>
      </p:sp>
    </p:spTree>
    <p:extLst>
      <p:ext uri="{BB962C8B-B14F-4D97-AF65-F5344CB8AC3E}">
        <p14:creationId xmlns:p14="http://schemas.microsoft.com/office/powerpoint/2010/main" val="1047801290"/>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vert="horz" lIns="92869" tIns="46434" rIns="92869" bIns="46434" rtlCol="0" anchor="ctr">
            <a:normAutofit/>
          </a:bodyPr>
          <a:lstStyle/>
          <a:p>
            <a:r>
              <a:rPr lang="en-US" altLang="en-US"/>
              <a:t>Identifying Deficiencies</a:t>
            </a:r>
          </a:p>
        </p:txBody>
      </p:sp>
      <p:sp>
        <p:nvSpPr>
          <p:cNvPr id="20483" name="Rectangle 3"/>
          <p:cNvSpPr>
            <a:spLocks noGrp="1" noChangeArrowheads="1"/>
          </p:cNvSpPr>
          <p:nvPr>
            <p:ph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vert="horz" lIns="92869" tIns="46434" rIns="92869" bIns="46434" rtlCol="0">
            <a:normAutofit/>
          </a:bodyPr>
          <a:lstStyle/>
          <a:p>
            <a:r>
              <a:rPr lang="en-US" altLang="en-US" sz="2700"/>
              <a:t>Where are the bottlenecks in the current system?</a:t>
            </a:r>
          </a:p>
          <a:p>
            <a:r>
              <a:rPr lang="en-US" altLang="en-US" sz="2700"/>
              <a:t>Where can inconsistencies occur?</a:t>
            </a:r>
          </a:p>
          <a:p>
            <a:r>
              <a:rPr lang="en-US" altLang="en-US" sz="2700"/>
              <a:t>Are there better processing schemes?</a:t>
            </a:r>
          </a:p>
          <a:p>
            <a:r>
              <a:rPr lang="en-US" altLang="en-US" sz="2700"/>
              <a:t>What new features?</a:t>
            </a:r>
          </a:p>
          <a:p>
            <a:r>
              <a:rPr lang="en-US" altLang="en-US" sz="2700"/>
              <a:t>Drop old features?</a:t>
            </a:r>
          </a:p>
          <a:p>
            <a:r>
              <a:rPr lang="en-US" altLang="en-US" sz="2700"/>
              <a:t>Document again.</a:t>
            </a:r>
          </a:p>
          <a:p>
            <a:r>
              <a:rPr lang="en-US" altLang="en-US" sz="2700"/>
              <a:t>Design new system.</a:t>
            </a:r>
          </a:p>
        </p:txBody>
      </p:sp>
    </p:spTree>
    <p:extLst>
      <p:ext uri="{BB962C8B-B14F-4D97-AF65-F5344CB8AC3E}">
        <p14:creationId xmlns:p14="http://schemas.microsoft.com/office/powerpoint/2010/main" val="1983434505"/>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Unified Modeling Language (UML)</a:t>
            </a:r>
            <a:endParaRPr lang="en-US" dirty="0"/>
          </a:p>
        </p:txBody>
      </p:sp>
      <p:sp>
        <p:nvSpPr>
          <p:cNvPr id="3" name="Content Placeholder 2"/>
          <p:cNvSpPr>
            <a:spLocks noGrp="1"/>
          </p:cNvSpPr>
          <p:nvPr>
            <p:ph idx="1"/>
          </p:nvPr>
        </p:nvSpPr>
        <p:spPr>
          <a:xfrm>
            <a:off x="7010399" y="1828800"/>
            <a:ext cx="4612395" cy="4343400"/>
          </a:xfrm>
        </p:spPr>
        <p:txBody>
          <a:bodyPr>
            <a:normAutofit fontScale="92500"/>
          </a:bodyPr>
          <a:lstStyle/>
          <a:p>
            <a:r>
              <a:rPr lang="en-US" dirty="0" smtClean="0"/>
              <a:t>Unified development model from </a:t>
            </a:r>
            <a:r>
              <a:rPr lang="en-US" dirty="0" err="1" smtClean="0"/>
              <a:t>Booch</a:t>
            </a:r>
            <a:r>
              <a:rPr lang="en-US" dirty="0" smtClean="0"/>
              <a:t> (OOD), Jacobsen (OOSE) and </a:t>
            </a:r>
            <a:r>
              <a:rPr lang="en-US" dirty="0" err="1" smtClean="0"/>
              <a:t>Rumbaugh</a:t>
            </a:r>
            <a:r>
              <a:rPr lang="en-US" dirty="0" smtClean="0"/>
              <a:t> (OMT)</a:t>
            </a:r>
          </a:p>
          <a:p>
            <a:r>
              <a:rPr lang="en-US" dirty="0" smtClean="0"/>
              <a:t>Primary </a:t>
            </a:r>
            <a:r>
              <a:rPr lang="en-US" dirty="0"/>
              <a:t>modeling language used to analyze, specify, and design </a:t>
            </a:r>
            <a:r>
              <a:rPr lang="en-US" dirty="0" smtClean="0"/>
              <a:t>systems</a:t>
            </a:r>
          </a:p>
          <a:p>
            <a:pPr lvl="1"/>
            <a:r>
              <a:rPr lang="en-US" dirty="0" smtClean="0"/>
              <a:t>Software systems</a:t>
            </a:r>
          </a:p>
          <a:p>
            <a:pPr lvl="1"/>
            <a:r>
              <a:rPr lang="en-US" dirty="0" smtClean="0"/>
              <a:t>Business systems</a:t>
            </a:r>
          </a:p>
          <a:p>
            <a:r>
              <a:rPr lang="en-US" dirty="0" smtClean="0"/>
              <a:t>Standardized by Object Management Group (OMG)</a:t>
            </a:r>
          </a:p>
          <a:p>
            <a:r>
              <a:rPr lang="en-US" dirty="0" smtClean="0"/>
              <a:t>Each diagram represents a view of the system</a:t>
            </a:r>
            <a:endParaRPr lang="en-US" dirty="0"/>
          </a:p>
        </p:txBody>
      </p:sp>
      <p:sp>
        <p:nvSpPr>
          <p:cNvPr id="4" name="Slide Number Placeholder 3"/>
          <p:cNvSpPr>
            <a:spLocks noGrp="1"/>
          </p:cNvSpPr>
          <p:nvPr>
            <p:ph type="sldNum" sz="quarter" idx="12"/>
          </p:nvPr>
        </p:nvSpPr>
        <p:spPr/>
        <p:txBody>
          <a:bodyPr/>
          <a:lstStyle/>
          <a:p>
            <a:fld id="{A7F8E3F6-DE14-48B2-B2BC-6FABA9630FB8}" type="slidenum">
              <a:rPr lang="en-US" smtClean="0"/>
              <a:t>12</a:t>
            </a:fld>
            <a:endParaRPr lang="en-US"/>
          </a:p>
        </p:txBody>
      </p:sp>
      <p:pic>
        <p:nvPicPr>
          <p:cNvPr id="1026" name="Picture 2" descr="http://cs-exhibitions.uni-klu.ac.at/typo3temp/pics/0bc7c7c3af.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097" y="1964329"/>
            <a:ext cx="5715000" cy="3590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25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Diagrams</a:t>
            </a:r>
            <a:endParaRPr lang="en-US" dirty="0"/>
          </a:p>
        </p:txBody>
      </p:sp>
      <p:sp>
        <p:nvSpPr>
          <p:cNvPr id="3" name="Content Placeholder 2"/>
          <p:cNvSpPr>
            <a:spLocks noGrp="1"/>
          </p:cNvSpPr>
          <p:nvPr>
            <p:ph idx="1"/>
          </p:nvPr>
        </p:nvSpPr>
        <p:spPr/>
        <p:txBody>
          <a:bodyPr/>
          <a:lstStyle/>
          <a:p>
            <a:r>
              <a:rPr lang="en-US" dirty="0" smtClean="0"/>
              <a:t>A </a:t>
            </a:r>
            <a:r>
              <a:rPr lang="en-US" dirty="0"/>
              <a:t>notation is only a vehicle for capturing the reasoning about </a:t>
            </a:r>
            <a:r>
              <a:rPr lang="en-US" dirty="0" smtClean="0"/>
              <a:t>the behavior </a:t>
            </a:r>
            <a:r>
              <a:rPr lang="en-US" dirty="0"/>
              <a:t>and architecture of a system; a notation is not an end in </a:t>
            </a:r>
            <a:r>
              <a:rPr lang="en-US" dirty="0" smtClean="0"/>
              <a:t>itself</a:t>
            </a:r>
          </a:p>
          <a:p>
            <a:r>
              <a:rPr lang="en-US" dirty="0" smtClean="0"/>
              <a:t>It </a:t>
            </a:r>
            <a:r>
              <a:rPr lang="en-US" dirty="0"/>
              <a:t>is dangerous to </a:t>
            </a:r>
            <a:r>
              <a:rPr lang="en-US" dirty="0" smtClean="0"/>
              <a:t>over-specify a set </a:t>
            </a:r>
            <a:r>
              <a:rPr lang="en-US" dirty="0"/>
              <a:t>of </a:t>
            </a:r>
            <a:r>
              <a:rPr lang="en-US" dirty="0" smtClean="0"/>
              <a:t>requirements</a:t>
            </a:r>
          </a:p>
          <a:p>
            <a:r>
              <a:rPr lang="en-US" dirty="0"/>
              <a:t>Some diagrams are used only </a:t>
            </a:r>
            <a:r>
              <a:rPr lang="en-US" dirty="0" smtClean="0"/>
              <a:t>early in </a:t>
            </a:r>
            <a:r>
              <a:rPr lang="en-US" dirty="0"/>
              <a:t>the development lifecycle. Some are used, at varying levels of detail, </a:t>
            </a:r>
            <a:r>
              <a:rPr lang="en-US" dirty="0" smtClean="0"/>
              <a:t>throughout the </a:t>
            </a:r>
            <a:r>
              <a:rPr lang="en-US" dirty="0"/>
              <a:t>lifecycle.</a:t>
            </a:r>
          </a:p>
        </p:txBody>
      </p:sp>
    </p:spTree>
    <p:extLst>
      <p:ext uri="{BB962C8B-B14F-4D97-AF65-F5344CB8AC3E}">
        <p14:creationId xmlns:p14="http://schemas.microsoft.com/office/powerpoint/2010/main" val="82532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Diagrams</a:t>
            </a:r>
            <a:endParaRPr lang="en-US" dirty="0"/>
          </a:p>
        </p:txBody>
      </p:sp>
      <p:pic>
        <p:nvPicPr>
          <p:cNvPr id="5" name="Content Placeholder 4"/>
          <p:cNvPicPr>
            <a:picLocks noGrp="1" noChangeAspect="1"/>
          </p:cNvPicPr>
          <p:nvPr>
            <p:ph idx="1"/>
          </p:nvPr>
        </p:nvPicPr>
        <p:blipFill>
          <a:blip r:embed="rId2"/>
          <a:stretch>
            <a:fillRect/>
          </a:stretch>
        </p:blipFill>
        <p:spPr>
          <a:xfrm>
            <a:off x="3435770" y="1674048"/>
            <a:ext cx="4868767" cy="5052494"/>
          </a:xfrm>
          <a:prstGeom prst="rect">
            <a:avLst/>
          </a:prstGeom>
        </p:spPr>
      </p:pic>
      <p:sp>
        <p:nvSpPr>
          <p:cNvPr id="4" name="Slide Number Placeholder 3"/>
          <p:cNvSpPr>
            <a:spLocks noGrp="1"/>
          </p:cNvSpPr>
          <p:nvPr>
            <p:ph type="sldNum" sz="quarter" idx="12"/>
          </p:nvPr>
        </p:nvSpPr>
        <p:spPr/>
        <p:txBody>
          <a:bodyPr/>
          <a:lstStyle/>
          <a:p>
            <a:fld id="{A7F8E3F6-DE14-48B2-B2BC-6FABA9630FB8}" type="slidenum">
              <a:rPr lang="en-US" smtClean="0"/>
              <a:t>14</a:t>
            </a:fld>
            <a:endParaRPr lang="en-US"/>
          </a:p>
        </p:txBody>
      </p:sp>
      <p:sp>
        <p:nvSpPr>
          <p:cNvPr id="6" name="Rectangle 5"/>
          <p:cNvSpPr/>
          <p:nvPr/>
        </p:nvSpPr>
        <p:spPr>
          <a:xfrm>
            <a:off x="3799328" y="2853366"/>
            <a:ext cx="893858" cy="572880"/>
          </a:xfrm>
          <a:prstGeom prst="rect">
            <a:avLst/>
          </a:prstGeom>
          <a:solidFill>
            <a:srgbClr val="0070C0">
              <a:alpha val="3294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583716" y="2102386"/>
            <a:ext cx="894202" cy="552679"/>
          </a:xfrm>
          <a:prstGeom prst="rect">
            <a:avLst/>
          </a:prstGeom>
          <a:solidFill>
            <a:srgbClr val="FF0000">
              <a:alpha val="3294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572699" y="2864384"/>
            <a:ext cx="916236" cy="572879"/>
          </a:xfrm>
          <a:prstGeom prst="rect">
            <a:avLst/>
          </a:prstGeom>
          <a:solidFill>
            <a:srgbClr val="FF0000">
              <a:alpha val="3294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581880" y="4845584"/>
            <a:ext cx="907055" cy="574715"/>
          </a:xfrm>
          <a:prstGeom prst="rect">
            <a:avLst/>
          </a:prstGeom>
          <a:solidFill>
            <a:srgbClr val="0070C0">
              <a:alpha val="3294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9127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3" name="Content Placeholder 2"/>
          <p:cNvSpPr>
            <a:spLocks noGrp="1"/>
          </p:cNvSpPr>
          <p:nvPr>
            <p:ph idx="1"/>
          </p:nvPr>
        </p:nvSpPr>
        <p:spPr>
          <a:xfrm>
            <a:off x="1295400" y="1828799"/>
            <a:ext cx="9601200" cy="4820519"/>
          </a:xfrm>
        </p:spPr>
        <p:txBody>
          <a:bodyPr>
            <a:normAutofit lnSpcReduction="10000"/>
          </a:bodyPr>
          <a:lstStyle/>
          <a:p>
            <a:r>
              <a:rPr lang="en-US" dirty="0" smtClean="0"/>
              <a:t>A use case represents a </a:t>
            </a:r>
            <a:r>
              <a:rPr lang="en-US" i="1" dirty="0" smtClean="0"/>
              <a:t>complete </a:t>
            </a:r>
            <a:r>
              <a:rPr lang="en-US" dirty="0" smtClean="0"/>
              <a:t>flow of activity of </a:t>
            </a:r>
            <a:r>
              <a:rPr lang="en-US" i="1" dirty="0" smtClean="0"/>
              <a:t>what </a:t>
            </a:r>
            <a:r>
              <a:rPr lang="en-US" dirty="0" smtClean="0"/>
              <a:t>the </a:t>
            </a:r>
            <a:r>
              <a:rPr lang="en-US" b="1" dirty="0" smtClean="0"/>
              <a:t>actor</a:t>
            </a:r>
            <a:r>
              <a:rPr lang="en-US" dirty="0" smtClean="0"/>
              <a:t> wants your system to do from the </a:t>
            </a:r>
            <a:r>
              <a:rPr lang="en-US" i="1" dirty="0" smtClean="0"/>
              <a:t>actor’s point of view</a:t>
            </a:r>
            <a:r>
              <a:rPr lang="en-US" dirty="0" smtClean="0"/>
              <a:t> that provides </a:t>
            </a:r>
            <a:r>
              <a:rPr lang="en-US" i="1" dirty="0" smtClean="0"/>
              <a:t>value </a:t>
            </a:r>
            <a:r>
              <a:rPr lang="en-US" dirty="0" smtClean="0"/>
              <a:t>to the actor</a:t>
            </a:r>
          </a:p>
          <a:p>
            <a:pPr lvl="1"/>
            <a:r>
              <a:rPr lang="en-US" dirty="0"/>
              <a:t>Represent what the actors want the system to do</a:t>
            </a:r>
          </a:p>
          <a:p>
            <a:pPr lvl="1"/>
            <a:r>
              <a:rPr lang="en-US" dirty="0"/>
              <a:t>Must be a complete flow of activity</a:t>
            </a:r>
          </a:p>
          <a:p>
            <a:r>
              <a:rPr lang="en-US" dirty="0" smtClean="0"/>
              <a:t>Consider an ATM machine</a:t>
            </a:r>
          </a:p>
          <a:p>
            <a:pPr lvl="1"/>
            <a:r>
              <a:rPr lang="en-US" b="1" dirty="0" smtClean="0"/>
              <a:t>Withdraw cash</a:t>
            </a:r>
            <a:r>
              <a:rPr lang="en-US" dirty="0" smtClean="0"/>
              <a:t> is a use case, which requires a lot of interaction</a:t>
            </a:r>
          </a:p>
          <a:p>
            <a:pPr lvl="2"/>
            <a:r>
              <a:rPr lang="en-US" dirty="0" smtClean="0"/>
              <a:t>Swipe card</a:t>
            </a:r>
          </a:p>
          <a:p>
            <a:pPr lvl="2"/>
            <a:r>
              <a:rPr lang="en-US" dirty="0" smtClean="0"/>
              <a:t>Enter Pin</a:t>
            </a:r>
          </a:p>
          <a:p>
            <a:pPr lvl="2"/>
            <a:r>
              <a:rPr lang="en-US" dirty="0" smtClean="0"/>
              <a:t>Choose withdraw</a:t>
            </a:r>
          </a:p>
          <a:p>
            <a:pPr lvl="2"/>
            <a:r>
              <a:rPr lang="en-US" dirty="0" smtClean="0"/>
              <a:t>Enter amount</a:t>
            </a:r>
          </a:p>
          <a:p>
            <a:pPr lvl="2"/>
            <a:r>
              <a:rPr lang="en-US" dirty="0" smtClean="0"/>
              <a:t>Dispense money</a:t>
            </a:r>
          </a:p>
          <a:p>
            <a:pPr lvl="2"/>
            <a:r>
              <a:rPr lang="en-US" dirty="0" smtClean="0"/>
              <a:t>… these interactions by themselves are NOT use cases</a:t>
            </a:r>
          </a:p>
        </p:txBody>
      </p:sp>
      <p:sp>
        <p:nvSpPr>
          <p:cNvPr id="4" name="Slide Number Placeholder 3"/>
          <p:cNvSpPr>
            <a:spLocks noGrp="1"/>
          </p:cNvSpPr>
          <p:nvPr>
            <p:ph type="sldNum" sz="quarter" idx="12"/>
          </p:nvPr>
        </p:nvSpPr>
        <p:spPr/>
        <p:txBody>
          <a:bodyPr/>
          <a:lstStyle/>
          <a:p>
            <a:fld id="{A7F8E3F6-DE14-48B2-B2BC-6FABA9630FB8}" type="slidenum">
              <a:rPr lang="en-US" smtClean="0"/>
              <a:t>15</a:t>
            </a:fld>
            <a:endParaRPr lang="en-US"/>
          </a:p>
        </p:txBody>
      </p:sp>
    </p:spTree>
    <p:extLst>
      <p:ext uri="{BB962C8B-B14F-4D97-AF65-F5344CB8AC3E}">
        <p14:creationId xmlns:p14="http://schemas.microsoft.com/office/powerpoint/2010/main" val="1548262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Success/Alternate Scenarios</a:t>
            </a:r>
            <a:endParaRPr lang="en-US" dirty="0"/>
          </a:p>
        </p:txBody>
      </p:sp>
      <p:sp>
        <p:nvSpPr>
          <p:cNvPr id="3" name="Content Placeholder 2"/>
          <p:cNvSpPr>
            <a:spLocks noGrp="1"/>
          </p:cNvSpPr>
          <p:nvPr>
            <p:ph idx="1"/>
          </p:nvPr>
        </p:nvSpPr>
        <p:spPr>
          <a:xfrm>
            <a:off x="6422833" y="1560392"/>
            <a:ext cx="4869455" cy="4343400"/>
          </a:xfrm>
        </p:spPr>
        <p:txBody>
          <a:bodyPr>
            <a:normAutofit fontScale="85000" lnSpcReduction="20000"/>
          </a:bodyPr>
          <a:lstStyle/>
          <a:p>
            <a:r>
              <a:rPr lang="en-US" i="1" dirty="0" smtClean="0"/>
              <a:t>Alternate scenarios</a:t>
            </a:r>
            <a:r>
              <a:rPr lang="en-US" dirty="0" smtClean="0"/>
              <a:t> (or </a:t>
            </a:r>
            <a:r>
              <a:rPr lang="en-US" i="1" dirty="0" smtClean="0"/>
              <a:t>secondary scenarios</a:t>
            </a:r>
            <a:r>
              <a:rPr lang="en-US" dirty="0" smtClean="0"/>
              <a:t>) deal with situations when we branch off the primary scenarios</a:t>
            </a:r>
          </a:p>
          <a:p>
            <a:pPr lvl="1"/>
            <a:r>
              <a:rPr lang="en-US" dirty="0" smtClean="0"/>
              <a:t>Use case: ATM Withdraw cash</a:t>
            </a:r>
          </a:p>
          <a:p>
            <a:pPr lvl="1"/>
            <a:r>
              <a:rPr lang="en-US" dirty="0" smtClean="0"/>
              <a:t>Condition triggered alternate scenario:</a:t>
            </a:r>
            <a:br>
              <a:rPr lang="en-US" dirty="0" smtClean="0"/>
            </a:br>
            <a:r>
              <a:rPr lang="en-US" dirty="0" smtClean="0"/>
              <a:t>The withdrawal amount entered is more than the daily limit</a:t>
            </a:r>
          </a:p>
          <a:p>
            <a:pPr marL="320040" lvl="1" indent="0">
              <a:buNone/>
            </a:pPr>
            <a:r>
              <a:rPr lang="en-US" dirty="0" smtClean="0"/>
              <a:t>D1. The user enters an amount more than the daily limit</a:t>
            </a:r>
          </a:p>
          <a:p>
            <a:pPr marL="320040" lvl="1" indent="0">
              <a:buNone/>
            </a:pPr>
            <a:r>
              <a:rPr lang="en-US" dirty="0" smtClean="0"/>
              <a:t>D2. The ATM system determines that the amount is more than the limit, and display the error message</a:t>
            </a:r>
          </a:p>
          <a:p>
            <a:pPr marL="320040" lvl="1" indent="0">
              <a:buNone/>
            </a:pPr>
            <a:r>
              <a:rPr lang="en-US" dirty="0" smtClean="0"/>
              <a:t>D3. The user acknowledges the error message</a:t>
            </a:r>
          </a:p>
          <a:p>
            <a:pPr marL="320040" lvl="1" indent="0">
              <a:buNone/>
            </a:pPr>
            <a:r>
              <a:rPr lang="en-US" dirty="0" smtClean="0"/>
              <a:t>D4. The system shows the screen to enter a different amount of money</a:t>
            </a:r>
          </a:p>
          <a:p>
            <a:pPr marL="320040" lvl="1" indent="0">
              <a:buNone/>
            </a:pPr>
            <a:r>
              <a:rPr lang="en-US" dirty="0" smtClean="0"/>
              <a:t>D5. The primary scenario resumed at steps D</a:t>
            </a:r>
          </a:p>
          <a:p>
            <a:endParaRPr lang="en-US" dirty="0"/>
          </a:p>
        </p:txBody>
      </p:sp>
      <p:sp>
        <p:nvSpPr>
          <p:cNvPr id="4" name="Slide Number Placeholder 3"/>
          <p:cNvSpPr>
            <a:spLocks noGrp="1"/>
          </p:cNvSpPr>
          <p:nvPr>
            <p:ph type="sldNum" sz="quarter" idx="12"/>
          </p:nvPr>
        </p:nvSpPr>
        <p:spPr/>
        <p:txBody>
          <a:bodyPr/>
          <a:lstStyle/>
          <a:p>
            <a:fld id="{A7F8E3F6-DE14-48B2-B2BC-6FABA9630FB8}" type="slidenum">
              <a:rPr lang="en-US" smtClean="0"/>
              <a:t>16</a:t>
            </a:fld>
            <a:endParaRPr lang="en-US"/>
          </a:p>
        </p:txBody>
      </p:sp>
      <p:sp>
        <p:nvSpPr>
          <p:cNvPr id="5" name="Content Placeholder 2"/>
          <p:cNvSpPr txBox="1">
            <a:spLocks/>
          </p:cNvSpPr>
          <p:nvPr/>
        </p:nvSpPr>
        <p:spPr>
          <a:xfrm>
            <a:off x="1199003" y="1560392"/>
            <a:ext cx="4473766" cy="4343400"/>
          </a:xfrm>
          <a:prstGeom prst="rect">
            <a:avLst/>
          </a:prstGeom>
        </p:spPr>
        <p:txBody>
          <a:bodyPr vert="horz" lIns="91440" tIns="45720" rIns="91440" bIns="45720" rtlCol="0">
            <a:normAutofit fontScale="92500"/>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r>
              <a:rPr lang="en-US" dirty="0" smtClean="0"/>
              <a:t>A </a:t>
            </a:r>
            <a:r>
              <a:rPr lang="en-US" i="1" dirty="0" smtClean="0"/>
              <a:t>success scenario</a:t>
            </a:r>
            <a:r>
              <a:rPr lang="en-US" dirty="0" smtClean="0"/>
              <a:t> (or a </a:t>
            </a:r>
            <a:r>
              <a:rPr lang="en-US" i="1" dirty="0" smtClean="0"/>
              <a:t>primary scenario</a:t>
            </a:r>
            <a:r>
              <a:rPr lang="en-US" dirty="0" smtClean="0"/>
              <a:t>) is a flow of activity when the user gets what they want</a:t>
            </a:r>
          </a:p>
          <a:p>
            <a:pPr lvl="1"/>
            <a:r>
              <a:rPr lang="en-US" dirty="0" smtClean="0"/>
              <a:t>Example use case: ATM Withdraw cash</a:t>
            </a:r>
          </a:p>
          <a:p>
            <a:pPr lvl="1"/>
            <a:r>
              <a:rPr lang="en-US" dirty="0" smtClean="0"/>
              <a:t>A user can successfully withdraw cash without any problems</a:t>
            </a:r>
          </a:p>
          <a:p>
            <a:pPr marL="777240" lvl="1" indent="-457200">
              <a:buFont typeface="+mj-lt"/>
              <a:buAutoNum type="alphaUcPeriod"/>
            </a:pPr>
            <a:r>
              <a:rPr lang="en-US" dirty="0" smtClean="0"/>
              <a:t>A user swipes ATM card</a:t>
            </a:r>
          </a:p>
          <a:p>
            <a:pPr marL="777240" lvl="1" indent="-457200">
              <a:buFont typeface="+mj-lt"/>
              <a:buAutoNum type="alphaUcPeriod"/>
            </a:pPr>
            <a:r>
              <a:rPr lang="en-US" dirty="0" smtClean="0"/>
              <a:t>The user enters PIN</a:t>
            </a:r>
          </a:p>
          <a:p>
            <a:pPr marL="777240" lvl="1" indent="-457200">
              <a:buFont typeface="+mj-lt"/>
              <a:buAutoNum type="alphaUcPeriod"/>
            </a:pPr>
            <a:r>
              <a:rPr lang="en-US" dirty="0" smtClean="0"/>
              <a:t>The user selects ‘withdraw cash’</a:t>
            </a:r>
          </a:p>
          <a:p>
            <a:pPr marL="777240" lvl="1" indent="-457200">
              <a:buFont typeface="+mj-lt"/>
              <a:buAutoNum type="alphaUcPeriod"/>
            </a:pPr>
            <a:r>
              <a:rPr lang="en-US" dirty="0" smtClean="0"/>
              <a:t>The user enters amount of money</a:t>
            </a:r>
          </a:p>
          <a:p>
            <a:pPr marL="777240" lvl="1" indent="-457200">
              <a:buFont typeface="+mj-lt"/>
              <a:buAutoNum type="alphaUcPeriod"/>
            </a:pPr>
            <a:r>
              <a:rPr lang="en-US" dirty="0" smtClean="0"/>
              <a:t>ATM gives cash to the user</a:t>
            </a:r>
          </a:p>
        </p:txBody>
      </p:sp>
      <p:sp>
        <p:nvSpPr>
          <p:cNvPr id="6" name="Rectangle 5"/>
          <p:cNvSpPr/>
          <p:nvPr/>
        </p:nvSpPr>
        <p:spPr>
          <a:xfrm>
            <a:off x="1670432" y="5903792"/>
            <a:ext cx="8851135" cy="646331"/>
          </a:xfrm>
          <a:prstGeom prst="rect">
            <a:avLst/>
          </a:prstGeom>
        </p:spPr>
        <p:txBody>
          <a:bodyPr wrap="square">
            <a:spAutoFit/>
          </a:bodyPr>
          <a:lstStyle/>
          <a:p>
            <a:pPr marL="320040" lvl="1"/>
            <a:r>
              <a:rPr lang="en-US" dirty="0" smtClean="0"/>
              <a:t>* During analysis, we must consider the success </a:t>
            </a:r>
            <a:r>
              <a:rPr lang="en-US" dirty="0"/>
              <a:t>and alternate </a:t>
            </a:r>
            <a:r>
              <a:rPr lang="en-US" dirty="0" smtClean="0"/>
              <a:t>scenarios</a:t>
            </a:r>
          </a:p>
          <a:p>
            <a:pPr marL="320040" lvl="1"/>
            <a:r>
              <a:rPr lang="en-US" dirty="0" smtClean="0"/>
              <a:t>* The </a:t>
            </a:r>
            <a:r>
              <a:rPr lang="en-US" dirty="0"/>
              <a:t>amount of complex system functionality often found in alternate scenario</a:t>
            </a:r>
          </a:p>
        </p:txBody>
      </p:sp>
    </p:spTree>
    <p:extLst>
      <p:ext uri="{BB962C8B-B14F-4D97-AF65-F5344CB8AC3E}">
        <p14:creationId xmlns:p14="http://schemas.microsoft.com/office/powerpoint/2010/main" val="4289794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t>
            </a:r>
            <a:r>
              <a:rPr lang="en-US" dirty="0"/>
              <a:t>D</a:t>
            </a:r>
            <a:r>
              <a:rPr lang="en-US" dirty="0" smtClean="0"/>
              <a:t>iagram</a:t>
            </a:r>
            <a:endParaRPr lang="en-US" dirty="0"/>
          </a:p>
        </p:txBody>
      </p:sp>
      <p:sp>
        <p:nvSpPr>
          <p:cNvPr id="3" name="Content Placeholder 2"/>
          <p:cNvSpPr>
            <a:spLocks noGrp="1"/>
          </p:cNvSpPr>
          <p:nvPr>
            <p:ph idx="1"/>
          </p:nvPr>
        </p:nvSpPr>
        <p:spPr>
          <a:xfrm>
            <a:off x="1295400" y="1828800"/>
            <a:ext cx="6504542" cy="4343400"/>
          </a:xfrm>
        </p:spPr>
        <p:txBody>
          <a:bodyPr/>
          <a:lstStyle/>
          <a:p>
            <a:r>
              <a:rPr lang="en-US" dirty="0" smtClean="0"/>
              <a:t>Actor</a:t>
            </a:r>
          </a:p>
          <a:p>
            <a:pPr lvl="1"/>
            <a:r>
              <a:rPr lang="en-US" dirty="0" smtClean="0"/>
              <a:t>Entities </a:t>
            </a:r>
            <a:r>
              <a:rPr lang="en-US" dirty="0"/>
              <a:t>that interface with the system. </a:t>
            </a:r>
            <a:endParaRPr lang="en-US" dirty="0" smtClean="0"/>
          </a:p>
          <a:p>
            <a:pPr lvl="1"/>
            <a:r>
              <a:rPr lang="en-US" dirty="0" smtClean="0"/>
              <a:t>They </a:t>
            </a:r>
            <a:r>
              <a:rPr lang="en-US" dirty="0"/>
              <a:t>can be people or other systems.</a:t>
            </a:r>
            <a:endParaRPr lang="en-US" dirty="0" smtClean="0"/>
          </a:p>
          <a:p>
            <a:r>
              <a:rPr lang="en-US" dirty="0" smtClean="0"/>
              <a:t>Use case</a:t>
            </a:r>
          </a:p>
          <a:p>
            <a:pPr lvl="1"/>
            <a:r>
              <a:rPr lang="en-US" dirty="0"/>
              <a:t>A use case must be a </a:t>
            </a:r>
            <a:r>
              <a:rPr lang="en-US" i="1" dirty="0"/>
              <a:t>complete </a:t>
            </a:r>
            <a:r>
              <a:rPr lang="en-US" dirty="0"/>
              <a:t>flow of activity, from the </a:t>
            </a:r>
            <a:r>
              <a:rPr lang="en-US" i="1" dirty="0"/>
              <a:t>actor’s point of view</a:t>
            </a:r>
            <a:r>
              <a:rPr lang="en-US" dirty="0"/>
              <a:t>, that provides </a:t>
            </a:r>
            <a:r>
              <a:rPr lang="en-US" i="1" dirty="0"/>
              <a:t>value </a:t>
            </a:r>
            <a:r>
              <a:rPr lang="en-US" dirty="0"/>
              <a:t>to the actor</a:t>
            </a:r>
            <a:r>
              <a:rPr lang="en-US" dirty="0" smtClean="0"/>
              <a:t>.</a:t>
            </a:r>
          </a:p>
          <a:p>
            <a:pPr lvl="1"/>
            <a:r>
              <a:rPr lang="en-US" dirty="0"/>
              <a:t>Each use case is a </a:t>
            </a:r>
            <a:r>
              <a:rPr lang="en-US" dirty="0" smtClean="0"/>
              <a:t>complete course </a:t>
            </a:r>
            <a:r>
              <a:rPr lang="en-US" dirty="0"/>
              <a:t>of events in the system from a user’s perspective.</a:t>
            </a:r>
          </a:p>
          <a:p>
            <a:endParaRPr lang="en-US" dirty="0"/>
          </a:p>
        </p:txBody>
      </p:sp>
      <p:sp>
        <p:nvSpPr>
          <p:cNvPr id="4" name="Slide Number Placeholder 3"/>
          <p:cNvSpPr>
            <a:spLocks noGrp="1"/>
          </p:cNvSpPr>
          <p:nvPr>
            <p:ph type="sldNum" sz="quarter" idx="12"/>
          </p:nvPr>
        </p:nvSpPr>
        <p:spPr/>
        <p:txBody>
          <a:bodyPr/>
          <a:lstStyle/>
          <a:p>
            <a:fld id="{A7F8E3F6-DE14-48B2-B2BC-6FABA9630FB8}" type="slidenum">
              <a:rPr lang="en-US" smtClean="0"/>
              <a:t>17</a:t>
            </a:fld>
            <a:endParaRPr lang="en-US"/>
          </a:p>
        </p:txBody>
      </p:sp>
      <p:pic>
        <p:nvPicPr>
          <p:cNvPr id="5" name="Picture 4"/>
          <p:cNvPicPr>
            <a:picLocks noChangeAspect="1"/>
          </p:cNvPicPr>
          <p:nvPr/>
        </p:nvPicPr>
        <p:blipFill>
          <a:blip r:embed="rId2"/>
          <a:stretch>
            <a:fillRect/>
          </a:stretch>
        </p:blipFill>
        <p:spPr>
          <a:xfrm>
            <a:off x="8224553" y="1828800"/>
            <a:ext cx="2867025" cy="1019175"/>
          </a:xfrm>
          <a:prstGeom prst="rect">
            <a:avLst/>
          </a:prstGeom>
        </p:spPr>
      </p:pic>
      <p:sp>
        <p:nvSpPr>
          <p:cNvPr id="6" name="Oval 5"/>
          <p:cNvSpPr/>
          <p:nvPr/>
        </p:nvSpPr>
        <p:spPr>
          <a:xfrm>
            <a:off x="8434330" y="3668617"/>
            <a:ext cx="2181340" cy="1079653"/>
          </a:xfrm>
          <a:prstGeom prst="ellipse">
            <a:avLst/>
          </a:prstGeom>
          <a:solidFill>
            <a:schemeClr val="bg1">
              <a:lumMod val="95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Manage Garden</a:t>
            </a:r>
            <a:endParaRPr lang="en-US" dirty="0"/>
          </a:p>
        </p:txBody>
      </p:sp>
      <p:cxnSp>
        <p:nvCxnSpPr>
          <p:cNvPr id="8" name="Straight Connector 7"/>
          <p:cNvCxnSpPr>
            <a:endCxn id="6" idx="0"/>
          </p:cNvCxnSpPr>
          <p:nvPr/>
        </p:nvCxnSpPr>
        <p:spPr>
          <a:xfrm>
            <a:off x="8736376" y="2847975"/>
            <a:ext cx="788624" cy="820642"/>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03226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Specification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Use case name</a:t>
            </a:r>
          </a:p>
          <a:p>
            <a:r>
              <a:rPr lang="en-US" dirty="0" smtClean="0"/>
              <a:t>Use case purpose</a:t>
            </a:r>
          </a:p>
          <a:p>
            <a:r>
              <a:rPr lang="en-US" dirty="0" smtClean="0"/>
              <a:t>Preconditions</a:t>
            </a:r>
          </a:p>
          <a:p>
            <a:r>
              <a:rPr lang="en-US" dirty="0" err="1" smtClean="0"/>
              <a:t>Postconditions</a:t>
            </a:r>
            <a:endParaRPr lang="en-US" dirty="0" smtClean="0"/>
          </a:p>
          <a:p>
            <a:r>
              <a:rPr lang="en-US" dirty="0" smtClean="0"/>
              <a:t>Limitations</a:t>
            </a:r>
          </a:p>
          <a:p>
            <a:r>
              <a:rPr lang="en-US" dirty="0" smtClean="0"/>
              <a:t>Assumptions</a:t>
            </a:r>
          </a:p>
          <a:p>
            <a:r>
              <a:rPr lang="en-US" dirty="0" smtClean="0"/>
              <a:t>Primary Scenario</a:t>
            </a:r>
          </a:p>
          <a:p>
            <a:r>
              <a:rPr lang="en-US" dirty="0" smtClean="0"/>
              <a:t>Alternate Scenario</a:t>
            </a:r>
          </a:p>
          <a:p>
            <a:pPr lvl="1"/>
            <a:r>
              <a:rPr lang="en-US" dirty="0" smtClean="0"/>
              <a:t>Condition triggering an alternate scenario</a:t>
            </a:r>
          </a:p>
          <a:p>
            <a:pPr lvl="1"/>
            <a:endParaRPr lang="en-US" dirty="0"/>
          </a:p>
          <a:p>
            <a:pPr marL="320040" lvl="1" indent="0">
              <a:buNone/>
            </a:pPr>
            <a:r>
              <a:rPr lang="en-US" dirty="0" smtClean="0"/>
              <a:t>Refer to </a:t>
            </a:r>
            <a:r>
              <a:rPr lang="en-US" dirty="0" err="1" smtClean="0"/>
              <a:t>Booch</a:t>
            </a:r>
            <a:r>
              <a:rPr lang="en-US" dirty="0" smtClean="0"/>
              <a:t> (p.377-387 for example)</a:t>
            </a:r>
            <a:endParaRPr lang="en-US" dirty="0"/>
          </a:p>
        </p:txBody>
      </p:sp>
      <p:sp>
        <p:nvSpPr>
          <p:cNvPr id="4" name="Slide Number Placeholder 3"/>
          <p:cNvSpPr>
            <a:spLocks noGrp="1"/>
          </p:cNvSpPr>
          <p:nvPr>
            <p:ph type="sldNum" sz="quarter" idx="12"/>
          </p:nvPr>
        </p:nvSpPr>
        <p:spPr/>
        <p:txBody>
          <a:bodyPr/>
          <a:lstStyle/>
          <a:p>
            <a:fld id="{A7F8E3F6-DE14-48B2-B2BC-6FABA9630FB8}" type="slidenum">
              <a:rPr lang="en-US" smtClean="0"/>
              <a:t>18</a:t>
            </a:fld>
            <a:endParaRPr lang="en-US"/>
          </a:p>
        </p:txBody>
      </p:sp>
    </p:spTree>
    <p:extLst>
      <p:ext uri="{BB962C8B-B14F-4D97-AF65-F5344CB8AC3E}">
        <p14:creationId xmlns:p14="http://schemas.microsoft.com/office/powerpoint/2010/main" val="2138741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588867" y="1629644"/>
            <a:ext cx="3981450" cy="5019675"/>
          </a:xfrm>
          <a:prstGeom prst="rect">
            <a:avLst/>
          </a:prstGeom>
        </p:spPr>
      </p:pic>
      <p:sp>
        <p:nvSpPr>
          <p:cNvPr id="2" name="Title 1"/>
          <p:cNvSpPr>
            <a:spLocks noGrp="1"/>
          </p:cNvSpPr>
          <p:nvPr>
            <p:ph type="title"/>
          </p:nvPr>
        </p:nvSpPr>
        <p:spPr/>
        <p:txBody>
          <a:bodyPr/>
          <a:lstStyle/>
          <a:p>
            <a:r>
              <a:rPr lang="en-US" dirty="0" smtClean="0"/>
              <a:t>Example of a Use Case Specification &amp; Diagram</a:t>
            </a:r>
            <a:endParaRPr lang="en-US" dirty="0"/>
          </a:p>
        </p:txBody>
      </p:sp>
      <p:sp>
        <p:nvSpPr>
          <p:cNvPr id="3" name="Content Placeholder 2"/>
          <p:cNvSpPr>
            <a:spLocks noGrp="1"/>
          </p:cNvSpPr>
          <p:nvPr>
            <p:ph idx="1"/>
          </p:nvPr>
        </p:nvSpPr>
        <p:spPr>
          <a:xfrm>
            <a:off x="908713" y="1610439"/>
            <a:ext cx="6625562" cy="5356746"/>
          </a:xfrm>
        </p:spPr>
        <p:txBody>
          <a:bodyPr>
            <a:normAutofit fontScale="47500" lnSpcReduction="20000"/>
          </a:bodyPr>
          <a:lstStyle/>
          <a:p>
            <a:r>
              <a:rPr lang="en-US" b="1" dirty="0" smtClean="0"/>
              <a:t>Use </a:t>
            </a:r>
            <a:r>
              <a:rPr lang="en-US" b="1" dirty="0"/>
              <a:t>case name</a:t>
            </a:r>
            <a:r>
              <a:rPr lang="en-US" dirty="0"/>
              <a:t>: Maintain Storage Tanks</a:t>
            </a:r>
          </a:p>
          <a:p>
            <a:r>
              <a:rPr lang="en-US" b="1" dirty="0"/>
              <a:t>Use case purpose</a:t>
            </a:r>
            <a:r>
              <a:rPr lang="en-US" dirty="0"/>
              <a:t>: This use case provides the ability to maintain the </a:t>
            </a:r>
            <a:r>
              <a:rPr lang="en-US" dirty="0" smtClean="0"/>
              <a:t>fill levels </a:t>
            </a:r>
            <a:r>
              <a:rPr lang="en-US" dirty="0"/>
              <a:t>of the contents of the storage tanks. This use case allows the actor </a:t>
            </a:r>
            <a:r>
              <a:rPr lang="en-US" dirty="0" smtClean="0"/>
              <a:t>to maintain </a:t>
            </a:r>
            <a:r>
              <a:rPr lang="en-US" dirty="0"/>
              <a:t>specific sets of water and nutrient tanks.</a:t>
            </a:r>
          </a:p>
          <a:p>
            <a:r>
              <a:rPr lang="en-US" b="1" dirty="0" smtClean="0"/>
              <a:t>Primary Scenario</a:t>
            </a:r>
            <a:r>
              <a:rPr lang="en-US" dirty="0" smtClean="0"/>
              <a:t>:</a:t>
            </a:r>
            <a:endParaRPr lang="en-US" dirty="0"/>
          </a:p>
          <a:p>
            <a:pPr marL="777240" lvl="1" indent="-457200">
              <a:buFont typeface="+mj-lt"/>
              <a:buAutoNum type="alphaUcPeriod"/>
            </a:pPr>
            <a:r>
              <a:rPr lang="en-US" dirty="0" smtClean="0"/>
              <a:t>Actor </a:t>
            </a:r>
            <a:r>
              <a:rPr lang="en-US" dirty="0"/>
              <a:t>examines the levels of the storage tanks’ contents.</a:t>
            </a:r>
          </a:p>
          <a:p>
            <a:pPr marL="777240" lvl="1" indent="-457200">
              <a:buFont typeface="+mj-lt"/>
              <a:buAutoNum type="alphaUcPeriod"/>
            </a:pPr>
            <a:r>
              <a:rPr lang="en-US" dirty="0" smtClean="0"/>
              <a:t>Actor </a:t>
            </a:r>
            <a:r>
              <a:rPr lang="en-US" dirty="0"/>
              <a:t>determines that tanks need to be refilled.</a:t>
            </a:r>
          </a:p>
          <a:p>
            <a:pPr marL="777240" lvl="1" indent="-457200">
              <a:buFont typeface="+mj-lt"/>
              <a:buAutoNum type="alphaUcPeriod"/>
            </a:pPr>
            <a:r>
              <a:rPr lang="en-US" dirty="0" smtClean="0"/>
              <a:t>Normal </a:t>
            </a:r>
            <a:r>
              <a:rPr lang="en-US" dirty="0"/>
              <a:t>hydroponics system operation of storage tanks is suspended </a:t>
            </a:r>
            <a:r>
              <a:rPr lang="en-US" dirty="0" smtClean="0"/>
              <a:t>by the </a:t>
            </a:r>
            <a:r>
              <a:rPr lang="en-US" dirty="0"/>
              <a:t>actor.</a:t>
            </a:r>
          </a:p>
          <a:p>
            <a:pPr marL="777240" lvl="1" indent="-457200">
              <a:buFont typeface="+mj-lt"/>
              <a:buAutoNum type="alphaUcPeriod"/>
            </a:pPr>
            <a:r>
              <a:rPr lang="en-US" dirty="0" smtClean="0"/>
              <a:t>Actor </a:t>
            </a:r>
            <a:r>
              <a:rPr lang="en-US" dirty="0"/>
              <a:t>selects tanks and sets fill levels</a:t>
            </a:r>
            <a:r>
              <a:rPr lang="en-US" dirty="0" smtClean="0"/>
              <a:t>. For </a:t>
            </a:r>
            <a:r>
              <a:rPr lang="en-US" dirty="0"/>
              <a:t>each selected tank, steps E through G are performed.</a:t>
            </a:r>
          </a:p>
          <a:p>
            <a:pPr marL="777240" lvl="1" indent="-457200">
              <a:buFont typeface="+mj-lt"/>
              <a:buAutoNum type="alphaUcPeriod"/>
            </a:pPr>
            <a:r>
              <a:rPr lang="en-US" dirty="0" smtClean="0"/>
              <a:t>If </a:t>
            </a:r>
            <a:r>
              <a:rPr lang="en-US" dirty="0"/>
              <a:t>tank is heated, the system disables heaters.</a:t>
            </a:r>
          </a:p>
          <a:p>
            <a:pPr marL="937260" lvl="2" indent="-342900">
              <a:buFont typeface="+mj-lt"/>
              <a:buAutoNum type="arabicPeriod"/>
            </a:pPr>
            <a:r>
              <a:rPr lang="en-US" dirty="0" smtClean="0"/>
              <a:t>Heaters </a:t>
            </a:r>
            <a:r>
              <a:rPr lang="en-US" dirty="0"/>
              <a:t>reach safe temperature.</a:t>
            </a:r>
          </a:p>
          <a:p>
            <a:pPr marL="777240" lvl="1" indent="-457200">
              <a:buFont typeface="+mj-lt"/>
              <a:buAutoNum type="alphaUcPeriod"/>
            </a:pPr>
            <a:r>
              <a:rPr lang="en-US" dirty="0" smtClean="0"/>
              <a:t>The </a:t>
            </a:r>
            <a:r>
              <a:rPr lang="en-US" dirty="0"/>
              <a:t>system fills tank.</a:t>
            </a:r>
          </a:p>
          <a:p>
            <a:pPr marL="777240" lvl="1" indent="-457200">
              <a:buFont typeface="+mj-lt"/>
              <a:buAutoNum type="alphaUcPeriod"/>
            </a:pPr>
            <a:r>
              <a:rPr lang="en-US" dirty="0" smtClean="0"/>
              <a:t>When </a:t>
            </a:r>
            <a:r>
              <a:rPr lang="en-US" dirty="0"/>
              <a:t>tank is filled, if tank is heated, the system enables heaters.</a:t>
            </a:r>
          </a:p>
          <a:p>
            <a:pPr marL="937260" lvl="2" indent="-342900">
              <a:buFont typeface="+mj-lt"/>
              <a:buAutoNum type="arabicPeriod"/>
            </a:pPr>
            <a:r>
              <a:rPr lang="en-US" dirty="0" smtClean="0"/>
              <a:t>Tank </a:t>
            </a:r>
            <a:r>
              <a:rPr lang="en-US" dirty="0"/>
              <a:t>contents reach operating temperature.</a:t>
            </a:r>
          </a:p>
          <a:p>
            <a:pPr marL="777240" lvl="1" indent="-457200">
              <a:buFont typeface="+mj-lt"/>
              <a:buAutoNum type="alphaUcPeriod"/>
            </a:pPr>
            <a:r>
              <a:rPr lang="en-US" dirty="0" smtClean="0"/>
              <a:t>Actor </a:t>
            </a:r>
            <a:r>
              <a:rPr lang="en-US" dirty="0"/>
              <a:t>resumes normal hydroponics system operation</a:t>
            </a:r>
            <a:r>
              <a:rPr lang="en-US" dirty="0" smtClean="0"/>
              <a:t>.</a:t>
            </a:r>
          </a:p>
          <a:p>
            <a:r>
              <a:rPr lang="en-US" b="1" dirty="0" smtClean="0"/>
              <a:t>Alternate Scenario</a:t>
            </a:r>
            <a:r>
              <a:rPr lang="en-US" dirty="0" smtClean="0"/>
              <a:t>:</a:t>
            </a:r>
            <a:endParaRPr lang="en-US" dirty="0"/>
          </a:p>
          <a:p>
            <a:pPr lvl="1"/>
            <a:r>
              <a:rPr lang="en-US" b="1" dirty="0"/>
              <a:t>Conditions triggering alternate flow</a:t>
            </a:r>
            <a:r>
              <a:rPr lang="en-US" dirty="0"/>
              <a:t>:</a:t>
            </a:r>
          </a:p>
          <a:p>
            <a:pPr lvl="1"/>
            <a:r>
              <a:rPr lang="en-US" b="1" dirty="0"/>
              <a:t>Condition 1</a:t>
            </a:r>
            <a:r>
              <a:rPr lang="en-US" dirty="0"/>
              <a:t>: There is insufficient material to fill tanks to the </a:t>
            </a:r>
            <a:r>
              <a:rPr lang="en-US" dirty="0" smtClean="0"/>
              <a:t>levels specified </a:t>
            </a:r>
            <a:r>
              <a:rPr lang="en-US" dirty="0"/>
              <a:t>by the actor.</a:t>
            </a:r>
          </a:p>
          <a:p>
            <a:pPr marL="594360" lvl="2" indent="0">
              <a:buNone/>
            </a:pPr>
            <a:r>
              <a:rPr lang="en-US" dirty="0"/>
              <a:t>D1. Alert actor regarding insufficient material available to meet </a:t>
            </a:r>
            <a:r>
              <a:rPr lang="en-US" dirty="0" smtClean="0"/>
              <a:t>tank setting</a:t>
            </a:r>
            <a:r>
              <a:rPr lang="en-US" dirty="0"/>
              <a:t>. Show amount of material available.</a:t>
            </a:r>
          </a:p>
          <a:p>
            <a:pPr marL="594360" lvl="2" indent="0">
              <a:buNone/>
            </a:pPr>
            <a:r>
              <a:rPr lang="en-US" dirty="0"/>
              <a:t>D2. Prompt actor to choose to end maintenance or reset fill levels.</a:t>
            </a:r>
          </a:p>
          <a:p>
            <a:pPr marL="868680" lvl="3" indent="0">
              <a:buNone/>
            </a:pPr>
            <a:r>
              <a:rPr lang="en-US" dirty="0"/>
              <a:t>D3. If reset chosen, perform step D.</a:t>
            </a:r>
          </a:p>
          <a:p>
            <a:pPr marL="868680" lvl="3" indent="0">
              <a:buNone/>
            </a:pPr>
            <a:r>
              <a:rPr lang="en-US" dirty="0"/>
              <a:t>D4. If end maintenance chosen, perform step H.</a:t>
            </a:r>
          </a:p>
          <a:p>
            <a:pPr marL="1097280" lvl="4" indent="0">
              <a:buNone/>
            </a:pPr>
            <a:r>
              <a:rPr lang="en-US" dirty="0"/>
              <a:t>D5. Else, perform step D2.</a:t>
            </a:r>
          </a:p>
        </p:txBody>
      </p:sp>
      <p:sp>
        <p:nvSpPr>
          <p:cNvPr id="4" name="Slide Number Placeholder 3"/>
          <p:cNvSpPr>
            <a:spLocks noGrp="1"/>
          </p:cNvSpPr>
          <p:nvPr>
            <p:ph type="sldNum" sz="quarter" idx="12"/>
          </p:nvPr>
        </p:nvSpPr>
        <p:spPr/>
        <p:txBody>
          <a:bodyPr/>
          <a:lstStyle/>
          <a:p>
            <a:fld id="{A7F8E3F6-DE14-48B2-B2BC-6FABA9630FB8}" type="slidenum">
              <a:rPr lang="en-US" smtClean="0"/>
              <a:t>19</a:t>
            </a:fld>
            <a:endParaRPr lang="en-US"/>
          </a:p>
        </p:txBody>
      </p:sp>
    </p:spTree>
    <p:extLst>
      <p:ext uri="{BB962C8B-B14F-4D97-AF65-F5344CB8AC3E}">
        <p14:creationId xmlns:p14="http://schemas.microsoft.com/office/powerpoint/2010/main" val="4244711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Reminder on Projects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Milestone 1: Requirements </a:t>
            </a:r>
            <a:r>
              <a:rPr lang="en-US" b="1" dirty="0"/>
              <a:t>&amp; Use Cases</a:t>
            </a:r>
            <a:r>
              <a:rPr lang="en-US" dirty="0"/>
              <a:t> due </a:t>
            </a:r>
            <a:r>
              <a:rPr lang="en-US" dirty="0" smtClean="0"/>
              <a:t>6 pm on </a:t>
            </a:r>
            <a:r>
              <a:rPr lang="en-US" dirty="0"/>
              <a:t>September 11</a:t>
            </a:r>
            <a:r>
              <a:rPr lang="en-US" baseline="30000" dirty="0"/>
              <a:t>th</a:t>
            </a:r>
            <a:r>
              <a:rPr lang="en-US" dirty="0"/>
              <a:t> </a:t>
            </a:r>
          </a:p>
          <a:p>
            <a:pPr lvl="1"/>
            <a:r>
              <a:rPr lang="en-US" dirty="0" smtClean="0"/>
              <a:t>Proper language </a:t>
            </a:r>
          </a:p>
          <a:p>
            <a:pPr lvl="1"/>
            <a:r>
              <a:rPr lang="en-US" dirty="0" smtClean="0"/>
              <a:t>If you decide to write the document in Thai, your entire doc has to be in Thai. If you have technical words in English, please translate it in Thai and put English words in parenthesis</a:t>
            </a:r>
          </a:p>
          <a:p>
            <a:pPr lvl="1"/>
            <a:r>
              <a:rPr lang="en-US" dirty="0" smtClean="0"/>
              <a:t>What should be in your document?</a:t>
            </a:r>
          </a:p>
          <a:p>
            <a:pPr lvl="2"/>
            <a:r>
              <a:rPr lang="en-US" dirty="0"/>
              <a:t>At least 5 Functional requirements</a:t>
            </a:r>
          </a:p>
          <a:p>
            <a:pPr lvl="2"/>
            <a:r>
              <a:rPr lang="en-US" dirty="0"/>
              <a:t>At least </a:t>
            </a:r>
            <a:r>
              <a:rPr lang="en-US" dirty="0" smtClean="0"/>
              <a:t>5 </a:t>
            </a:r>
            <a:r>
              <a:rPr lang="en-US" dirty="0"/>
              <a:t>Non-functional requirements</a:t>
            </a:r>
          </a:p>
          <a:p>
            <a:pPr lvl="2"/>
            <a:r>
              <a:rPr lang="en-US" dirty="0"/>
              <a:t>At least 1 Use case diagram</a:t>
            </a:r>
          </a:p>
          <a:p>
            <a:pPr lvl="3"/>
            <a:r>
              <a:rPr lang="en-US" dirty="0"/>
              <a:t>Each project should have at least 4 use cases</a:t>
            </a:r>
          </a:p>
          <a:p>
            <a:pPr lvl="2"/>
            <a:r>
              <a:rPr lang="en-US" dirty="0"/>
              <a:t>Explain your use cases</a:t>
            </a:r>
          </a:p>
          <a:p>
            <a:pPr lvl="3"/>
            <a:r>
              <a:rPr lang="en-US" dirty="0"/>
              <a:t>Pick 2 use cases and write use case specifications</a:t>
            </a:r>
          </a:p>
          <a:p>
            <a:pPr lvl="3"/>
            <a:r>
              <a:rPr lang="en-US" dirty="0"/>
              <a:t>Pick other 2 use cases and write their activity diagrams</a:t>
            </a:r>
          </a:p>
          <a:p>
            <a:pPr lvl="1"/>
            <a:r>
              <a:rPr lang="en-US" dirty="0"/>
              <a:t>Submit it in your </a:t>
            </a:r>
            <a:r>
              <a:rPr lang="en-US" dirty="0" err="1" smtClean="0"/>
              <a:t>GitHub</a:t>
            </a:r>
            <a:r>
              <a:rPr lang="en-US" dirty="0" smtClean="0"/>
              <a:t> </a:t>
            </a:r>
            <a:r>
              <a:rPr lang="en-US" dirty="0"/>
              <a:t>repository (</a:t>
            </a:r>
            <a:r>
              <a:rPr lang="en-US" dirty="0" smtClean="0"/>
              <a:t>doc/requirements.pdf or doc/requirements.md)</a:t>
            </a:r>
            <a:endParaRPr lang="en-US" dirty="0"/>
          </a:p>
          <a:p>
            <a:pPr lvl="1"/>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A7F8E3F6-DE14-48B2-B2BC-6FABA9630FB8}" type="slidenum">
              <a:rPr lang="en-US" smtClean="0"/>
              <a:t>2</a:t>
            </a:fld>
            <a:endParaRPr lang="en-US"/>
          </a:p>
        </p:txBody>
      </p:sp>
    </p:spTree>
    <p:extLst>
      <p:ext uri="{BB962C8B-B14F-4D97-AF65-F5344CB8AC3E}">
        <p14:creationId xmlns:p14="http://schemas.microsoft.com/office/powerpoint/2010/main" val="3077325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115175" y="1442111"/>
            <a:ext cx="4275728" cy="5357335"/>
          </a:xfrm>
          <a:prstGeom prst="rect">
            <a:avLst/>
          </a:prstGeom>
        </p:spPr>
      </p:pic>
      <p:sp>
        <p:nvSpPr>
          <p:cNvPr id="2" name="Title 1"/>
          <p:cNvSpPr>
            <a:spLocks noGrp="1"/>
          </p:cNvSpPr>
          <p:nvPr>
            <p:ph type="title"/>
          </p:nvPr>
        </p:nvSpPr>
        <p:spPr/>
        <p:txBody>
          <a:bodyPr/>
          <a:lstStyle/>
          <a:p>
            <a:r>
              <a:rPr lang="en-US" dirty="0"/>
              <a:t>Use Case Diagram </a:t>
            </a:r>
            <a:r>
              <a:rPr lang="en-US" dirty="0" smtClean="0"/>
              <a:t>with &lt;&lt;include&gt;&gt; </a:t>
            </a:r>
            <a:r>
              <a:rPr lang="en-US" dirty="0"/>
              <a:t>Relationship</a:t>
            </a:r>
          </a:p>
        </p:txBody>
      </p:sp>
      <p:sp>
        <p:nvSpPr>
          <p:cNvPr id="3" name="Content Placeholder 2"/>
          <p:cNvSpPr>
            <a:spLocks noGrp="1"/>
          </p:cNvSpPr>
          <p:nvPr>
            <p:ph idx="1"/>
          </p:nvPr>
        </p:nvSpPr>
        <p:spPr>
          <a:xfrm>
            <a:off x="1295400" y="1828800"/>
            <a:ext cx="5583072" cy="4343400"/>
          </a:xfrm>
        </p:spPr>
        <p:txBody>
          <a:bodyPr/>
          <a:lstStyle/>
          <a:p>
            <a:r>
              <a:rPr lang="en-US" dirty="0"/>
              <a:t>The inclusion point specifies where, in the flow of </a:t>
            </a:r>
            <a:r>
              <a:rPr lang="en-US" dirty="0" smtClean="0"/>
              <a:t>the including </a:t>
            </a:r>
            <a:r>
              <a:rPr lang="en-US" dirty="0"/>
              <a:t>use case, the included use case is to be </a:t>
            </a:r>
            <a:r>
              <a:rPr lang="en-US" dirty="0" smtClean="0"/>
              <a:t>executed</a:t>
            </a:r>
          </a:p>
          <a:p>
            <a:pPr lvl="1"/>
            <a:r>
              <a:rPr lang="en-US" u="sng" dirty="0" smtClean="0"/>
              <a:t>Mandatory</a:t>
            </a:r>
            <a:r>
              <a:rPr lang="en-US" dirty="0" smtClean="0"/>
              <a:t> (Must include)</a:t>
            </a:r>
          </a:p>
          <a:p>
            <a:pPr marL="320040" lvl="1" indent="0">
              <a:buNone/>
            </a:pPr>
            <a:endParaRPr lang="en-US" dirty="0"/>
          </a:p>
          <a:p>
            <a:r>
              <a:rPr lang="en-US" dirty="0" smtClean="0"/>
              <a:t>Update Crop </a:t>
            </a:r>
            <a:r>
              <a:rPr lang="en-US" dirty="0"/>
              <a:t>Encyclopedia would not be considered complete without </a:t>
            </a:r>
            <a:r>
              <a:rPr lang="en-US" dirty="0" smtClean="0"/>
              <a:t>View Reports</a:t>
            </a:r>
            <a:r>
              <a:rPr lang="en-US" dirty="0"/>
              <a:t>.</a:t>
            </a:r>
          </a:p>
        </p:txBody>
      </p:sp>
      <p:sp>
        <p:nvSpPr>
          <p:cNvPr id="4" name="Slide Number Placeholder 3"/>
          <p:cNvSpPr>
            <a:spLocks noGrp="1"/>
          </p:cNvSpPr>
          <p:nvPr>
            <p:ph type="sldNum" sz="quarter" idx="12"/>
          </p:nvPr>
        </p:nvSpPr>
        <p:spPr/>
        <p:txBody>
          <a:bodyPr/>
          <a:lstStyle/>
          <a:p>
            <a:fld id="{A7F8E3F6-DE14-48B2-B2BC-6FABA9630FB8}" type="slidenum">
              <a:rPr lang="en-US" smtClean="0"/>
              <a:t>20</a:t>
            </a:fld>
            <a:endParaRPr lang="en-US"/>
          </a:p>
        </p:txBody>
      </p:sp>
    </p:spTree>
    <p:extLst>
      <p:ext uri="{BB962C8B-B14F-4D97-AF65-F5344CB8AC3E}">
        <p14:creationId xmlns:p14="http://schemas.microsoft.com/office/powerpoint/2010/main" val="4186164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427867" y="1397449"/>
            <a:ext cx="4363801" cy="5401997"/>
          </a:xfrm>
          <a:prstGeom prst="rect">
            <a:avLst/>
          </a:prstGeom>
        </p:spPr>
      </p:pic>
      <p:sp>
        <p:nvSpPr>
          <p:cNvPr id="2" name="Title 1"/>
          <p:cNvSpPr>
            <a:spLocks noGrp="1"/>
          </p:cNvSpPr>
          <p:nvPr>
            <p:ph type="title"/>
          </p:nvPr>
        </p:nvSpPr>
        <p:spPr/>
        <p:txBody>
          <a:bodyPr/>
          <a:lstStyle/>
          <a:p>
            <a:r>
              <a:rPr lang="en-US" dirty="0" smtClean="0"/>
              <a:t>Use Case Diagram with &lt;&lt;extend&gt;&gt; Relationship</a:t>
            </a:r>
            <a:endParaRPr lang="en-US" dirty="0"/>
          </a:p>
        </p:txBody>
      </p:sp>
      <p:sp>
        <p:nvSpPr>
          <p:cNvPr id="3" name="Content Placeholder 2"/>
          <p:cNvSpPr>
            <a:spLocks noGrp="1"/>
          </p:cNvSpPr>
          <p:nvPr>
            <p:ph idx="1"/>
          </p:nvPr>
        </p:nvSpPr>
        <p:spPr>
          <a:xfrm>
            <a:off x="837282" y="1575584"/>
            <a:ext cx="6590585" cy="2904582"/>
          </a:xfrm>
        </p:spPr>
        <p:txBody>
          <a:bodyPr>
            <a:normAutofit fontScale="77500" lnSpcReduction="20000"/>
          </a:bodyPr>
          <a:lstStyle/>
          <a:p>
            <a:r>
              <a:rPr lang="en-US" dirty="0"/>
              <a:t>Certain activities might be performed as part of the use case but are not mandatory for that use case to run </a:t>
            </a:r>
            <a:r>
              <a:rPr lang="en-US" dirty="0" smtClean="0"/>
              <a:t>successfully</a:t>
            </a:r>
          </a:p>
          <a:p>
            <a:pPr lvl="1"/>
            <a:r>
              <a:rPr lang="en-US" u="sng" dirty="0" smtClean="0"/>
              <a:t>Optional</a:t>
            </a:r>
            <a:r>
              <a:rPr lang="en-US" dirty="0" smtClean="0"/>
              <a:t> </a:t>
            </a:r>
            <a:r>
              <a:rPr lang="en-US" dirty="0" smtClean="0"/>
              <a:t>(could </a:t>
            </a:r>
            <a:r>
              <a:rPr lang="en-US" dirty="0" smtClean="0"/>
              <a:t>extend) relationship </a:t>
            </a:r>
          </a:p>
          <a:p>
            <a:pPr lvl="1"/>
            <a:r>
              <a:rPr lang="en-US" dirty="0" smtClean="0"/>
              <a:t>Note the </a:t>
            </a:r>
            <a:r>
              <a:rPr lang="en-US" i="1" dirty="0" smtClean="0"/>
              <a:t>direction</a:t>
            </a:r>
            <a:r>
              <a:rPr lang="en-US" dirty="0" smtClean="0"/>
              <a:t> of the arrow (compared to include)</a:t>
            </a:r>
            <a:endParaRPr lang="en-US" dirty="0"/>
          </a:p>
          <a:p>
            <a:r>
              <a:rPr lang="en-US" dirty="0" smtClean="0"/>
              <a:t>View </a:t>
            </a:r>
            <a:r>
              <a:rPr lang="en-US" dirty="0"/>
              <a:t>Reports is not required when Manage Garden is run. </a:t>
            </a:r>
          </a:p>
          <a:p>
            <a:r>
              <a:rPr lang="en-US" dirty="0"/>
              <a:t>Manage Garden is complete in and of </a:t>
            </a:r>
            <a:r>
              <a:rPr lang="en-US" dirty="0" smtClean="0"/>
              <a:t>itself</a:t>
            </a:r>
          </a:p>
          <a:p>
            <a:r>
              <a:rPr lang="en-US" dirty="0" smtClean="0"/>
              <a:t>The Monitor Traffic use case may request the functionalities of the Avoid Collision use case at the Potential Collision extension points</a:t>
            </a:r>
            <a:endParaRPr lang="en-US" dirty="0"/>
          </a:p>
        </p:txBody>
      </p:sp>
      <p:sp>
        <p:nvSpPr>
          <p:cNvPr id="4" name="Slide Number Placeholder 3"/>
          <p:cNvSpPr>
            <a:spLocks noGrp="1"/>
          </p:cNvSpPr>
          <p:nvPr>
            <p:ph type="sldNum" sz="quarter" idx="12"/>
          </p:nvPr>
        </p:nvSpPr>
        <p:spPr/>
        <p:txBody>
          <a:bodyPr/>
          <a:lstStyle/>
          <a:p>
            <a:fld id="{A7F8E3F6-DE14-48B2-B2BC-6FABA9630FB8}" type="slidenum">
              <a:rPr lang="en-US" smtClean="0"/>
              <a:t>21</a:t>
            </a:fld>
            <a:endParaRPr lang="en-US"/>
          </a:p>
        </p:txBody>
      </p:sp>
      <p:pic>
        <p:nvPicPr>
          <p:cNvPr id="7" name="Picture 6"/>
          <p:cNvPicPr>
            <a:picLocks noChangeAspect="1"/>
          </p:cNvPicPr>
          <p:nvPr/>
        </p:nvPicPr>
        <p:blipFill>
          <a:blip r:embed="rId3"/>
          <a:stretch>
            <a:fillRect/>
          </a:stretch>
        </p:blipFill>
        <p:spPr>
          <a:xfrm>
            <a:off x="1633078" y="4480166"/>
            <a:ext cx="4276725" cy="2228850"/>
          </a:xfrm>
          <a:prstGeom prst="rect">
            <a:avLst/>
          </a:prstGeom>
        </p:spPr>
      </p:pic>
    </p:spTree>
    <p:extLst>
      <p:ext uri="{BB962C8B-B14F-4D97-AF65-F5344CB8AC3E}">
        <p14:creationId xmlns:p14="http://schemas.microsoft.com/office/powerpoint/2010/main" val="332319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399" y="255134"/>
            <a:ext cx="11014882" cy="1036850"/>
          </a:xfrm>
        </p:spPr>
        <p:txBody>
          <a:bodyPr/>
          <a:lstStyle/>
          <a:p>
            <a:r>
              <a:rPr lang="en-US" dirty="0"/>
              <a:t>Key Differences between </a:t>
            </a:r>
            <a:r>
              <a:rPr lang="en-US" i="1" dirty="0"/>
              <a:t>«include» </a:t>
            </a:r>
            <a:r>
              <a:rPr lang="en-US" dirty="0"/>
              <a:t>&amp;</a:t>
            </a:r>
            <a:r>
              <a:rPr lang="en-US" dirty="0" smtClean="0"/>
              <a:t> </a:t>
            </a:r>
            <a:r>
              <a:rPr lang="en-US" i="1" dirty="0"/>
              <a:t>«extend</a:t>
            </a:r>
            <a:r>
              <a:rPr lang="en-US" i="1" dirty="0" smtClean="0"/>
              <a:t>» </a:t>
            </a:r>
            <a:r>
              <a:rPr lang="en-US" dirty="0" smtClean="0"/>
              <a:t>Relationships</a:t>
            </a:r>
            <a:endParaRPr lang="en-US" dirty="0"/>
          </a:p>
        </p:txBody>
      </p:sp>
      <p:sp>
        <p:nvSpPr>
          <p:cNvPr id="4" name="Slide Number Placeholder 3"/>
          <p:cNvSpPr>
            <a:spLocks noGrp="1"/>
          </p:cNvSpPr>
          <p:nvPr>
            <p:ph type="sldNum" sz="quarter" idx="12"/>
          </p:nvPr>
        </p:nvSpPr>
        <p:spPr/>
        <p:txBody>
          <a:bodyPr/>
          <a:lstStyle/>
          <a:p>
            <a:fld id="{A7F8E3F6-DE14-48B2-B2BC-6FABA9630FB8}" type="slidenum">
              <a:rPr lang="en-US" smtClean="0"/>
              <a:t>22</a:t>
            </a:fld>
            <a:endParaRPr lang="en-US"/>
          </a:p>
        </p:txBody>
      </p:sp>
      <p:pic>
        <p:nvPicPr>
          <p:cNvPr id="5" name="Picture 4"/>
          <p:cNvPicPr>
            <a:picLocks noChangeAspect="1"/>
          </p:cNvPicPr>
          <p:nvPr/>
        </p:nvPicPr>
        <p:blipFill>
          <a:blip r:embed="rId2"/>
          <a:stretch>
            <a:fillRect/>
          </a:stretch>
        </p:blipFill>
        <p:spPr>
          <a:xfrm>
            <a:off x="2143051" y="2600820"/>
            <a:ext cx="7232959" cy="2729619"/>
          </a:xfrm>
          <a:prstGeom prst="rect">
            <a:avLst/>
          </a:prstGeom>
        </p:spPr>
      </p:pic>
    </p:spTree>
    <p:extLst>
      <p:ext uri="{BB962C8B-B14F-4D97-AF65-F5344CB8AC3E}">
        <p14:creationId xmlns:p14="http://schemas.microsoft.com/office/powerpoint/2010/main" val="300898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Decomposing System Architecture</a:t>
            </a:r>
          </a:p>
        </p:txBody>
      </p:sp>
      <p:sp>
        <p:nvSpPr>
          <p:cNvPr id="3" name="Content Placeholder 2"/>
          <p:cNvSpPr>
            <a:spLocks noGrp="1"/>
          </p:cNvSpPr>
          <p:nvPr>
            <p:ph idx="1"/>
          </p:nvPr>
        </p:nvSpPr>
        <p:spPr>
          <a:xfrm>
            <a:off x="5552500" y="1828800"/>
            <a:ext cx="5794873" cy="5029200"/>
          </a:xfrm>
        </p:spPr>
        <p:txBody>
          <a:bodyPr>
            <a:normAutofit fontScale="85000" lnSpcReduction="20000"/>
          </a:bodyPr>
          <a:lstStyle/>
          <a:p>
            <a:r>
              <a:rPr lang="en-US" dirty="0">
                <a:latin typeface="Calibri" charset="0"/>
              </a:rPr>
              <a:t>Black-box analysis on each system use case to determine its actions</a:t>
            </a:r>
          </a:p>
          <a:p>
            <a:pPr lvl="1"/>
            <a:r>
              <a:rPr lang="en-US" dirty="0">
                <a:solidFill>
                  <a:srgbClr val="595959"/>
                </a:solidFill>
                <a:latin typeface="Calibri"/>
              </a:rPr>
              <a:t>generate a use case diagram</a:t>
            </a:r>
          </a:p>
          <a:p>
            <a:r>
              <a:rPr lang="en-US" dirty="0">
                <a:latin typeface="Calibri" charset="0"/>
              </a:rPr>
              <a:t>White-box analysis of actions to allocate them across segments</a:t>
            </a:r>
          </a:p>
          <a:p>
            <a:pPr lvl="1"/>
            <a:r>
              <a:rPr lang="en-US" dirty="0">
                <a:latin typeface="Calibri" charset="0"/>
              </a:rPr>
              <a:t>generate </a:t>
            </a:r>
            <a:r>
              <a:rPr lang="en-US" dirty="0" smtClean="0">
                <a:latin typeface="Calibri" charset="0"/>
              </a:rPr>
              <a:t>an activity diagram</a:t>
            </a:r>
            <a:endParaRPr lang="en-US" dirty="0">
              <a:latin typeface="Calibri" charset="0"/>
            </a:endParaRPr>
          </a:p>
          <a:p>
            <a:r>
              <a:rPr lang="en-US" dirty="0">
                <a:latin typeface="Calibri" charset="0"/>
              </a:rPr>
              <a:t>Define segment use cases from system actions</a:t>
            </a:r>
          </a:p>
          <a:p>
            <a:r>
              <a:rPr lang="en-US" dirty="0">
                <a:latin typeface="Calibri" charset="0"/>
              </a:rPr>
              <a:t>Black-box analysis on each segment use case to determine its actions</a:t>
            </a:r>
          </a:p>
          <a:p>
            <a:r>
              <a:rPr lang="en-US" dirty="0">
                <a:latin typeface="Calibri" charset="0"/>
              </a:rPr>
              <a:t>White-box analysis of segment use cases to allocate them across subsystems</a:t>
            </a:r>
          </a:p>
          <a:p>
            <a:r>
              <a:rPr lang="en-US" dirty="0">
                <a:latin typeface="Calibri" charset="0"/>
              </a:rPr>
              <a:t>Define subsystem use cases from allocated segment </a:t>
            </a:r>
            <a:r>
              <a:rPr lang="en-US" dirty="0" smtClean="0">
                <a:latin typeface="Calibri" charset="0"/>
              </a:rPr>
              <a:t>actions</a:t>
            </a:r>
          </a:p>
          <a:p>
            <a:r>
              <a:rPr lang="en-US" dirty="0" smtClean="0">
                <a:latin typeface="Calibri" charset="0"/>
              </a:rPr>
              <a:t>…</a:t>
            </a:r>
            <a:endParaRPr lang="en-US" dirty="0">
              <a:latin typeface="Calibri" charset="0"/>
            </a:endParaRPr>
          </a:p>
          <a:p>
            <a:endParaRPr lang="en-US" dirty="0">
              <a:latin typeface="Calibri" charset="0"/>
            </a:endParaRPr>
          </a:p>
        </p:txBody>
      </p:sp>
      <p:sp>
        <p:nvSpPr>
          <p:cNvPr id="4" name="Slide Number Placeholder 3"/>
          <p:cNvSpPr>
            <a:spLocks noGrp="1"/>
          </p:cNvSpPr>
          <p:nvPr>
            <p:ph type="sldNum" sz="quarter" idx="12"/>
          </p:nvPr>
        </p:nvSpPr>
        <p:spPr/>
        <p:txBody>
          <a:bodyPr/>
          <a:lstStyle/>
          <a:p>
            <a:fld id="{A7F8E3F6-DE14-48B2-B2BC-6FABA9630FB8}" type="slidenum">
              <a:rPr lang="en-US" smtClean="0"/>
              <a:t>23</a:t>
            </a:fld>
            <a:endParaRPr lang="en-US"/>
          </a:p>
        </p:txBody>
      </p:sp>
      <p:sp>
        <p:nvSpPr>
          <p:cNvPr id="5" name="Content Placeholder 2"/>
          <p:cNvSpPr txBox="1">
            <a:spLocks/>
          </p:cNvSpPr>
          <p:nvPr/>
        </p:nvSpPr>
        <p:spPr>
          <a:xfrm>
            <a:off x="967647" y="1828800"/>
            <a:ext cx="5344099" cy="4343400"/>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r>
              <a:rPr lang="en-US" dirty="0" smtClean="0">
                <a:latin typeface="Calibri" charset="0"/>
              </a:rPr>
              <a:t>System</a:t>
            </a:r>
          </a:p>
          <a:p>
            <a:r>
              <a:rPr lang="en-US" dirty="0" smtClean="0">
                <a:latin typeface="Calibri" charset="0"/>
              </a:rPr>
              <a:t>Segment</a:t>
            </a:r>
          </a:p>
          <a:p>
            <a:r>
              <a:rPr lang="en-US" dirty="0" smtClean="0">
                <a:latin typeface="Calibri" charset="0"/>
              </a:rPr>
              <a:t>Subsystem</a:t>
            </a:r>
          </a:p>
          <a:p>
            <a:r>
              <a:rPr lang="en-US" dirty="0" smtClean="0">
                <a:latin typeface="Calibri" charset="0"/>
              </a:rPr>
              <a:t>Component</a:t>
            </a:r>
          </a:p>
        </p:txBody>
      </p:sp>
    </p:spTree>
    <p:extLst>
      <p:ext uri="{BB962C8B-B14F-4D97-AF65-F5344CB8AC3E}">
        <p14:creationId xmlns:p14="http://schemas.microsoft.com/office/powerpoint/2010/main" val="1415487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sp>
        <p:nvSpPr>
          <p:cNvPr id="3" name="Content Placeholder 2"/>
          <p:cNvSpPr>
            <a:spLocks noGrp="1"/>
          </p:cNvSpPr>
          <p:nvPr>
            <p:ph idx="1"/>
          </p:nvPr>
        </p:nvSpPr>
        <p:spPr>
          <a:xfrm>
            <a:off x="1295400" y="1828799"/>
            <a:ext cx="9601200" cy="4820519"/>
          </a:xfrm>
        </p:spPr>
        <p:txBody>
          <a:bodyPr>
            <a:normAutofit/>
          </a:bodyPr>
          <a:lstStyle/>
          <a:p>
            <a:r>
              <a:rPr lang="en-US" dirty="0"/>
              <a:t>E</a:t>
            </a:r>
            <a:r>
              <a:rPr lang="en-US" dirty="0" smtClean="0"/>
              <a:t>xpress </a:t>
            </a:r>
            <a:r>
              <a:rPr lang="en-US" dirty="0"/>
              <a:t>the behavior of the system through </a:t>
            </a:r>
            <a:r>
              <a:rPr lang="en-US" dirty="0" smtClean="0"/>
              <a:t>scenarios</a:t>
            </a:r>
          </a:p>
          <a:p>
            <a:r>
              <a:rPr lang="en-US" dirty="0" smtClean="0"/>
              <a:t>Provide </a:t>
            </a:r>
            <a:r>
              <a:rPr lang="en-US" dirty="0"/>
              <a:t>visual depictions of the flow of activities, whether in </a:t>
            </a:r>
            <a:r>
              <a:rPr lang="en-US" dirty="0" smtClean="0"/>
              <a:t>a system</a:t>
            </a:r>
            <a:r>
              <a:rPr lang="en-US" dirty="0"/>
              <a:t>, business, workflow, or other process</a:t>
            </a:r>
            <a:r>
              <a:rPr lang="en-US" dirty="0" smtClean="0"/>
              <a:t>.</a:t>
            </a:r>
          </a:p>
          <a:p>
            <a:r>
              <a:rPr lang="en-US" dirty="0" smtClean="0"/>
              <a:t>Focus </a:t>
            </a:r>
            <a:r>
              <a:rPr lang="en-US" dirty="0"/>
              <a:t>on the </a:t>
            </a:r>
            <a:r>
              <a:rPr lang="en-US" dirty="0" smtClean="0"/>
              <a:t>activities that </a:t>
            </a:r>
            <a:r>
              <a:rPr lang="en-US" dirty="0"/>
              <a:t>are performed and who (or what) is responsible for the performance </a:t>
            </a:r>
            <a:r>
              <a:rPr lang="en-US" dirty="0" smtClean="0"/>
              <a:t>of those </a:t>
            </a:r>
            <a:r>
              <a:rPr lang="en-US" dirty="0"/>
              <a:t>activities</a:t>
            </a:r>
            <a:r>
              <a:rPr lang="en-US" dirty="0" smtClean="0"/>
              <a:t>.</a:t>
            </a:r>
          </a:p>
          <a:p>
            <a:r>
              <a:rPr lang="en-US" dirty="0" smtClean="0"/>
              <a:t>Can be used to analyze primary and alternate scenarios</a:t>
            </a:r>
          </a:p>
        </p:txBody>
      </p:sp>
      <p:sp>
        <p:nvSpPr>
          <p:cNvPr id="4" name="Slide Number Placeholder 3"/>
          <p:cNvSpPr>
            <a:spLocks noGrp="1"/>
          </p:cNvSpPr>
          <p:nvPr>
            <p:ph type="sldNum" sz="quarter" idx="12"/>
          </p:nvPr>
        </p:nvSpPr>
        <p:spPr/>
        <p:txBody>
          <a:bodyPr/>
          <a:lstStyle/>
          <a:p>
            <a:fld id="{A7F8E3F6-DE14-48B2-B2BC-6FABA9630FB8}" type="slidenum">
              <a:rPr lang="en-US" smtClean="0"/>
              <a:t>24</a:t>
            </a:fld>
            <a:endParaRPr lang="en-US"/>
          </a:p>
        </p:txBody>
      </p:sp>
    </p:spTree>
    <p:extLst>
      <p:ext uri="{BB962C8B-B14F-4D97-AF65-F5344CB8AC3E}">
        <p14:creationId xmlns:p14="http://schemas.microsoft.com/office/powerpoint/2010/main" val="1633557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an </a:t>
            </a:r>
            <a:r>
              <a:rPr lang="en-US" dirty="0" smtClean="0"/>
              <a:t>Activity Diagram </a:t>
            </a:r>
            <a:endParaRPr lang="en-US" dirty="0"/>
          </a:p>
        </p:txBody>
      </p:sp>
      <p:sp>
        <p:nvSpPr>
          <p:cNvPr id="3" name="Content Placeholder 2"/>
          <p:cNvSpPr>
            <a:spLocks noGrp="1"/>
          </p:cNvSpPr>
          <p:nvPr>
            <p:ph idx="1"/>
          </p:nvPr>
        </p:nvSpPr>
        <p:spPr>
          <a:xfrm>
            <a:off x="1295400" y="1828800"/>
            <a:ext cx="5860399" cy="4343400"/>
          </a:xfrm>
        </p:spPr>
        <p:txBody>
          <a:bodyPr/>
          <a:lstStyle/>
          <a:p>
            <a:r>
              <a:rPr lang="en-US" dirty="0"/>
              <a:t>Action </a:t>
            </a:r>
            <a:r>
              <a:rPr lang="en-US" dirty="0" smtClean="0"/>
              <a:t>nodes</a:t>
            </a:r>
            <a:endParaRPr lang="en-US" dirty="0"/>
          </a:p>
          <a:p>
            <a:r>
              <a:rPr lang="en-US" dirty="0"/>
              <a:t>Control nodes</a:t>
            </a:r>
          </a:p>
          <a:p>
            <a:pPr lvl="1"/>
            <a:r>
              <a:rPr lang="en-US" dirty="0"/>
              <a:t>Initial and final (activity final and flow final)</a:t>
            </a:r>
          </a:p>
          <a:p>
            <a:pPr lvl="1"/>
            <a:r>
              <a:rPr lang="en-US" dirty="0"/>
              <a:t>Decision and merge</a:t>
            </a:r>
          </a:p>
          <a:p>
            <a:pPr lvl="1"/>
            <a:r>
              <a:rPr lang="en-US" dirty="0"/>
              <a:t>Fork and </a:t>
            </a:r>
            <a:r>
              <a:rPr lang="en-US" dirty="0" smtClean="0"/>
              <a:t>join</a:t>
            </a:r>
            <a:endParaRPr lang="en-US" dirty="0"/>
          </a:p>
          <a:p>
            <a:r>
              <a:rPr lang="en-US" dirty="0" smtClean="0"/>
              <a:t>Object nodes</a:t>
            </a:r>
            <a:endParaRPr lang="en-US" dirty="0"/>
          </a:p>
          <a:p>
            <a:endParaRPr lang="en-US" dirty="0"/>
          </a:p>
        </p:txBody>
      </p:sp>
      <p:sp>
        <p:nvSpPr>
          <p:cNvPr id="4" name="Slide Number Placeholder 3"/>
          <p:cNvSpPr>
            <a:spLocks noGrp="1"/>
          </p:cNvSpPr>
          <p:nvPr>
            <p:ph type="sldNum" sz="quarter" idx="12"/>
          </p:nvPr>
        </p:nvSpPr>
        <p:spPr/>
        <p:txBody>
          <a:bodyPr/>
          <a:lstStyle/>
          <a:p>
            <a:fld id="{A7F8E3F6-DE14-48B2-B2BC-6FABA9630FB8}" type="slidenum">
              <a:rPr lang="en-US" smtClean="0"/>
              <a:t>25</a:t>
            </a:fld>
            <a:endParaRPr lang="en-US"/>
          </a:p>
        </p:txBody>
      </p:sp>
      <p:pic>
        <p:nvPicPr>
          <p:cNvPr id="5" name="Picture 4"/>
          <p:cNvPicPr>
            <a:picLocks noChangeAspect="1"/>
          </p:cNvPicPr>
          <p:nvPr/>
        </p:nvPicPr>
        <p:blipFill>
          <a:blip r:embed="rId2"/>
          <a:stretch>
            <a:fillRect/>
          </a:stretch>
        </p:blipFill>
        <p:spPr>
          <a:xfrm>
            <a:off x="3629736" y="1776129"/>
            <a:ext cx="1104900" cy="638175"/>
          </a:xfrm>
          <a:prstGeom prst="rect">
            <a:avLst/>
          </a:prstGeom>
        </p:spPr>
      </p:pic>
      <p:pic>
        <p:nvPicPr>
          <p:cNvPr id="6" name="Picture 5"/>
          <p:cNvPicPr>
            <a:picLocks noChangeAspect="1"/>
          </p:cNvPicPr>
          <p:nvPr/>
        </p:nvPicPr>
        <p:blipFill>
          <a:blip r:embed="rId3"/>
          <a:stretch>
            <a:fillRect/>
          </a:stretch>
        </p:blipFill>
        <p:spPr>
          <a:xfrm>
            <a:off x="5645524" y="1843207"/>
            <a:ext cx="3248025" cy="762000"/>
          </a:xfrm>
          <a:prstGeom prst="rect">
            <a:avLst/>
          </a:prstGeom>
        </p:spPr>
      </p:pic>
      <p:pic>
        <p:nvPicPr>
          <p:cNvPr id="7" name="Picture 6"/>
          <p:cNvPicPr>
            <a:picLocks noChangeAspect="1"/>
          </p:cNvPicPr>
          <p:nvPr/>
        </p:nvPicPr>
        <p:blipFill>
          <a:blip r:embed="rId4"/>
          <a:stretch>
            <a:fillRect/>
          </a:stretch>
        </p:blipFill>
        <p:spPr>
          <a:xfrm>
            <a:off x="9490135" y="2234650"/>
            <a:ext cx="2600325" cy="2543175"/>
          </a:xfrm>
          <a:prstGeom prst="rect">
            <a:avLst/>
          </a:prstGeom>
        </p:spPr>
      </p:pic>
      <p:sp>
        <p:nvSpPr>
          <p:cNvPr id="8" name="TextBox 7"/>
          <p:cNvSpPr txBox="1"/>
          <p:nvPr/>
        </p:nvSpPr>
        <p:spPr>
          <a:xfrm>
            <a:off x="9525000" y="1589892"/>
            <a:ext cx="2366097" cy="646331"/>
          </a:xfrm>
          <a:prstGeom prst="rect">
            <a:avLst/>
          </a:prstGeom>
          <a:noFill/>
        </p:spPr>
        <p:txBody>
          <a:bodyPr wrap="none" rtlCol="0">
            <a:spAutoFit/>
          </a:bodyPr>
          <a:lstStyle/>
          <a:p>
            <a:r>
              <a:rPr lang="en-US" dirty="0" smtClean="0"/>
              <a:t>Decision Node</a:t>
            </a:r>
            <a:br>
              <a:rPr lang="en-US" dirty="0" smtClean="0"/>
            </a:br>
            <a:r>
              <a:rPr lang="en-US" dirty="0" smtClean="0"/>
              <a:t>(with guard conditions)</a:t>
            </a:r>
            <a:endParaRPr lang="en-US" dirty="0"/>
          </a:p>
        </p:txBody>
      </p:sp>
      <p:sp>
        <p:nvSpPr>
          <p:cNvPr id="9" name="TextBox 8"/>
          <p:cNvSpPr txBox="1"/>
          <p:nvPr/>
        </p:nvSpPr>
        <p:spPr>
          <a:xfrm>
            <a:off x="5817747" y="1543726"/>
            <a:ext cx="3017173" cy="369332"/>
          </a:xfrm>
          <a:prstGeom prst="rect">
            <a:avLst/>
          </a:prstGeom>
          <a:noFill/>
        </p:spPr>
        <p:txBody>
          <a:bodyPr wrap="none" rtlCol="0">
            <a:spAutoFit/>
          </a:bodyPr>
          <a:lstStyle/>
          <a:p>
            <a:r>
              <a:rPr lang="en-US" dirty="0" smtClean="0"/>
              <a:t>Initial and Activity Final Nodes</a:t>
            </a:r>
            <a:endParaRPr lang="en-US" dirty="0"/>
          </a:p>
        </p:txBody>
      </p:sp>
      <p:sp>
        <p:nvSpPr>
          <p:cNvPr id="10" name="TextBox 9"/>
          <p:cNvSpPr txBox="1"/>
          <p:nvPr/>
        </p:nvSpPr>
        <p:spPr>
          <a:xfrm>
            <a:off x="3506904" y="1543726"/>
            <a:ext cx="1350050" cy="369332"/>
          </a:xfrm>
          <a:prstGeom prst="rect">
            <a:avLst/>
          </a:prstGeom>
          <a:noFill/>
        </p:spPr>
        <p:txBody>
          <a:bodyPr wrap="none" rtlCol="0">
            <a:spAutoFit/>
          </a:bodyPr>
          <a:lstStyle/>
          <a:p>
            <a:r>
              <a:rPr lang="en-US" dirty="0" smtClean="0"/>
              <a:t>Action Node</a:t>
            </a:r>
            <a:endParaRPr lang="en-US" dirty="0"/>
          </a:p>
        </p:txBody>
      </p:sp>
      <p:pic>
        <p:nvPicPr>
          <p:cNvPr id="11" name="Picture 10"/>
          <p:cNvPicPr>
            <a:picLocks noChangeAspect="1"/>
          </p:cNvPicPr>
          <p:nvPr/>
        </p:nvPicPr>
        <p:blipFill>
          <a:blip r:embed="rId5"/>
          <a:stretch>
            <a:fillRect/>
          </a:stretch>
        </p:blipFill>
        <p:spPr>
          <a:xfrm>
            <a:off x="7155799" y="3505200"/>
            <a:ext cx="1895475" cy="2667000"/>
          </a:xfrm>
          <a:prstGeom prst="rect">
            <a:avLst/>
          </a:prstGeom>
        </p:spPr>
      </p:pic>
      <p:sp>
        <p:nvSpPr>
          <p:cNvPr id="12" name="TextBox 11"/>
          <p:cNvSpPr txBox="1"/>
          <p:nvPr/>
        </p:nvSpPr>
        <p:spPr>
          <a:xfrm>
            <a:off x="6478240" y="6142827"/>
            <a:ext cx="3732560" cy="369332"/>
          </a:xfrm>
          <a:prstGeom prst="rect">
            <a:avLst/>
          </a:prstGeom>
          <a:noFill/>
        </p:spPr>
        <p:txBody>
          <a:bodyPr wrap="none" rtlCol="0">
            <a:spAutoFit/>
          </a:bodyPr>
          <a:lstStyle/>
          <a:p>
            <a:r>
              <a:rPr lang="en-US" dirty="0"/>
              <a:t>A Merge Node with a Flow Final Node</a:t>
            </a:r>
          </a:p>
        </p:txBody>
      </p:sp>
      <p:pic>
        <p:nvPicPr>
          <p:cNvPr id="13" name="Picture 12"/>
          <p:cNvPicPr>
            <a:picLocks noChangeAspect="1"/>
          </p:cNvPicPr>
          <p:nvPr/>
        </p:nvPicPr>
        <p:blipFill>
          <a:blip r:embed="rId6"/>
          <a:stretch>
            <a:fillRect/>
          </a:stretch>
        </p:blipFill>
        <p:spPr>
          <a:xfrm>
            <a:off x="1313910" y="4523145"/>
            <a:ext cx="2427300" cy="2094960"/>
          </a:xfrm>
          <a:prstGeom prst="rect">
            <a:avLst/>
          </a:prstGeom>
        </p:spPr>
      </p:pic>
    </p:spTree>
    <p:extLst>
      <p:ext uri="{BB962C8B-B14F-4D97-AF65-F5344CB8AC3E}">
        <p14:creationId xmlns:p14="http://schemas.microsoft.com/office/powerpoint/2010/main" val="2906621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Fork / Join</a:t>
            </a:r>
            <a:endParaRPr lang="en-US" dirty="0"/>
          </a:p>
        </p:txBody>
      </p:sp>
      <p:sp>
        <p:nvSpPr>
          <p:cNvPr id="3" name="Content Placeholder 2"/>
          <p:cNvSpPr>
            <a:spLocks noGrp="1"/>
          </p:cNvSpPr>
          <p:nvPr>
            <p:ph idx="1"/>
          </p:nvPr>
        </p:nvSpPr>
        <p:spPr>
          <a:xfrm>
            <a:off x="1295400" y="1828800"/>
            <a:ext cx="5325737" cy="4343400"/>
          </a:xfrm>
        </p:spPr>
        <p:txBody>
          <a:bodyPr/>
          <a:lstStyle/>
          <a:p>
            <a:r>
              <a:rPr lang="en-US" dirty="0" smtClean="0"/>
              <a:t>A fork has one </a:t>
            </a:r>
            <a:r>
              <a:rPr lang="en-US" dirty="0"/>
              <a:t>flow in and multiple flows </a:t>
            </a:r>
            <a:r>
              <a:rPr lang="en-US" dirty="0" smtClean="0"/>
              <a:t>out.</a:t>
            </a:r>
          </a:p>
          <a:p>
            <a:pPr marL="0" indent="0">
              <a:buNone/>
            </a:pPr>
            <a:endParaRPr lang="en-US" dirty="0"/>
          </a:p>
          <a:p>
            <a:r>
              <a:rPr lang="en-US" dirty="0"/>
              <a:t>A join has multiple incoming flows and a single outbound </a:t>
            </a:r>
            <a:r>
              <a:rPr lang="en-US" dirty="0" smtClean="0"/>
              <a:t>flow </a:t>
            </a:r>
            <a:r>
              <a:rPr lang="en-US" dirty="0"/>
              <a:t>(all the incoming flows must be completed before the outbound flow commences)</a:t>
            </a:r>
          </a:p>
        </p:txBody>
      </p:sp>
      <p:sp>
        <p:nvSpPr>
          <p:cNvPr id="4" name="Slide Number Placeholder 3"/>
          <p:cNvSpPr>
            <a:spLocks noGrp="1"/>
          </p:cNvSpPr>
          <p:nvPr>
            <p:ph type="sldNum" sz="quarter" idx="12"/>
          </p:nvPr>
        </p:nvSpPr>
        <p:spPr/>
        <p:txBody>
          <a:bodyPr/>
          <a:lstStyle/>
          <a:p>
            <a:fld id="{A7F8E3F6-DE14-48B2-B2BC-6FABA9630FB8}" type="slidenum">
              <a:rPr lang="en-US" smtClean="0"/>
              <a:t>26</a:t>
            </a:fld>
            <a:endParaRPr lang="en-US"/>
          </a:p>
        </p:txBody>
      </p:sp>
      <p:pic>
        <p:nvPicPr>
          <p:cNvPr id="2050" name="Picture 2" descr="Activity-ForkJoin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8746" y="1828800"/>
            <a:ext cx="3495675" cy="11239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ctivity-ForkJoi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8746" y="3300412"/>
            <a:ext cx="3762375" cy="140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397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and Activity Final Node</a:t>
            </a:r>
            <a:endParaRPr lang="en-US" dirty="0"/>
          </a:p>
        </p:txBody>
      </p:sp>
      <p:sp>
        <p:nvSpPr>
          <p:cNvPr id="3" name="Content Placeholder 2"/>
          <p:cNvSpPr>
            <a:spLocks noGrp="1"/>
          </p:cNvSpPr>
          <p:nvPr>
            <p:ph idx="1"/>
          </p:nvPr>
        </p:nvSpPr>
        <p:spPr/>
        <p:txBody>
          <a:bodyPr/>
          <a:lstStyle/>
          <a:p>
            <a:r>
              <a:rPr lang="en-US" dirty="0" smtClean="0"/>
              <a:t>Only the flow entering the </a:t>
            </a:r>
            <a:r>
              <a:rPr lang="en-US" i="1" dirty="0" smtClean="0"/>
              <a:t>flow final</a:t>
            </a:r>
            <a:r>
              <a:rPr lang="en-US" dirty="0" smtClean="0"/>
              <a:t> node exits the activity, other flow continues undisturbed</a:t>
            </a:r>
          </a:p>
          <a:p>
            <a:r>
              <a:rPr lang="en-US" dirty="0" smtClean="0"/>
              <a:t>An </a:t>
            </a:r>
            <a:r>
              <a:rPr lang="en-US" i="1" dirty="0" smtClean="0"/>
              <a:t>activity final</a:t>
            </a:r>
            <a:r>
              <a:rPr lang="en-US" dirty="0" smtClean="0"/>
              <a:t> node stops all flow in the activity</a:t>
            </a:r>
          </a:p>
          <a:p>
            <a:pPr lvl="1"/>
            <a:r>
              <a:rPr lang="en-US" dirty="0" smtClean="0"/>
              <a:t>An activity may have more than one activity final node</a:t>
            </a:r>
          </a:p>
          <a:p>
            <a:endParaRPr lang="en-US" dirty="0"/>
          </a:p>
        </p:txBody>
      </p:sp>
      <p:sp>
        <p:nvSpPr>
          <p:cNvPr id="4" name="Slide Number Placeholder 3"/>
          <p:cNvSpPr>
            <a:spLocks noGrp="1"/>
          </p:cNvSpPr>
          <p:nvPr>
            <p:ph type="sldNum" sz="quarter" idx="12"/>
          </p:nvPr>
        </p:nvSpPr>
        <p:spPr/>
        <p:txBody>
          <a:bodyPr/>
          <a:lstStyle/>
          <a:p>
            <a:fld id="{A7F8E3F6-DE14-48B2-B2BC-6FABA9630FB8}" type="slidenum">
              <a:rPr lang="en-US" smtClean="0"/>
              <a:t>27</a:t>
            </a:fld>
            <a:endParaRPr lang="en-US"/>
          </a:p>
        </p:txBody>
      </p:sp>
      <p:pic>
        <p:nvPicPr>
          <p:cNvPr id="1028" name="Picture 4" descr="ActivityFinalN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4875" y="4324713"/>
            <a:ext cx="5638800" cy="15716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926450" y="1928067"/>
            <a:ext cx="247650" cy="247650"/>
          </a:xfrm>
          <a:prstGeom prst="rect">
            <a:avLst/>
          </a:prstGeom>
        </p:spPr>
      </p:pic>
      <p:pic>
        <p:nvPicPr>
          <p:cNvPr id="6" name="Picture 5"/>
          <p:cNvPicPr>
            <a:picLocks noChangeAspect="1"/>
          </p:cNvPicPr>
          <p:nvPr/>
        </p:nvPicPr>
        <p:blipFill>
          <a:blip r:embed="rId4"/>
          <a:stretch>
            <a:fillRect/>
          </a:stretch>
        </p:blipFill>
        <p:spPr>
          <a:xfrm>
            <a:off x="926450" y="2771602"/>
            <a:ext cx="257175" cy="257175"/>
          </a:xfrm>
          <a:prstGeom prst="rect">
            <a:avLst/>
          </a:prstGeom>
        </p:spPr>
      </p:pic>
    </p:spTree>
    <p:extLst>
      <p:ext uri="{BB962C8B-B14F-4D97-AF65-F5344CB8AC3E}">
        <p14:creationId xmlns:p14="http://schemas.microsoft.com/office/powerpoint/2010/main" val="1814211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a:t>
            </a:r>
            <a:endParaRPr lang="en-US" dirty="0"/>
          </a:p>
        </p:txBody>
      </p:sp>
      <p:sp>
        <p:nvSpPr>
          <p:cNvPr id="3" name="Content Placeholder 2"/>
          <p:cNvSpPr>
            <a:spLocks noGrp="1"/>
          </p:cNvSpPr>
          <p:nvPr>
            <p:ph idx="1"/>
          </p:nvPr>
        </p:nvSpPr>
        <p:spPr>
          <a:xfrm>
            <a:off x="1295400" y="1828800"/>
            <a:ext cx="6565710" cy="4343400"/>
          </a:xfrm>
        </p:spPr>
        <p:txBody>
          <a:bodyPr/>
          <a:lstStyle/>
          <a:p>
            <a:r>
              <a:rPr lang="en-US" dirty="0"/>
              <a:t>The elements in an activity diagram can be grouped by using </a:t>
            </a:r>
            <a:r>
              <a:rPr lang="en-US" dirty="0" smtClean="0"/>
              <a:t>partitions</a:t>
            </a:r>
          </a:p>
          <a:p>
            <a:r>
              <a:rPr lang="en-US" dirty="0"/>
              <a:t>The </a:t>
            </a:r>
            <a:r>
              <a:rPr lang="en-US" dirty="0" smtClean="0"/>
              <a:t>purpose of </a:t>
            </a:r>
            <a:r>
              <a:rPr lang="en-US" dirty="0"/>
              <a:t>a partition is to indicate where the responsibility lies for performing </a:t>
            </a:r>
            <a:r>
              <a:rPr lang="en-US" dirty="0" smtClean="0"/>
              <a:t>specific activities</a:t>
            </a:r>
          </a:p>
          <a:p>
            <a:r>
              <a:rPr lang="en-US" dirty="0" smtClean="0"/>
              <a:t>For examples</a:t>
            </a:r>
          </a:p>
          <a:p>
            <a:pPr lvl="1"/>
            <a:r>
              <a:rPr lang="en-US" dirty="0" smtClean="0"/>
              <a:t>For systems, </a:t>
            </a:r>
            <a:r>
              <a:rPr lang="en-US" dirty="0"/>
              <a:t>the partitions may be other </a:t>
            </a:r>
            <a:r>
              <a:rPr lang="en-US" dirty="0" smtClean="0"/>
              <a:t>systems, segments or subsystems</a:t>
            </a:r>
            <a:r>
              <a:rPr lang="en-US" dirty="0"/>
              <a:t>. </a:t>
            </a:r>
            <a:endParaRPr lang="en-US" dirty="0" smtClean="0"/>
          </a:p>
          <a:p>
            <a:pPr lvl="1"/>
            <a:r>
              <a:rPr lang="en-US" dirty="0" smtClean="0"/>
              <a:t>In </a:t>
            </a:r>
            <a:r>
              <a:rPr lang="en-US" dirty="0"/>
              <a:t>application modeling, the partitions may be objects in the application</a:t>
            </a:r>
          </a:p>
        </p:txBody>
      </p:sp>
      <p:sp>
        <p:nvSpPr>
          <p:cNvPr id="4" name="Slide Number Placeholder 3"/>
          <p:cNvSpPr>
            <a:spLocks noGrp="1"/>
          </p:cNvSpPr>
          <p:nvPr>
            <p:ph type="sldNum" sz="quarter" idx="12"/>
          </p:nvPr>
        </p:nvSpPr>
        <p:spPr/>
        <p:txBody>
          <a:bodyPr/>
          <a:lstStyle/>
          <a:p>
            <a:fld id="{A7F8E3F6-DE14-48B2-B2BC-6FABA9630FB8}" type="slidenum">
              <a:rPr lang="en-US" smtClean="0"/>
              <a:t>28</a:t>
            </a:fld>
            <a:endParaRPr lang="en-US"/>
          </a:p>
        </p:txBody>
      </p:sp>
      <p:pic>
        <p:nvPicPr>
          <p:cNvPr id="6" name="Picture 5"/>
          <p:cNvPicPr>
            <a:picLocks noChangeAspect="1"/>
          </p:cNvPicPr>
          <p:nvPr/>
        </p:nvPicPr>
        <p:blipFill>
          <a:blip r:embed="rId2"/>
          <a:stretch>
            <a:fillRect/>
          </a:stretch>
        </p:blipFill>
        <p:spPr>
          <a:xfrm>
            <a:off x="7833811" y="668741"/>
            <a:ext cx="4128894" cy="6084164"/>
          </a:xfrm>
          <a:prstGeom prst="rect">
            <a:avLst/>
          </a:prstGeom>
        </p:spPr>
      </p:pic>
    </p:spTree>
    <p:extLst>
      <p:ext uri="{BB962C8B-B14F-4D97-AF65-F5344CB8AC3E}">
        <p14:creationId xmlns:p14="http://schemas.microsoft.com/office/powerpoint/2010/main" val="559461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far …</a:t>
            </a:r>
            <a:endParaRPr lang="en-US" dirty="0"/>
          </a:p>
        </p:txBody>
      </p:sp>
      <p:sp>
        <p:nvSpPr>
          <p:cNvPr id="3" name="Content Placeholder 2"/>
          <p:cNvSpPr>
            <a:spLocks noGrp="1"/>
          </p:cNvSpPr>
          <p:nvPr>
            <p:ph idx="1"/>
          </p:nvPr>
        </p:nvSpPr>
        <p:spPr/>
        <p:txBody>
          <a:bodyPr/>
          <a:lstStyle/>
          <a:p>
            <a:r>
              <a:rPr lang="en-US" dirty="0"/>
              <a:t>Y</a:t>
            </a:r>
            <a:r>
              <a:rPr lang="en-US" dirty="0" smtClean="0"/>
              <a:t>ou’ve got an initial set of requirements and solid use cases.</a:t>
            </a:r>
          </a:p>
          <a:p>
            <a:r>
              <a:rPr lang="en-US" dirty="0" smtClean="0"/>
              <a:t>You need to go back to your requirements and make sure that they’ll cover everything your system has to do.</a:t>
            </a:r>
          </a:p>
          <a:p>
            <a:endParaRPr lang="en-US" dirty="0"/>
          </a:p>
          <a:p>
            <a:r>
              <a:rPr lang="en-US" dirty="0" smtClean="0"/>
              <a:t>Requirements Change!</a:t>
            </a:r>
          </a:p>
          <a:p>
            <a:pPr lvl="1"/>
            <a:r>
              <a:rPr lang="en-US" dirty="0" smtClean="0"/>
              <a:t>Be ready to update </a:t>
            </a:r>
            <a:r>
              <a:rPr lang="en-US" smtClean="0"/>
              <a:t>your application</a:t>
            </a:r>
            <a:endParaRPr lang="en-US" dirty="0"/>
          </a:p>
        </p:txBody>
      </p:sp>
      <p:sp>
        <p:nvSpPr>
          <p:cNvPr id="4" name="Slide Number Placeholder 3"/>
          <p:cNvSpPr>
            <a:spLocks noGrp="1"/>
          </p:cNvSpPr>
          <p:nvPr>
            <p:ph type="sldNum" sz="quarter" idx="12"/>
          </p:nvPr>
        </p:nvSpPr>
        <p:spPr/>
        <p:txBody>
          <a:bodyPr/>
          <a:lstStyle/>
          <a:p>
            <a:fld id="{A7F8E3F6-DE14-48B2-B2BC-6FABA9630FB8}" type="slidenum">
              <a:rPr lang="en-US" smtClean="0"/>
              <a:t>29</a:t>
            </a:fld>
            <a:endParaRPr lang="en-US"/>
          </a:p>
        </p:txBody>
      </p:sp>
    </p:spTree>
    <p:extLst>
      <p:ext uri="{BB962C8B-B14F-4D97-AF65-F5344CB8AC3E}">
        <p14:creationId xmlns:p14="http://schemas.microsoft.com/office/powerpoint/2010/main" val="391687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 Software</a:t>
            </a:r>
            <a:endParaRPr lang="en-US" dirty="0"/>
          </a:p>
        </p:txBody>
      </p:sp>
      <p:sp>
        <p:nvSpPr>
          <p:cNvPr id="3" name="Content Placeholder 2"/>
          <p:cNvSpPr>
            <a:spLocks noGrp="1"/>
          </p:cNvSpPr>
          <p:nvPr>
            <p:ph idx="1"/>
          </p:nvPr>
        </p:nvSpPr>
        <p:spPr/>
        <p:txBody>
          <a:bodyPr/>
          <a:lstStyle/>
          <a:p>
            <a:r>
              <a:rPr lang="en-US" dirty="0" smtClean="0"/>
              <a:t>Make sure your software does what the customers want it to do</a:t>
            </a:r>
          </a:p>
          <a:p>
            <a:r>
              <a:rPr lang="en-US" dirty="0" smtClean="0"/>
              <a:t>Apply basic OO principles to add flexibility</a:t>
            </a:r>
          </a:p>
          <a:p>
            <a:r>
              <a:rPr lang="en-US" dirty="0" smtClean="0"/>
              <a:t>Strive for a maintainable and reusable design</a:t>
            </a:r>
          </a:p>
          <a:p>
            <a:endParaRPr lang="en-US" dirty="0"/>
          </a:p>
          <a:p>
            <a:endParaRPr lang="en-US" dirty="0" smtClean="0"/>
          </a:p>
          <a:p>
            <a:r>
              <a:rPr lang="en-US" dirty="0"/>
              <a:t>Great software, great design come from great designers, not from great tools!</a:t>
            </a:r>
          </a:p>
          <a:p>
            <a:endParaRPr lang="en-US" dirty="0"/>
          </a:p>
        </p:txBody>
      </p:sp>
    </p:spTree>
    <p:extLst>
      <p:ext uri="{BB962C8B-B14F-4D97-AF65-F5344CB8AC3E}">
        <p14:creationId xmlns:p14="http://schemas.microsoft.com/office/powerpoint/2010/main" val="3996625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Helpful Tips</a:t>
            </a:r>
            <a:endParaRPr lang="en-US" dirty="0"/>
          </a:p>
        </p:txBody>
      </p:sp>
      <p:sp>
        <p:nvSpPr>
          <p:cNvPr id="3" name="Content Placeholder 2"/>
          <p:cNvSpPr>
            <a:spLocks noGrp="1"/>
          </p:cNvSpPr>
          <p:nvPr>
            <p:ph idx="1"/>
          </p:nvPr>
        </p:nvSpPr>
        <p:spPr/>
        <p:txBody>
          <a:bodyPr/>
          <a:lstStyle/>
          <a:p>
            <a:r>
              <a:rPr lang="en-US" dirty="0" smtClean="0"/>
              <a:t>The objects should do what their names indicate</a:t>
            </a:r>
          </a:p>
          <a:p>
            <a:r>
              <a:rPr lang="en-US" dirty="0" smtClean="0"/>
              <a:t>Each object should represent a single concept</a:t>
            </a:r>
          </a:p>
          <a:p>
            <a:r>
              <a:rPr lang="en-US" dirty="0" smtClean="0"/>
              <a:t>Unused properties are a dead giveaway</a:t>
            </a:r>
            <a:endParaRPr lang="en-US" dirty="0"/>
          </a:p>
        </p:txBody>
      </p:sp>
    </p:spTree>
    <p:extLst>
      <p:ext uri="{BB962C8B-B14F-4D97-AF65-F5344CB8AC3E}">
        <p14:creationId xmlns:p14="http://schemas.microsoft.com/office/powerpoint/2010/main" val="796131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diagrams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Practice!</a:t>
            </a:r>
          </a:p>
          <a:p>
            <a:r>
              <a:rPr lang="en-US" dirty="0" smtClean="0"/>
              <a:t>Don’t make a diagram for everything – use it where it matters</a:t>
            </a:r>
          </a:p>
          <a:p>
            <a:pPr lvl="1"/>
            <a:r>
              <a:rPr lang="en-US" dirty="0" smtClean="0"/>
              <a:t>Overall architecture / relationships</a:t>
            </a:r>
          </a:p>
          <a:p>
            <a:pPr lvl="1"/>
            <a:r>
              <a:rPr lang="en-US" dirty="0" smtClean="0"/>
              <a:t>Document complex behaviors</a:t>
            </a:r>
          </a:p>
          <a:p>
            <a:pPr lvl="1"/>
            <a:r>
              <a:rPr lang="en-US" dirty="0" smtClean="0"/>
              <a:t>Capture design decisions</a:t>
            </a:r>
          </a:p>
          <a:p>
            <a:r>
              <a:rPr lang="en-US" dirty="0" smtClean="0"/>
              <a:t>We’ll take any UML 2.0+</a:t>
            </a:r>
          </a:p>
          <a:p>
            <a:pPr lvl="1"/>
            <a:r>
              <a:rPr lang="en-US" dirty="0" smtClean="0"/>
              <a:t>Pencil &amp; Paper or scribble on a whiteboard then take a picture! (but make sure it’s readable)</a:t>
            </a:r>
          </a:p>
          <a:p>
            <a:pPr lvl="1"/>
            <a:r>
              <a:rPr lang="en-US" dirty="0" smtClean="0"/>
              <a:t>Applications</a:t>
            </a:r>
            <a:endParaRPr lang="en-US" dirty="0"/>
          </a:p>
          <a:p>
            <a:pPr lvl="2"/>
            <a:r>
              <a:rPr lang="en-US" dirty="0"/>
              <a:t>Microsoft </a:t>
            </a:r>
            <a:r>
              <a:rPr lang="en-US" dirty="0" smtClean="0"/>
              <a:t>Visio (use your </a:t>
            </a:r>
            <a:r>
              <a:rPr lang="en-US" dirty="0" err="1" smtClean="0"/>
              <a:t>DreamSpark</a:t>
            </a:r>
            <a:r>
              <a:rPr lang="en-US" dirty="0" smtClean="0"/>
              <a:t> account)</a:t>
            </a:r>
            <a:endParaRPr lang="en-US" dirty="0"/>
          </a:p>
          <a:p>
            <a:pPr lvl="2"/>
            <a:r>
              <a:rPr lang="en-US" dirty="0"/>
              <a:t>GenMyModel.com (use your </a:t>
            </a:r>
            <a:r>
              <a:rPr lang="en-US" dirty="0" err="1"/>
              <a:t>GitHub</a:t>
            </a:r>
            <a:r>
              <a:rPr lang="en-US" dirty="0"/>
              <a:t> account)</a:t>
            </a:r>
          </a:p>
          <a:p>
            <a:pPr lvl="2"/>
            <a:r>
              <a:rPr lang="en-US" dirty="0"/>
              <a:t>Eclipse Papyrus</a:t>
            </a:r>
          </a:p>
          <a:p>
            <a:pPr lvl="1"/>
            <a:r>
              <a:rPr lang="en-US" dirty="0" smtClean="0"/>
              <a:t>Short Codes</a:t>
            </a:r>
            <a:endParaRPr lang="en-US" dirty="0"/>
          </a:p>
          <a:p>
            <a:pPr lvl="2"/>
            <a:r>
              <a:rPr lang="en-US" dirty="0"/>
              <a:t>Use cases, activity, class diagrams: </a:t>
            </a:r>
            <a:r>
              <a:rPr lang="en-US" dirty="0">
                <a:hlinkClick r:id="rId2"/>
              </a:rPr>
              <a:t>http://yuml.me/</a:t>
            </a:r>
            <a:endParaRPr lang="en-US" dirty="0"/>
          </a:p>
          <a:p>
            <a:pPr lvl="2"/>
            <a:r>
              <a:rPr lang="en-US" dirty="0"/>
              <a:t>Sequence diagram: </a:t>
            </a:r>
            <a:r>
              <a:rPr lang="en-US" dirty="0">
                <a:hlinkClick r:id="rId3"/>
              </a:rPr>
              <a:t>http://www.ckwnc.com/</a:t>
            </a:r>
            <a:endParaRPr lang="en-US" dirty="0"/>
          </a:p>
          <a:p>
            <a:endParaRPr lang="en-US" dirty="0"/>
          </a:p>
        </p:txBody>
      </p:sp>
      <p:sp>
        <p:nvSpPr>
          <p:cNvPr id="4" name="Slide Number Placeholder 3"/>
          <p:cNvSpPr>
            <a:spLocks noGrp="1"/>
          </p:cNvSpPr>
          <p:nvPr>
            <p:ph type="sldNum" sz="quarter" idx="12"/>
          </p:nvPr>
        </p:nvSpPr>
        <p:spPr/>
        <p:txBody>
          <a:bodyPr/>
          <a:lstStyle/>
          <a:p>
            <a:fld id="{A7F8E3F6-DE14-48B2-B2BC-6FABA9630FB8}" type="slidenum">
              <a:rPr lang="en-US" smtClean="0"/>
              <a:t>31</a:t>
            </a:fld>
            <a:endParaRPr lang="en-US"/>
          </a:p>
        </p:txBody>
      </p:sp>
    </p:spTree>
    <p:extLst>
      <p:ext uri="{BB962C8B-B14F-4D97-AF65-F5344CB8AC3E}">
        <p14:creationId xmlns:p14="http://schemas.microsoft.com/office/powerpoint/2010/main" val="18940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week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Requirements &amp; Use Cases Document is due by 6 pm on September 11</a:t>
            </a:r>
            <a:r>
              <a:rPr lang="en-US" baseline="30000" dirty="0" smtClean="0"/>
              <a:t>th</a:t>
            </a:r>
            <a:r>
              <a:rPr lang="en-US" dirty="0" smtClean="0"/>
              <a:t> (next Thursday)</a:t>
            </a:r>
          </a:p>
          <a:p>
            <a:pPr lvl="1"/>
            <a:r>
              <a:rPr lang="en-US" dirty="0" smtClean="0"/>
              <a:t>At least 5 Functional requirements</a:t>
            </a:r>
          </a:p>
          <a:p>
            <a:pPr lvl="1"/>
            <a:r>
              <a:rPr lang="en-US" dirty="0" smtClean="0"/>
              <a:t>At least 5 Non-functional requirements</a:t>
            </a:r>
          </a:p>
          <a:p>
            <a:pPr lvl="1"/>
            <a:r>
              <a:rPr lang="en-US" dirty="0" smtClean="0"/>
              <a:t>At least 1 Use case diagram</a:t>
            </a:r>
          </a:p>
          <a:p>
            <a:pPr lvl="2"/>
            <a:r>
              <a:rPr lang="en-US" dirty="0" smtClean="0"/>
              <a:t>Each </a:t>
            </a:r>
            <a:r>
              <a:rPr lang="en-US" dirty="0"/>
              <a:t>project should have at least 4 use </a:t>
            </a:r>
            <a:r>
              <a:rPr lang="en-US" dirty="0" smtClean="0"/>
              <a:t>cases</a:t>
            </a:r>
          </a:p>
          <a:p>
            <a:pPr lvl="1"/>
            <a:r>
              <a:rPr lang="en-US" dirty="0" smtClean="0"/>
              <a:t>Explain your use cases</a:t>
            </a:r>
          </a:p>
          <a:p>
            <a:pPr lvl="2"/>
            <a:r>
              <a:rPr lang="en-US" dirty="0" smtClean="0"/>
              <a:t>Pick 2 use cases and write use case specifications</a:t>
            </a:r>
          </a:p>
          <a:p>
            <a:pPr lvl="2"/>
            <a:r>
              <a:rPr lang="en-US" dirty="0" smtClean="0"/>
              <a:t>Pick other 2 use cases and write their activity diagrams</a:t>
            </a:r>
          </a:p>
          <a:p>
            <a:pPr lvl="1"/>
            <a:r>
              <a:rPr lang="en-US" dirty="0" smtClean="0"/>
              <a:t>Submit it in your </a:t>
            </a:r>
            <a:r>
              <a:rPr lang="en-US" dirty="0" err="1" smtClean="0"/>
              <a:t>Github</a:t>
            </a:r>
            <a:r>
              <a:rPr lang="en-US" dirty="0" smtClean="0"/>
              <a:t> repository (doc/requirements.pdf)</a:t>
            </a:r>
          </a:p>
          <a:p>
            <a:r>
              <a:rPr lang="en-US" dirty="0" smtClean="0"/>
              <a:t>Readings</a:t>
            </a:r>
          </a:p>
          <a:p>
            <a:pPr lvl="1"/>
            <a:r>
              <a:rPr lang="en-US" dirty="0" smtClean="0"/>
              <a:t>Requirement: </a:t>
            </a:r>
            <a:r>
              <a:rPr lang="en-US" dirty="0" err="1" smtClean="0"/>
              <a:t>Booch</a:t>
            </a:r>
            <a:r>
              <a:rPr lang="en-US" dirty="0" smtClean="0"/>
              <a:t>, Chapter 5 (5.5, 5.6), </a:t>
            </a:r>
            <a:r>
              <a:rPr lang="en-US" dirty="0"/>
              <a:t>Chapter 9 (Requirements</a:t>
            </a:r>
            <a:r>
              <a:rPr lang="en-US" dirty="0" smtClean="0"/>
              <a:t>)</a:t>
            </a:r>
          </a:p>
          <a:p>
            <a:pPr lvl="1"/>
            <a:r>
              <a:rPr lang="en-US" dirty="0" smtClean="0"/>
              <a:t>Architecture: </a:t>
            </a:r>
            <a:r>
              <a:rPr lang="en-US" dirty="0" err="1" smtClean="0"/>
              <a:t>Booch</a:t>
            </a:r>
            <a:r>
              <a:rPr lang="en-US" dirty="0"/>
              <a:t>, Chapter 5 (5.7, 5.8</a:t>
            </a:r>
            <a:r>
              <a:rPr lang="en-US" dirty="0" smtClean="0"/>
              <a:t>),</a:t>
            </a:r>
            <a:r>
              <a:rPr lang="en-US" dirty="0"/>
              <a:t> Chapter 8 (</a:t>
            </a:r>
            <a:r>
              <a:rPr lang="en-US" dirty="0" smtClean="0"/>
              <a:t>Architecture)</a:t>
            </a:r>
          </a:p>
        </p:txBody>
      </p:sp>
      <p:sp>
        <p:nvSpPr>
          <p:cNvPr id="4" name="Slide Number Placeholder 3"/>
          <p:cNvSpPr>
            <a:spLocks noGrp="1"/>
          </p:cNvSpPr>
          <p:nvPr>
            <p:ph type="sldNum" sz="quarter" idx="12"/>
          </p:nvPr>
        </p:nvSpPr>
        <p:spPr/>
        <p:txBody>
          <a:bodyPr/>
          <a:lstStyle/>
          <a:p>
            <a:fld id="{A7F8E3F6-DE14-48B2-B2BC-6FABA9630FB8}" type="slidenum">
              <a:rPr lang="en-US" smtClean="0"/>
              <a:t>32</a:t>
            </a:fld>
            <a:endParaRPr lang="en-US"/>
          </a:p>
        </p:txBody>
      </p:sp>
    </p:spTree>
    <p:extLst>
      <p:ext uri="{BB962C8B-B14F-4D97-AF65-F5344CB8AC3E}">
        <p14:creationId xmlns:p14="http://schemas.microsoft.com/office/powerpoint/2010/main" val="2120399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normAutofit/>
          </a:bodyPr>
          <a:lstStyle/>
          <a:p>
            <a:r>
              <a:rPr lang="en-US" altLang="en-US" dirty="0" smtClean="0"/>
              <a:t>Specific things that your system has to do/work correctly</a:t>
            </a:r>
          </a:p>
          <a:p>
            <a:r>
              <a:rPr lang="en-US" altLang="en-US" dirty="0" smtClean="0"/>
              <a:t>A requirements specification is a “logical” model of the system to be built</a:t>
            </a:r>
          </a:p>
          <a:p>
            <a:r>
              <a:rPr lang="en-US" dirty="0" smtClean="0"/>
              <a:t>Scope</a:t>
            </a:r>
          </a:p>
          <a:p>
            <a:r>
              <a:rPr lang="en-US" dirty="0" smtClean="0"/>
              <a:t>System objectives</a:t>
            </a:r>
          </a:p>
          <a:p>
            <a:pPr lvl="1"/>
            <a:r>
              <a:rPr lang="en-US" altLang="en-US" dirty="0" smtClean="0"/>
              <a:t>It specifies </a:t>
            </a:r>
            <a:r>
              <a:rPr lang="en-US" altLang="en-US" i="1" dirty="0" smtClean="0"/>
              <a:t>what</a:t>
            </a:r>
            <a:r>
              <a:rPr lang="en-US" altLang="en-US" dirty="0" smtClean="0"/>
              <a:t> but not </a:t>
            </a:r>
            <a:r>
              <a:rPr lang="en-US" altLang="en-US" i="1" dirty="0" smtClean="0"/>
              <a:t>how.</a:t>
            </a:r>
          </a:p>
          <a:p>
            <a:r>
              <a:rPr lang="en-US" dirty="0" smtClean="0"/>
              <a:t>Measurable criteria for success</a:t>
            </a:r>
          </a:p>
          <a:p>
            <a:r>
              <a:rPr lang="en-US" altLang="en-US" dirty="0" smtClean="0"/>
              <a:t>Understandable by both the developer and the client</a:t>
            </a:r>
          </a:p>
          <a:p>
            <a:r>
              <a:rPr lang="en-US" altLang="en-US" dirty="0" smtClean="0"/>
              <a:t>The basis for design</a:t>
            </a:r>
            <a:endParaRPr lang="en-US" dirty="0" smtClean="0"/>
          </a:p>
        </p:txBody>
      </p:sp>
    </p:spTree>
    <p:extLst>
      <p:ext uri="{BB962C8B-B14F-4D97-AF65-F5344CB8AC3E}">
        <p14:creationId xmlns:p14="http://schemas.microsoft.com/office/powerpoint/2010/main" val="2861314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2209801" y="6248996"/>
            <a:ext cx="190559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25"/>
          </a:p>
        </p:txBody>
      </p:sp>
      <p:sp>
        <p:nvSpPr>
          <p:cNvPr id="12291" name="Rectangle 3"/>
          <p:cNvSpPr>
            <a:spLocks noChangeArrowheads="1"/>
          </p:cNvSpPr>
          <p:nvPr/>
        </p:nvSpPr>
        <p:spPr bwMode="auto">
          <a:xfrm>
            <a:off x="4647606" y="6248996"/>
            <a:ext cx="289679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25"/>
          </a:p>
        </p:txBody>
      </p:sp>
      <p:sp>
        <p:nvSpPr>
          <p:cNvPr id="12292" name="Rectangle 4"/>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vert="horz" lIns="92869" tIns="46434" rIns="92869" bIns="46434" rtlCol="0" anchor="ctr">
            <a:normAutofit/>
          </a:bodyPr>
          <a:lstStyle/>
          <a:p>
            <a:r>
              <a:rPr lang="en-US" altLang="en-US"/>
              <a:t>Typical Contents</a:t>
            </a:r>
          </a:p>
        </p:txBody>
      </p:sp>
      <p:sp>
        <p:nvSpPr>
          <p:cNvPr id="12293" name="Rectangle 5"/>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vert="horz" lIns="92869" tIns="46434" rIns="92869" bIns="46434" rtlCol="0">
            <a:normAutofit lnSpcReduction="10000"/>
          </a:bodyPr>
          <a:lstStyle/>
          <a:p>
            <a:r>
              <a:rPr lang="en-US" altLang="en-US" sz="2700"/>
              <a:t>Scope, goals, objectives</a:t>
            </a:r>
          </a:p>
          <a:p>
            <a:r>
              <a:rPr lang="en-US" altLang="en-US" sz="2700"/>
              <a:t>Data flows and a data model</a:t>
            </a:r>
          </a:p>
          <a:p>
            <a:r>
              <a:rPr lang="en-US" altLang="en-US" sz="2700"/>
              <a:t>An object model with interactions</a:t>
            </a:r>
          </a:p>
          <a:p>
            <a:r>
              <a:rPr lang="en-US" altLang="en-US" sz="2700"/>
              <a:t>Queries and other user interactions (use cases)</a:t>
            </a:r>
          </a:p>
          <a:p>
            <a:r>
              <a:rPr lang="en-US" altLang="en-US" sz="2700"/>
              <a:t>Interfaces w/ other systems</a:t>
            </a:r>
          </a:p>
          <a:p>
            <a:r>
              <a:rPr lang="en-US" altLang="en-US" sz="2700"/>
              <a:t>Sample reports and screen layouts</a:t>
            </a:r>
          </a:p>
          <a:p>
            <a:r>
              <a:rPr lang="en-US" altLang="en-US" sz="2700"/>
              <a:t>Performance parameters</a:t>
            </a:r>
          </a:p>
          <a:p>
            <a:r>
              <a:rPr lang="en-US" altLang="en-US" sz="2700"/>
              <a:t>Criteria for judging acceptable performance</a:t>
            </a:r>
          </a:p>
        </p:txBody>
      </p:sp>
    </p:spTree>
    <p:extLst>
      <p:ext uri="{BB962C8B-B14F-4D97-AF65-F5344CB8AC3E}">
        <p14:creationId xmlns:p14="http://schemas.microsoft.com/office/powerpoint/2010/main" val="286195230"/>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2209801" y="6248996"/>
            <a:ext cx="190559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25"/>
          </a:p>
        </p:txBody>
      </p:sp>
      <p:sp>
        <p:nvSpPr>
          <p:cNvPr id="14339" name="Rectangle 3"/>
          <p:cNvSpPr>
            <a:spLocks noChangeArrowheads="1"/>
          </p:cNvSpPr>
          <p:nvPr/>
        </p:nvSpPr>
        <p:spPr bwMode="auto">
          <a:xfrm>
            <a:off x="4647606" y="6248996"/>
            <a:ext cx="289679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25"/>
          </a:p>
        </p:txBody>
      </p:sp>
      <p:sp>
        <p:nvSpPr>
          <p:cNvPr id="14340" name="Rectangle 4"/>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vert="horz" lIns="92869" tIns="46434" rIns="92869" bIns="46434" rtlCol="0" anchor="ctr">
            <a:normAutofit/>
          </a:bodyPr>
          <a:lstStyle/>
          <a:p>
            <a:r>
              <a:rPr lang="en-US" altLang="en-US"/>
              <a:t>Example: Chess Playing</a:t>
            </a:r>
          </a:p>
        </p:txBody>
      </p:sp>
      <p:sp>
        <p:nvSpPr>
          <p:cNvPr id="14341" name="Rectangle 5"/>
          <p:cNvSpPr>
            <a:spLocks noGrp="1" noChangeArrowheads="1"/>
          </p:cNvSpPr>
          <p:nvPr>
            <p:ph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vert="horz" lIns="92869" tIns="46434" rIns="92869" bIns="46434" rtlCol="0">
            <a:normAutofit/>
          </a:bodyPr>
          <a:lstStyle/>
          <a:p>
            <a:pPr>
              <a:lnSpc>
                <a:spcPct val="90000"/>
              </a:lnSpc>
            </a:pPr>
            <a:r>
              <a:rPr lang="en-US" altLang="en-US" sz="2700"/>
              <a:t>Build a system to play chess with the user.</a:t>
            </a:r>
          </a:p>
          <a:p>
            <a:pPr>
              <a:lnSpc>
                <a:spcPct val="90000"/>
              </a:lnSpc>
            </a:pPr>
            <a:r>
              <a:rPr lang="en-US" altLang="en-US" sz="2700"/>
              <a:t>Provide a visual display of the chess board and the chess pieces.</a:t>
            </a:r>
          </a:p>
          <a:p>
            <a:pPr>
              <a:lnSpc>
                <a:spcPct val="90000"/>
              </a:lnSpc>
            </a:pPr>
            <a:r>
              <a:rPr lang="en-US" altLang="en-US" sz="2700"/>
              <a:t>Provide a simple means for the user to move her chess pieces.</a:t>
            </a:r>
          </a:p>
          <a:p>
            <a:pPr>
              <a:lnSpc>
                <a:spcPct val="90000"/>
              </a:lnSpc>
            </a:pPr>
            <a:r>
              <a:rPr lang="en-US" altLang="en-US" sz="2700"/>
              <a:t>Both the system and the user will be restricted to legal moves.</a:t>
            </a:r>
          </a:p>
          <a:p>
            <a:pPr>
              <a:lnSpc>
                <a:spcPct val="90000"/>
              </a:lnSpc>
            </a:pPr>
            <a:r>
              <a:rPr lang="en-US" altLang="en-US" sz="2700"/>
              <a:t>The system will recognize when a player has won.</a:t>
            </a:r>
          </a:p>
        </p:txBody>
      </p:sp>
    </p:spTree>
    <p:extLst>
      <p:ext uri="{BB962C8B-B14F-4D97-AF65-F5344CB8AC3E}">
        <p14:creationId xmlns:p14="http://schemas.microsoft.com/office/powerpoint/2010/main" val="635210358"/>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209801" y="6248996"/>
            <a:ext cx="190559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25"/>
          </a:p>
        </p:txBody>
      </p:sp>
      <p:sp>
        <p:nvSpPr>
          <p:cNvPr id="16387" name="Rectangle 3"/>
          <p:cNvSpPr>
            <a:spLocks noChangeArrowheads="1"/>
          </p:cNvSpPr>
          <p:nvPr/>
        </p:nvSpPr>
        <p:spPr bwMode="auto">
          <a:xfrm>
            <a:off x="4647606" y="6248996"/>
            <a:ext cx="289679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25"/>
          </a:p>
        </p:txBody>
      </p:sp>
      <p:sp>
        <p:nvSpPr>
          <p:cNvPr id="16388" name="Rectangle 4"/>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vert="horz" lIns="92869" tIns="46434" rIns="92869" bIns="46434" rtlCol="0" anchor="ctr">
            <a:normAutofit/>
          </a:bodyPr>
          <a:lstStyle/>
          <a:p>
            <a:r>
              <a:rPr lang="en-US" altLang="en-US"/>
              <a:t>Functional Requirements</a:t>
            </a:r>
          </a:p>
        </p:txBody>
      </p:sp>
      <p:sp>
        <p:nvSpPr>
          <p:cNvPr id="16389" name="Rectangle 5"/>
          <p:cNvSpPr>
            <a:spLocks noGrp="1" noChangeArrowheads="1"/>
          </p:cNvSpPr>
          <p:nvPr>
            <p:ph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vert="horz" lIns="92869" tIns="46434" rIns="92869" bIns="46434" rtlCol="0">
            <a:normAutofit/>
          </a:bodyPr>
          <a:lstStyle/>
          <a:p>
            <a:r>
              <a:rPr lang="en-US" altLang="en-US" dirty="0" smtClean="0"/>
              <a:t>“What the system is supposed to do, but not how to do it.”</a:t>
            </a:r>
          </a:p>
          <a:p>
            <a:endParaRPr lang="en-US" altLang="en-US" dirty="0" smtClean="0"/>
          </a:p>
          <a:p>
            <a:r>
              <a:rPr lang="en-US" altLang="en-US" dirty="0" smtClean="0"/>
              <a:t>Establish </a:t>
            </a:r>
            <a:r>
              <a:rPr lang="en-US" altLang="en-US" dirty="0"/>
              <a:t>essential behaviors for any correct implementation (legal moves, etc.).</a:t>
            </a:r>
          </a:p>
          <a:p>
            <a:r>
              <a:rPr lang="en-US" altLang="en-US" dirty="0"/>
              <a:t>True for every implementation, on every machine, in every language, in any operating environment.</a:t>
            </a:r>
          </a:p>
          <a:p>
            <a:r>
              <a:rPr lang="en-US" altLang="en-US" dirty="0"/>
              <a:t>But there is more...</a:t>
            </a:r>
          </a:p>
        </p:txBody>
      </p:sp>
    </p:spTree>
    <p:extLst>
      <p:ext uri="{BB962C8B-B14F-4D97-AF65-F5344CB8AC3E}">
        <p14:creationId xmlns:p14="http://schemas.microsoft.com/office/powerpoint/2010/main" val="2394786190"/>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2209801" y="6248996"/>
            <a:ext cx="190559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25"/>
          </a:p>
        </p:txBody>
      </p:sp>
      <p:sp>
        <p:nvSpPr>
          <p:cNvPr id="18435" name="Rectangle 3"/>
          <p:cNvSpPr>
            <a:spLocks noChangeArrowheads="1"/>
          </p:cNvSpPr>
          <p:nvPr/>
        </p:nvSpPr>
        <p:spPr bwMode="auto">
          <a:xfrm>
            <a:off x="4647606" y="6248996"/>
            <a:ext cx="289679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25"/>
          </a:p>
        </p:txBody>
      </p:sp>
      <p:sp>
        <p:nvSpPr>
          <p:cNvPr id="18436" name="Rectangle 4"/>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vert="horz" lIns="92869" tIns="46434" rIns="92869" bIns="46434" rtlCol="0" anchor="ctr">
            <a:normAutofit/>
          </a:bodyPr>
          <a:lstStyle/>
          <a:p>
            <a:r>
              <a:rPr lang="en-US" altLang="en-US"/>
              <a:t>Nonfunctional Requirements</a:t>
            </a:r>
          </a:p>
        </p:txBody>
      </p:sp>
      <p:sp>
        <p:nvSpPr>
          <p:cNvPr id="18437" name="Rectangle 5"/>
          <p:cNvSpPr>
            <a:spLocks noGrp="1" noChangeArrowheads="1"/>
          </p:cNvSpPr>
          <p:nvPr>
            <p:ph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vert="horz" lIns="92869" tIns="46434" rIns="92869" bIns="46434" rtlCol="0">
            <a:normAutofit/>
          </a:bodyPr>
          <a:lstStyle/>
          <a:p>
            <a:pPr>
              <a:lnSpc>
                <a:spcPct val="90000"/>
              </a:lnSpc>
            </a:pPr>
            <a:r>
              <a:rPr lang="en-US" altLang="en-US" dirty="0" smtClean="0"/>
              <a:t>Operational properties of the delivered system.</a:t>
            </a:r>
          </a:p>
          <a:p>
            <a:pPr>
              <a:lnSpc>
                <a:spcPct val="90000"/>
              </a:lnSpc>
            </a:pPr>
            <a:r>
              <a:rPr lang="en-US" altLang="en-US" dirty="0" smtClean="0"/>
              <a:t>Response time, ease of use, “</a:t>
            </a:r>
            <a:r>
              <a:rPr lang="en-US" altLang="en-US" dirty="0" err="1" smtClean="0"/>
              <a:t>ilities</a:t>
            </a:r>
            <a:r>
              <a:rPr lang="en-US" altLang="en-US" dirty="0" smtClean="0"/>
              <a:t>.”</a:t>
            </a:r>
          </a:p>
          <a:p>
            <a:pPr lvl="1"/>
            <a:r>
              <a:rPr lang="en-US" altLang="en-US" dirty="0" smtClean="0"/>
              <a:t>Understandability</a:t>
            </a:r>
            <a:r>
              <a:rPr lang="en-US" altLang="en-US" dirty="0"/>
              <a:t>, usability, modifiability, inter-operability, reliability, </a:t>
            </a:r>
            <a:r>
              <a:rPr lang="en-US" altLang="en-US" dirty="0" smtClean="0"/>
              <a:t>portability</a:t>
            </a:r>
            <a:r>
              <a:rPr lang="en-US" altLang="en-US" dirty="0"/>
              <a:t>, dependability, flexibility, availability, </a:t>
            </a:r>
            <a:r>
              <a:rPr lang="en-US" altLang="en-US" dirty="0" smtClean="0"/>
              <a:t>maintainability, ..</a:t>
            </a:r>
          </a:p>
          <a:p>
            <a:pPr>
              <a:lnSpc>
                <a:spcPct val="90000"/>
              </a:lnSpc>
            </a:pPr>
            <a:r>
              <a:rPr lang="en-US" altLang="en-US" dirty="0" smtClean="0"/>
              <a:t>Difficult to describe logically</a:t>
            </a:r>
          </a:p>
          <a:p>
            <a:pPr lvl="1"/>
            <a:r>
              <a:rPr lang="en-US" altLang="en-US" dirty="0" smtClean="0"/>
              <a:t>Convenience</a:t>
            </a:r>
            <a:r>
              <a:rPr lang="en-US" altLang="en-US" dirty="0"/>
              <a:t>, comfort, accuracy, precision, </a:t>
            </a:r>
            <a:r>
              <a:rPr lang="en-US" altLang="en-US" dirty="0" smtClean="0"/>
              <a:t>slim, performance</a:t>
            </a:r>
          </a:p>
          <a:p>
            <a:pPr>
              <a:lnSpc>
                <a:spcPct val="90000"/>
              </a:lnSpc>
            </a:pPr>
            <a:r>
              <a:rPr lang="en-US" altLang="en-US" dirty="0" smtClean="0"/>
              <a:t>Difficult to check in advance of an implementation.</a:t>
            </a:r>
          </a:p>
          <a:p>
            <a:pPr>
              <a:lnSpc>
                <a:spcPct val="90000"/>
              </a:lnSpc>
            </a:pPr>
            <a:r>
              <a:rPr lang="en-US" altLang="en-US" dirty="0" smtClean="0"/>
              <a:t>Every bit as important as functional requirements.</a:t>
            </a:r>
            <a:endParaRPr lang="en-US" altLang="en-US" dirty="0"/>
          </a:p>
        </p:txBody>
      </p:sp>
    </p:spTree>
    <p:extLst>
      <p:ext uri="{BB962C8B-B14F-4D97-AF65-F5344CB8AC3E}">
        <p14:creationId xmlns:p14="http://schemas.microsoft.com/office/powerpoint/2010/main" val="4172420455"/>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2209801" y="6248996"/>
            <a:ext cx="190559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25"/>
          </a:p>
        </p:txBody>
      </p:sp>
      <p:sp>
        <p:nvSpPr>
          <p:cNvPr id="38915" name="Rectangle 3"/>
          <p:cNvSpPr>
            <a:spLocks noChangeArrowheads="1"/>
          </p:cNvSpPr>
          <p:nvPr/>
        </p:nvSpPr>
        <p:spPr bwMode="auto">
          <a:xfrm>
            <a:off x="4647606" y="6248996"/>
            <a:ext cx="289679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25"/>
          </a:p>
        </p:txBody>
      </p:sp>
      <p:sp>
        <p:nvSpPr>
          <p:cNvPr id="38916" name="Rectangle 4"/>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vert="horz" lIns="92869" tIns="46434" rIns="92869" bIns="46434" rtlCol="0" anchor="ctr">
            <a:normAutofit/>
          </a:bodyPr>
          <a:lstStyle/>
          <a:p>
            <a:r>
              <a:rPr lang="en-US" altLang="en-US"/>
              <a:t>Eliciting Requirements</a:t>
            </a:r>
          </a:p>
        </p:txBody>
      </p:sp>
      <p:sp>
        <p:nvSpPr>
          <p:cNvPr id="38917" name="Rectangle 5"/>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vert="horz" lIns="92869" tIns="46434" rIns="92869" bIns="46434" rtlCol="0">
            <a:normAutofit/>
          </a:bodyPr>
          <a:lstStyle/>
          <a:p>
            <a:r>
              <a:rPr lang="en-US" altLang="en-US"/>
              <a:t>Interviews</a:t>
            </a:r>
          </a:p>
          <a:p>
            <a:r>
              <a:rPr lang="en-US" altLang="en-US"/>
              <a:t>Joint Application Design</a:t>
            </a:r>
          </a:p>
          <a:p>
            <a:r>
              <a:rPr lang="en-US" altLang="en-US"/>
              <a:t>Prototypes</a:t>
            </a:r>
          </a:p>
          <a:p>
            <a:r>
              <a:rPr lang="en-US" altLang="en-US"/>
              <a:t>Questionnaires</a:t>
            </a:r>
          </a:p>
          <a:p>
            <a:r>
              <a:rPr lang="en-US" altLang="en-US"/>
              <a:t>Observation</a:t>
            </a:r>
          </a:p>
          <a:p>
            <a:r>
              <a:rPr lang="en-US" altLang="en-US"/>
              <a:t>Sampling</a:t>
            </a:r>
          </a:p>
        </p:txBody>
      </p:sp>
    </p:spTree>
    <p:extLst>
      <p:ext uri="{BB962C8B-B14F-4D97-AF65-F5344CB8AC3E}">
        <p14:creationId xmlns:p14="http://schemas.microsoft.com/office/powerpoint/2010/main" val="3263860882"/>
      </p:ext>
    </p:extLst>
  </p:cSld>
  <p:clrMapOvr>
    <a:masterClrMapping/>
  </p:clrMapOvr>
  <p:transition>
    <p:cut/>
  </p:transition>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lesDirection_16x9.potx" id="{FE35DD5A-B687-4161-B4D9-35484B75A379}" vid="{5DB76398-B2EF-4269-B3B2-C0E4C29F3554}"/>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2168</TotalTime>
  <Words>1994</Words>
  <Application>Microsoft Office PowerPoint</Application>
  <PresentationFormat>Widescreen</PresentationFormat>
  <Paragraphs>294</Paragraphs>
  <Slides>32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Book Antiqua</vt:lpstr>
      <vt:lpstr>Calibri</vt:lpstr>
      <vt:lpstr>Sales Direction 16X9</vt:lpstr>
      <vt:lpstr>Object Oriented Analysis and Design</vt:lpstr>
      <vt:lpstr>Reminder on Projects</vt:lpstr>
      <vt:lpstr>Great Software</vt:lpstr>
      <vt:lpstr>Requirements</vt:lpstr>
      <vt:lpstr>Typical Contents</vt:lpstr>
      <vt:lpstr>Example: Chess Playing</vt:lpstr>
      <vt:lpstr>Functional Requirements</vt:lpstr>
      <vt:lpstr>Nonfunctional Requirements</vt:lpstr>
      <vt:lpstr>Eliciting Requirements</vt:lpstr>
      <vt:lpstr>Abstracting a Logical Model</vt:lpstr>
      <vt:lpstr>Identifying Deficiencies</vt:lpstr>
      <vt:lpstr>Unified Modeling Language (UML)</vt:lpstr>
      <vt:lpstr>Use of Diagrams</vt:lpstr>
      <vt:lpstr>UML Diagrams</vt:lpstr>
      <vt:lpstr>Use Cases</vt:lpstr>
      <vt:lpstr>Success/Alternate Scenarios</vt:lpstr>
      <vt:lpstr>Use Case Diagram</vt:lpstr>
      <vt:lpstr>Use Case Specification</vt:lpstr>
      <vt:lpstr>Example of a Use Case Specification &amp; Diagram</vt:lpstr>
      <vt:lpstr>Use Case Diagram with &lt;&lt;include&gt;&gt; Relationship</vt:lpstr>
      <vt:lpstr>Use Case Diagram with &lt;&lt;extend&gt;&gt; Relationship</vt:lpstr>
      <vt:lpstr>Key Differences between «include» &amp; «extend» Relationships</vt:lpstr>
      <vt:lpstr>Decomposing System Architecture</vt:lpstr>
      <vt:lpstr>Activity Diagram</vt:lpstr>
      <vt:lpstr>Elements of an Activity Diagram </vt:lpstr>
      <vt:lpstr>Fork / Join</vt:lpstr>
      <vt:lpstr>Flow and Activity Final Node</vt:lpstr>
      <vt:lpstr>Partition</vt:lpstr>
      <vt:lpstr>So far …</vt:lpstr>
      <vt:lpstr>Helpful Tips</vt:lpstr>
      <vt:lpstr>Drawing diagrams</vt:lpstr>
      <vt:lpstr>Next week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Akkarit Sangpetch</dc:creator>
  <cp:lastModifiedBy>Akkarit Sangpetch</cp:lastModifiedBy>
  <cp:revision>154</cp:revision>
  <dcterms:created xsi:type="dcterms:W3CDTF">2012-08-30T21:52:00Z</dcterms:created>
  <dcterms:modified xsi:type="dcterms:W3CDTF">2014-09-04T15:18:52Z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