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4" r:id="rId19"/>
    <p:sldId id="281" r:id="rId20"/>
    <p:sldId id="282" r:id="rId21"/>
    <p:sldId id="283" r:id="rId22"/>
    <p:sldId id="285" r:id="rId23"/>
    <p:sldId id="286" r:id="rId24"/>
    <p:sldId id="294" r:id="rId25"/>
    <p:sldId id="280" r:id="rId26"/>
    <p:sldId id="287" r:id="rId27"/>
    <p:sldId id="292" r:id="rId28"/>
    <p:sldId id="296" r:id="rId29"/>
    <p:sldId id="295" r:id="rId30"/>
    <p:sldId id="289" r:id="rId31"/>
    <p:sldId id="291" r:id="rId32"/>
    <p:sldId id="297" r:id="rId33"/>
    <p:sldId id="290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ymeleaf.org/" TargetMode="External"/><Relationship Id="rId13" Type="http://schemas.openxmlformats.org/officeDocument/2006/relationships/image" Target="../media/image42.jpeg"/><Relationship Id="rId3" Type="http://schemas.openxmlformats.org/officeDocument/2006/relationships/hyperlink" Target="https://www.playframework.com/" TargetMode="External"/><Relationship Id="rId7" Type="http://schemas.openxmlformats.org/officeDocument/2006/relationships/hyperlink" Target="http://sailsjs.org/" TargetMode="External"/><Relationship Id="rId12" Type="http://schemas.openxmlformats.org/officeDocument/2006/relationships/image" Target="../media/image41.png"/><Relationship Id="rId2" Type="http://schemas.openxmlformats.org/officeDocument/2006/relationships/hyperlink" Target="http://spring.io/gu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pressjs.com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://symfony.com/doc/current/quick_tour/the_big_picture.html" TargetMode="External"/><Relationship Id="rId15" Type="http://schemas.openxmlformats.org/officeDocument/2006/relationships/image" Target="../media/image44.png"/><Relationship Id="rId10" Type="http://schemas.openxmlformats.org/officeDocument/2006/relationships/hyperlink" Target="http://handlebarsjs.com/" TargetMode="External"/><Relationship Id="rId4" Type="http://schemas.openxmlformats.org/officeDocument/2006/relationships/hyperlink" Target="http://laravel.com/" TargetMode="External"/><Relationship Id="rId9" Type="http://schemas.openxmlformats.org/officeDocument/2006/relationships/hyperlink" Target="http://laravel.com/docs/templates" TargetMode="External"/><Relationship Id="rId1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://emberjs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hyperlink" Target="http://foundation.zurb.com/" TargetMode="External"/><Relationship Id="rId4" Type="http://schemas.openxmlformats.org/officeDocument/2006/relationships/hyperlink" Target="http://getboostrap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hibernate.org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://projects.spring.io/spring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www.doctrine-project.org/projects.html" TargetMode="External"/><Relationship Id="rId4" Type="http://schemas.openxmlformats.org/officeDocument/2006/relationships/hyperlink" Target="http://laravel.com/docs/eloquen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962" y="1873584"/>
            <a:ext cx="5120640" cy="2560320"/>
          </a:xfrm>
        </p:spPr>
        <p:txBody>
          <a:bodyPr/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61" y="4571999"/>
            <a:ext cx="5903283" cy="20932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Class &amp; Sequence Diagram</a:t>
            </a:r>
            <a:br>
              <a:rPr lang="en-US" dirty="0" smtClean="0"/>
            </a:br>
            <a:r>
              <a:rPr lang="en-US" dirty="0" smtClean="0"/>
              <a:t>Web Architecture &amp; Development Framework</a:t>
            </a:r>
            <a:endParaRPr lang="en-US" dirty="0"/>
          </a:p>
          <a:p>
            <a:r>
              <a:rPr lang="en-US" dirty="0" smtClean="0"/>
              <a:t>September 12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r>
              <a:rPr lang="en-US" dirty="0"/>
              <a:t>Department </a:t>
            </a:r>
            <a:r>
              <a:rPr lang="en-US" dirty="0" smtClean="0"/>
              <a:t>of Computer Engineering, </a:t>
            </a:r>
            <a:r>
              <a:rPr lang="en-US" dirty="0"/>
              <a:t>KMITL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Akkarit</a:t>
            </a:r>
            <a:r>
              <a:rPr lang="en-US" dirty="0" smtClean="0"/>
              <a:t> </a:t>
            </a:r>
            <a:r>
              <a:rPr lang="en-US" dirty="0" err="1" smtClean="0"/>
              <a:t>Sangpetch</a:t>
            </a:r>
            <a:r>
              <a:rPr lang="en-US" dirty="0" smtClean="0"/>
              <a:t> &amp; Dr. Orathai Sangpetch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r="7941"/>
          <a:stretch>
            <a:fillRect/>
          </a:stretch>
        </p:blipFill>
        <p:spPr>
          <a:xfrm>
            <a:off x="7162344" y="0"/>
            <a:ext cx="5448297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for Generalization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670" y="1828800"/>
            <a:ext cx="5233930" cy="4343400"/>
          </a:xfrm>
        </p:spPr>
        <p:txBody>
          <a:bodyPr/>
          <a:lstStyle/>
          <a:p>
            <a:r>
              <a:rPr lang="en-US" dirty="0"/>
              <a:t>Possible constraints for generalization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: an instance of the </a:t>
            </a:r>
            <a:r>
              <a:rPr lang="en-US" dirty="0" err="1"/>
              <a:t>supertype</a:t>
            </a:r>
            <a:r>
              <a:rPr lang="en-US" dirty="0"/>
              <a:t> is an instance of at least one of the subtypes</a:t>
            </a:r>
          </a:p>
          <a:p>
            <a:pPr lvl="1"/>
            <a:r>
              <a:rPr lang="en-US" b="1" dirty="0"/>
              <a:t>Incomplete</a:t>
            </a:r>
            <a:r>
              <a:rPr lang="en-US" dirty="0"/>
              <a:t>: an instance of the </a:t>
            </a:r>
            <a:r>
              <a:rPr lang="en-US" dirty="0" err="1"/>
              <a:t>supertype</a:t>
            </a:r>
            <a:r>
              <a:rPr lang="en-US" dirty="0"/>
              <a:t> is not an instance of at least one of the subtypes</a:t>
            </a:r>
          </a:p>
          <a:p>
            <a:pPr lvl="1"/>
            <a:r>
              <a:rPr lang="en-US" b="1" dirty="0"/>
              <a:t>Disjoint</a:t>
            </a:r>
            <a:r>
              <a:rPr lang="en-US" dirty="0"/>
              <a:t>: There are no common instances among the classifiers</a:t>
            </a:r>
          </a:p>
          <a:p>
            <a:pPr lvl="1"/>
            <a:r>
              <a:rPr lang="en-US" b="1" dirty="0"/>
              <a:t>Overlapping</a:t>
            </a:r>
            <a:r>
              <a:rPr lang="en-US" dirty="0"/>
              <a:t>: There are common instances among the classifiers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4" y="1828800"/>
            <a:ext cx="3810000" cy="3562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4244" y="5525869"/>
            <a:ext cx="819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{incomplete} There are more types of plan than just the growing or gardening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{disjoint} A plan can’t be both growing and gardening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Classes and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4530" y="1828800"/>
            <a:ext cx="4672070" cy="43434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association class</a:t>
            </a:r>
            <a:r>
              <a:rPr lang="en-US" dirty="0" smtClean="0"/>
              <a:t> is a class that is a property of an association relationship between two other classes</a:t>
            </a:r>
          </a:p>
          <a:p>
            <a:pPr lvl="1"/>
            <a:r>
              <a:rPr lang="en-US" dirty="0" smtClean="0"/>
              <a:t>Provide additional information about the association</a:t>
            </a:r>
          </a:p>
          <a:p>
            <a:endParaRPr lang="en-US" dirty="0" smtClean="0"/>
          </a:p>
          <a:p>
            <a:r>
              <a:rPr lang="en-US" dirty="0" smtClean="0"/>
              <a:t>We can attach a note to arbitrary elements in a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9" y="3624806"/>
            <a:ext cx="3784141" cy="3101631"/>
          </a:xfrm>
          <a:prstGeom prst="rect">
            <a:avLst/>
          </a:prstGeom>
        </p:spPr>
      </p:pic>
      <p:pic>
        <p:nvPicPr>
          <p:cNvPr id="1026" name="Picture 2" descr="The image shows an association class called Enrollment that adds information about the relationship between the two classes called Student and Cours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89" y="1580289"/>
            <a:ext cx="3854082" cy="19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3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diagram is used to trace the execution of a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64" y="2438400"/>
            <a:ext cx="8620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Lifelines, Messages and Destruction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907" y="1828800"/>
            <a:ext cx="432818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Specification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128837"/>
            <a:ext cx="6553200" cy="3743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251" y="1828800"/>
            <a:ext cx="6791498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1451" y="2159306"/>
            <a:ext cx="1751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the  previously defined “Login”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Construct: Loop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109" y="1623263"/>
            <a:ext cx="7102891" cy="48888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Construct: Alternatives (alt)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532" y="1532883"/>
            <a:ext cx="6580467" cy="52381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End-of-diagrams: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are just notations</a:t>
            </a:r>
          </a:p>
          <a:p>
            <a:pPr lvl="1"/>
            <a:r>
              <a:rPr lang="en-US" dirty="0" smtClean="0"/>
              <a:t>Primarily used for communication, documentation</a:t>
            </a:r>
          </a:p>
          <a:p>
            <a:r>
              <a:rPr lang="en-US" dirty="0" smtClean="0"/>
              <a:t>Don’t try to write every diagram</a:t>
            </a:r>
          </a:p>
          <a:p>
            <a:pPr lvl="1"/>
            <a:r>
              <a:rPr lang="en-US" dirty="0"/>
              <a:t>Or you won’t have time to deliver the actual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Spend time to </a:t>
            </a:r>
            <a:r>
              <a:rPr lang="en-US" b="1" dirty="0" smtClean="0"/>
              <a:t>analyze</a:t>
            </a:r>
            <a:r>
              <a:rPr lang="en-US" dirty="0" smtClean="0"/>
              <a:t> the problem and think about the </a:t>
            </a:r>
            <a:r>
              <a:rPr lang="en-US" b="1" dirty="0" smtClean="0"/>
              <a:t>design</a:t>
            </a:r>
          </a:p>
          <a:p>
            <a:pPr lvl="1"/>
            <a:r>
              <a:rPr lang="en-US" dirty="0" smtClean="0"/>
              <a:t>Write some diagrams along the way to help you remember</a:t>
            </a:r>
          </a:p>
          <a:p>
            <a:pPr lvl="1"/>
            <a:r>
              <a:rPr lang="en-US" dirty="0" smtClean="0"/>
              <a:t>Use diagrams to discuss your ideas with friends, co-workers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“Trivial” application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30487" y="3756752"/>
            <a:ext cx="1476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5684" y="35720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3"/>
          </p:cNvCxnSpPr>
          <p:nvPr/>
        </p:nvCxnSpPr>
        <p:spPr>
          <a:xfrm flipH="1">
            <a:off x="3013874" y="4293569"/>
            <a:ext cx="1392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57549" y="41089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 descr="http://i.stack.imgur.com/Ot0A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47" y="3040290"/>
            <a:ext cx="3481330" cy="25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existence of classes and their relationships</a:t>
            </a:r>
          </a:p>
          <a:p>
            <a:r>
              <a:rPr lang="en-US" dirty="0" smtClean="0"/>
              <a:t>Class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30" y="3052762"/>
            <a:ext cx="4162425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30" y="5044130"/>
            <a:ext cx="11112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specification format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visibility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Type [multiplicity]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{property string}</a:t>
            </a:r>
          </a:p>
          <a:p>
            <a:r>
              <a:rPr lang="en-US" dirty="0" smtClean="0"/>
              <a:t>Operation specification format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visibility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operationName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Type) 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{property string}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provides services</a:t>
            </a:r>
          </a:p>
          <a:p>
            <a:r>
              <a:rPr lang="en-US" dirty="0" smtClean="0"/>
              <a:t>Clients use the services provided by the server</a:t>
            </a:r>
          </a:p>
          <a:p>
            <a:pPr lvl="1"/>
            <a:r>
              <a:rPr lang="en-US" dirty="0" smtClean="0"/>
              <a:t>Clients may reside on the same machine as the server or across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18655" y="4290128"/>
            <a:ext cx="1330893" cy="88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5846" y="3682362"/>
            <a:ext cx="1179721" cy="78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55846" y="5149441"/>
            <a:ext cx="1179721" cy="78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4638102" y="4268094"/>
            <a:ext cx="1564395" cy="9254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3"/>
          </p:cNvCxnSpPr>
          <p:nvPr/>
        </p:nvCxnSpPr>
        <p:spPr>
          <a:xfrm>
            <a:off x="3635567" y="4072981"/>
            <a:ext cx="1160446" cy="39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flipV="1">
            <a:off x="3635567" y="5025089"/>
            <a:ext cx="1160446" cy="5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5" idx="1"/>
          </p:cNvCxnSpPr>
          <p:nvPr/>
        </p:nvCxnSpPr>
        <p:spPr>
          <a:xfrm flipV="1">
            <a:off x="6201193" y="4730802"/>
            <a:ext cx="10174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28761" y="4616067"/>
            <a:ext cx="308473" cy="23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27494" y="4413268"/>
            <a:ext cx="100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828799"/>
            <a:ext cx="9974855" cy="482051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web browser communicates with a web server using HTTP</a:t>
            </a:r>
            <a:br>
              <a:rPr lang="en-US" dirty="0" smtClean="0"/>
            </a:br>
            <a:r>
              <a:rPr lang="en-US" dirty="0" smtClean="0"/>
              <a:t>(Hypertext Transfer Protocol)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web server provides</a:t>
            </a:r>
          </a:p>
          <a:p>
            <a:pPr lvl="1"/>
            <a:r>
              <a:rPr lang="en-US" dirty="0" smtClean="0"/>
              <a:t>Standard HTTP implementation</a:t>
            </a:r>
          </a:p>
          <a:p>
            <a:pPr lvl="1"/>
            <a:r>
              <a:rPr lang="en-US" dirty="0" smtClean="0"/>
              <a:t>Manage network connections (socket)</a:t>
            </a:r>
          </a:p>
          <a:p>
            <a:r>
              <a:rPr lang="en-US" dirty="0" smtClean="0"/>
              <a:t>An application (server-side) may run on the web server, or on a dedicate application server</a:t>
            </a:r>
          </a:p>
          <a:p>
            <a:pPr lvl="1"/>
            <a:r>
              <a:rPr lang="en-US" dirty="0" smtClean="0"/>
              <a:t>Implement business logic</a:t>
            </a:r>
          </a:p>
          <a:p>
            <a:pPr lvl="1"/>
            <a:r>
              <a:rPr lang="en-US" dirty="0" smtClean="0"/>
              <a:t>Access data (uses database)</a:t>
            </a:r>
          </a:p>
          <a:p>
            <a:r>
              <a:rPr lang="en-US" dirty="0" smtClean="0"/>
              <a:t>The web browser provides</a:t>
            </a:r>
          </a:p>
          <a:p>
            <a:pPr lvl="1"/>
            <a:r>
              <a:rPr lang="en-US" dirty="0" smtClean="0"/>
              <a:t>Output rendering (HTML/CSS)</a:t>
            </a:r>
          </a:p>
          <a:p>
            <a:pPr lvl="1"/>
            <a:r>
              <a:rPr lang="en-US" dirty="0" smtClean="0"/>
              <a:t>Client application logic (using JavaScript)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413684" y="2957975"/>
            <a:ext cx="2529549" cy="230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openclipart.org/image/800px/svg_to_png/163741/web_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84" y="2254199"/>
            <a:ext cx="956498" cy="114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18269" y="3337043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5124" name="Picture 4" descr="http://files.softicons.com/download/application-icons/toolbar-icons-by-gentleface/png/512/brow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08" y="2426211"/>
            <a:ext cx="1063527" cy="10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26681" y="3290392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Web Application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Ee658099.176680a2-3c84-47c4-b6c9-8e482251ae30(en-us,PandP.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6" y="1801023"/>
            <a:ext cx="4755330" cy="47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52" y="1983036"/>
            <a:ext cx="5962816" cy="39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3-tier Web Application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 descr="http://blogs.intel.com/application-security/files/2013/04/3-ti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65" y="2544898"/>
            <a:ext cx="9661251" cy="31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http://speckycdn.sdm.netdna-cdn.com/wp-content/uploads/2013/05/php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271" y="3588917"/>
            <a:ext cx="2788415" cy="80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Servers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Application Servers</a:t>
            </a:r>
          </a:p>
          <a:p>
            <a:pPr lvl="1"/>
            <a:r>
              <a:rPr lang="en-US" dirty="0" smtClean="0"/>
              <a:t>Java: Tomcat, Jetty (can behave as a web server)</a:t>
            </a:r>
          </a:p>
          <a:p>
            <a:pPr lvl="1"/>
            <a:r>
              <a:rPr lang="en-US" dirty="0" smtClean="0"/>
              <a:t>PHP: </a:t>
            </a:r>
            <a:r>
              <a:rPr lang="en-US" dirty="0" err="1" smtClean="0"/>
              <a:t>mod_php</a:t>
            </a:r>
            <a:r>
              <a:rPr lang="en-US" dirty="0" smtClean="0"/>
              <a:t> (co-located with web server)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  <p:pic>
        <p:nvPicPr>
          <p:cNvPr id="6146" name="Picture 2" descr="http://www.spiderlink.com/images/apach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48" y="1356580"/>
            <a:ext cx="1468452" cy="9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98" y="2403466"/>
            <a:ext cx="1737660" cy="369774"/>
          </a:xfrm>
          <a:prstGeom prst="rect">
            <a:avLst/>
          </a:prstGeom>
        </p:spPr>
      </p:pic>
      <p:pic>
        <p:nvPicPr>
          <p:cNvPr id="6150" name="Picture 6" descr="http://upload.wikimedia.org/wikipedia/commons/thumb/7/7b/Tomcat-logo.svg/1280px-Tomcat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420" y="2887908"/>
            <a:ext cx="1266939" cy="8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My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49" y="4110629"/>
            <a:ext cx="1330851" cy="68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693" y="4979882"/>
            <a:ext cx="1680889" cy="5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Hexagonal Architecture (Ports &amp; Adapters)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  <p:pic>
        <p:nvPicPr>
          <p:cNvPr id="2054" name="Picture 6" descr="Image17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3" y="2898373"/>
            <a:ext cx="46386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exagonal architecture barn door ima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50" y="3784216"/>
            <a:ext cx="28384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7350" y="1475892"/>
            <a:ext cx="8469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Proposed in 2005, by Alistair Cockburn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the ‘core’ of the application and the ‘ports’ used to interface with external entities (database, web,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“Allow </a:t>
            </a:r>
            <a:r>
              <a:rPr lang="en-US" dirty="0"/>
              <a:t>an application to equally be driven by users, programs, automated test or batch scripts, and to be developed and tested in isolation from its eventual run-time devices and databases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Multiple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system’s interfaces “by purpose” rather than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8" descr="Image17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59" y="2581461"/>
            <a:ext cx="5245750" cy="34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Logic (Business 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058" y="1828800"/>
            <a:ext cx="4980542" cy="4343400"/>
          </a:xfrm>
        </p:spPr>
        <p:txBody>
          <a:bodyPr/>
          <a:lstStyle/>
          <a:p>
            <a:r>
              <a:rPr lang="en-US" dirty="0" smtClean="0"/>
              <a:t>Part of the software that encodes the real-world business rules</a:t>
            </a:r>
            <a:endParaRPr lang="en-US" dirty="0" smtClean="0"/>
          </a:p>
          <a:p>
            <a:r>
              <a:rPr lang="en-US" dirty="0" smtClean="0"/>
              <a:t>Independent </a:t>
            </a:r>
            <a:r>
              <a:rPr lang="en-US" dirty="0" smtClean="0"/>
              <a:t>of frameworks, tools, technologies</a:t>
            </a:r>
          </a:p>
          <a:p>
            <a:pPr lvl="1"/>
            <a:r>
              <a:rPr lang="en-US" dirty="0" smtClean="0"/>
              <a:t>Pick the tools to facilitate your design (not the other way around)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27</a:t>
            </a:fld>
            <a:endParaRPr lang="en-US"/>
          </a:p>
        </p:txBody>
      </p:sp>
      <p:pic>
        <p:nvPicPr>
          <p:cNvPr id="3076" name="Picture 4" descr="The Ports and Adapter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56" y="2201546"/>
            <a:ext cx="4989302" cy="39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3012" y="1828800"/>
            <a:ext cx="5663588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Invented by 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 smtClean="0"/>
              <a:t>Reenskaug</a:t>
            </a:r>
            <a:r>
              <a:rPr lang="en-US" dirty="0" smtClean="0"/>
              <a:t> in 1979 for controlling a large and complex data set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Represent knowledge</a:t>
            </a:r>
          </a:p>
          <a:p>
            <a:pPr lvl="1"/>
            <a:r>
              <a:rPr lang="en-US" dirty="0" smtClean="0"/>
              <a:t>Could be a single or some structure of objects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A (visual) representation of its model</a:t>
            </a:r>
          </a:p>
          <a:p>
            <a:pPr lvl="1"/>
            <a:r>
              <a:rPr lang="en-US" dirty="0" smtClean="0"/>
              <a:t>Ask model for presented information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Arrange relevant views to present themselves on the screen</a:t>
            </a:r>
          </a:p>
          <a:p>
            <a:pPr lvl="1"/>
            <a:r>
              <a:rPr lang="en-US" dirty="0" smtClean="0"/>
              <a:t>Receive user inputs, translate into appropriate messages and pass them to one or more views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MVC illustr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39" y="1595808"/>
            <a:ext cx="4124899" cy="20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0/0c/MV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5" y="3602516"/>
            <a:ext cx="4563934" cy="30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4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(Web App Framework)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2" descr="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3" y="1603800"/>
            <a:ext cx="3889873" cy="249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33012" y="1828800"/>
            <a:ext cx="5663588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Classes which are used to store and manipulate state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The user interface (HTML or templates) necessary for rendering model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Decide what the user input’s was, how should the model change, and select the resulting views to be used</a:t>
            </a:r>
          </a:p>
          <a:p>
            <a:endParaRPr lang="en-US" dirty="0"/>
          </a:p>
        </p:txBody>
      </p:sp>
      <p:pic>
        <p:nvPicPr>
          <p:cNvPr id="1028" name="Picture 4" descr="http://laravelbook.com/images/laravel-architecture/laravel-mvc-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036573"/>
            <a:ext cx="4318612" cy="2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6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 name is shown in </a:t>
            </a:r>
            <a:r>
              <a:rPr lang="en-US" i="1" dirty="0" smtClean="0"/>
              <a:t>italic</a:t>
            </a:r>
          </a:p>
          <a:p>
            <a:pPr lvl="1"/>
            <a:r>
              <a:rPr lang="en-US" dirty="0" smtClean="0"/>
              <a:t>We cannot directly instantiate an object from an abstract class</a:t>
            </a:r>
          </a:p>
          <a:p>
            <a:r>
              <a:rPr lang="en-US" dirty="0" smtClean="0"/>
              <a:t>Abstract operation name is also shown in </a:t>
            </a:r>
            <a:r>
              <a:rPr lang="en-US" i="1" dirty="0" smtClean="0"/>
              <a:t>italic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73" y="3314822"/>
            <a:ext cx="5088071" cy="31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4618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Spring MVC </a:t>
            </a:r>
            <a:r>
              <a:rPr lang="en-US" dirty="0"/>
              <a:t>/ Spring Boot: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spring.io/guides</a:t>
            </a:r>
            <a:endParaRPr lang="en-US" dirty="0" smtClean="0"/>
          </a:p>
          <a:p>
            <a:pPr lvl="1"/>
            <a:r>
              <a:rPr lang="en-US" dirty="0" smtClean="0"/>
              <a:t>Play Framework: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://www.playframework.com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Laravel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http://laravel.com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Symfony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symfony.com/doc/current/quick_tour/the_big_picture.html</a:t>
            </a:r>
            <a:endParaRPr lang="en-US" dirty="0" smtClean="0"/>
          </a:p>
          <a:p>
            <a:r>
              <a:rPr lang="en-US" dirty="0" smtClean="0"/>
              <a:t>Node.js (JavaScript)</a:t>
            </a:r>
          </a:p>
          <a:p>
            <a:pPr lvl="1"/>
            <a:r>
              <a:rPr lang="en-US" dirty="0" smtClean="0"/>
              <a:t>Express: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://expressjs.com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Sails: </a:t>
            </a:r>
            <a:r>
              <a:rPr lang="en-US" dirty="0" smtClean="0">
                <a:hlinkClick r:id="rId7"/>
              </a:rPr>
              <a:t>http://sailsjs.org/</a:t>
            </a:r>
            <a:endParaRPr lang="en-US" dirty="0" smtClean="0"/>
          </a:p>
          <a:p>
            <a:r>
              <a:rPr lang="en-US" dirty="0" smtClean="0"/>
              <a:t>Template Engine</a:t>
            </a:r>
          </a:p>
          <a:p>
            <a:pPr lvl="1"/>
            <a:r>
              <a:rPr lang="en-US" dirty="0" err="1" smtClean="0"/>
              <a:t>Thymeleaf</a:t>
            </a:r>
            <a:r>
              <a:rPr lang="en-US" dirty="0" smtClean="0"/>
              <a:t> (Java):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://www.thymeleaf.org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Blade </a:t>
            </a:r>
            <a:r>
              <a:rPr lang="en-US" dirty="0" smtClean="0"/>
              <a:t>(</a:t>
            </a:r>
            <a:r>
              <a:rPr lang="en-US" dirty="0" err="1" smtClean="0"/>
              <a:t>Laravel</a:t>
            </a:r>
            <a:r>
              <a:rPr lang="en-US" dirty="0"/>
              <a:t>):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laravel.com/docs/templates</a:t>
            </a:r>
            <a:endParaRPr lang="en-US" dirty="0" smtClean="0"/>
          </a:p>
          <a:p>
            <a:pPr lvl="1"/>
            <a:r>
              <a:rPr lang="en-US" dirty="0" smtClean="0"/>
              <a:t>Handlebars (</a:t>
            </a:r>
            <a:r>
              <a:rPr lang="en-US" dirty="0" err="1" smtClean="0"/>
              <a:t>Javascript</a:t>
            </a:r>
            <a:r>
              <a:rPr lang="en-US" dirty="0" smtClean="0"/>
              <a:t>): </a:t>
            </a:r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://handlebarsjs.com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30</a:t>
            </a:fld>
            <a:endParaRPr lang="en-US"/>
          </a:p>
        </p:txBody>
      </p:sp>
      <p:pic>
        <p:nvPicPr>
          <p:cNvPr id="7170" name="Picture 2" descr="https://jira.spring.io/secure/attachment/20705/icon_Spring_HighR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466" y="1652529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nodeblog.files.wordpress.com/2011/07/nodej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93" y="4440866"/>
            <a:ext cx="2605014" cy="8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img.scoop.it/jVP1bLaste3H8idyRrWzo4XXXL4j3HpexhjNOf_P3YmryPKwJ94QGRtDb3Sbc6K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48" y="1895517"/>
            <a:ext cx="1234297" cy="12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ghost.org/assets/handlebars-logo@2x-50c35d567ef1060a69c8232a19f10adf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610" y="5463120"/>
            <a:ext cx="1277979" cy="40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95931" y="3069960"/>
            <a:ext cx="1047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(Browsers)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JavaScript Framework</a:t>
            </a:r>
            <a:endParaRPr lang="en-US" dirty="0"/>
          </a:p>
          <a:p>
            <a:pPr lvl="1"/>
            <a:r>
              <a:rPr lang="en-US" dirty="0" err="1"/>
              <a:t>AngularJS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https://angularjs.org/</a:t>
            </a:r>
            <a:endParaRPr lang="en-US" dirty="0"/>
          </a:p>
          <a:p>
            <a:pPr lvl="1"/>
            <a:r>
              <a:rPr lang="en-US" dirty="0"/>
              <a:t>Ember: </a:t>
            </a:r>
            <a:r>
              <a:rPr lang="en-US" dirty="0">
                <a:hlinkClick r:id="rId3"/>
              </a:rPr>
              <a:t>http://emberjs.com/</a:t>
            </a:r>
            <a:endParaRPr lang="en-US" dirty="0"/>
          </a:p>
          <a:p>
            <a:r>
              <a:rPr lang="en-US" dirty="0" smtClean="0"/>
              <a:t>Front-end framework (UI)</a:t>
            </a:r>
          </a:p>
          <a:p>
            <a:pPr lvl="1"/>
            <a:r>
              <a:rPr lang="en-US" dirty="0" smtClean="0"/>
              <a:t>Bootstrap: </a:t>
            </a:r>
            <a:r>
              <a:rPr lang="en-US" dirty="0" smtClean="0">
                <a:hlinkClick r:id="rId4"/>
              </a:rPr>
              <a:t>http://getboostrap.com/</a:t>
            </a:r>
            <a:endParaRPr lang="en-US" dirty="0" smtClean="0"/>
          </a:p>
          <a:p>
            <a:pPr lvl="1"/>
            <a:r>
              <a:rPr lang="en-US" dirty="0" smtClean="0"/>
              <a:t>Foundation: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://foundation.zurb.com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31</a:t>
            </a:fld>
            <a:endParaRPr lang="en-US"/>
          </a:p>
        </p:txBody>
      </p:sp>
      <p:pic>
        <p:nvPicPr>
          <p:cNvPr id="9218" name="Picture 2" descr="http://www.w3schools.com/angular/pic_angul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57" y="1783115"/>
            <a:ext cx="1123720" cy="11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emberatx.org/img/emberjs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58" y="2832327"/>
            <a:ext cx="1295423" cy="1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95" y="4283993"/>
            <a:ext cx="1863443" cy="104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06" y="1828800"/>
            <a:ext cx="9601200" cy="4343400"/>
          </a:xfrm>
        </p:spPr>
        <p:txBody>
          <a:bodyPr/>
          <a:lstStyle/>
          <a:p>
            <a:r>
              <a:rPr lang="en-US" dirty="0" smtClean="0"/>
              <a:t>Do not </a:t>
            </a:r>
            <a:r>
              <a:rPr lang="en-US" dirty="0" smtClean="0"/>
              <a:t>initially </a:t>
            </a:r>
            <a:r>
              <a:rPr lang="en-US" dirty="0" smtClean="0"/>
              <a:t>focus </a:t>
            </a:r>
            <a:r>
              <a:rPr lang="en-US" dirty="0" smtClean="0"/>
              <a:t>on database, schema, …</a:t>
            </a:r>
          </a:p>
          <a:p>
            <a:r>
              <a:rPr lang="en-US" dirty="0" smtClean="0"/>
              <a:t>Analyze your object structures and behaviors</a:t>
            </a:r>
            <a:endParaRPr lang="en-US" dirty="0" smtClean="0"/>
          </a:p>
          <a:p>
            <a:r>
              <a:rPr lang="en-US" dirty="0" smtClean="0"/>
              <a:t>Usual approaches</a:t>
            </a:r>
            <a:endParaRPr lang="en-US" dirty="0" smtClean="0"/>
          </a:p>
          <a:p>
            <a:pPr lvl="1"/>
            <a:r>
              <a:rPr lang="en-US" dirty="0" smtClean="0"/>
              <a:t>Object-relational </a:t>
            </a:r>
            <a:r>
              <a:rPr lang="en-US" dirty="0" smtClean="0"/>
              <a:t>mapping: map schemas to classes/objects</a:t>
            </a:r>
            <a:endParaRPr lang="en-US" dirty="0" smtClean="0"/>
          </a:p>
          <a:p>
            <a:pPr lvl="1"/>
            <a:r>
              <a:rPr lang="en-US" dirty="0" smtClean="0"/>
              <a:t>Repository </a:t>
            </a:r>
            <a:r>
              <a:rPr lang="en-US" dirty="0" smtClean="0"/>
              <a:t>pattern: use a repository to load / save objects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98574"/>
            <a:ext cx="529590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986" y="1828800"/>
            <a:ext cx="3799843" cy="25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Persistence/Data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Spring Data: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://projects.spring.io/spring-data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Hibernate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http://hibernate.org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Eloquent (</a:t>
            </a:r>
            <a:r>
              <a:rPr lang="en-US" dirty="0" err="1" smtClean="0"/>
              <a:t>Laravel</a:t>
            </a:r>
            <a:r>
              <a:rPr lang="en-US" dirty="0" smtClean="0"/>
              <a:t>):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laravel.com/docs/eloquent</a:t>
            </a:r>
            <a:endParaRPr lang="en-US" dirty="0" smtClean="0"/>
          </a:p>
          <a:p>
            <a:pPr lvl="1"/>
            <a:r>
              <a:rPr lang="en-US" dirty="0" smtClean="0"/>
              <a:t>Doctrine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www.doctrine-project.org/projects.html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33</a:t>
            </a:fld>
            <a:endParaRPr lang="en-US"/>
          </a:p>
        </p:txBody>
      </p:sp>
      <p:pic>
        <p:nvPicPr>
          <p:cNvPr id="8194" name="Picture 2" descr="http://www.javahispano.org/storage/imagenes/Spring_Data.png?__SQUARESPACE_CACHEVERSION=13462179034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96" y="2139434"/>
            <a:ext cx="1834796" cy="106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3.ucai.cn/data/uploads/course/52bc02fdc944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48" y="3408709"/>
            <a:ext cx="1705051" cy="17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upload.wikimedia.org/wikipedia/en/7/79/Doctrine_logo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96" y="5192623"/>
            <a:ext cx="2170361" cy="6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03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0119"/>
            <a:ext cx="10173159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Quiz 1 next week (Sep 19, 2014 - 9am / 1pm)</a:t>
            </a:r>
          </a:p>
          <a:p>
            <a:pPr lvl="1"/>
            <a:r>
              <a:rPr lang="en-US" dirty="0" smtClean="0"/>
              <a:t>Everything up to this slide</a:t>
            </a:r>
          </a:p>
          <a:p>
            <a:r>
              <a:rPr lang="en-US" dirty="0" smtClean="0"/>
              <a:t>Project M2 in 2 weeks (Thu Sep 25, 6pm)</a:t>
            </a:r>
          </a:p>
          <a:p>
            <a:pPr lvl="1"/>
            <a:r>
              <a:rPr lang="en-US" dirty="0" smtClean="0"/>
              <a:t>Architectural design</a:t>
            </a:r>
          </a:p>
          <a:p>
            <a:pPr lvl="2"/>
            <a:r>
              <a:rPr lang="en-US" dirty="0" smtClean="0"/>
              <a:t>Tell us your analysis of the project</a:t>
            </a:r>
          </a:p>
          <a:p>
            <a:pPr lvl="2"/>
            <a:r>
              <a:rPr lang="en-US" dirty="0" smtClean="0"/>
              <a:t>Application architecture</a:t>
            </a:r>
          </a:p>
          <a:p>
            <a:pPr lvl="3"/>
            <a:r>
              <a:rPr lang="en-US" dirty="0" smtClean="0"/>
              <a:t>Subsystems / Components</a:t>
            </a:r>
          </a:p>
          <a:p>
            <a:pPr lvl="3"/>
            <a:r>
              <a:rPr lang="en-US" dirty="0" smtClean="0"/>
              <a:t>Domain classes</a:t>
            </a:r>
          </a:p>
          <a:p>
            <a:pPr lvl="2"/>
            <a:r>
              <a:rPr lang="en-US" dirty="0" smtClean="0"/>
              <a:t>Deployment</a:t>
            </a:r>
          </a:p>
          <a:p>
            <a:pPr lvl="2"/>
            <a:r>
              <a:rPr lang="en-US" dirty="0" smtClean="0"/>
              <a:t>Related UML diagrams – Class diagrams, Sequence diagrams</a:t>
            </a:r>
          </a:p>
          <a:p>
            <a:pPr lvl="1"/>
            <a:r>
              <a:rPr lang="en-US" dirty="0" smtClean="0"/>
              <a:t>Implementation Plan</a:t>
            </a:r>
          </a:p>
          <a:p>
            <a:pPr lvl="1"/>
            <a:endParaRPr lang="en-US" dirty="0"/>
          </a:p>
          <a:p>
            <a:r>
              <a:rPr lang="en-US" dirty="0" smtClean="0"/>
              <a:t>Related Readings</a:t>
            </a:r>
          </a:p>
          <a:p>
            <a:pPr lvl="1"/>
            <a:r>
              <a:rPr lang="en-US" dirty="0" err="1" smtClean="0"/>
              <a:t>Booch</a:t>
            </a:r>
            <a:r>
              <a:rPr lang="en-US" dirty="0" smtClean="0"/>
              <a:t>, Chapter 12 – web application design</a:t>
            </a:r>
          </a:p>
          <a:p>
            <a:pPr lvl="1"/>
            <a:r>
              <a:rPr lang="en-US" dirty="0" smtClean="0"/>
              <a:t>Hexagonal Architecture: http</a:t>
            </a:r>
            <a:r>
              <a:rPr lang="en-US" dirty="0"/>
              <a:t>://fideloper.com/hexagonal-architecture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 &amp; Multiplicities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26" y="2013292"/>
            <a:ext cx="5255608" cy="3329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11" y="1914141"/>
            <a:ext cx="6267565" cy="30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– independent lifecycle</a:t>
            </a:r>
          </a:p>
          <a:p>
            <a:r>
              <a:rPr lang="en-US" dirty="0" smtClean="0"/>
              <a:t>Composition – The aggregate controls the life-cycle of its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43" y="3063674"/>
            <a:ext cx="5248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(Parameterized)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61822" y="1828800"/>
            <a:ext cx="5134778" cy="4343400"/>
          </a:xfrm>
        </p:spPr>
        <p:txBody>
          <a:bodyPr/>
          <a:lstStyle/>
          <a:p>
            <a:r>
              <a:rPr lang="en-US" dirty="0" smtClean="0"/>
              <a:t>A template class represents a family of classes whose structure and behavior are defined independent of the formal class parameters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C++ Template class</a:t>
            </a:r>
          </a:p>
          <a:p>
            <a:pPr lvl="1"/>
            <a:r>
              <a:rPr lang="en-US" dirty="0" smtClean="0"/>
              <a:t>Java Generics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32" y="1828800"/>
            <a:ext cx="2862881" cy="434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3713" y="2390661"/>
            <a:ext cx="110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190" y="4966772"/>
            <a:ext cx="110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</a:t>
            </a:r>
            <a:br>
              <a:rPr lang="en-US" dirty="0" smtClean="0"/>
            </a:b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5874" y="1858007"/>
            <a:ext cx="4033092" cy="4343400"/>
          </a:xfrm>
        </p:spPr>
        <p:txBody>
          <a:bodyPr/>
          <a:lstStyle/>
          <a:p>
            <a:r>
              <a:rPr lang="en-US" dirty="0" smtClean="0"/>
              <a:t>Public ( + )</a:t>
            </a:r>
          </a:p>
          <a:p>
            <a:r>
              <a:rPr lang="en-US" dirty="0" smtClean="0"/>
              <a:t>Protected ( # )</a:t>
            </a:r>
          </a:p>
          <a:p>
            <a:r>
              <a:rPr lang="en-US" dirty="0" smtClean="0"/>
              <a:t>Private ( - )</a:t>
            </a:r>
          </a:p>
          <a:p>
            <a:r>
              <a:rPr lang="en-US" dirty="0" smtClean="0"/>
              <a:t>Package ( ~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86" y="1639169"/>
            <a:ext cx="71628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End Names and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542" y="1828800"/>
            <a:ext cx="4011058" cy="4343400"/>
          </a:xfrm>
        </p:spPr>
        <p:txBody>
          <a:bodyPr/>
          <a:lstStyle/>
          <a:p>
            <a:r>
              <a:rPr lang="en-US" dirty="0" smtClean="0"/>
              <a:t>An association end name depicts the role of the class in the association.</a:t>
            </a:r>
          </a:p>
          <a:p>
            <a:r>
              <a:rPr lang="en-US" dirty="0" smtClean="0"/>
              <a:t>A qualifier is an attribute whose value </a:t>
            </a:r>
            <a:r>
              <a:rPr lang="en-US" i="1" dirty="0" smtClean="0"/>
              <a:t>uniquely</a:t>
            </a:r>
            <a:r>
              <a:rPr lang="en-US" dirty="0" smtClean="0"/>
              <a:t> identifies a single target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42" y="1966912"/>
            <a:ext cx="52863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744" y="1828799"/>
            <a:ext cx="4241495" cy="4546199"/>
          </a:xfrm>
        </p:spPr>
        <p:txBody>
          <a:bodyPr>
            <a:normAutofit/>
          </a:bodyPr>
          <a:lstStyle/>
          <a:p>
            <a:r>
              <a:rPr lang="en-US" dirty="0" smtClean="0"/>
              <a:t>A constraint is the expression of some semantic condition that must be preserved during steady-state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" y="1699753"/>
            <a:ext cx="5717382" cy="49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1043</Words>
  <Application>Microsoft Office PowerPoint</Application>
  <PresentationFormat>Widescreen</PresentationFormat>
  <Paragraphs>223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Consolas</vt:lpstr>
      <vt:lpstr>Sales Direction 16X9</vt:lpstr>
      <vt:lpstr>Object Oriented Analysis and Design</vt:lpstr>
      <vt:lpstr>Class Diagrams</vt:lpstr>
      <vt:lpstr>Abstract Class</vt:lpstr>
      <vt:lpstr>Class Relationships &amp; Multiplicities</vt:lpstr>
      <vt:lpstr>Containment</vt:lpstr>
      <vt:lpstr>Template (Parameterized) Classes</vt:lpstr>
      <vt:lpstr>Visibility</vt:lpstr>
      <vt:lpstr>Association End Names and Qualifiers</vt:lpstr>
      <vt:lpstr>Constraints</vt:lpstr>
      <vt:lpstr>Constraints for Generalization Association</vt:lpstr>
      <vt:lpstr>Association Classes and Notes</vt:lpstr>
      <vt:lpstr>Sequence Diagram</vt:lpstr>
      <vt:lpstr>Objects, Lifelines, Messages and Destruction events</vt:lpstr>
      <vt:lpstr>Execution Specification</vt:lpstr>
      <vt:lpstr>Interaction Use</vt:lpstr>
      <vt:lpstr>Control Construct: Loop</vt:lpstr>
      <vt:lpstr>Control Construct: Alternatives (alt)</vt:lpstr>
      <vt:lpstr>End-of-diagrams: Reminder</vt:lpstr>
      <vt:lpstr>Application</vt:lpstr>
      <vt:lpstr>Client-Server Model</vt:lpstr>
      <vt:lpstr>Web Application</vt:lpstr>
      <vt:lpstr>Typical Web Application Structure</vt:lpstr>
      <vt:lpstr>Classical 3-tier Web Application Architecture</vt:lpstr>
      <vt:lpstr>Server Technologies</vt:lpstr>
      <vt:lpstr>Hexagonal Architecture (Ports &amp; Adapters)</vt:lpstr>
      <vt:lpstr>Supporting Multiple Interfaces</vt:lpstr>
      <vt:lpstr>Domain Logic (Business Logic)</vt:lpstr>
      <vt:lpstr>Model-View-Controller</vt:lpstr>
      <vt:lpstr>Model-View-Controller (Web App Framework)</vt:lpstr>
      <vt:lpstr>Frameworks</vt:lpstr>
      <vt:lpstr>Client-side (Browsers)</vt:lpstr>
      <vt:lpstr>Dealing with Persistence</vt:lpstr>
      <vt:lpstr>Persistence/Data Abstraction</vt:lpstr>
      <vt:lpstr>Coming up…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Akkarit Sangpetch</dc:creator>
  <cp:lastModifiedBy>Akkarit Sangpetch</cp:lastModifiedBy>
  <cp:revision>98</cp:revision>
  <dcterms:created xsi:type="dcterms:W3CDTF">2012-08-30T21:52:00Z</dcterms:created>
  <dcterms:modified xsi:type="dcterms:W3CDTF">2014-09-11T10:18:59Z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