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78" r:id="rId3"/>
    <p:sldId id="263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64" r:id="rId12"/>
    <p:sldId id="265" r:id="rId13"/>
    <p:sldId id="288" r:id="rId14"/>
    <p:sldId id="266" r:id="rId15"/>
    <p:sldId id="289" r:id="rId16"/>
    <p:sldId id="290" r:id="rId17"/>
    <p:sldId id="267" r:id="rId18"/>
    <p:sldId id="291" r:id="rId19"/>
    <p:sldId id="260" r:id="rId20"/>
    <p:sldId id="292" r:id="rId21"/>
    <p:sldId id="268" r:id="rId22"/>
    <p:sldId id="293" r:id="rId23"/>
    <p:sldId id="295" r:id="rId24"/>
    <p:sldId id="258" r:id="rId25"/>
    <p:sldId id="294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8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962" y="1873584"/>
            <a:ext cx="5120640" cy="2560320"/>
          </a:xfrm>
        </p:spPr>
        <p:txBody>
          <a:bodyPr/>
          <a:lstStyle/>
          <a:p>
            <a:r>
              <a:rPr lang="en-US" dirty="0" smtClean="0"/>
              <a:t>Object Oriented Analysis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961" y="4571999"/>
            <a:ext cx="5903283" cy="20932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Object-oriented Design Concepts &amp; Principles</a:t>
            </a:r>
            <a:endParaRPr lang="en-US" sz="2000" dirty="0"/>
          </a:p>
          <a:p>
            <a:r>
              <a:rPr lang="en-US" sz="2000" dirty="0" smtClean="0"/>
              <a:t>September 19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2014</a:t>
            </a:r>
          </a:p>
          <a:p>
            <a:r>
              <a:rPr lang="en-US" sz="2000" dirty="0"/>
              <a:t>Department </a:t>
            </a:r>
            <a:r>
              <a:rPr lang="en-US" sz="2000" dirty="0" smtClean="0"/>
              <a:t>of Computer Engineering, KMITL</a:t>
            </a:r>
            <a:br>
              <a:rPr lang="en-US" sz="2000" dirty="0" smtClean="0"/>
            </a:br>
            <a:r>
              <a:rPr lang="en-US" sz="2000" dirty="0" smtClean="0"/>
              <a:t>Dr. </a:t>
            </a:r>
            <a:r>
              <a:rPr lang="en-US" sz="2000" dirty="0" err="1" smtClean="0"/>
              <a:t>Akkarit</a:t>
            </a:r>
            <a:r>
              <a:rPr lang="en-US" sz="2000" dirty="0" smtClean="0"/>
              <a:t> </a:t>
            </a:r>
            <a:r>
              <a:rPr lang="en-US" sz="2000" dirty="0" err="1" smtClean="0"/>
              <a:t>Sangpetch</a:t>
            </a:r>
            <a:r>
              <a:rPr lang="en-US" sz="2000" dirty="0" smtClean="0"/>
              <a:t> &amp; Dr. Orathai Sangpetch</a:t>
            </a:r>
            <a:endParaRPr lang="en-US" sz="20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6" b="35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Opacity </a:t>
            </a:r>
            <a:r>
              <a:rPr lang="th-TH" dirty="0" smtClean="0"/>
              <a:t>อ่านแล้วไม่เข้าใจ เข้าใจยาก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56429"/>
            <a:ext cx="9601200" cy="14401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module becomes too difficult to understand</a:t>
            </a:r>
          </a:p>
          <a:p>
            <a:pPr lvl="1"/>
            <a:r>
              <a:rPr lang="en-US" dirty="0" smtClean="0"/>
              <a:t>Convoluted codes</a:t>
            </a:r>
          </a:p>
          <a:p>
            <a:pPr lvl="1"/>
            <a:r>
              <a:rPr lang="en-US" dirty="0" smtClean="0"/>
              <a:t>Aged codes (too many fixes)</a:t>
            </a:r>
          </a:p>
          <a:p>
            <a:r>
              <a:rPr lang="en-US" dirty="0" smtClean="0"/>
              <a:t>Code reviewed by others could 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556164"/>
            <a:ext cx="6200660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Function&lt;String</a:t>
            </a:r>
            <a:r>
              <a:rPr lang="en-US" sz="1400" dirty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Integer&gt; </a:t>
            </a:r>
            <a:r>
              <a:rPr lang="en-US" sz="1400" dirty="0" err="1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lengthFunction</a:t>
            </a:r>
            <a:r>
              <a:rPr lang="en-US" sz="1400" dirty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Function&lt;String, Integer&gt;() {</a:t>
            </a:r>
          </a:p>
          <a:p>
            <a:r>
              <a:rPr lang="en-US" sz="1400" dirty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Integer apply(String string) {</a:t>
            </a:r>
          </a:p>
          <a:p>
            <a:r>
              <a:rPr lang="en-US" sz="1400" dirty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400" dirty="0" err="1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  <a:r>
              <a:rPr lang="en-US" sz="1400" dirty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Predicate&lt;String&gt; </a:t>
            </a:r>
            <a:r>
              <a:rPr lang="en-US" sz="1400" dirty="0" err="1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allCaps</a:t>
            </a:r>
            <a:r>
              <a:rPr lang="en-US" sz="1400" dirty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Predicate&lt;String&gt;() {</a:t>
            </a:r>
          </a:p>
          <a:p>
            <a:r>
              <a:rPr lang="en-US" sz="1400" dirty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1400" dirty="0" err="1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apply(String string) {</a:t>
            </a:r>
          </a:p>
          <a:p>
            <a:r>
              <a:rPr lang="en-US" sz="1400" dirty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400" dirty="0" err="1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CharMatcher.JAVA_UPPER_CASE.matchesAllOf</a:t>
            </a:r>
            <a:r>
              <a:rPr lang="en-US" sz="1400" dirty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(string);</a:t>
            </a:r>
          </a:p>
          <a:p>
            <a:r>
              <a:rPr lang="en-US" sz="1400" dirty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1400" dirty="0" err="1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Multiset</a:t>
            </a:r>
            <a:r>
              <a:rPr lang="en-US" sz="1400" dirty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lengths = </a:t>
            </a:r>
            <a:r>
              <a:rPr lang="en-US" sz="1400" dirty="0" err="1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HashMultiset.create</a:t>
            </a:r>
            <a:r>
              <a:rPr lang="en-US" sz="1400" dirty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Iterables.transform</a:t>
            </a:r>
            <a:r>
              <a:rPr lang="en-US" sz="1400" dirty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Iterables.filter</a:t>
            </a:r>
            <a:r>
              <a:rPr lang="en-US" sz="1400" dirty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(strings, </a:t>
            </a:r>
            <a:r>
              <a:rPr lang="en-US" sz="1400" dirty="0" err="1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allCaps</a:t>
            </a:r>
            <a:r>
              <a:rPr lang="en-US" sz="1400" dirty="0" smtClean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400" dirty="0" smtClean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lengthFunction</a:t>
            </a:r>
            <a:r>
              <a:rPr lang="en-US" sz="1400" dirty="0">
                <a:solidFill>
                  <a:srgbClr val="6767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6535" y="3556164"/>
            <a:ext cx="5855465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Multiset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 lengths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HashMultiset.create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 (String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 strings)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CharMatcher.JAVA_UPPER_CASE.matchesAllOf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lengths.add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72858"/>
            <a:ext cx="2996588" cy="38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Design Principles</a:t>
            </a:r>
            <a:r>
              <a:rPr lang="th-TH" dirty="0" smtClean="0"/>
              <a:t> การออกแบบที่ดี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principles are a set of guidelines that helps us avoiding bad design</a:t>
            </a:r>
          </a:p>
          <a:p>
            <a:r>
              <a:rPr lang="en-US" dirty="0" smtClean="0"/>
              <a:t>SOLID design principles</a:t>
            </a:r>
            <a:r>
              <a:rPr lang="th-TH" dirty="0" smtClean="0"/>
              <a:t> ออกแบบที่ดี</a:t>
            </a:r>
            <a:endParaRPr lang="en-US" dirty="0" smtClean="0"/>
          </a:p>
          <a:p>
            <a:pPr lvl="1"/>
            <a:r>
              <a:rPr lang="en-US" dirty="0" smtClean="0"/>
              <a:t>SRP: Single Responsibility Principle</a:t>
            </a:r>
            <a:r>
              <a:rPr lang="th-TH" dirty="0" smtClean="0"/>
              <a:t> 1 คราส ทำ 1 งาน</a:t>
            </a:r>
            <a:endParaRPr lang="en-US" dirty="0" smtClean="0"/>
          </a:p>
          <a:p>
            <a:pPr lvl="1"/>
            <a:r>
              <a:rPr lang="en-US" dirty="0" smtClean="0"/>
              <a:t>OCP: Open Closed Principle</a:t>
            </a:r>
          </a:p>
          <a:p>
            <a:pPr lvl="1"/>
            <a:r>
              <a:rPr lang="en-US" dirty="0" smtClean="0"/>
              <a:t>LSP: </a:t>
            </a:r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</a:p>
          <a:p>
            <a:pPr lvl="1"/>
            <a:r>
              <a:rPr lang="en-US" dirty="0" smtClean="0"/>
              <a:t>ISP: Interface Segregation Principle</a:t>
            </a:r>
          </a:p>
          <a:p>
            <a:pPr lvl="1"/>
            <a:r>
              <a:rPr lang="en-US" dirty="0" smtClean="0"/>
              <a:t>DIP: Dependency Inversion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 (SRP)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class should have only one reason to change</a:t>
            </a:r>
          </a:p>
          <a:p>
            <a:pPr lvl="1"/>
            <a:r>
              <a:rPr lang="en-US" dirty="0" smtClean="0"/>
              <a:t>Each responsibility is an axis of change</a:t>
            </a:r>
          </a:p>
          <a:p>
            <a:pPr lvl="1"/>
            <a:r>
              <a:rPr lang="en-US" dirty="0" smtClean="0"/>
              <a:t>Coupled responsibilities lead to a fragile class</a:t>
            </a:r>
          </a:p>
          <a:p>
            <a:endParaRPr lang="en-US" dirty="0"/>
          </a:p>
          <a:p>
            <a:r>
              <a:rPr lang="en-US" dirty="0" smtClean="0"/>
              <a:t>Example: How many responsibilities?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How to fix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63547" y="3822849"/>
            <a:ext cx="6544019" cy="17296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Employee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public Pay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calculatePay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public void save() {...}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public 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describeEmployee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51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 on SRP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481963"/>
            <a:ext cx="4972050" cy="156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71" y="2371793"/>
            <a:ext cx="4962525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3889" y="4539363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Rectangle class has multiple responsibilities</a:t>
            </a:r>
            <a:br>
              <a:rPr lang="en-US" dirty="0" smtClean="0"/>
            </a:br>
            <a:r>
              <a:rPr lang="en-US" dirty="0" smtClean="0"/>
              <a:t>(Graphical &amp; Computation Geo app)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46721" y="4541032"/>
            <a:ext cx="4169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GeometricRectangle</a:t>
            </a:r>
            <a:r>
              <a:rPr lang="en-US" dirty="0" smtClean="0"/>
              <a:t> and Rectangle classes</a:t>
            </a:r>
            <a:br>
              <a:rPr lang="en-US" dirty="0" smtClean="0"/>
            </a:br>
            <a:r>
              <a:rPr lang="en-US" dirty="0" smtClean="0"/>
              <a:t>have single responsibility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5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Principle (OCP)</a:t>
            </a:r>
            <a:r>
              <a:rPr lang="th-TH" dirty="0" smtClean="0"/>
              <a:t> เปิดให้ต่อเติม ปิดไม่ให้แก้ไข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349" y="1950377"/>
            <a:ext cx="9601200" cy="3932630"/>
          </a:xfrm>
        </p:spPr>
        <p:txBody>
          <a:bodyPr>
            <a:normAutofit/>
          </a:bodyPr>
          <a:lstStyle/>
          <a:p>
            <a:r>
              <a:rPr lang="en-US" dirty="0" smtClean="0"/>
              <a:t>To avoid cascade changes, software entities (classes, modules, functions) should be</a:t>
            </a:r>
          </a:p>
          <a:p>
            <a:pPr lvl="1"/>
            <a:r>
              <a:rPr lang="en-US" dirty="0" smtClean="0"/>
              <a:t>Open for extension: Behavior of the module can be extended, as required</a:t>
            </a:r>
            <a:r>
              <a:rPr lang="th-TH" dirty="0" smtClean="0"/>
              <a:t> </a:t>
            </a:r>
            <a:r>
              <a:rPr lang="en-US" dirty="0" smtClean="0"/>
              <a:t>= </a:t>
            </a:r>
            <a:r>
              <a:rPr lang="th-TH" dirty="0" smtClean="0"/>
              <a:t>ต่อเติมด้วยการ</a:t>
            </a:r>
            <a:r>
              <a:rPr lang="en-US" dirty="0"/>
              <a:t> </a:t>
            </a:r>
            <a:r>
              <a:rPr lang="en-US" dirty="0" smtClean="0"/>
              <a:t>extend </a:t>
            </a:r>
            <a:r>
              <a:rPr lang="th-TH" dirty="0" smtClean="0"/>
              <a:t>เอาแล้วใช้ </a:t>
            </a:r>
            <a:r>
              <a:rPr lang="en-US" dirty="0" err="1" smtClean="0"/>
              <a:t>polymo</a:t>
            </a:r>
            <a:r>
              <a:rPr lang="en-US" dirty="0" smtClean="0"/>
              <a:t> </a:t>
            </a:r>
            <a:r>
              <a:rPr lang="th-TH" dirty="0" smtClean="0"/>
              <a:t>เอา </a:t>
            </a:r>
            <a:endParaRPr lang="en-US" dirty="0" smtClean="0"/>
          </a:p>
          <a:p>
            <a:pPr lvl="1"/>
            <a:r>
              <a:rPr lang="en-US" dirty="0" smtClean="0"/>
              <a:t>Closed for modification: Extending behavior of the modules does not result in changes to the source, binary or code of the module</a:t>
            </a:r>
            <a:r>
              <a:rPr lang="th-TH" dirty="0" smtClean="0"/>
              <a:t> </a:t>
            </a:r>
            <a:r>
              <a:rPr lang="en-US" dirty="0" smtClean="0"/>
              <a:t>= </a:t>
            </a:r>
            <a:r>
              <a:rPr lang="th-TH" dirty="0" smtClean="0"/>
              <a:t>ถ้าเขียนเสร็จแล้วแล้วมันดีแล้วไม่ควรจะไปแก้ไขมันได้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single change triggered cascade changes in dependent modules, the design smells of </a:t>
            </a:r>
            <a:r>
              <a:rPr lang="en-US" dirty="0" smtClean="0"/>
              <a:t>rigidity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 for OCP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09814" y="1542358"/>
            <a:ext cx="4984214" cy="174848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Defines </a:t>
            </a:r>
            <a:r>
              <a:rPr lang="en-US" sz="2000" dirty="0"/>
              <a:t>a family of algorithms or </a:t>
            </a:r>
            <a:r>
              <a:rPr lang="en-US" sz="2000" dirty="0" smtClean="0"/>
              <a:t>behaviors</a:t>
            </a:r>
          </a:p>
          <a:p>
            <a:r>
              <a:rPr lang="en-US" sz="2000" dirty="0" smtClean="0"/>
              <a:t>Encapsulates </a:t>
            </a:r>
            <a:r>
              <a:rPr lang="en-US" sz="2000" dirty="0"/>
              <a:t>each algorithm or </a:t>
            </a:r>
            <a:r>
              <a:rPr lang="en-US" sz="2000" dirty="0" smtClean="0"/>
              <a:t>behavior</a:t>
            </a:r>
          </a:p>
          <a:p>
            <a:r>
              <a:rPr lang="en-US" sz="2000" dirty="0" smtClean="0"/>
              <a:t>Makes </a:t>
            </a:r>
            <a:r>
              <a:rPr lang="en-US" sz="2000" dirty="0"/>
              <a:t>the algorithms interchangeable within that </a:t>
            </a:r>
            <a:r>
              <a:rPr lang="en-US" sz="2000" dirty="0" smtClean="0"/>
              <a:t>family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25000" y="6452118"/>
            <a:ext cx="13716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92" y="3970569"/>
            <a:ext cx="3020014" cy="617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81" y="4995401"/>
            <a:ext cx="2815956" cy="17204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3263" y="3292946"/>
            <a:ext cx="3382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 class is not open and closed</a:t>
            </a:r>
            <a:br>
              <a:rPr lang="en-US" dirty="0" smtClean="0"/>
            </a:br>
            <a:r>
              <a:rPr lang="en-US" dirty="0" smtClean="0"/>
              <a:t>(coupled to Server)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5880" y="4625086"/>
            <a:ext cx="35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Client class is both open and closed</a:t>
            </a:r>
            <a:br>
              <a:rPr lang="en-US" i="1" dirty="0" smtClean="0"/>
            </a:br>
            <a:endParaRPr lang="en-US" i="1" dirty="0"/>
          </a:p>
        </p:txBody>
      </p:sp>
      <p:sp>
        <p:nvSpPr>
          <p:cNvPr id="15" name="Rectangle 14"/>
          <p:cNvSpPr/>
          <p:nvPr/>
        </p:nvSpPr>
        <p:spPr>
          <a:xfrm>
            <a:off x="5894028" y="3999120"/>
            <a:ext cx="5860970" cy="24957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AddServer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ClientInterface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execute(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return a + b;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MultiplyServer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ClientInterface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execute(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return a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94028" y="876862"/>
            <a:ext cx="5860970" cy="3027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ClientInterface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execute(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Client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ClientInterface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strategy;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public Client(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ClientInterface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strategy)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this.strategy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strategy;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public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calculate(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b) 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this.strategy.execute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b);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7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103341" y="3109103"/>
            <a:ext cx="5133861" cy="35127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GameImplementation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extends Policy 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void initialize() {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// Initialize players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// Reset score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execute()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//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Make a game turn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showResults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// Show results on the screen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Boolean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endOfProcess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// Is the game over?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 Pattern for OCP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979" y="1619477"/>
            <a:ext cx="5865564" cy="158642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Defines the steps of an algorithm in a method</a:t>
            </a:r>
          </a:p>
          <a:p>
            <a:r>
              <a:rPr lang="en-US" sz="2000" dirty="0" smtClean="0"/>
              <a:t>Subclasses define each step of the algorithm without changing the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10800" y="6347505"/>
            <a:ext cx="13716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535" y="944002"/>
            <a:ext cx="1504950" cy="20002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5719" y="1821445"/>
            <a:ext cx="350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Policy class is both open and closed</a:t>
            </a:r>
            <a:br>
              <a:rPr lang="en-US" i="1" dirty="0" smtClean="0"/>
            </a:br>
            <a:endParaRPr 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436086" y="2977303"/>
            <a:ext cx="5133861" cy="36906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abstract class Policy {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/* </a:t>
            </a:r>
            <a:r>
              <a:rPr lang="en-US" sz="15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 Functions */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abstract void initialize();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abstract void execute();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abstract void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showResults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abstract Boolean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endOfProcess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/* </a:t>
            </a:r>
            <a:r>
              <a:rPr lang="en-US" sz="15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 template method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en-U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policyFunction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initialize();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while (!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endOfProcess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execute();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showResults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Substitution Principle (LSP)</a:t>
            </a:r>
            <a:r>
              <a:rPr lang="th-TH" dirty="0" smtClean="0"/>
              <a:t> </a:t>
            </a:r>
            <a:r>
              <a:rPr lang="en-US" dirty="0" smtClean="0"/>
              <a:t>sub class</a:t>
            </a:r>
            <a:r>
              <a:rPr lang="th-TH" dirty="0"/>
              <a:t> </a:t>
            </a:r>
            <a:r>
              <a:rPr lang="th-TH" dirty="0" smtClean="0"/>
              <a:t>ต้องทำงานแทน </a:t>
            </a:r>
            <a:r>
              <a:rPr lang="en-US" dirty="0" smtClean="0"/>
              <a:t>super class </a:t>
            </a:r>
            <a:r>
              <a:rPr lang="th-TH" dirty="0" smtClean="0"/>
              <a:t>ได้ทุกประการ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Subtypes must be substitutable for their base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66" y="2816025"/>
            <a:ext cx="3771900" cy="215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542" y="2816025"/>
            <a:ext cx="4819650" cy="2381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7866" y="5197275"/>
            <a:ext cx="4115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Non-LSP compliant</a:t>
            </a:r>
            <a:br>
              <a:rPr lang="en-US" dirty="0" smtClean="0"/>
            </a:br>
            <a:r>
              <a:rPr lang="en-US" dirty="0" smtClean="0"/>
              <a:t>Member of </a:t>
            </a:r>
            <a:r>
              <a:rPr lang="en-US" dirty="0" err="1" smtClean="0"/>
              <a:t>PersistentSet</a:t>
            </a:r>
            <a:r>
              <a:rPr lang="en-US" dirty="0" smtClean="0"/>
              <a:t> must implement</a:t>
            </a:r>
            <a:br>
              <a:rPr lang="en-US" dirty="0" smtClean="0"/>
            </a:br>
            <a:r>
              <a:rPr lang="en-US" dirty="0" err="1" smtClean="0"/>
              <a:t>PersistentObject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90542" y="5197275"/>
            <a:ext cx="4488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LSP compliant</a:t>
            </a:r>
            <a:br>
              <a:rPr lang="en-US" dirty="0" smtClean="0"/>
            </a:br>
            <a:r>
              <a:rPr lang="en-US" dirty="0" smtClean="0"/>
              <a:t>Set and </a:t>
            </a:r>
            <a:r>
              <a:rPr lang="en-US" dirty="0" err="1" smtClean="0"/>
              <a:t>PersistentSet</a:t>
            </a:r>
            <a:r>
              <a:rPr lang="en-US" dirty="0" smtClean="0"/>
              <a:t> have different behaviors</a:t>
            </a:r>
            <a:br>
              <a:rPr lang="en-US" dirty="0" smtClean="0"/>
            </a:br>
            <a:r>
              <a:rPr lang="en-US" dirty="0" smtClean="0"/>
              <a:t>for Add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0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Any LSP violation?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Violations </a:t>
            </a:r>
            <a:r>
              <a:rPr lang="en-US" dirty="0"/>
              <a:t>of LSP cause undefined </a:t>
            </a:r>
            <a:r>
              <a:rPr lang="en-US" dirty="0" smtClean="0"/>
              <a:t>behavior e.g. </a:t>
            </a:r>
            <a:r>
              <a:rPr lang="en-US" dirty="0"/>
              <a:t>it works okay during development but blows up in </a:t>
            </a:r>
            <a:r>
              <a:rPr lang="en-US" dirty="0" smtClean="0"/>
              <a:t>production.</a:t>
            </a:r>
          </a:p>
          <a:p>
            <a:pPr lvl="1"/>
            <a:r>
              <a:rPr lang="en-US" dirty="0" smtClean="0"/>
              <a:t>E.g. debug something that occurs once a day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0788" y="2401673"/>
            <a:ext cx="5133861" cy="22045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public class Rectangle 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private double height;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private double width;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public double area();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setHeight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(double height);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setWidth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(double width);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292466" y="2390656"/>
            <a:ext cx="5133861" cy="23918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public class Square extends Rectangle {  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setHeight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(double height) 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super.setHeight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(height);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super.setWidth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(height);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setWidth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(double width) 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setHeight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(width);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55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255134"/>
            <a:ext cx="10679935" cy="1036850"/>
          </a:xfrm>
        </p:spPr>
        <p:txBody>
          <a:bodyPr/>
          <a:lstStyle/>
          <a:p>
            <a:r>
              <a:rPr lang="en-US" dirty="0" smtClean="0"/>
              <a:t>Interface Segregation Principle (ISP)</a:t>
            </a:r>
            <a:r>
              <a:rPr lang="th-TH" dirty="0" smtClean="0"/>
              <a:t> ควรมีเพียงแค่ </a:t>
            </a:r>
            <a:r>
              <a:rPr lang="en-US" dirty="0" smtClean="0"/>
              <a:t>interface </a:t>
            </a:r>
            <a:r>
              <a:rPr lang="th-TH" dirty="0" smtClean="0"/>
              <a:t>ที่จำเป็นต้องใช้ใน คราสนั้นๆ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94783"/>
            <a:ext cx="9601200" cy="4343400"/>
          </a:xfrm>
        </p:spPr>
        <p:txBody>
          <a:bodyPr/>
          <a:lstStyle/>
          <a:p>
            <a:r>
              <a:rPr lang="en-US" dirty="0" smtClean="0"/>
              <a:t>Favor multiple single-purpose interfaces over composite ones</a:t>
            </a:r>
          </a:p>
          <a:p>
            <a:r>
              <a:rPr lang="en-US" dirty="0" smtClean="0"/>
              <a:t>Clients should not be forced to depend on methods they do not use</a:t>
            </a:r>
          </a:p>
          <a:p>
            <a:pPr lvl="1"/>
            <a:r>
              <a:rPr lang="en-US" dirty="0" smtClean="0"/>
              <a:t>Avoid fat classes/interfaces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93" y="3018984"/>
            <a:ext cx="2718599" cy="2480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006" y="3014387"/>
            <a:ext cx="4049272" cy="2243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1639" y="5467329"/>
            <a:ext cx="3939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Problem: Interface Pollution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Door must implement </a:t>
            </a:r>
            <a:r>
              <a:rPr lang="en-US" sz="1600" dirty="0" err="1" smtClean="0"/>
              <a:t>TimerClient</a:t>
            </a:r>
            <a:r>
              <a:rPr lang="en-US" sz="1600" dirty="0" smtClean="0"/>
              <a:t> interface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89653" y="5487418"/>
            <a:ext cx="3805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Solution1: Use delegation</a:t>
            </a:r>
          </a:p>
          <a:p>
            <a:r>
              <a:rPr lang="en-US" sz="1600" dirty="0" err="1" smtClean="0"/>
              <a:t>DoorTimerAdapter</a:t>
            </a:r>
            <a:r>
              <a:rPr lang="en-US" sz="1600" dirty="0" smtClean="0"/>
              <a:t> delegates to </a:t>
            </a:r>
            <a:r>
              <a:rPr lang="en-US" sz="1600" dirty="0" err="1" smtClean="0"/>
              <a:t>TimedDoor</a:t>
            </a:r>
            <a:endParaRPr lang="th-TH" sz="1600" dirty="0" smtClean="0"/>
          </a:p>
          <a:p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898" y="3014386"/>
            <a:ext cx="4110102" cy="18696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07939" y="5462731"/>
            <a:ext cx="3510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Solution2: Use multiple inheritances</a:t>
            </a:r>
          </a:p>
          <a:p>
            <a:r>
              <a:rPr lang="en-US" sz="1600" dirty="0" err="1" smtClean="0"/>
              <a:t>TimedDoor</a:t>
            </a:r>
            <a:r>
              <a:rPr lang="en-US" sz="1600" dirty="0" smtClean="0"/>
              <a:t> inherits from both Door and</a:t>
            </a:r>
            <a:br>
              <a:rPr lang="en-US" sz="1600" dirty="0" smtClean="0"/>
            </a:br>
            <a:r>
              <a:rPr lang="en-US" sz="1600" dirty="0" err="1" smtClean="0"/>
              <a:t>TimerClient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58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Software Rots?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always changes</a:t>
            </a:r>
          </a:p>
          <a:p>
            <a:pPr lvl="1"/>
            <a:r>
              <a:rPr lang="en-US" dirty="0" smtClean="0"/>
              <a:t>Initial design did not anticipate the change</a:t>
            </a:r>
          </a:p>
          <a:p>
            <a:r>
              <a:rPr lang="en-US" dirty="0" smtClean="0"/>
              <a:t>Accumulated changes made quickly by developers who are not familiar with the initial design</a:t>
            </a:r>
          </a:p>
          <a:p>
            <a:r>
              <a:rPr lang="en-US" dirty="0" smtClean="0"/>
              <a:t>Mixture of old and new design</a:t>
            </a:r>
          </a:p>
          <a:p>
            <a:r>
              <a:rPr lang="th-TH" dirty="0" smtClean="0"/>
              <a:t>ไม่ออกแบบให้เปลี่ยนแปลงได้</a:t>
            </a:r>
          </a:p>
          <a:p>
            <a:r>
              <a:rPr lang="th-TH" dirty="0" smtClean="0"/>
              <a:t>มีผู้พัฒนาหลายคน </a:t>
            </a:r>
            <a:r>
              <a:rPr lang="en-US" dirty="0" smtClean="0"/>
              <a:t>= </a:t>
            </a:r>
            <a:r>
              <a:rPr lang="th-TH" dirty="0" smtClean="0"/>
              <a:t>แก้ไขยาก ทำใหม่ง่ายกว่า</a:t>
            </a:r>
          </a:p>
          <a:p>
            <a:r>
              <a:rPr lang="th-TH" dirty="0" smtClean="0"/>
              <a:t>ผสมผสาน ระหว่างดีไซเก่าและใหม่แก้ไขไม่ถูกที่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6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on 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0788" y="2401672"/>
            <a:ext cx="5133861" cy="2754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Messenger 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askForCard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tellInvalidCard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askForPin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tellInvalidPin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tellCardWasSiezed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askForAccount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tellNotEnoughMoneyInAccount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tellAmountDeposited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tellBalance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2401671"/>
            <a:ext cx="5133861" cy="3973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LoginMessenger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askForCard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tellInvalidCard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askForPin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tellInvalidPin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();	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WithdrawalMessenger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tellNotEnoughMoneyInAccount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askForFeeConfirmation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publc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EnglishMessenger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LoginMessenger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WithdrawalMessenger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...	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Left Brace 6"/>
          <p:cNvSpPr/>
          <p:nvPr/>
        </p:nvSpPr>
        <p:spPr>
          <a:xfrm>
            <a:off x="5541484" y="5387248"/>
            <a:ext cx="242371" cy="9877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77947" y="5684701"/>
            <a:ext cx="298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Interface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5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 Principle (DIP)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Concrete classes depends on abstractions, not vice-versa</a:t>
            </a:r>
          </a:p>
          <a:p>
            <a:pPr lvl="1"/>
            <a:r>
              <a:rPr lang="en-US" dirty="0" smtClean="0"/>
              <a:t>High-level modules should not depend on low-level modules. Both should depend on abstractions.</a:t>
            </a:r>
          </a:p>
          <a:p>
            <a:pPr lvl="1"/>
            <a:r>
              <a:rPr lang="en-US" dirty="0" smtClean="0"/>
              <a:t>Abstractions should not depend upon details. Details should depend upon abstractions.</a:t>
            </a:r>
          </a:p>
          <a:p>
            <a:r>
              <a:rPr lang="en-US" dirty="0" smtClean="0"/>
              <a:t>Modules containing high level business rules should take precedence over, and be independent of the modules that contain the implementation details.</a:t>
            </a:r>
          </a:p>
          <a:p>
            <a:r>
              <a:rPr lang="en-US" dirty="0" smtClean="0"/>
              <a:t>This principle influences framework design.</a:t>
            </a:r>
          </a:p>
          <a:p>
            <a:pPr lvl="1"/>
            <a:r>
              <a:rPr lang="en-US" dirty="0" smtClean="0"/>
              <a:t>Ownership inversion (Clients own the interfaces)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635" y="1816587"/>
            <a:ext cx="4943475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2112" y="6374999"/>
            <a:ext cx="1371600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97" y="2286499"/>
            <a:ext cx="4467225" cy="2000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4506" y="1535866"/>
            <a:ext cx="2795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Do NOT Use</a:t>
            </a:r>
          </a:p>
          <a:p>
            <a:r>
              <a:rPr lang="en-US" sz="2000" b="1" dirty="0" smtClean="0"/>
              <a:t>Structural </a:t>
            </a:r>
            <a:r>
              <a:rPr lang="en-US" sz="2000" b="1" dirty="0"/>
              <a:t>D</a:t>
            </a:r>
            <a:r>
              <a:rPr lang="en-US" sz="2000" b="1" dirty="0" smtClean="0"/>
              <a:t>ependencies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39100" y="1494555"/>
            <a:ext cx="3746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Should Use</a:t>
            </a:r>
            <a:r>
              <a:rPr lang="en-US" sz="2000" b="1" dirty="0" smtClean="0"/>
              <a:t> Inverse </a:t>
            </a:r>
            <a:r>
              <a:rPr lang="en-US" sz="2000" b="1" dirty="0"/>
              <a:t>D</a:t>
            </a:r>
            <a:r>
              <a:rPr lang="en-US" sz="2000" b="1" dirty="0" smtClean="0"/>
              <a:t>ependencies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532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 Code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79774" y="2173072"/>
            <a:ext cx="5769164" cy="3842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Reader { char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(); }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Writer { void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(char c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CharCopier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void copy(Reader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Writer writer) 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reader.getchar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writer.putchar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public Keyboard implements Reader {...}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public Printer implements Writer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{...}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3558448" y="2270851"/>
            <a:ext cx="209321" cy="5384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3319" y="2355411"/>
            <a:ext cx="234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 Service Interface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3558448" y="3007605"/>
            <a:ext cx="209321" cy="22611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20236" y="3953510"/>
            <a:ext cx="128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 Layer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3552937" y="5467049"/>
            <a:ext cx="214831" cy="4600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22692" y="5512396"/>
            <a:ext cx="183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Mechanism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2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M2: Design Document due by 6 pm September 25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</a:p>
          <a:p>
            <a:r>
              <a:rPr lang="en-US" dirty="0" smtClean="0"/>
              <a:t>Design Presentation on October 17</a:t>
            </a:r>
            <a:r>
              <a:rPr lang="en-US" baseline="30000" dirty="0" smtClean="0"/>
              <a:t>th</a:t>
            </a:r>
            <a:r>
              <a:rPr lang="en-US" dirty="0" smtClean="0"/>
              <a:t>, 2014 (After midterm)</a:t>
            </a:r>
            <a:br>
              <a:rPr lang="en-US" dirty="0" smtClean="0"/>
            </a:br>
            <a:r>
              <a:rPr lang="en-US" dirty="0" smtClean="0"/>
              <a:t>Check your presentation</a:t>
            </a:r>
            <a:br>
              <a:rPr lang="en-US" dirty="0" smtClean="0"/>
            </a:br>
            <a:r>
              <a:rPr lang="en-US" dirty="0" smtClean="0"/>
              <a:t>order on assignments</a:t>
            </a:r>
          </a:p>
          <a:p>
            <a:pPr lvl="1"/>
            <a:r>
              <a:rPr lang="en-US" dirty="0" smtClean="0"/>
              <a:t>Let us know by next week</a:t>
            </a:r>
            <a:br>
              <a:rPr lang="en-US" dirty="0" smtClean="0"/>
            </a:br>
            <a:r>
              <a:rPr lang="en-US" dirty="0" smtClean="0"/>
              <a:t>if you need to reschedule</a:t>
            </a:r>
            <a:br>
              <a:rPr lang="en-US" dirty="0" smtClean="0"/>
            </a:br>
            <a:r>
              <a:rPr lang="en-US" dirty="0" smtClean="0"/>
              <a:t>presentation session</a:t>
            </a:r>
          </a:p>
          <a:p>
            <a:endParaRPr lang="en-US" dirty="0"/>
          </a:p>
          <a:p>
            <a:r>
              <a:rPr lang="en-US" dirty="0" smtClean="0"/>
              <a:t>Whatever you do,</a:t>
            </a:r>
            <a:br>
              <a:rPr lang="en-US" dirty="0" smtClean="0"/>
            </a:br>
            <a:r>
              <a:rPr lang="en-US" b="1" u="sng" dirty="0" smtClean="0"/>
              <a:t>Do not</a:t>
            </a:r>
            <a:r>
              <a:rPr lang="en-US" dirty="0" smtClean="0"/>
              <a:t> write diagrams</a:t>
            </a:r>
            <a:br>
              <a:rPr lang="en-US" dirty="0" smtClean="0"/>
            </a:br>
            <a:r>
              <a:rPr lang="en-US" dirty="0" smtClean="0"/>
              <a:t>which look like this...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2899016"/>
            <a:ext cx="52768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M2: Design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53378"/>
            <a:ext cx="9732484" cy="52109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Analysis &amp; Design</a:t>
            </a:r>
          </a:p>
          <a:p>
            <a:pPr lvl="1"/>
            <a:r>
              <a:rPr lang="en-US" dirty="0" smtClean="0"/>
              <a:t>Problem Analysis</a:t>
            </a:r>
          </a:p>
          <a:p>
            <a:pPr lvl="2"/>
            <a:r>
              <a:rPr lang="en-US" dirty="0" smtClean="0"/>
              <a:t>How would you solve the problem? Explain your abstractions</a:t>
            </a:r>
          </a:p>
          <a:p>
            <a:pPr lvl="1"/>
            <a:r>
              <a:rPr lang="en-US" dirty="0" smtClean="0"/>
              <a:t>Application Architecture</a:t>
            </a:r>
          </a:p>
          <a:p>
            <a:pPr lvl="2"/>
            <a:r>
              <a:rPr lang="en-US" dirty="0" smtClean="0"/>
              <a:t>Overview of your system / subsystems and explain how they work together</a:t>
            </a:r>
          </a:p>
          <a:p>
            <a:pPr lvl="1"/>
            <a:r>
              <a:rPr lang="en-US" dirty="0" smtClean="0"/>
              <a:t>Subsystems / Components</a:t>
            </a:r>
          </a:p>
          <a:p>
            <a:pPr lvl="2"/>
            <a:r>
              <a:rPr lang="en-US" dirty="0" smtClean="0"/>
              <a:t>Details for each component</a:t>
            </a:r>
          </a:p>
          <a:p>
            <a:pPr lvl="1"/>
            <a:r>
              <a:rPr lang="en-US" dirty="0" smtClean="0"/>
              <a:t>Domain classes</a:t>
            </a:r>
          </a:p>
          <a:p>
            <a:pPr lvl="2"/>
            <a:r>
              <a:rPr lang="en-US" dirty="0" smtClean="0"/>
              <a:t>Explain classes which represent the ‘core’ of your applications. What are their relationships?</a:t>
            </a:r>
          </a:p>
          <a:p>
            <a:pPr lvl="2"/>
            <a:r>
              <a:rPr lang="en-US" dirty="0" smtClean="0"/>
              <a:t>Discuss how these classes interact to perform important business logics</a:t>
            </a:r>
          </a:p>
          <a:p>
            <a:pPr lvl="1"/>
            <a:r>
              <a:rPr lang="en-US" dirty="0" smtClean="0"/>
              <a:t>Deployment</a:t>
            </a:r>
          </a:p>
          <a:p>
            <a:pPr lvl="2"/>
            <a:r>
              <a:rPr lang="en-US" dirty="0" smtClean="0"/>
              <a:t>What servers / technologies / software are required to deploy your product?</a:t>
            </a:r>
          </a:p>
          <a:p>
            <a:pPr lvl="2"/>
            <a:r>
              <a:rPr lang="en-US" dirty="0"/>
              <a:t>How to deploy your solution? </a:t>
            </a:r>
            <a:r>
              <a:rPr lang="en-US" dirty="0" smtClean="0"/>
              <a:t>Which components of your software should be deployed on each server?</a:t>
            </a:r>
          </a:p>
          <a:p>
            <a:r>
              <a:rPr lang="en-US" dirty="0" smtClean="0"/>
              <a:t>Implementation Plan</a:t>
            </a:r>
          </a:p>
          <a:p>
            <a:pPr lvl="1"/>
            <a:r>
              <a:rPr lang="en-US" dirty="0" smtClean="0"/>
              <a:t>Expected Due Date / Work / Responsible Person</a:t>
            </a:r>
            <a:br>
              <a:rPr lang="en-US" dirty="0" smtClean="0"/>
            </a:br>
            <a:r>
              <a:rPr lang="en-US" dirty="0" smtClean="0"/>
              <a:t>(You have 8 weeks to deliver the final products, starting today)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3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OOD Exercise: Coffee Maker 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688" y="1627322"/>
            <a:ext cx="10243072" cy="50219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เครื่องทำกาแฟรุ่น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CE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สามารถผลิตกาแฟได้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12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ถ้วยในเวลาเดียวกัน ผู้ใช้ทำกาแฟได้โดยใส่แผ่นกรอง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(filter)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ไว้ในแท่นกรอง จากนั้นก็เทกาแฟป่นลงบนแผ่นกรอง ปรับแผ่นกรองให้เข้าที่ จากนั้นเทน้ำ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12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ถ้วยลงในถังเก็บน้ำ แล้วกดปุ่มทำกาแฟ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(Brew)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เครื่องทำกาแฟจะอุ่นน้ำในถังจนเดือด น้ำที่เดือดจะถูกพ่นลงบนแผ่นกรองไปผสมกับกาแฟป่นได้เป็นหยดกาแฟ หยดกาแฟก็จะค่อย ๆ หยดลงไปในหม้อกาแฟ ซึ่งหม้อกาแฟนี้จะถูกทำให้อุ่นอยู่ตลอดเวลาด้วยแท่นความร้อน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(warmer plate)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ซึ่งแท่นความร้อนนี้จะทำงานก็ต่อเมื่อมีกาแฟอยู่ในหม้อกาแฟ ถ้าหม้อกาแฟถูกดึงออกไปขณะที่เครื่องกาแฟกำลังทำงาน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ขณะที่กำลังพ่นน้ำเดือดลงบนแผ่นกรอง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เครื่องจะหยุดพ่นน้ำเพื่อกันไม่ให้กาแฟหยดใส่แท่นความร้อน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ให้ออกแบบโปรแกรมเพื่อควบคุมและดูแลการทำงานของอุปกรณ์ต่อไปนี้ในเครื่องทำกาแฟ</a:t>
            </a: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อุปกรณ์ทำความร้อนสำหรับถังต้มน้ำ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(boiler)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สามารถเปิด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ปิดได้</a:t>
            </a: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อุปกรณ์ทำความร้อนสำหรับแท่นความร้อน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(warmer plate)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สามารถเปิด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ปิดได้</a:t>
            </a:r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sensor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สำหรับแท่นความร้อน มีค่า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สถานะ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warmerEmpty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potEmpty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potNotEmpty</a:t>
            </a:r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sensor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สำหรับถังต้มน้ำ มี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สถานะ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boilerEmpty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boilerNotEmpty</a:t>
            </a:r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ปุ่มทำกาแฟ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(Brew button)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ซึ่งจะเริ่มกระบวนการทำกาแฟ มีสัญญาณไฟเพื่อแสดงว่ากระบวนการทำกาแฟเสร็จสิ้นหรือไม่</a:t>
            </a: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วาล์วเปิดปิดเพื่อลดความดันของอุปกรณ์ต้มน้ำ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(Pressure-relief valve)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เมื่อวาล์วเปิด ความดันน้ำจะลดลง ทำให้เครื่องหยุดพ่นน้ำลงบนแผ่นกรอง เราสามารถกำหนดให้วาล์วเปิดหรือปิดได้</a:t>
            </a:r>
          </a:p>
          <a:p>
            <a:pPr marL="0" indent="0">
              <a:buNone/>
            </a:pP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เนื่องจากส่วนประกอบต่าง ๆ กำลังอยู่ระหว่างการพัฒนา ทีมฮาร์ดแวร์ได้เขียน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low-level API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ให้คุณลองใช้ไปพลาง ๆ ก่อน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0" y="2820318"/>
            <a:ext cx="1614767" cy="21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CoffeeMakerCE</a:t>
            </a:r>
            <a:r>
              <a:rPr lang="en-US" dirty="0" smtClean="0"/>
              <a:t> Hardware Driver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695" y="1465243"/>
            <a:ext cx="6185053" cy="532665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CoffeeMakerAPI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WarmerPlateStatus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WARMER_EMPTY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 POT_EMPTY,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POT_NOT_EMPTY };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BoilerStatus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EMPTY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NOT_EMPTY };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BrewButtonStatus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PUSHED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NOT_PUSHED };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BoilerState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 };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WarmerState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 };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IndicatorState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 };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ReliefValveState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OPEN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CLOSED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This function returns the status of the warmer-plate sensor. This sensor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detects the presence of the pot and whether it has coffee in it.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*/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WarmerPlateStatus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getWarmerPlateStatus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This function returns the status of the boiler switch. The boiler switch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is a float switch that detects if there is more than 1/2 cup of water 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the boiler.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*/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BoilerStatus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getBoilerStatus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  <a:endParaRPr lang="en-US" sz="1050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05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function returns the status of the brew button. The brew button is a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05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momentary switch that remembers its state. Each call to this function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05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 the remembered state and then resets that state to NOT_PUSHED.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Thus, even if this function is polled at a very slow rate, it will still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smtClean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05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detect when the brew button is pushed.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*/</a:t>
            </a:r>
            <a:endParaRPr lang="en-US" sz="1050" dirty="0">
              <a:solidFill>
                <a:srgbClr val="59595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1" dirty="0" smtClean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b="1" dirty="0" err="1" smtClean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BrewButtonStatus</a:t>
            </a:r>
            <a:r>
              <a:rPr lang="en-US" sz="1050" dirty="0" smtClean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 smtClean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getBrewButtonStatus</a:t>
            </a:r>
            <a:r>
              <a:rPr lang="en-US" sz="1050" dirty="0">
                <a:solidFill>
                  <a:srgbClr val="5959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95153" y="1605958"/>
            <a:ext cx="6073966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This function turns the heating element in the boiler on or off.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*/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void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etBoilerState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BoilerState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s);</a:t>
            </a: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This function turns the heating element in the warmer plate on or off.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*/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void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etWarmerState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WarmerState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s);</a:t>
            </a: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This function turns the indicator light on or off. The indicator light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should be turned on at the end of the brewing cycle. It should be turned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off when the user presses the brew button.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*/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void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etIndicatorState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IndicatorState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s);</a:t>
            </a: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This function opens and closes the pressure-relief valve. When this valve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is closed, steam pressure in the boiler will force hot water to spray out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over the coffee filter. When the valve is open, the steam in the boiler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escapes into the environment, and the water in the boiler will not spray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out over the filter.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*/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void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etReliefValveState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ReliefValveState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s);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250238" y="1528839"/>
            <a:ext cx="0" cy="534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68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Smells</a:t>
            </a:r>
            <a:r>
              <a:rPr lang="th-TH" dirty="0" smtClean="0"/>
              <a:t> สัณณานบ่งบอกถึงการเสื่อมของโปรแกรม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Rigidity: </a:t>
            </a:r>
            <a:r>
              <a:rPr lang="en-US" dirty="0"/>
              <a:t>The design is difficult to </a:t>
            </a:r>
            <a:r>
              <a:rPr lang="en-US" dirty="0" smtClean="0"/>
              <a:t>change</a:t>
            </a:r>
            <a:r>
              <a:rPr lang="th-TH" dirty="0" smtClean="0"/>
              <a:t> มีการเกี่ยวพันกันเยอะ</a:t>
            </a:r>
            <a:endParaRPr lang="en-US" dirty="0"/>
          </a:p>
          <a:p>
            <a:r>
              <a:rPr lang="en-US" dirty="0" smtClean="0"/>
              <a:t>Fragility: </a:t>
            </a:r>
            <a:r>
              <a:rPr lang="en-US" dirty="0"/>
              <a:t>The design is easy to </a:t>
            </a:r>
            <a:r>
              <a:rPr lang="en-US" dirty="0" smtClean="0"/>
              <a:t>break</a:t>
            </a:r>
            <a:r>
              <a:rPr lang="th-TH" dirty="0" smtClean="0"/>
              <a:t> แก้ไขแล้วอันอื่นพัง</a:t>
            </a:r>
            <a:endParaRPr lang="en-US" dirty="0"/>
          </a:p>
          <a:p>
            <a:r>
              <a:rPr lang="en-US" dirty="0" smtClean="0"/>
              <a:t>Immobility: </a:t>
            </a:r>
            <a:r>
              <a:rPr lang="en-US" dirty="0"/>
              <a:t>The design is difficult to </a:t>
            </a:r>
            <a:r>
              <a:rPr lang="en-US" dirty="0" smtClean="0"/>
              <a:t>reuse</a:t>
            </a:r>
            <a:r>
              <a:rPr lang="th-TH" dirty="0" smtClean="0"/>
              <a:t> ถ้าเกิดการรี</a:t>
            </a:r>
            <a:endParaRPr lang="en-US" dirty="0"/>
          </a:p>
          <a:p>
            <a:r>
              <a:rPr lang="en-US" dirty="0" smtClean="0"/>
              <a:t>Viscosity: </a:t>
            </a:r>
            <a:r>
              <a:rPr lang="en-US" dirty="0"/>
              <a:t>It is difficult to do the right </a:t>
            </a:r>
            <a:r>
              <a:rPr lang="en-US" dirty="0" smtClean="0"/>
              <a:t>thing</a:t>
            </a:r>
            <a:endParaRPr lang="en-US" dirty="0"/>
          </a:p>
          <a:p>
            <a:r>
              <a:rPr lang="en-US" dirty="0"/>
              <a:t>Needless </a:t>
            </a:r>
            <a:r>
              <a:rPr lang="en-US" dirty="0" smtClean="0"/>
              <a:t>complexity: Overdesign</a:t>
            </a:r>
            <a:endParaRPr lang="en-US" dirty="0"/>
          </a:p>
          <a:p>
            <a:r>
              <a:rPr lang="en-US" dirty="0"/>
              <a:t>Needless </a:t>
            </a:r>
            <a:r>
              <a:rPr lang="en-US" dirty="0" smtClean="0"/>
              <a:t>repetition: Copy &amp; paste</a:t>
            </a:r>
            <a:endParaRPr lang="en-US" dirty="0"/>
          </a:p>
          <a:p>
            <a:r>
              <a:rPr lang="en-US" dirty="0" smtClean="0"/>
              <a:t>Opacity: </a:t>
            </a:r>
            <a:r>
              <a:rPr lang="en-US" dirty="0"/>
              <a:t>Disorganized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5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is difficult to change</a:t>
            </a:r>
          </a:p>
          <a:p>
            <a:r>
              <a:rPr lang="en-US" dirty="0" smtClean="0"/>
              <a:t>A single (even simple) change causes a cascade of subsequent changes in dependent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109" y="3181132"/>
            <a:ext cx="4095865" cy="319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2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tends to break in many places when a single change is made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Change </a:t>
            </a:r>
            <a:r>
              <a:rPr lang="en-US" dirty="0"/>
              <a:t>to one module causes other unrelated modules to misbehave</a:t>
            </a:r>
            <a:endParaRPr lang="en-US" dirty="0" smtClean="0"/>
          </a:p>
          <a:p>
            <a:r>
              <a:rPr lang="en-US" dirty="0" smtClean="0"/>
              <a:t>As fragility increases</a:t>
            </a:r>
          </a:p>
          <a:p>
            <a:pPr lvl="1"/>
            <a:r>
              <a:rPr lang="en-US" dirty="0" smtClean="0"/>
              <a:t>The chance that a change introduce unexpected problems increases</a:t>
            </a:r>
          </a:p>
          <a:p>
            <a:r>
              <a:rPr lang="en-US" dirty="0" smtClean="0"/>
              <a:t>Fragile modules get worse every time someone fixes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217" y="4132130"/>
            <a:ext cx="3475134" cy="238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3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Immobility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design may contain parts that could be useful in other systems</a:t>
            </a:r>
          </a:p>
          <a:p>
            <a:pPr lvl="1"/>
            <a:r>
              <a:rPr lang="en-US" dirty="0" smtClean="0"/>
              <a:t>But the effort and risk involved in extracting the parts from the original system are too much</a:t>
            </a:r>
            <a:r>
              <a:rPr lang="th-TH" dirty="0" smtClean="0"/>
              <a:t> เกี่ยวพันกันอย่างเหนียวแน่น ทำให้แก้ไข รียูส เพียงส่วนเดวไม่ได้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304" y="2836526"/>
            <a:ext cx="3465895" cy="343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299" y="2918324"/>
            <a:ext cx="4508653" cy="3355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Viscosity</a:t>
            </a:r>
            <a:r>
              <a:rPr lang="th-TH" dirty="0" smtClean="0"/>
              <a:t> ความหนืด ถ้าแก้ไขแล้วต้องตรวจสอบทั้งหมดทั้งระบบ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Viscosity of the Software</a:t>
            </a:r>
            <a:r>
              <a:rPr lang="th-TH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Design-preserving methods are more difficult to use than the hacks</a:t>
            </a:r>
            <a:r>
              <a:rPr lang="th-TH" dirty="0" smtClean="0"/>
              <a:t> </a:t>
            </a:r>
            <a:r>
              <a:rPr lang="en-US" dirty="0" smtClean="0"/>
              <a:t>&lt;&lt; </a:t>
            </a:r>
            <a:r>
              <a:rPr lang="th-TH" dirty="0" smtClean="0"/>
              <a:t>เอาไปครอบส่วนเก่า</a:t>
            </a:r>
            <a:endParaRPr lang="en-US" dirty="0" smtClean="0"/>
          </a:p>
          <a:p>
            <a:pPr lvl="1"/>
            <a:r>
              <a:rPr lang="en-US" dirty="0" smtClean="0"/>
              <a:t>Easy to do the wrong thing, but difficult to do the right thing</a:t>
            </a:r>
          </a:p>
          <a:p>
            <a:r>
              <a:rPr lang="en-US" dirty="0" smtClean="0"/>
              <a:t>Viscosity of the Environment</a:t>
            </a:r>
          </a:p>
          <a:p>
            <a:pPr lvl="1"/>
            <a:r>
              <a:rPr lang="en-US" dirty="0" smtClean="0"/>
              <a:t>Slow development environment</a:t>
            </a:r>
          </a:p>
          <a:p>
            <a:pPr lvl="1"/>
            <a:r>
              <a:rPr lang="en-US" dirty="0" smtClean="0"/>
              <a:t>Long compile time</a:t>
            </a:r>
          </a:p>
          <a:p>
            <a:pPr lvl="1"/>
            <a:r>
              <a:rPr lang="en-US" dirty="0" smtClean="0"/>
              <a:t>Hard-to-use source code control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7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Needless Complexity</a:t>
            </a:r>
            <a:r>
              <a:rPr lang="th-TH" dirty="0" smtClean="0"/>
              <a:t> เผื่อมากไป เวลาแก้ไข หรือ พัฒนาต้องแก้ทุกส่วน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elements which are not currently useful</a:t>
            </a:r>
          </a:p>
          <a:p>
            <a:r>
              <a:rPr lang="en-US" dirty="0" smtClean="0"/>
              <a:t>Littered design with unused constructs</a:t>
            </a:r>
          </a:p>
          <a:p>
            <a:r>
              <a:rPr lang="en-US" dirty="0" smtClean="0"/>
              <a:t>Design becomes too complex to understand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259" y="3404600"/>
            <a:ext cx="4447257" cy="34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9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Needless Repetition</a:t>
            </a:r>
            <a:r>
              <a:rPr lang="th-TH" dirty="0" smtClean="0"/>
              <a:t> </a:t>
            </a:r>
            <a:r>
              <a:rPr lang="en-US" dirty="0" smtClean="0"/>
              <a:t> = copy paste </a:t>
            </a:r>
            <a:r>
              <a:rPr lang="th-TH" dirty="0" smtClean="0"/>
              <a:t>แทน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 &amp; paste code with slight modifications</a:t>
            </a:r>
          </a:p>
          <a:p>
            <a:r>
              <a:rPr lang="en-US" dirty="0" smtClean="0"/>
              <a:t>When same code appears over and over again,</a:t>
            </a:r>
            <a:br>
              <a:rPr lang="en-US" dirty="0" smtClean="0"/>
            </a:br>
            <a:r>
              <a:rPr lang="en-US" dirty="0" smtClean="0"/>
              <a:t>the developers are missing an abstraction</a:t>
            </a:r>
          </a:p>
          <a:p>
            <a:r>
              <a:rPr lang="en-US" dirty="0" smtClean="0"/>
              <a:t>Found bugs need to be fixed in every repetition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 slightly different fixes!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 descr="http://churchco.de/wp-content/uploads/2010/09/hack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697" y="4264258"/>
            <a:ext cx="59055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60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2589</TotalTime>
  <Words>2335</Words>
  <Application>Microsoft Office PowerPoint</Application>
  <PresentationFormat>Widescreen</PresentationFormat>
  <Paragraphs>384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Angsana New</vt:lpstr>
      <vt:lpstr>Arial</vt:lpstr>
      <vt:lpstr>Book Antiqua</vt:lpstr>
      <vt:lpstr>Calibri</vt:lpstr>
      <vt:lpstr>Calibri Light</vt:lpstr>
      <vt:lpstr>Consolas</vt:lpstr>
      <vt:lpstr>Cordia New</vt:lpstr>
      <vt:lpstr>TH Sarabun New</vt:lpstr>
      <vt:lpstr>Sales Direction 16X9</vt:lpstr>
      <vt:lpstr>Object Oriented Analysis and Design</vt:lpstr>
      <vt:lpstr>Why Software Rots?</vt:lpstr>
      <vt:lpstr>Design Smells สัณณานบ่งบอกถึงการเสื่อมของโปรแกรม</vt:lpstr>
      <vt:lpstr>Rigidity</vt:lpstr>
      <vt:lpstr>Fragility</vt:lpstr>
      <vt:lpstr>Immobility</vt:lpstr>
      <vt:lpstr>Viscosity ความหนืด ถ้าแก้ไขแล้วต้องตรวจสอบทั้งหมดทั้งระบบ</vt:lpstr>
      <vt:lpstr>Needless Complexity เผื่อมากไป เวลาแก้ไข หรือ พัฒนาต้องแก้ทุกส่วน</vt:lpstr>
      <vt:lpstr>Needless Repetition  = copy paste แทน method</vt:lpstr>
      <vt:lpstr>Opacity อ่านแล้วไม่เข้าใจ เข้าใจยาก</vt:lpstr>
      <vt:lpstr>Object Oriented Design Principles การออกแบบที่ดี</vt:lpstr>
      <vt:lpstr>Single Responsibility Principle (SRP)</vt:lpstr>
      <vt:lpstr>More Examples on SRP</vt:lpstr>
      <vt:lpstr>Open/Closed Principle (OCP) เปิดให้ต่อเติม ปิดไม่ให้แก้ไข</vt:lpstr>
      <vt:lpstr>Strategy Pattern for OCP</vt:lpstr>
      <vt:lpstr>Template Method Pattern for OCP</vt:lpstr>
      <vt:lpstr>Liskov Substitution Principle (LSP) sub class ต้องทำงานแทน super class ได้ทุกประการ</vt:lpstr>
      <vt:lpstr>Example of LSP</vt:lpstr>
      <vt:lpstr>Interface Segregation Principle (ISP) ควรมีเพียงแค่ interface ที่จำเป็นต้องใช้ใน คราสนั้นๆ</vt:lpstr>
      <vt:lpstr>Example on ISP</vt:lpstr>
      <vt:lpstr>Dependency Inversion Principle (DIP)</vt:lpstr>
      <vt:lpstr>Example of DIP</vt:lpstr>
      <vt:lpstr>DIP Code Example</vt:lpstr>
      <vt:lpstr>Next week …</vt:lpstr>
      <vt:lpstr>M2: Design Document</vt:lpstr>
      <vt:lpstr>OOD Exercise: Coffee Maker CE</vt:lpstr>
      <vt:lpstr>CoffeeMakerCE Hardware Driver API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Akkarit Sangpetch</dc:creator>
  <cp:lastModifiedBy>Arm</cp:lastModifiedBy>
  <cp:revision>203</cp:revision>
  <dcterms:created xsi:type="dcterms:W3CDTF">2012-08-30T21:52:00Z</dcterms:created>
  <dcterms:modified xsi:type="dcterms:W3CDTF">2014-10-03T17:40:45Z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