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78" r:id="rId3"/>
    <p:sldId id="317" r:id="rId4"/>
    <p:sldId id="318" r:id="rId5"/>
    <p:sldId id="319" r:id="rId6"/>
    <p:sldId id="321" r:id="rId7"/>
    <p:sldId id="320" r:id="rId8"/>
    <p:sldId id="288" r:id="rId9"/>
    <p:sldId id="289" r:id="rId10"/>
    <p:sldId id="291" r:id="rId11"/>
    <p:sldId id="292" r:id="rId12"/>
    <p:sldId id="293" r:id="rId13"/>
    <p:sldId id="294" r:id="rId14"/>
    <p:sldId id="290" r:id="rId15"/>
    <p:sldId id="296" r:id="rId16"/>
    <p:sldId id="295" r:id="rId17"/>
    <p:sldId id="297" r:id="rId18"/>
    <p:sldId id="299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3" r:id="rId34"/>
    <p:sldId id="315" r:id="rId35"/>
    <p:sldId id="316" r:id="rId36"/>
    <p:sldId id="323" r:id="rId37"/>
    <p:sldId id="325" r:id="rId38"/>
    <p:sldId id="326" r:id="rId39"/>
    <p:sldId id="324" r:id="rId40"/>
    <p:sldId id="322" r:id="rId41"/>
    <p:sldId id="329" r:id="rId42"/>
    <p:sldId id="327" r:id="rId43"/>
    <p:sldId id="3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3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http://en.wikipedia.org/wiki/Mockito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http://martinfowler.com/articles/mocksArentStubs.html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962" y="1873584"/>
            <a:ext cx="5120640" cy="2560320"/>
          </a:xfrm>
        </p:spPr>
        <p:txBody>
          <a:bodyPr/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61" y="4571999"/>
            <a:ext cx="5903283" cy="209320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Management, Planning &amp;</a:t>
            </a:r>
            <a:br>
              <a:rPr lang="en-US" sz="2000" dirty="0" smtClean="0"/>
            </a:br>
            <a:r>
              <a:rPr lang="en-US" sz="2000" dirty="0" smtClean="0"/>
              <a:t>Practical Development</a:t>
            </a:r>
            <a:endParaRPr lang="en-US" sz="2000" dirty="0"/>
          </a:p>
          <a:p>
            <a:r>
              <a:rPr lang="en-US" sz="2000" dirty="0" smtClean="0"/>
              <a:t>September 23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, 2014</a:t>
            </a:r>
          </a:p>
          <a:p>
            <a:r>
              <a:rPr lang="en-US" sz="2000" dirty="0"/>
              <a:t>Department </a:t>
            </a:r>
            <a:r>
              <a:rPr lang="en-US" sz="2000" dirty="0" smtClean="0"/>
              <a:t>of Computer Engineering, KMITL</a:t>
            </a:r>
            <a:br>
              <a:rPr lang="en-US" sz="2000" dirty="0" smtClean="0"/>
            </a:br>
            <a:r>
              <a:rPr lang="en-US" sz="2000" dirty="0" smtClean="0"/>
              <a:t>Dr. </a:t>
            </a:r>
            <a:r>
              <a:rPr lang="en-US" sz="2000" dirty="0" err="1" smtClean="0"/>
              <a:t>Akkarit</a:t>
            </a:r>
            <a:r>
              <a:rPr lang="en-US" sz="2000" dirty="0" smtClean="0"/>
              <a:t> </a:t>
            </a:r>
            <a:r>
              <a:rPr lang="en-US" sz="2000" dirty="0" err="1" smtClean="0"/>
              <a:t>Sangpetch</a:t>
            </a:r>
            <a:r>
              <a:rPr lang="en-US" sz="2000" dirty="0" smtClean="0"/>
              <a:t> &amp; Dr. Orathai Sangpetch</a:t>
            </a:r>
            <a:endParaRPr lang="en-US" sz="2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r="10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Control </a:t>
            </a:r>
            <a:r>
              <a:rPr lang="th-TH" dirty="0" smtClean="0"/>
              <a:t>ใช้เวอเก่า </a:t>
            </a:r>
            <a:r>
              <a:rPr lang="en-US" dirty="0" smtClean="0"/>
              <a:t>/ </a:t>
            </a:r>
            <a:r>
              <a:rPr lang="en-US" dirty="0" smtClean="0"/>
              <a:t>Source Control / Version </a:t>
            </a:r>
            <a:r>
              <a:rPr lang="en-US" dirty="0" smtClean="0"/>
              <a:t>Control</a:t>
            </a:r>
            <a:endParaRPr lang="en-US" dirty="0" smtClean="0"/>
          </a:p>
          <a:p>
            <a:r>
              <a:rPr lang="en-US" dirty="0" smtClean="0"/>
              <a:t>Manage changes to document, source code, web sites, etc.</a:t>
            </a:r>
          </a:p>
          <a:p>
            <a:r>
              <a:rPr lang="en-US" dirty="0" smtClean="0"/>
              <a:t>Keep history of your software</a:t>
            </a:r>
          </a:p>
          <a:p>
            <a:pPr lvl="1"/>
            <a:r>
              <a:rPr lang="en-US" dirty="0" smtClean="0"/>
              <a:t>Old versions</a:t>
            </a:r>
          </a:p>
          <a:p>
            <a:pPr lvl="1"/>
            <a:r>
              <a:rPr lang="en-US" dirty="0" smtClean="0"/>
              <a:t>Previous approaches</a:t>
            </a:r>
          </a:p>
          <a:p>
            <a:r>
              <a:rPr lang="en-US" dirty="0" smtClean="0"/>
              <a:t>Share source codes amongst different people /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Revision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a database in a local </a:t>
            </a:r>
            <a:r>
              <a:rPr lang="en-US" dirty="0" smtClean="0"/>
              <a:t>computer</a:t>
            </a:r>
            <a:r>
              <a:rPr lang="th-TH" dirty="0" smtClean="0"/>
              <a:t> ใช้ได้คนเดวไม่แช</a:t>
            </a:r>
            <a:endParaRPr lang="en-US" dirty="0" smtClean="0"/>
          </a:p>
          <a:p>
            <a:r>
              <a:rPr lang="en-US" dirty="0" smtClean="0"/>
              <a:t>Checkout  files into a working directory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28" y="3174598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Revision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394" y="1661791"/>
            <a:ext cx="5783857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client checks out a version of the code from a centralized server</a:t>
            </a:r>
            <a:br>
              <a:rPr lang="en-US" dirty="0"/>
            </a:br>
            <a:r>
              <a:rPr lang="en-US" dirty="0"/>
              <a:t>and commits code to the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Access </a:t>
            </a:r>
            <a:r>
              <a:rPr lang="en-US" dirty="0" smtClean="0"/>
              <a:t>control</a:t>
            </a:r>
            <a:r>
              <a:rPr lang="th-TH" dirty="0" smtClean="0"/>
              <a:t> กำหนดว่าใครใช้ได้</a:t>
            </a:r>
            <a:endParaRPr lang="en-US" dirty="0" smtClean="0"/>
          </a:p>
          <a:p>
            <a:pPr lvl="1"/>
            <a:r>
              <a:rPr lang="en-US" dirty="0" smtClean="0"/>
              <a:t>Central </a:t>
            </a:r>
            <a:r>
              <a:rPr lang="en-US" dirty="0" smtClean="0"/>
              <a:t>backup</a:t>
            </a:r>
            <a:r>
              <a:rPr lang="th-TH" dirty="0" smtClean="0"/>
              <a:t> มีแบลกอัพส่วนกลาง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Single </a:t>
            </a:r>
            <a:r>
              <a:rPr lang="en-US" dirty="0" smtClean="0"/>
              <a:t>point-of-failure</a:t>
            </a:r>
            <a:r>
              <a:rPr lang="th-TH" dirty="0" smtClean="0"/>
              <a:t> ล่มก็หายหมด</a:t>
            </a:r>
            <a:endParaRPr lang="en-US" dirty="0" smtClean="0"/>
          </a:p>
          <a:p>
            <a:pPr lvl="1"/>
            <a:r>
              <a:rPr lang="en-US" dirty="0" smtClean="0"/>
              <a:t>Connectivity required for </a:t>
            </a:r>
            <a:r>
              <a:rPr lang="en-US" dirty="0" smtClean="0"/>
              <a:t>checking-in</a:t>
            </a:r>
            <a:r>
              <a:rPr lang="th-TH" dirty="0" smtClean="0"/>
              <a:t> ต้องเชื่อต่อตลอด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  <a:r>
              <a:rPr lang="th-TH" dirty="0" smtClean="0"/>
              <a:t> ต้องรวม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CVS, </a:t>
            </a:r>
            <a:r>
              <a:rPr lang="en-US" dirty="0" smtClean="0"/>
              <a:t>Subversion (SVN), </a:t>
            </a:r>
            <a:r>
              <a:rPr lang="en-US" dirty="0"/>
              <a:t>Perforce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29" y="2077550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Revision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264" y="1828800"/>
            <a:ext cx="5498335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Peer-to-peer model: Everyone has a </a:t>
            </a:r>
            <a:r>
              <a:rPr lang="en-US" dirty="0" smtClean="0"/>
              <a:t>repository and usually work with the local repository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Every clone is a fork and a </a:t>
            </a:r>
            <a:r>
              <a:rPr lang="en-US" dirty="0" smtClean="0"/>
              <a:t>backup</a:t>
            </a:r>
            <a:r>
              <a:rPr lang="th-TH" dirty="0" smtClean="0"/>
              <a:t> เอาจากของคนอื่นได้ และ มีแบกอัพ</a:t>
            </a:r>
            <a:endParaRPr lang="en-US" dirty="0" smtClean="0"/>
          </a:p>
          <a:p>
            <a:pPr lvl="1"/>
            <a:r>
              <a:rPr lang="en-US" dirty="0" smtClean="0"/>
              <a:t>No connectivity </a:t>
            </a:r>
            <a:r>
              <a:rPr lang="en-US" dirty="0" smtClean="0"/>
              <a:t>requirement</a:t>
            </a:r>
            <a:r>
              <a:rPr lang="th-TH" dirty="0" smtClean="0"/>
              <a:t> ไม่ต้องต่อตลอด</a:t>
            </a:r>
            <a:endParaRPr lang="en-US" dirty="0" smtClean="0"/>
          </a:p>
          <a:p>
            <a:pPr lvl="1"/>
            <a:r>
              <a:rPr lang="en-US" dirty="0" smtClean="0"/>
              <a:t>Fast</a:t>
            </a:r>
            <a:r>
              <a:rPr lang="th-TH" dirty="0" smtClean="0"/>
              <a:t> เร็ว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good for large binary </a:t>
            </a:r>
            <a:r>
              <a:rPr lang="en-US" dirty="0" smtClean="0"/>
              <a:t>files</a:t>
            </a:r>
            <a:r>
              <a:rPr lang="th-TH" dirty="0" smtClean="0"/>
              <a:t> ไฟใหญ่ๆ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Git</a:t>
            </a:r>
            <a:r>
              <a:rPr lang="en-US" dirty="0"/>
              <a:t>, Mercurial, Bazaar, Fossil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57" y="1700528"/>
            <a:ext cx="4273206" cy="48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developed in 2005</a:t>
            </a:r>
          </a:p>
          <a:p>
            <a:pPr lvl="1"/>
            <a:r>
              <a:rPr lang="en-US" dirty="0" smtClean="0"/>
              <a:t>Used to maintain the Linux kernel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Strong support for parallel branches</a:t>
            </a:r>
          </a:p>
          <a:p>
            <a:r>
              <a:rPr lang="en-US" dirty="0" smtClean="0"/>
              <a:t>Fully distributed</a:t>
            </a:r>
          </a:p>
          <a:p>
            <a:r>
              <a:rPr lang="en-US" dirty="0" smtClean="0"/>
              <a:t>Ensure integrity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http://git-scm.com/figures/18333fig0106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6" y="2027104"/>
            <a:ext cx="4505538" cy="414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git-scm.com/figures/18333fig0201-t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7104"/>
            <a:ext cx="5620528" cy="356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 vs Snapshots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 Changes (most VCS)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Tracking Snapshots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http://git-scm.com/figures/18333fig0104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19094"/>
            <a:ext cx="4572000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it-scm.com/figures/18333fig0105-t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3666"/>
            <a:ext cx="4572000" cy="20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5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48004" y="1828800"/>
            <a:ext cx="7873095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is a content-addressable file system (located in .</a:t>
            </a:r>
            <a:r>
              <a:rPr lang="en-US" dirty="0" err="1" smtClean="0"/>
              <a:t>git</a:t>
            </a:r>
            <a:r>
              <a:rPr lang="en-US" dirty="0" smtClean="0"/>
              <a:t>/ directory)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knows about 4 types of objects</a:t>
            </a:r>
          </a:p>
          <a:p>
            <a:pPr lvl="1"/>
            <a:r>
              <a:rPr lang="en-US" dirty="0" smtClean="0"/>
              <a:t>Blob – each committed file is a blob (referenced by its content hash)</a:t>
            </a:r>
          </a:p>
          <a:p>
            <a:pPr lvl="1"/>
            <a:r>
              <a:rPr lang="en-US" dirty="0" smtClean="0"/>
              <a:t>Tree – each directory is a tree object (may contain blobs or other trees)</a:t>
            </a:r>
          </a:p>
          <a:p>
            <a:pPr lvl="1"/>
            <a:r>
              <a:rPr lang="en-US" dirty="0" smtClean="0"/>
              <a:t>Commit – each commit is a snapshot of the working tree</a:t>
            </a:r>
          </a:p>
          <a:p>
            <a:pPr lvl="2"/>
            <a:r>
              <a:rPr lang="en-US" dirty="0" smtClean="0"/>
              <a:t>A commit is uniquely identified by 160-bit hash value (SHA-1)</a:t>
            </a:r>
            <a:br>
              <a:rPr lang="en-US" dirty="0" smtClean="0"/>
            </a:br>
            <a:r>
              <a:rPr lang="en-US" dirty="0" smtClean="0"/>
              <a:t>For example</a:t>
            </a:r>
            <a:r>
              <a:rPr lang="en-US" dirty="0"/>
              <a:t>: </a:t>
            </a:r>
            <a:r>
              <a:rPr lang="en-US" dirty="0" smtClean="0"/>
              <a:t>604c9bb8d9045c628ca2298855631b823d961bbc</a:t>
            </a:r>
          </a:p>
          <a:p>
            <a:pPr lvl="1"/>
            <a:r>
              <a:rPr lang="en-US" dirty="0" smtClean="0"/>
              <a:t>Tag – contains a reference to another object along with metadata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repository is a graph of commits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5438"/>
            <a:ext cx="2652605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&amp; install: </a:t>
            </a:r>
            <a:r>
              <a:rPr lang="en-US" dirty="0" smtClean="0">
                <a:hlinkClick r:id="rId2"/>
              </a:rPr>
              <a:t>http://git-scm.com/</a:t>
            </a:r>
            <a:endParaRPr lang="en-US" dirty="0" smtClean="0"/>
          </a:p>
          <a:p>
            <a:r>
              <a:rPr lang="en-US" dirty="0" smtClean="0"/>
              <a:t>Configure identity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config --global user.name “John Doe”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config --global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johndoe@example.com</a:t>
            </a:r>
          </a:p>
          <a:p>
            <a:r>
              <a:rPr lang="en-US" dirty="0" smtClean="0"/>
              <a:t>Configure editor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config --global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core.editor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/ Clone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repository (generate a new repository in .</a:t>
            </a:r>
            <a:r>
              <a:rPr lang="en-US" dirty="0" err="1" smtClean="0"/>
              <a:t>git</a:t>
            </a:r>
            <a:r>
              <a:rPr lang="en-US" dirty="0" smtClean="0"/>
              <a:t>/)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Clone a repository (download the repository from other machines)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https://github.com/abcd/repo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Lifecycle: The Macro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50834"/>
            <a:ext cx="9601200" cy="4343400"/>
          </a:xfrm>
        </p:spPr>
        <p:txBody>
          <a:bodyPr/>
          <a:lstStyle/>
          <a:p>
            <a:r>
              <a:rPr lang="en-US" dirty="0" smtClean="0"/>
              <a:t>The purpose of the macro process is to guide the overall development of the system, ultimately leading to the production system</a:t>
            </a:r>
          </a:p>
          <a:p>
            <a:r>
              <a:rPr lang="en-US" dirty="0" smtClean="0"/>
              <a:t>The macro process can be described in terms of two dimensions</a:t>
            </a:r>
          </a:p>
          <a:p>
            <a:pPr lvl="1"/>
            <a:r>
              <a:rPr lang="en-US" dirty="0" smtClean="0"/>
              <a:t>Content: what is done</a:t>
            </a:r>
          </a:p>
          <a:p>
            <a:pPr lvl="1"/>
            <a:r>
              <a:rPr lang="en-US" dirty="0" smtClean="0"/>
              <a:t>Time: when it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(Add) Changes &amp; Creating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specific changes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*.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README.md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-m ‘Message about the first commit’</a:t>
            </a:r>
          </a:p>
          <a:p>
            <a:r>
              <a:rPr lang="en-US" dirty="0" smtClean="0"/>
              <a:t>Commit all changes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-am ‘Message about the first commit’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50776" y="4990641"/>
            <a:ext cx="1245824" cy="6499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650776" y="3803830"/>
            <a:ext cx="1245824" cy="649995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650776" y="2710149"/>
            <a:ext cx="1245824" cy="50677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6" idx="0"/>
          </p:cNvCxnSpPr>
          <p:nvPr/>
        </p:nvCxnSpPr>
        <p:spPr>
          <a:xfrm>
            <a:off x="10273688" y="3216925"/>
            <a:ext cx="0" cy="58690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5" idx="0"/>
          </p:cNvCxnSpPr>
          <p:nvPr/>
        </p:nvCxnSpPr>
        <p:spPr>
          <a:xfrm>
            <a:off x="10273688" y="4453825"/>
            <a:ext cx="0" cy="5368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staging 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--cached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uselessfile.php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From index and file 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uselessfile.php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tracks content (using hash), not files</a:t>
            </a:r>
          </a:p>
          <a:p>
            <a:r>
              <a:rPr lang="en-US" dirty="0" smtClean="0"/>
              <a:t>There is a move command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mv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fileB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above command is the same as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mv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fileB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753" y="1520328"/>
            <a:ext cx="10377889" cy="53376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Show status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/>
              <a:t>Show logs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--since=2.weeks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--since=“3 years 1 day 3 minutes ago”</a:t>
            </a:r>
          </a:p>
          <a:p>
            <a:r>
              <a:rPr lang="en-US" dirty="0"/>
              <a:t>Show </a:t>
            </a:r>
            <a:r>
              <a:rPr lang="en-US" dirty="0" smtClean="0"/>
              <a:t>diffs</a:t>
            </a:r>
          </a:p>
          <a:p>
            <a:pPr lvl="1"/>
            <a:r>
              <a:rPr lang="en-US" dirty="0" err="1" smtClean="0"/>
              <a:t>Unstaged</a:t>
            </a:r>
            <a:r>
              <a:rPr lang="en-US" dirty="0" smtClean="0"/>
              <a:t> changes: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pPr lvl="1"/>
            <a:r>
              <a:rPr lang="en-US" dirty="0" smtClean="0"/>
              <a:t>Staged changes: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 –cached</a:t>
            </a:r>
          </a:p>
          <a:p>
            <a:pPr lvl="1"/>
            <a:r>
              <a:rPr lang="en-US" dirty="0" smtClean="0"/>
              <a:t>Relative to specific version</a:t>
            </a:r>
          </a:p>
          <a:p>
            <a:pPr marL="32004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 1776f5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HEAD^</a:t>
            </a:r>
          </a:p>
          <a:p>
            <a:r>
              <a:rPr lang="en-US" sz="2300" dirty="0" smtClean="0">
                <a:cs typeface="Consolas" panose="020B0609020204030204" pitchFamily="49" charset="0"/>
              </a:rPr>
              <a:t>Show Commits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Last commit: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Specific commit: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 1776f5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last commit message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–amend</a:t>
            </a:r>
          </a:p>
          <a:p>
            <a:r>
              <a:rPr lang="en-US" dirty="0" err="1" smtClean="0"/>
              <a:t>Unstage</a:t>
            </a:r>
            <a:r>
              <a:rPr lang="en-US" dirty="0" smtClean="0"/>
              <a:t> staged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Unmodify</a:t>
            </a:r>
            <a:r>
              <a:rPr lang="en-US" dirty="0" smtClean="0"/>
              <a:t> modified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--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Revert a commit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revert 1776f5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828800"/>
            <a:ext cx="10305361" cy="4343400"/>
          </a:xfrm>
        </p:spPr>
        <p:txBody>
          <a:bodyPr/>
          <a:lstStyle/>
          <a:p>
            <a:r>
              <a:rPr lang="en-US" dirty="0" smtClean="0"/>
              <a:t>Exclude files from repository (binary builds, runtime cache, temporary files, …)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 smtClean="0"/>
              <a:t>env</a:t>
            </a:r>
            <a:r>
              <a:rPr lang="en-US" dirty="0" smtClean="0"/>
              <a:t>.*.</a:t>
            </a:r>
            <a:r>
              <a:rPr lang="en-US" dirty="0" err="1" smtClean="0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*.class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hs_err_pid</a:t>
            </a: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>	/build/</a:t>
            </a:r>
          </a:p>
          <a:p>
            <a:r>
              <a:rPr lang="en-US" dirty="0" smtClean="0"/>
              <a:t>End pattern with slash( / ) to specify a directory</a:t>
            </a:r>
          </a:p>
          <a:p>
            <a:r>
              <a:rPr lang="en-US" dirty="0" smtClean="0"/>
              <a:t>Negate pattern with the exclamation point ( !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clones of the same repository</a:t>
            </a:r>
          </a:p>
          <a:p>
            <a:r>
              <a:rPr lang="en-US" dirty="0" smtClean="0"/>
              <a:t>Can be local (another checkout) or remote (co-worker, central server)</a:t>
            </a:r>
          </a:p>
          <a:p>
            <a:r>
              <a:rPr lang="en-US" dirty="0" smtClean="0"/>
              <a:t>There are default remotes for push and pull (fetch)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remote -v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 https://github.com/myrepo/repo.git (fetch)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 https://github.com/myrepo/repo.git (push)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Pushing to remote repository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default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&lt;remote&gt; &lt;branch&gt;</a:t>
            </a:r>
          </a:p>
          <a:p>
            <a:r>
              <a:rPr lang="en-US" dirty="0" smtClean="0"/>
              <a:t>Setting a default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-u &lt;remote&gt; &lt;branch&gt;</a:t>
            </a:r>
          </a:p>
          <a:p>
            <a:r>
              <a:rPr lang="en-US" dirty="0" smtClean="0"/>
              <a:t>Then…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Pulling from remote repository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7708" y="2705100"/>
            <a:ext cx="6014292" cy="3467100"/>
          </a:xfrm>
        </p:spPr>
        <p:txBody>
          <a:bodyPr/>
          <a:lstStyle/>
          <a:p>
            <a:r>
              <a:rPr lang="en-US" dirty="0" smtClean="0"/>
              <a:t>Fetch &amp; Merge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[&lt;remote&gt; 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rbranch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</a:p>
          <a:p>
            <a:r>
              <a:rPr lang="en-US" dirty="0" smtClean="0"/>
              <a:t>Fetch &amp; Rebase (can be dangerous)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--rebase [&lt;remote&gt; 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rbranch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Tags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Tags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tag v0.1.0</a:t>
            </a:r>
          </a:p>
          <a:p>
            <a:r>
              <a:rPr lang="en-US" dirty="0" smtClean="0"/>
              <a:t>Annotated Tags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tag -a v0.1.0 -m ‘Version 0.1.0’</a:t>
            </a:r>
          </a:p>
          <a:p>
            <a:r>
              <a:rPr lang="en-US" dirty="0" smtClean="0"/>
              <a:t>GPG-signed Tags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tag -s v0.1.0 -m ‘Signed Version 0.1.0’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tag -v v0.1.0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692" y="1828800"/>
            <a:ext cx="6731306" cy="4343400"/>
          </a:xfrm>
        </p:spPr>
        <p:txBody>
          <a:bodyPr/>
          <a:lstStyle/>
          <a:p>
            <a:r>
              <a:rPr lang="en-US" dirty="0" smtClean="0"/>
              <a:t>The repository is a graph</a:t>
            </a:r>
          </a:p>
          <a:p>
            <a:r>
              <a:rPr lang="en-US" dirty="0" smtClean="0"/>
              <a:t>New branch can be created</a:t>
            </a:r>
            <a:br>
              <a:rPr lang="en-US" dirty="0" smtClean="0"/>
            </a:br>
            <a:r>
              <a:rPr lang="en-US" dirty="0" smtClean="0"/>
              <a:t>(to develop new feature)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-b 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new_branch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 smtClean="0"/>
              <a:t>You can switch between branches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default (main) branch is called ‘master’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15" y="1828800"/>
            <a:ext cx="3362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Process: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2820319"/>
            <a:ext cx="9688417" cy="3811835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These disciplines are executed in the following orders</a:t>
            </a:r>
          </a:p>
          <a:p>
            <a:pPr lvl="1"/>
            <a:r>
              <a:rPr lang="en-US" sz="1800" dirty="0" smtClean="0"/>
              <a:t>Requirements: Define the system boundaries</a:t>
            </a:r>
          </a:p>
          <a:p>
            <a:pPr lvl="1"/>
            <a:r>
              <a:rPr lang="en-US" sz="1800" dirty="0" smtClean="0"/>
              <a:t>Analysis and design: Transform the requirements into a design of the system</a:t>
            </a:r>
          </a:p>
          <a:p>
            <a:pPr lvl="1"/>
            <a:r>
              <a:rPr lang="en-US" sz="1800" dirty="0" smtClean="0"/>
              <a:t>Implementation: Implement, unit test, and integrate the design</a:t>
            </a:r>
          </a:p>
          <a:p>
            <a:pPr lvl="1"/>
            <a:r>
              <a:rPr lang="en-US" sz="1800" dirty="0" smtClean="0"/>
              <a:t>Test: Test the implementation that it fulfills the requirements</a:t>
            </a:r>
          </a:p>
          <a:p>
            <a:pPr lvl="1"/>
            <a:r>
              <a:rPr lang="en-US" sz="1800" dirty="0" smtClean="0"/>
              <a:t>Deployment: Ensure that the software is available for its end users</a:t>
            </a:r>
          </a:p>
          <a:p>
            <a:r>
              <a:rPr lang="en-US" sz="2000" dirty="0" smtClean="0"/>
              <a:t>These disciplines are executed throughout the process</a:t>
            </a:r>
          </a:p>
          <a:p>
            <a:pPr lvl="1"/>
            <a:r>
              <a:rPr lang="en-US" sz="1800" dirty="0" smtClean="0"/>
              <a:t>Project management: Planning, staffing, monitoring, managing risks and resources</a:t>
            </a:r>
          </a:p>
          <a:p>
            <a:pPr lvl="1"/>
            <a:r>
              <a:rPr lang="en-US" sz="1800" dirty="0" smtClean="0"/>
              <a:t>Configuration and change management: identify configuration items and manage their changes</a:t>
            </a:r>
          </a:p>
          <a:p>
            <a:pPr lvl="1"/>
            <a:r>
              <a:rPr lang="en-US" sz="1800" dirty="0" smtClean="0"/>
              <a:t>Environment: provide the development environment to support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554067"/>
            <a:ext cx="5581650" cy="12001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86825" y="1554067"/>
            <a:ext cx="3430033" cy="1661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dirty="0" smtClean="0"/>
              <a:t>การจัดการโปรเจค วางแผน มองหาความเสี่ยง</a:t>
            </a:r>
          </a:p>
          <a:p>
            <a:r>
              <a:rPr lang="th-TH" sz="1800" dirty="0" smtClean="0"/>
              <a:t>การปรับเปรี่ยนให้เหมาะสม</a:t>
            </a:r>
          </a:p>
          <a:p>
            <a:r>
              <a:rPr lang="th-TH" sz="1800" dirty="0" smtClean="0"/>
              <a:t>ทรัพยากร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50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606" y="1828800"/>
            <a:ext cx="5927993" cy="4343400"/>
          </a:xfrm>
        </p:spPr>
        <p:txBody>
          <a:bodyPr/>
          <a:lstStyle/>
          <a:p>
            <a:r>
              <a:rPr lang="en-US" dirty="0" smtClean="0"/>
              <a:t>We have to merge the branch back at some point</a:t>
            </a:r>
          </a:p>
          <a:p>
            <a:r>
              <a:rPr lang="en-US" dirty="0" smtClean="0"/>
              <a:t>These commands will merge </a:t>
            </a:r>
            <a:r>
              <a:rPr lang="en-US" dirty="0" err="1" smtClean="0"/>
              <a:t>feature_X</a:t>
            </a:r>
            <a:r>
              <a:rPr lang="en-US" dirty="0" smtClean="0"/>
              <a:t> commits back to master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feature_X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70" y="1660124"/>
            <a:ext cx="3305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16" y="1883884"/>
            <a:ext cx="96012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merge strategies</a:t>
            </a:r>
          </a:p>
          <a:p>
            <a:pPr lvl="1"/>
            <a:r>
              <a:rPr lang="en-US" dirty="0" smtClean="0"/>
              <a:t>Fast-forward</a:t>
            </a:r>
          </a:p>
          <a:p>
            <a:pPr lvl="1"/>
            <a:r>
              <a:rPr lang="en-US" dirty="0" smtClean="0"/>
              <a:t>3-way merge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Auto-merging sample.txt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CONFLICT (content): Merge conflict in sample.txt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Automatic merge failed; fix conflicts and then commit the result.</a:t>
            </a:r>
          </a:p>
          <a:p>
            <a:r>
              <a:rPr lang="en-US" dirty="0" smtClean="0"/>
              <a:t>After the fix, mark as resolved and trigger commit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sample.txt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7" y="2450493"/>
            <a:ext cx="450532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37" y="4398227"/>
            <a:ext cx="4524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316" y="1828800"/>
            <a:ext cx="5465284" cy="4343400"/>
          </a:xfrm>
        </p:spPr>
        <p:txBody>
          <a:bodyPr/>
          <a:lstStyle/>
          <a:p>
            <a:r>
              <a:rPr lang="en-US" dirty="0" smtClean="0"/>
              <a:t>Once merged, branches can be removed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–d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feature_X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74" y="1609725"/>
            <a:ext cx="32670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486" y="1828800"/>
            <a:ext cx="4523113" cy="4343400"/>
          </a:xfrm>
        </p:spPr>
        <p:txBody>
          <a:bodyPr/>
          <a:lstStyle/>
          <a:p>
            <a:r>
              <a:rPr lang="en-US" dirty="0" smtClean="0"/>
              <a:t>Rewrite the commit history to make it linear</a:t>
            </a:r>
          </a:p>
          <a:p>
            <a:pPr lvl="1"/>
            <a:r>
              <a:rPr lang="en-US" dirty="0" smtClean="0"/>
              <a:t>Do not rebase published code!</a:t>
            </a:r>
          </a:p>
          <a:p>
            <a:r>
              <a:rPr lang="en-US" dirty="0" smtClean="0"/>
              <a:t>Example: rebasing origin/master branch onto master branch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origin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rebase origin/master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5" y="1695450"/>
            <a:ext cx="2600325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68" y="1695450"/>
            <a:ext cx="2759496" cy="484395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86419" y="4153359"/>
            <a:ext cx="473726" cy="374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often!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committing your code</a:t>
            </a:r>
            <a:r>
              <a:rPr lang="en-US" dirty="0"/>
              <a:t> </a:t>
            </a:r>
            <a:r>
              <a:rPr lang="en-US" dirty="0" smtClean="0"/>
              <a:t>to track your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34</a:t>
            </a:fld>
            <a:endParaRPr lang="en-US"/>
          </a:p>
        </p:txBody>
      </p:sp>
      <p:pic>
        <p:nvPicPr>
          <p:cNvPr id="8194" name="Picture 2" descr="Git 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43" y="2584403"/>
            <a:ext cx="5650314" cy="3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12" y="1981200"/>
            <a:ext cx="91059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012" y="44196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branch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9812" y="27432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commits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2812" y="441267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pull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0612" y="489562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Discussion and updates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35325" y="441267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and deploy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0333" y="5516274"/>
            <a:ext cx="546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Keep </a:t>
            </a:r>
            <a:r>
              <a:rPr lang="en-US" sz="2400" smtClean="0"/>
              <a:t>an always-deployable </a:t>
            </a:r>
            <a:r>
              <a:rPr lang="en-US" sz="2400" dirty="0" smtClean="0"/>
              <a:t>master branch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often (to mainline / master branch)</a:t>
            </a:r>
          </a:p>
          <a:p>
            <a:r>
              <a:rPr lang="en-US" dirty="0" smtClean="0"/>
              <a:t>Merge your branch into the central repository</a:t>
            </a:r>
          </a:p>
          <a:p>
            <a:r>
              <a:rPr lang="en-US" dirty="0" smtClean="0"/>
              <a:t>Your code should be built, tested and verified by automated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build server to implement continuous quality control process</a:t>
            </a:r>
          </a:p>
          <a:p>
            <a:r>
              <a:rPr lang="en-US" dirty="0" smtClean="0"/>
              <a:t>Example: </a:t>
            </a:r>
            <a:r>
              <a:rPr lang="en-US" b="1" dirty="0" smtClean="0"/>
              <a:t>Jenkins CI</a:t>
            </a:r>
          </a:p>
          <a:p>
            <a:pPr lvl="1"/>
            <a:r>
              <a:rPr lang="en-US" dirty="0" smtClean="0"/>
              <a:t>Jobs – instructions to carry out a set of build activities</a:t>
            </a:r>
          </a:p>
          <a:p>
            <a:pPr lvl="1"/>
            <a:r>
              <a:rPr lang="en-US" dirty="0" smtClean="0"/>
              <a:t>A typical job</a:t>
            </a:r>
          </a:p>
          <a:p>
            <a:pPr lvl="2"/>
            <a:r>
              <a:rPr lang="en-US" dirty="0" smtClean="0"/>
              <a:t>Is triggered by an event (e.g. a push commit)</a:t>
            </a:r>
          </a:p>
          <a:p>
            <a:pPr lvl="2"/>
            <a:r>
              <a:rPr lang="en-US" dirty="0" smtClean="0"/>
              <a:t>Builds the project (create a deployable package – jar, zip)</a:t>
            </a:r>
          </a:p>
          <a:p>
            <a:pPr lvl="2"/>
            <a:r>
              <a:rPr lang="en-US" dirty="0" smtClean="0"/>
              <a:t>Verifies the project through automated tests</a:t>
            </a:r>
          </a:p>
          <a:p>
            <a:pPr lvl="2"/>
            <a:r>
              <a:rPr lang="en-US" dirty="0" smtClean="0"/>
              <a:t>And publishes the build to a repository</a:t>
            </a:r>
          </a:p>
          <a:p>
            <a:r>
              <a:rPr lang="en-US" dirty="0" smtClean="0"/>
              <a:t>Others: Travis CI, PHPCI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37</a:t>
            </a:fld>
            <a:endParaRPr lang="en-US"/>
          </a:p>
        </p:txBody>
      </p:sp>
      <p:pic>
        <p:nvPicPr>
          <p:cNvPr id="2050" name="Picture 2" descr="Jenkins 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243415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/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10316378" cy="4343400"/>
          </a:xfrm>
        </p:spPr>
        <p:txBody>
          <a:bodyPr/>
          <a:lstStyle/>
          <a:p>
            <a:r>
              <a:rPr lang="en-US" dirty="0" smtClean="0"/>
              <a:t>Each job or task is executed by a job runner</a:t>
            </a:r>
          </a:p>
          <a:p>
            <a:r>
              <a:rPr lang="en-US" dirty="0" smtClean="0"/>
              <a:t>The task runner usually depends on your preferred development languages</a:t>
            </a:r>
          </a:p>
          <a:p>
            <a:pPr lvl="1"/>
            <a:r>
              <a:rPr lang="en-US" dirty="0"/>
              <a:t>Java: Maven, Ant, </a:t>
            </a:r>
            <a:r>
              <a:rPr lang="en-US" dirty="0" err="1"/>
              <a:t>Gradle</a:t>
            </a:r>
            <a:endParaRPr lang="en-US" dirty="0"/>
          </a:p>
          <a:p>
            <a:pPr lvl="1"/>
            <a:r>
              <a:rPr lang="en-US" dirty="0"/>
              <a:t>JavaScript: </a:t>
            </a:r>
            <a:r>
              <a:rPr lang="en-US" dirty="0" smtClean="0"/>
              <a:t>Grunt (gruntjs.com)</a:t>
            </a:r>
          </a:p>
          <a:p>
            <a:r>
              <a:rPr lang="en-US" dirty="0" smtClean="0"/>
              <a:t>These runners can actually run any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68" y="4341642"/>
            <a:ext cx="1773880" cy="2033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56" y="4682170"/>
            <a:ext cx="3341485" cy="11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61791"/>
            <a:ext cx="9601200" cy="4343400"/>
          </a:xfrm>
        </p:spPr>
        <p:txBody>
          <a:bodyPr/>
          <a:lstStyle/>
          <a:p>
            <a:r>
              <a:rPr lang="en-US" dirty="0" smtClean="0"/>
              <a:t>Pipeline is a sequence of connected jobs to ensure a quality build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21" y="2219348"/>
            <a:ext cx="6871445" cy="44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Process: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104706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Inception</a:t>
            </a:r>
          </a:p>
          <a:p>
            <a:pPr lvl="1"/>
            <a:r>
              <a:rPr lang="en-US" dirty="0" smtClean="0"/>
              <a:t>Ensure the feasibility and the value of the </a:t>
            </a:r>
            <a:r>
              <a:rPr lang="en-US" dirty="0" smtClean="0"/>
              <a:t>project</a:t>
            </a:r>
            <a:r>
              <a:rPr lang="th-TH" dirty="0"/>
              <a:t> คุ้มค่าต้องทำไร</a:t>
            </a:r>
            <a:r>
              <a:rPr lang="th-TH" dirty="0" smtClean="0"/>
              <a:t>บ้าง</a:t>
            </a:r>
            <a:endParaRPr lang="en-US" dirty="0" smtClean="0"/>
          </a:p>
          <a:p>
            <a:pPr lvl="1"/>
            <a:r>
              <a:rPr lang="en-US" dirty="0" smtClean="0"/>
              <a:t>Establish requirements, identify </a:t>
            </a:r>
            <a:r>
              <a:rPr lang="en-US" dirty="0" smtClean="0"/>
              <a:t>risks</a:t>
            </a:r>
            <a:r>
              <a:rPr lang="th-TH" dirty="0" smtClean="0"/>
              <a:t> ความเสี่ยง</a:t>
            </a:r>
            <a:endParaRPr lang="en-US" dirty="0" smtClean="0"/>
          </a:p>
          <a:p>
            <a:pPr lvl="1"/>
            <a:r>
              <a:rPr lang="en-US" dirty="0" smtClean="0"/>
              <a:t>Identify tools and development </a:t>
            </a:r>
            <a:r>
              <a:rPr lang="en-US" dirty="0" smtClean="0"/>
              <a:t>environments</a:t>
            </a:r>
            <a:r>
              <a:rPr lang="th-TH" dirty="0" smtClean="0"/>
              <a:t> ต้องใช้ทูลไร</a:t>
            </a:r>
            <a:endParaRPr lang="en-US" dirty="0" smtClean="0"/>
          </a:p>
          <a:p>
            <a:pPr lvl="1"/>
            <a:r>
              <a:rPr lang="en-US" dirty="0" smtClean="0"/>
              <a:t>Milestone: Scope is </a:t>
            </a:r>
            <a:r>
              <a:rPr lang="en-US" dirty="0" smtClean="0"/>
              <a:t>understood</a:t>
            </a:r>
            <a:r>
              <a:rPr lang="th-TH" dirty="0"/>
              <a:t> </a:t>
            </a:r>
            <a:r>
              <a:rPr lang="th-TH" dirty="0" smtClean="0"/>
              <a:t>สิ่งที่ได้</a:t>
            </a:r>
          </a:p>
          <a:p>
            <a:pPr marL="320040" lvl="1" indent="0">
              <a:buNone/>
            </a:pPr>
            <a:r>
              <a:rPr lang="en-US" dirty="0" smtClean="0"/>
              <a:t>Elaboration</a:t>
            </a:r>
            <a:r>
              <a:rPr lang="th-TH" dirty="0" smtClean="0"/>
              <a:t> ช่วงเวลาดีไซ ได้โครงสร้างที่นิ่งแล้ว</a:t>
            </a:r>
            <a:endParaRPr lang="en-US" dirty="0" smtClean="0"/>
          </a:p>
          <a:p>
            <a:pPr lvl="1"/>
            <a:r>
              <a:rPr lang="en-US" dirty="0" smtClean="0"/>
              <a:t>Develop the overall architectural framework, identify flaws and a simpler architecture</a:t>
            </a:r>
          </a:p>
          <a:p>
            <a:pPr lvl="1"/>
            <a:r>
              <a:rPr lang="en-US" dirty="0" smtClean="0"/>
              <a:t>Driven by mitigating the highest risks and satisfy the requirements with highest priorities</a:t>
            </a:r>
          </a:p>
          <a:p>
            <a:pPr lvl="1"/>
            <a:r>
              <a:rPr lang="en-US" dirty="0" smtClean="0"/>
              <a:t>Generate an architectural release which becomes the foundation of the production system</a:t>
            </a:r>
          </a:p>
          <a:p>
            <a:pPr lvl="1"/>
            <a:r>
              <a:rPr lang="en-US" dirty="0" smtClean="0"/>
              <a:t>Milestone: Architecture is 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Automated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264" y="1828800"/>
            <a:ext cx="6312666" cy="4343400"/>
          </a:xfrm>
        </p:spPr>
        <p:txBody>
          <a:bodyPr/>
          <a:lstStyle/>
          <a:p>
            <a:r>
              <a:rPr lang="en-US" dirty="0" smtClean="0"/>
              <a:t>Write tests and run them as a job in your CI system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Verify functionality at a specific section of the code</a:t>
            </a:r>
          </a:p>
          <a:p>
            <a:pPr lvl="1"/>
            <a:r>
              <a:rPr lang="en-US" dirty="0" smtClean="0"/>
              <a:t>Test functionalities of your class (do the implemented methods behave as expected?)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Verify interfaces and interactions between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16498"/>
            <a:ext cx="3926595" cy="301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93" y="4748270"/>
            <a:ext cx="4087602" cy="21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4069814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Facilitates the test implementation</a:t>
            </a:r>
            <a:br>
              <a:rPr lang="en-US" dirty="0" smtClean="0"/>
            </a:br>
            <a:r>
              <a:rPr lang="en-US" dirty="0" smtClean="0"/>
              <a:t>&amp; test fixture (fixed state of</a:t>
            </a:r>
            <a:br>
              <a:rPr lang="en-US" dirty="0" smtClean="0"/>
            </a:br>
            <a:r>
              <a:rPr lang="en-US" dirty="0" smtClean="0"/>
              <a:t>the system under test)</a:t>
            </a:r>
          </a:p>
          <a:p>
            <a:pPr lvl="1"/>
            <a:r>
              <a:rPr lang="en-US" b="1" dirty="0" smtClean="0"/>
              <a:t>Set up</a:t>
            </a:r>
            <a:r>
              <a:rPr lang="en-US" dirty="0" smtClean="0"/>
              <a:t>: Set up the states of test fixture</a:t>
            </a:r>
          </a:p>
          <a:p>
            <a:pPr lvl="1"/>
            <a:r>
              <a:rPr lang="en-US" b="1" dirty="0" smtClean="0"/>
              <a:t>Exercise</a:t>
            </a:r>
            <a:r>
              <a:rPr lang="en-US" dirty="0" smtClean="0"/>
              <a:t>: Interact with the system under test</a:t>
            </a:r>
          </a:p>
          <a:p>
            <a:pPr lvl="1"/>
            <a:r>
              <a:rPr lang="en-US" b="1" dirty="0" smtClean="0"/>
              <a:t>Verify</a:t>
            </a:r>
            <a:r>
              <a:rPr lang="en-US" dirty="0" smtClean="0"/>
              <a:t>: Determine the expected out come</a:t>
            </a:r>
          </a:p>
          <a:p>
            <a:pPr lvl="1"/>
            <a:r>
              <a:rPr lang="en-US" b="1" dirty="0" smtClean="0"/>
              <a:t>Tear down</a:t>
            </a:r>
            <a:r>
              <a:rPr lang="en-US" dirty="0" smtClean="0"/>
              <a:t>: Return the test fixture to the original state</a:t>
            </a:r>
          </a:p>
          <a:p>
            <a:r>
              <a:rPr lang="en-US" dirty="0" smtClean="0"/>
              <a:t>PHP: </a:t>
            </a:r>
            <a:r>
              <a:rPr lang="en-US" dirty="0" err="1" smtClean="0"/>
              <a:t>PHPUnit</a:t>
            </a:r>
            <a:endParaRPr lang="en-US" dirty="0" smtClean="0"/>
          </a:p>
          <a:p>
            <a:r>
              <a:rPr lang="en-US" dirty="0" smtClean="0"/>
              <a:t>Java: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TestNG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21" y="1733550"/>
            <a:ext cx="6496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922912"/>
            <a:ext cx="9601200" cy="4343400"/>
          </a:xfrm>
        </p:spPr>
        <p:txBody>
          <a:bodyPr/>
          <a:lstStyle/>
          <a:p>
            <a:r>
              <a:rPr lang="en-US" dirty="0" smtClean="0"/>
              <a:t>Test double is a pretend object used in place of the real object for testing purpose</a:t>
            </a:r>
          </a:p>
          <a:p>
            <a:pPr lvl="1"/>
            <a:r>
              <a:rPr lang="en-US" b="1" dirty="0" smtClean="0"/>
              <a:t>Dummy objects </a:t>
            </a:r>
            <a:r>
              <a:rPr lang="en-US" dirty="0" smtClean="0"/>
              <a:t>are passed around, but not actually use. These objects are used to just fill the parameter lists</a:t>
            </a:r>
            <a:r>
              <a:rPr lang="en-US" dirty="0" smtClean="0"/>
              <a:t>.</a:t>
            </a:r>
            <a:r>
              <a:rPr lang="th-TH" dirty="0" smtClean="0"/>
              <a:t> แทนให้ครบ</a:t>
            </a:r>
            <a:endParaRPr lang="en-US" dirty="0" smtClean="0"/>
          </a:p>
          <a:p>
            <a:pPr lvl="1"/>
            <a:r>
              <a:rPr lang="en-US" b="1" dirty="0" smtClean="0"/>
              <a:t>Fake objects</a:t>
            </a:r>
            <a:r>
              <a:rPr lang="en-US" dirty="0" smtClean="0"/>
              <a:t> have a working implementations, but is not a production quality (e.g. in-memory database</a:t>
            </a:r>
            <a:r>
              <a:rPr lang="en-US" dirty="0" smtClean="0"/>
              <a:t>)</a:t>
            </a:r>
            <a:r>
              <a:rPr lang="th-TH" dirty="0" smtClean="0"/>
              <a:t> ปลอม ใช้ได้ตามรีไค ใช้ช่วยเทส</a:t>
            </a:r>
            <a:endParaRPr lang="en-US" dirty="0" smtClean="0"/>
          </a:p>
          <a:p>
            <a:pPr lvl="1"/>
            <a:r>
              <a:rPr lang="en-US" b="1" dirty="0" smtClean="0"/>
              <a:t>Stubs </a:t>
            </a:r>
            <a:r>
              <a:rPr lang="en-US" dirty="0" smtClean="0"/>
              <a:t>provide previously filled answers to calls made during the </a:t>
            </a:r>
            <a:r>
              <a:rPr lang="en-US" dirty="0" smtClean="0"/>
              <a:t>test</a:t>
            </a:r>
            <a:r>
              <a:rPr lang="th-TH" dirty="0" smtClean="0"/>
              <a:t> เทสว่าผ่านอะไรบ้าง</a:t>
            </a:r>
            <a:endParaRPr lang="en-US" dirty="0" smtClean="0"/>
          </a:p>
          <a:p>
            <a:pPr lvl="1"/>
            <a:r>
              <a:rPr lang="en-US" b="1" dirty="0" smtClean="0"/>
              <a:t>Mocks</a:t>
            </a:r>
            <a:r>
              <a:rPr lang="en-US" dirty="0" smtClean="0"/>
              <a:t> are pre-programmed with expectations which form a specification of the calls they are expected to receive (</a:t>
            </a:r>
            <a:r>
              <a:rPr lang="en-US" dirty="0" err="1" smtClean="0"/>
              <a:t>Mockito</a:t>
            </a:r>
            <a:r>
              <a:rPr lang="en-US" dirty="0" smtClean="0"/>
              <a:t>, </a:t>
            </a:r>
            <a:r>
              <a:rPr lang="en-US" dirty="0" err="1" smtClean="0"/>
              <a:t>EasyMock</a:t>
            </a:r>
            <a:r>
              <a:rPr lang="en-US" dirty="0" smtClean="0"/>
              <a:t>)</a:t>
            </a:r>
            <a:r>
              <a:rPr lang="th-TH" dirty="0" smtClean="0"/>
              <a:t> กำหนดรีเทินได้ตามกำหนด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25" y="1608462"/>
            <a:ext cx="5257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vs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MailService</a:t>
            </a:r>
            <a:r>
              <a:rPr lang="en-US" dirty="0" smtClean="0"/>
              <a:t> test 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2388"/>
            <a:ext cx="423862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721024"/>
            <a:ext cx="37528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2352388"/>
            <a:ext cx="3771900" cy="2838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47642" y="1787235"/>
            <a:ext cx="4970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Using Mock to verify Order interaction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3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Process: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1041553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</a:t>
            </a:r>
            <a:r>
              <a:rPr lang="th-TH" dirty="0" smtClean="0"/>
              <a:t> ช่วงเขียนโคต ได้ตัวที่นำไปเทส</a:t>
            </a:r>
            <a:endParaRPr lang="en-US" dirty="0" smtClean="0"/>
          </a:p>
          <a:p>
            <a:pPr lvl="1"/>
            <a:r>
              <a:rPr lang="en-US" dirty="0" smtClean="0"/>
              <a:t>Develop a deployable product based on the architecture</a:t>
            </a:r>
          </a:p>
          <a:p>
            <a:pPr lvl="1"/>
            <a:r>
              <a:rPr lang="en-US" dirty="0" smtClean="0"/>
              <a:t>Generate series of releases which evolve into the production system</a:t>
            </a:r>
          </a:p>
          <a:p>
            <a:pPr lvl="1"/>
            <a:r>
              <a:rPr lang="en-US" dirty="0" smtClean="0"/>
              <a:t>Milestone: System is ready for end-user testing</a:t>
            </a:r>
          </a:p>
          <a:p>
            <a:r>
              <a:rPr lang="en-US" dirty="0" smtClean="0"/>
              <a:t>Transition</a:t>
            </a:r>
            <a:r>
              <a:rPr lang="th-TH" dirty="0" smtClean="0"/>
              <a:t> ช่วงเทสระบบ หาจุดบกพร่อง แล้วแก้ไข ได้ ผลิตภัณ</a:t>
            </a:r>
            <a:endParaRPr lang="en-US" dirty="0" smtClean="0"/>
          </a:p>
          <a:p>
            <a:pPr lvl="1"/>
            <a:r>
              <a:rPr lang="en-US" dirty="0" smtClean="0"/>
              <a:t>Ensure that the software is acceptable to its end users</a:t>
            </a:r>
          </a:p>
          <a:p>
            <a:pPr lvl="1"/>
            <a:r>
              <a:rPr lang="en-US" dirty="0" smtClean="0"/>
              <a:t>Provide the product to the user community for testing and incorporate feedback</a:t>
            </a:r>
          </a:p>
          <a:p>
            <a:pPr lvl="1"/>
            <a:r>
              <a:rPr lang="en-US" dirty="0" smtClean="0"/>
              <a:t>Fine-tuning configuration, installation, usability</a:t>
            </a:r>
          </a:p>
          <a:p>
            <a:pPr lvl="1"/>
            <a:r>
              <a:rPr lang="en-US" dirty="0" smtClean="0"/>
              <a:t>Generate packaged products, supporting documentation, training, marketing materials</a:t>
            </a:r>
          </a:p>
          <a:p>
            <a:pPr lvl="1"/>
            <a:r>
              <a:rPr lang="en-US" dirty="0" smtClean="0"/>
              <a:t>Milestone: System is ready to be </a:t>
            </a:r>
            <a:r>
              <a:rPr lang="en-US" dirty="0" smtClean="0"/>
              <a:t>deployed</a:t>
            </a:r>
            <a:r>
              <a:rPr lang="th-TH" dirty="0" smtClean="0"/>
              <a:t> สิ่งที่ได้คืองาน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Process Milestones, Phases and </a:t>
            </a:r>
            <a:r>
              <a:rPr lang="en-US" dirty="0" smtClean="0"/>
              <a:t>Iterations</a:t>
            </a:r>
            <a:r>
              <a:rPr lang="th-TH" dirty="0" smtClean="0"/>
              <a:t> แสดงช่วงทำงาน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36" y="1828800"/>
            <a:ext cx="9428927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Focus across </a:t>
            </a:r>
            <a:r>
              <a:rPr lang="en-US" dirty="0" smtClean="0"/>
              <a:t>iterations</a:t>
            </a:r>
            <a:r>
              <a:rPr lang="th-TH" dirty="0" smtClean="0"/>
              <a:t> แต่ละไอเทเล ไม่จำเป็นต้องใช้เท่ากัน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28" y="1828800"/>
            <a:ext cx="6924943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development</a:t>
            </a:r>
            <a:r>
              <a:rPr lang="th-TH" dirty="0" smtClean="0"/>
              <a:t> ต่อเนื่อง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smtClean="0"/>
              <a:t>Integration</a:t>
            </a:r>
            <a:r>
              <a:rPr lang="th-TH" dirty="0" smtClean="0"/>
              <a:t>  พัฒนาโดยเอาอันใหม่ไปรวมกับอันเก่า</a:t>
            </a:r>
            <a:endParaRPr lang="en-US" dirty="0" smtClean="0"/>
          </a:p>
          <a:p>
            <a:pPr lvl="1"/>
            <a:r>
              <a:rPr lang="en-US" dirty="0" smtClean="0"/>
              <a:t>Keep merging your code to the mainline</a:t>
            </a:r>
          </a:p>
          <a:p>
            <a:pPr lvl="1"/>
            <a:r>
              <a:rPr lang="en-US" dirty="0" smtClean="0"/>
              <a:t>The code can always be integrated, built and tested in development environment</a:t>
            </a:r>
          </a:p>
          <a:p>
            <a:r>
              <a:rPr lang="en-US" dirty="0" smtClean="0"/>
              <a:t>Continuous </a:t>
            </a:r>
            <a:r>
              <a:rPr lang="en-US" dirty="0" smtClean="0"/>
              <a:t>Delivery</a:t>
            </a:r>
            <a:r>
              <a:rPr lang="th-TH" dirty="0" smtClean="0"/>
              <a:t> ส่งให้ลูกค้าดูเรื่อยๆ</a:t>
            </a:r>
            <a:endParaRPr lang="en-US" dirty="0" smtClean="0"/>
          </a:p>
          <a:p>
            <a:pPr lvl="1"/>
            <a:r>
              <a:rPr lang="en-US" dirty="0" smtClean="0"/>
              <a:t>Your software can be released to production at any time</a:t>
            </a:r>
          </a:p>
          <a:p>
            <a:pPr lvl="1"/>
            <a:r>
              <a:rPr lang="en-US" dirty="0" smtClean="0"/>
              <a:t>The executables are tested on production-like environments</a:t>
            </a:r>
          </a:p>
          <a:p>
            <a:r>
              <a:rPr lang="en-US" dirty="0" smtClean="0"/>
              <a:t>Continuous </a:t>
            </a:r>
            <a:r>
              <a:rPr lang="en-US" dirty="0" smtClean="0"/>
              <a:t>Deployment</a:t>
            </a:r>
            <a:r>
              <a:rPr lang="th-TH" dirty="0" smtClean="0"/>
              <a:t> ส่งทีละซิสเตม</a:t>
            </a:r>
            <a:endParaRPr lang="en-US" dirty="0" smtClean="0"/>
          </a:p>
          <a:p>
            <a:pPr lvl="1"/>
            <a:r>
              <a:rPr lang="en-US" dirty="0" smtClean="0"/>
              <a:t>Every change goes through the pipeline and automatically gets into production</a:t>
            </a:r>
          </a:p>
          <a:p>
            <a:pPr lvl="1"/>
            <a:r>
              <a:rPr lang="en-US" dirty="0" smtClean="0"/>
              <a:t>Multiple production deployments per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Revision </a:t>
            </a:r>
            <a:r>
              <a:rPr lang="en-US" dirty="0" smtClean="0"/>
              <a:t>Control</a:t>
            </a:r>
            <a:r>
              <a:rPr lang="th-TH" dirty="0" smtClean="0"/>
              <a:t>  เป็นเวอชั่นๆ</a:t>
            </a:r>
            <a:endParaRPr lang="en-US" dirty="0" smtClean="0"/>
          </a:p>
          <a:p>
            <a:r>
              <a:rPr lang="en-US" dirty="0" smtClean="0"/>
              <a:t>Automated Building &amp; </a:t>
            </a:r>
            <a:r>
              <a:rPr lang="en-US" dirty="0" smtClean="0"/>
              <a:t>Testing</a:t>
            </a:r>
            <a:r>
              <a:rPr lang="th-TH" dirty="0" smtClean="0"/>
              <a:t>  ผ่านออโต้เทส</a:t>
            </a:r>
            <a:endParaRPr lang="en-US" dirty="0" smtClean="0"/>
          </a:p>
          <a:p>
            <a:pPr lvl="1"/>
            <a:r>
              <a:rPr lang="en-US" dirty="0" smtClean="0"/>
              <a:t>Do not break the build</a:t>
            </a:r>
          </a:p>
          <a:p>
            <a:pPr lvl="1"/>
            <a:r>
              <a:rPr lang="en-US" dirty="0" smtClean="0"/>
              <a:t>Watch the build time</a:t>
            </a:r>
          </a:p>
          <a:p>
            <a:r>
              <a:rPr lang="en-US" dirty="0" smtClean="0"/>
              <a:t>Deployment </a:t>
            </a:r>
            <a:r>
              <a:rPr lang="en-US" dirty="0" smtClean="0"/>
              <a:t>Automation</a:t>
            </a:r>
            <a:r>
              <a:rPr lang="th-TH" dirty="0" smtClean="0"/>
              <a:t> ติดตั้งบนอุปกร อัตโนมัติ</a:t>
            </a:r>
            <a:endParaRPr lang="en-US" dirty="0" smtClean="0"/>
          </a:p>
          <a:p>
            <a:pPr lvl="1"/>
            <a:r>
              <a:rPr lang="en-US" dirty="0" smtClean="0"/>
              <a:t>Make your system deployable in multiple environments</a:t>
            </a:r>
          </a:p>
          <a:p>
            <a:pPr lvl="2"/>
            <a:r>
              <a:rPr lang="en-US" dirty="0" smtClean="0"/>
              <a:t>Run commit tests</a:t>
            </a:r>
          </a:p>
          <a:p>
            <a:pPr lvl="2"/>
            <a:r>
              <a:rPr lang="en-US" dirty="0" smtClean="0"/>
              <a:t>Run secondary tests</a:t>
            </a:r>
          </a:p>
          <a:p>
            <a:pPr lvl="1"/>
            <a:r>
              <a:rPr lang="en-US" dirty="0" smtClean="0"/>
              <a:t>Automated rollback</a:t>
            </a:r>
          </a:p>
          <a:p>
            <a:pPr lvl="1"/>
            <a:r>
              <a:rPr lang="en-US" dirty="0" smtClean="0"/>
              <a:t>Rolling deployment on cluster (one node at a time)</a:t>
            </a:r>
          </a:p>
          <a:p>
            <a:pPr lvl="1"/>
            <a:r>
              <a:rPr lang="en-US" dirty="0" smtClean="0"/>
              <a:t>Multi-versioned production on public website to test users’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1526</Words>
  <Application>Microsoft Office PowerPoint</Application>
  <PresentationFormat>Widescreen</PresentationFormat>
  <Paragraphs>333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Angsana New</vt:lpstr>
      <vt:lpstr>Arial</vt:lpstr>
      <vt:lpstr>Book Antiqua</vt:lpstr>
      <vt:lpstr>Calibri</vt:lpstr>
      <vt:lpstr>Calibri Light</vt:lpstr>
      <vt:lpstr>Consolas</vt:lpstr>
      <vt:lpstr>Cordia New</vt:lpstr>
      <vt:lpstr>Sales Direction 16X9</vt:lpstr>
      <vt:lpstr>Object Oriented Analysis and Design</vt:lpstr>
      <vt:lpstr>Software Development Lifecycle: The Macro Process</vt:lpstr>
      <vt:lpstr>Macro Process: Content</vt:lpstr>
      <vt:lpstr>Macro Process: Time</vt:lpstr>
      <vt:lpstr>Macro Process: Time</vt:lpstr>
      <vt:lpstr>Macro Process Milestones, Phases and Iterations แสดงช่วงทำงาน</vt:lpstr>
      <vt:lpstr>Shifting Focus across iterations แต่ละไอเทเล ไม่จำเป็นต้องใช้เท่ากัน</vt:lpstr>
      <vt:lpstr>Continuous development ต่อเนื่อง</vt:lpstr>
      <vt:lpstr>Requirements for Continuous Integration</vt:lpstr>
      <vt:lpstr>Revision Control System</vt:lpstr>
      <vt:lpstr>Local Revision Control</vt:lpstr>
      <vt:lpstr>Centralized Revision Control</vt:lpstr>
      <vt:lpstr>Distributed Revision Control</vt:lpstr>
      <vt:lpstr>Git</vt:lpstr>
      <vt:lpstr>Workflow</vt:lpstr>
      <vt:lpstr>Tracking Changes vs Snapshots</vt:lpstr>
      <vt:lpstr>Git Repository</vt:lpstr>
      <vt:lpstr>Installing &amp; Configuration</vt:lpstr>
      <vt:lpstr>Create / Clone a repository</vt:lpstr>
      <vt:lpstr>Staging (Add) Changes &amp; Creating a Commit</vt:lpstr>
      <vt:lpstr>Removing files</vt:lpstr>
      <vt:lpstr>Moving Files</vt:lpstr>
      <vt:lpstr>Show</vt:lpstr>
      <vt:lpstr>Undoing things</vt:lpstr>
      <vt:lpstr>.gitignore</vt:lpstr>
      <vt:lpstr>Remote repositories</vt:lpstr>
      <vt:lpstr>Push and Pull</vt:lpstr>
      <vt:lpstr>Create Tags</vt:lpstr>
      <vt:lpstr>Branches</vt:lpstr>
      <vt:lpstr>Merging Branches</vt:lpstr>
      <vt:lpstr>Merge Conflicts</vt:lpstr>
      <vt:lpstr>Removing Branches</vt:lpstr>
      <vt:lpstr>Rebase</vt:lpstr>
      <vt:lpstr>Commit often!</vt:lpstr>
      <vt:lpstr>GitHub Flow</vt:lpstr>
      <vt:lpstr>Continuous Integration</vt:lpstr>
      <vt:lpstr>Continuous Integration System</vt:lpstr>
      <vt:lpstr>Jobs / Tasks</vt:lpstr>
      <vt:lpstr>Pipelines</vt:lpstr>
      <vt:lpstr>Writing Automated Tests</vt:lpstr>
      <vt:lpstr>Testing Frameworks</vt:lpstr>
      <vt:lpstr>Test Double</vt:lpstr>
      <vt:lpstr>Stubs vs Mocks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Akkarit Sangpetch</dc:creator>
  <cp:lastModifiedBy>Arm</cp:lastModifiedBy>
  <cp:revision>248</cp:revision>
  <dcterms:created xsi:type="dcterms:W3CDTF">2012-08-30T21:52:00Z</dcterms:created>
  <dcterms:modified xsi:type="dcterms:W3CDTF">2014-10-03T17:37:56Z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