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304" r:id="rId3"/>
    <p:sldId id="266" r:id="rId4"/>
    <p:sldId id="289" r:id="rId5"/>
    <p:sldId id="290" r:id="rId6"/>
    <p:sldId id="292" r:id="rId7"/>
    <p:sldId id="293" r:id="rId8"/>
    <p:sldId id="300" r:id="rId9"/>
    <p:sldId id="301" r:id="rId10"/>
    <p:sldId id="302" r:id="rId11"/>
    <p:sldId id="294" r:id="rId12"/>
    <p:sldId id="295" r:id="rId13"/>
    <p:sldId id="296" r:id="rId14"/>
    <p:sldId id="297" r:id="rId15"/>
    <p:sldId id="298" r:id="rId16"/>
    <p:sldId id="299" r:id="rId17"/>
    <p:sldId id="288" r:id="rId18"/>
    <p:sldId id="303" r:id="rId19"/>
    <p:sldId id="305" r:id="rId20"/>
  </p:sldIdLst>
  <p:sldSz cx="9144000" cy="6858000" type="screen4x3"/>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p:cViewPr varScale="1">
        <p:scale>
          <a:sx n="69" d="100"/>
          <a:sy n="69" d="100"/>
        </p:scale>
        <p:origin x="-142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F3C57D-7C0F-4EFF-8285-2EF855876140}" type="datetimeFigureOut">
              <a:rPr lang="th-TH" smtClean="0"/>
              <a:t>13/11/57</a:t>
            </a:fld>
            <a:endParaRPr lang="th-TH"/>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52A4F54-CCD1-49D6-AFBD-3C5B5122D14A}" type="slidenum">
              <a:rPr lang="th-TH" smtClean="0"/>
              <a:t>‹#›</a:t>
            </a:fld>
            <a:endParaRPr lang="th-TH"/>
          </a:p>
        </p:txBody>
      </p:sp>
    </p:spTree>
    <p:extLst>
      <p:ext uri="{BB962C8B-B14F-4D97-AF65-F5344CB8AC3E}">
        <p14:creationId xmlns:p14="http://schemas.microsoft.com/office/powerpoint/2010/main" val="388907715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6445A3-5925-4978-BEAE-DD53C4C6F4A4}" type="datetimeFigureOut">
              <a:rPr lang="th-TH" smtClean="0"/>
              <a:t>13/11/57</a:t>
            </a:fld>
            <a:endParaRPr lang="th-T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2B34F0-84BE-4248-A4E7-72720421DA0F}" type="slidenum">
              <a:rPr lang="th-TH" smtClean="0"/>
              <a:t>‹#›</a:t>
            </a:fld>
            <a:endParaRPr lang="th-TH"/>
          </a:p>
        </p:txBody>
      </p:sp>
    </p:spTree>
    <p:extLst>
      <p:ext uri="{BB962C8B-B14F-4D97-AF65-F5344CB8AC3E}">
        <p14:creationId xmlns:p14="http://schemas.microsoft.com/office/powerpoint/2010/main" val="235922810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a:p>
        </p:txBody>
      </p:sp>
    </p:spTree>
    <p:extLst>
      <p:ext uri="{BB962C8B-B14F-4D97-AF65-F5344CB8AC3E}">
        <p14:creationId xmlns:p14="http://schemas.microsoft.com/office/powerpoint/2010/main" val="237434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a:p>
        </p:txBody>
      </p:sp>
    </p:spTree>
    <p:extLst>
      <p:ext uri="{BB962C8B-B14F-4D97-AF65-F5344CB8AC3E}">
        <p14:creationId xmlns:p14="http://schemas.microsoft.com/office/powerpoint/2010/main" val="2174881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h-T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h-TH"/>
          </a:p>
        </p:txBody>
      </p:sp>
      <p:sp>
        <p:nvSpPr>
          <p:cNvPr id="4" name="Date Placeholder 3"/>
          <p:cNvSpPr>
            <a:spLocks noGrp="1"/>
          </p:cNvSpPr>
          <p:nvPr>
            <p:ph type="dt" sz="half" idx="10"/>
          </p:nvPr>
        </p:nvSpPr>
        <p:spPr/>
        <p:txBody>
          <a:bodyPr/>
          <a:lstStyle/>
          <a:p>
            <a:fld id="{D496AB95-FFC2-4592-9F40-B33495F388E6}" type="datetimeFigureOut">
              <a:rPr lang="th-TH" smtClean="0"/>
              <a:t>13/11/57</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77645C23-013E-4CB8-8EFB-996827BEE003}" type="slidenum">
              <a:rPr lang="th-TH" smtClean="0"/>
              <a:t>‹#›</a:t>
            </a:fld>
            <a:endParaRPr lang="th-TH"/>
          </a:p>
        </p:txBody>
      </p:sp>
    </p:spTree>
    <p:extLst>
      <p:ext uri="{BB962C8B-B14F-4D97-AF65-F5344CB8AC3E}">
        <p14:creationId xmlns:p14="http://schemas.microsoft.com/office/powerpoint/2010/main" val="2588764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D496AB95-FFC2-4592-9F40-B33495F388E6}" type="datetimeFigureOut">
              <a:rPr lang="th-TH" smtClean="0"/>
              <a:t>13/11/57</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77645C23-013E-4CB8-8EFB-996827BEE003}" type="slidenum">
              <a:rPr lang="th-TH" smtClean="0"/>
              <a:t>‹#›</a:t>
            </a:fld>
            <a:endParaRPr lang="th-TH"/>
          </a:p>
        </p:txBody>
      </p:sp>
    </p:spTree>
    <p:extLst>
      <p:ext uri="{BB962C8B-B14F-4D97-AF65-F5344CB8AC3E}">
        <p14:creationId xmlns:p14="http://schemas.microsoft.com/office/powerpoint/2010/main" val="3435116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th-T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D496AB95-FFC2-4592-9F40-B33495F388E6}" type="datetimeFigureOut">
              <a:rPr lang="th-TH" smtClean="0"/>
              <a:t>13/11/57</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77645C23-013E-4CB8-8EFB-996827BEE003}" type="slidenum">
              <a:rPr lang="th-TH" smtClean="0"/>
              <a:t>‹#›</a:t>
            </a:fld>
            <a:endParaRPr lang="th-TH"/>
          </a:p>
        </p:txBody>
      </p:sp>
    </p:spTree>
    <p:extLst>
      <p:ext uri="{BB962C8B-B14F-4D97-AF65-F5344CB8AC3E}">
        <p14:creationId xmlns:p14="http://schemas.microsoft.com/office/powerpoint/2010/main" val="940062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D496AB95-FFC2-4592-9F40-B33495F388E6}" type="datetimeFigureOut">
              <a:rPr lang="th-TH" smtClean="0"/>
              <a:t>13/11/57</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77645C23-013E-4CB8-8EFB-996827BEE003}" type="slidenum">
              <a:rPr lang="th-TH" smtClean="0"/>
              <a:t>‹#›</a:t>
            </a:fld>
            <a:endParaRPr lang="th-TH"/>
          </a:p>
        </p:txBody>
      </p:sp>
    </p:spTree>
    <p:extLst>
      <p:ext uri="{BB962C8B-B14F-4D97-AF65-F5344CB8AC3E}">
        <p14:creationId xmlns:p14="http://schemas.microsoft.com/office/powerpoint/2010/main" val="3520474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h-T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96AB95-FFC2-4592-9F40-B33495F388E6}" type="datetimeFigureOut">
              <a:rPr lang="th-TH" smtClean="0"/>
              <a:t>13/11/57</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77645C23-013E-4CB8-8EFB-996827BEE003}" type="slidenum">
              <a:rPr lang="th-TH" smtClean="0"/>
              <a:t>‹#›</a:t>
            </a:fld>
            <a:endParaRPr lang="th-TH"/>
          </a:p>
        </p:txBody>
      </p:sp>
    </p:spTree>
    <p:extLst>
      <p:ext uri="{BB962C8B-B14F-4D97-AF65-F5344CB8AC3E}">
        <p14:creationId xmlns:p14="http://schemas.microsoft.com/office/powerpoint/2010/main" val="789286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Date Placeholder 4"/>
          <p:cNvSpPr>
            <a:spLocks noGrp="1"/>
          </p:cNvSpPr>
          <p:nvPr>
            <p:ph type="dt" sz="half" idx="10"/>
          </p:nvPr>
        </p:nvSpPr>
        <p:spPr/>
        <p:txBody>
          <a:bodyPr/>
          <a:lstStyle/>
          <a:p>
            <a:fld id="{D496AB95-FFC2-4592-9F40-B33495F388E6}" type="datetimeFigureOut">
              <a:rPr lang="th-TH" smtClean="0"/>
              <a:t>13/11/57</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77645C23-013E-4CB8-8EFB-996827BEE003}" type="slidenum">
              <a:rPr lang="th-TH" smtClean="0"/>
              <a:t>‹#›</a:t>
            </a:fld>
            <a:endParaRPr lang="th-TH"/>
          </a:p>
        </p:txBody>
      </p:sp>
    </p:spTree>
    <p:extLst>
      <p:ext uri="{BB962C8B-B14F-4D97-AF65-F5344CB8AC3E}">
        <p14:creationId xmlns:p14="http://schemas.microsoft.com/office/powerpoint/2010/main" val="3944330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h-T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7" name="Date Placeholder 6"/>
          <p:cNvSpPr>
            <a:spLocks noGrp="1"/>
          </p:cNvSpPr>
          <p:nvPr>
            <p:ph type="dt" sz="half" idx="10"/>
          </p:nvPr>
        </p:nvSpPr>
        <p:spPr/>
        <p:txBody>
          <a:bodyPr/>
          <a:lstStyle/>
          <a:p>
            <a:fld id="{D496AB95-FFC2-4592-9F40-B33495F388E6}" type="datetimeFigureOut">
              <a:rPr lang="th-TH" smtClean="0"/>
              <a:t>13/11/57</a:t>
            </a:fld>
            <a:endParaRPr lang="th-TH"/>
          </a:p>
        </p:txBody>
      </p:sp>
      <p:sp>
        <p:nvSpPr>
          <p:cNvPr id="8" name="Footer Placeholder 7"/>
          <p:cNvSpPr>
            <a:spLocks noGrp="1"/>
          </p:cNvSpPr>
          <p:nvPr>
            <p:ph type="ftr" sz="quarter" idx="11"/>
          </p:nvPr>
        </p:nvSpPr>
        <p:spPr/>
        <p:txBody>
          <a:bodyPr/>
          <a:lstStyle/>
          <a:p>
            <a:endParaRPr lang="th-TH"/>
          </a:p>
        </p:txBody>
      </p:sp>
      <p:sp>
        <p:nvSpPr>
          <p:cNvPr id="9" name="Slide Number Placeholder 8"/>
          <p:cNvSpPr>
            <a:spLocks noGrp="1"/>
          </p:cNvSpPr>
          <p:nvPr>
            <p:ph type="sldNum" sz="quarter" idx="12"/>
          </p:nvPr>
        </p:nvSpPr>
        <p:spPr/>
        <p:txBody>
          <a:bodyPr/>
          <a:lstStyle/>
          <a:p>
            <a:fld id="{77645C23-013E-4CB8-8EFB-996827BEE003}" type="slidenum">
              <a:rPr lang="th-TH" smtClean="0"/>
              <a:t>‹#›</a:t>
            </a:fld>
            <a:endParaRPr lang="th-TH"/>
          </a:p>
        </p:txBody>
      </p:sp>
    </p:spTree>
    <p:extLst>
      <p:ext uri="{BB962C8B-B14F-4D97-AF65-F5344CB8AC3E}">
        <p14:creationId xmlns:p14="http://schemas.microsoft.com/office/powerpoint/2010/main" val="768544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Date Placeholder 2"/>
          <p:cNvSpPr>
            <a:spLocks noGrp="1"/>
          </p:cNvSpPr>
          <p:nvPr>
            <p:ph type="dt" sz="half" idx="10"/>
          </p:nvPr>
        </p:nvSpPr>
        <p:spPr/>
        <p:txBody>
          <a:bodyPr/>
          <a:lstStyle/>
          <a:p>
            <a:fld id="{D496AB95-FFC2-4592-9F40-B33495F388E6}" type="datetimeFigureOut">
              <a:rPr lang="th-TH" smtClean="0"/>
              <a:t>13/11/57</a:t>
            </a:fld>
            <a:endParaRPr lang="th-TH"/>
          </a:p>
        </p:txBody>
      </p:sp>
      <p:sp>
        <p:nvSpPr>
          <p:cNvPr id="4" name="Footer Placeholder 3"/>
          <p:cNvSpPr>
            <a:spLocks noGrp="1"/>
          </p:cNvSpPr>
          <p:nvPr>
            <p:ph type="ftr" sz="quarter" idx="11"/>
          </p:nvPr>
        </p:nvSpPr>
        <p:spPr/>
        <p:txBody>
          <a:bodyPr/>
          <a:lstStyle/>
          <a:p>
            <a:endParaRPr lang="th-TH"/>
          </a:p>
        </p:txBody>
      </p:sp>
      <p:sp>
        <p:nvSpPr>
          <p:cNvPr id="5" name="Slide Number Placeholder 4"/>
          <p:cNvSpPr>
            <a:spLocks noGrp="1"/>
          </p:cNvSpPr>
          <p:nvPr>
            <p:ph type="sldNum" sz="quarter" idx="12"/>
          </p:nvPr>
        </p:nvSpPr>
        <p:spPr/>
        <p:txBody>
          <a:bodyPr/>
          <a:lstStyle/>
          <a:p>
            <a:fld id="{77645C23-013E-4CB8-8EFB-996827BEE003}" type="slidenum">
              <a:rPr lang="th-TH" smtClean="0"/>
              <a:t>‹#›</a:t>
            </a:fld>
            <a:endParaRPr lang="th-TH"/>
          </a:p>
        </p:txBody>
      </p:sp>
    </p:spTree>
    <p:extLst>
      <p:ext uri="{BB962C8B-B14F-4D97-AF65-F5344CB8AC3E}">
        <p14:creationId xmlns:p14="http://schemas.microsoft.com/office/powerpoint/2010/main" val="716835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96AB95-FFC2-4592-9F40-B33495F388E6}" type="datetimeFigureOut">
              <a:rPr lang="th-TH" smtClean="0"/>
              <a:t>13/11/57</a:t>
            </a:fld>
            <a:endParaRPr lang="th-TH"/>
          </a:p>
        </p:txBody>
      </p:sp>
      <p:sp>
        <p:nvSpPr>
          <p:cNvPr id="3" name="Footer Placeholder 2"/>
          <p:cNvSpPr>
            <a:spLocks noGrp="1"/>
          </p:cNvSpPr>
          <p:nvPr>
            <p:ph type="ftr" sz="quarter" idx="11"/>
          </p:nvPr>
        </p:nvSpPr>
        <p:spPr/>
        <p:txBody>
          <a:bodyPr/>
          <a:lstStyle/>
          <a:p>
            <a:endParaRPr lang="th-TH"/>
          </a:p>
        </p:txBody>
      </p:sp>
      <p:sp>
        <p:nvSpPr>
          <p:cNvPr id="4" name="Slide Number Placeholder 3"/>
          <p:cNvSpPr>
            <a:spLocks noGrp="1"/>
          </p:cNvSpPr>
          <p:nvPr>
            <p:ph type="sldNum" sz="quarter" idx="12"/>
          </p:nvPr>
        </p:nvSpPr>
        <p:spPr/>
        <p:txBody>
          <a:bodyPr/>
          <a:lstStyle/>
          <a:p>
            <a:fld id="{77645C23-013E-4CB8-8EFB-996827BEE003}" type="slidenum">
              <a:rPr lang="th-TH" smtClean="0"/>
              <a:t>‹#›</a:t>
            </a:fld>
            <a:endParaRPr lang="th-TH"/>
          </a:p>
        </p:txBody>
      </p:sp>
    </p:spTree>
    <p:extLst>
      <p:ext uri="{BB962C8B-B14F-4D97-AF65-F5344CB8AC3E}">
        <p14:creationId xmlns:p14="http://schemas.microsoft.com/office/powerpoint/2010/main" val="196186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h-T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96AB95-FFC2-4592-9F40-B33495F388E6}" type="datetimeFigureOut">
              <a:rPr lang="th-TH" smtClean="0"/>
              <a:t>13/11/57</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77645C23-013E-4CB8-8EFB-996827BEE003}" type="slidenum">
              <a:rPr lang="th-TH" smtClean="0"/>
              <a:t>‹#›</a:t>
            </a:fld>
            <a:endParaRPr lang="th-TH"/>
          </a:p>
        </p:txBody>
      </p:sp>
    </p:spTree>
    <p:extLst>
      <p:ext uri="{BB962C8B-B14F-4D97-AF65-F5344CB8AC3E}">
        <p14:creationId xmlns:p14="http://schemas.microsoft.com/office/powerpoint/2010/main" val="1971791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h-T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96AB95-FFC2-4592-9F40-B33495F388E6}" type="datetimeFigureOut">
              <a:rPr lang="th-TH" smtClean="0"/>
              <a:t>13/11/57</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77645C23-013E-4CB8-8EFB-996827BEE003}" type="slidenum">
              <a:rPr lang="th-TH" smtClean="0"/>
              <a:t>‹#›</a:t>
            </a:fld>
            <a:endParaRPr lang="th-TH"/>
          </a:p>
        </p:txBody>
      </p:sp>
    </p:spTree>
    <p:extLst>
      <p:ext uri="{BB962C8B-B14F-4D97-AF65-F5344CB8AC3E}">
        <p14:creationId xmlns:p14="http://schemas.microsoft.com/office/powerpoint/2010/main" val="87800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th-T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96AB95-FFC2-4592-9F40-B33495F388E6}" type="datetimeFigureOut">
              <a:rPr lang="th-TH" smtClean="0"/>
              <a:t>13/11/57</a:t>
            </a:fld>
            <a:endParaRPr lang="th-T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645C23-013E-4CB8-8EFB-996827BEE003}" type="slidenum">
              <a:rPr lang="th-TH" smtClean="0"/>
              <a:t>‹#›</a:t>
            </a:fld>
            <a:endParaRPr lang="th-TH"/>
          </a:p>
        </p:txBody>
      </p:sp>
    </p:spTree>
    <p:extLst>
      <p:ext uri="{BB962C8B-B14F-4D97-AF65-F5344CB8AC3E}">
        <p14:creationId xmlns:p14="http://schemas.microsoft.com/office/powerpoint/2010/main" val="4043878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0" y="2348880"/>
            <a:ext cx="9144000" cy="1754326"/>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 Large-Volume Stable Atmospheric Air</a:t>
            </a:r>
          </a:p>
          <a:p>
            <a:pPr algn="ct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Microwave Plasma Based on Inductive</a:t>
            </a:r>
          </a:p>
          <a:p>
            <a:pPr algn="ct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Coupling Window—Rectangular </a:t>
            </a: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Resonator</a:t>
            </a:r>
            <a:endPar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4295798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1640" y="332656"/>
            <a:ext cx="6606480" cy="400110"/>
          </a:xfrm>
          <a:prstGeom prst="rect">
            <a:avLst/>
          </a:prstGeom>
        </p:spPr>
        <p:txBody>
          <a:bodyPr wrap="square">
            <a:spAutoFit/>
          </a:bodyPr>
          <a:lstStyle/>
          <a:p>
            <a:r>
              <a:rPr lang="en-US" sz="2000" dirty="0"/>
              <a:t>IV. PRODUCTION OF </a:t>
            </a:r>
            <a:r>
              <a:rPr lang="en-US" sz="2000" dirty="0" smtClean="0"/>
              <a:t>ATMOSPHERIC AIR </a:t>
            </a:r>
            <a:r>
              <a:rPr lang="en-US" sz="2000" dirty="0"/>
              <a:t>MICROWAVE PLASMA</a:t>
            </a:r>
            <a:endParaRPr lang="th-TH" sz="2000" dirty="0"/>
          </a:p>
        </p:txBody>
      </p:sp>
      <p:pic>
        <p:nvPicPr>
          <p:cNvPr id="3" name="Picture 2" descr="C:\Users\JaiZz\Desktop\Microwave\Captur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1845" y="743676"/>
            <a:ext cx="4006069" cy="203961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04664" y="2708920"/>
            <a:ext cx="8460432" cy="3785652"/>
          </a:xfrm>
          <a:prstGeom prst="rect">
            <a:avLst/>
          </a:prstGeom>
        </p:spPr>
        <p:txBody>
          <a:bodyPr wrap="square">
            <a:spAutoFit/>
          </a:bodyPr>
          <a:lstStyle/>
          <a:p>
            <a:r>
              <a:rPr lang="en-US" sz="2000" dirty="0"/>
              <a:t>An atmospheric air microwave plasma cannot be </a:t>
            </a:r>
            <a:r>
              <a:rPr lang="en-US" sz="2000" dirty="0" smtClean="0"/>
              <a:t>directly excited </a:t>
            </a:r>
            <a:r>
              <a:rPr lang="en-US" sz="2000" dirty="0"/>
              <a:t>in the quartz cavity even under the input of </a:t>
            </a:r>
            <a:r>
              <a:rPr lang="en-US" sz="2000" dirty="0" smtClean="0"/>
              <a:t>microwave power </a:t>
            </a:r>
            <a:r>
              <a:rPr lang="en-US" sz="2000" dirty="0"/>
              <a:t>of 8.0 kW, the maximum safe output microwave </a:t>
            </a:r>
            <a:r>
              <a:rPr lang="en-US" sz="2000" dirty="0" smtClean="0"/>
              <a:t>power of </a:t>
            </a:r>
            <a:r>
              <a:rPr lang="en-US" sz="2000" dirty="0"/>
              <a:t>the generator. Considering that the maintain </a:t>
            </a:r>
            <a:r>
              <a:rPr lang="en-US" sz="2000" dirty="0" smtClean="0"/>
              <a:t>microwave power </a:t>
            </a:r>
            <a:r>
              <a:rPr lang="en-US" sz="2000" dirty="0"/>
              <a:t>of microwave plasma is evidently lower than its excitation</a:t>
            </a:r>
          </a:p>
          <a:p>
            <a:r>
              <a:rPr lang="en-US" sz="2000" dirty="0"/>
              <a:t>microwave power, an atmospheric air microwave </a:t>
            </a:r>
            <a:r>
              <a:rPr lang="en-US" sz="2000" dirty="0" smtClean="0"/>
              <a:t>plasma is </a:t>
            </a:r>
            <a:r>
              <a:rPr lang="en-US" sz="2000" dirty="0"/>
              <a:t>produced according to the following procedure: a </a:t>
            </a:r>
            <a:r>
              <a:rPr lang="en-US" sz="2000" dirty="0" smtClean="0"/>
              <a:t>low pressure air microwave plasma </a:t>
            </a:r>
            <a:r>
              <a:rPr lang="en-US" sz="2000" dirty="0"/>
              <a:t>is first excited in the quartz cavity at the </a:t>
            </a:r>
            <a:r>
              <a:rPr lang="en-US" sz="2000" dirty="0" smtClean="0"/>
              <a:t>input microwave </a:t>
            </a:r>
            <a:r>
              <a:rPr lang="en-US" sz="2000" dirty="0"/>
              <a:t>power of 5.0 kW, and then the air in the </a:t>
            </a:r>
            <a:r>
              <a:rPr lang="en-US" sz="2000" dirty="0" smtClean="0"/>
              <a:t>quartz cavity </a:t>
            </a:r>
            <a:r>
              <a:rPr lang="en-US" sz="2000" dirty="0"/>
              <a:t>is made open to the </a:t>
            </a:r>
            <a:r>
              <a:rPr lang="en-US" sz="2000" dirty="0" smtClean="0"/>
              <a:t>atmosphere. </a:t>
            </a:r>
            <a:r>
              <a:rPr lang="en-US" sz="2000" dirty="0"/>
              <a:t>T</a:t>
            </a:r>
            <a:r>
              <a:rPr lang="en-US" sz="2000" dirty="0" smtClean="0"/>
              <a:t>he </a:t>
            </a:r>
            <a:r>
              <a:rPr lang="en-US" sz="2000" dirty="0"/>
              <a:t>atmospheric </a:t>
            </a:r>
            <a:r>
              <a:rPr lang="en-US" sz="2000" dirty="0" smtClean="0"/>
              <a:t>air microwave </a:t>
            </a:r>
            <a:r>
              <a:rPr lang="en-US" sz="2000" dirty="0"/>
              <a:t>plasma </a:t>
            </a:r>
            <a:r>
              <a:rPr lang="en-US" sz="2000" dirty="0" smtClean="0"/>
              <a:t>photos simultaneously </a:t>
            </a:r>
            <a:r>
              <a:rPr lang="en-US" sz="2000" dirty="0"/>
              <a:t>taken from the holes 1 and 2 in the </a:t>
            </a:r>
            <a:r>
              <a:rPr lang="en-US" sz="2000" dirty="0" smtClean="0"/>
              <a:t>front aluminum plate. </a:t>
            </a:r>
            <a:r>
              <a:rPr lang="en-US" sz="2000" dirty="0"/>
              <a:t>The two holes (diameter = 5 mm) </a:t>
            </a:r>
            <a:r>
              <a:rPr lang="en-US" sz="2000" dirty="0" smtClean="0"/>
              <a:t>are located </a:t>
            </a:r>
            <a:r>
              <a:rPr lang="en-US" sz="2000" dirty="0"/>
              <a:t>in the middle of the narrow side of the front </a:t>
            </a:r>
            <a:r>
              <a:rPr lang="en-US" sz="2000" dirty="0" smtClean="0"/>
              <a:t>aluminum plate</a:t>
            </a:r>
            <a:r>
              <a:rPr lang="en-US" sz="2000" dirty="0"/>
              <a:t>, and they have a distance of 63 mm along the </a:t>
            </a:r>
            <a:r>
              <a:rPr lang="en-US" sz="2000" dirty="0" smtClean="0"/>
              <a:t>resonator length </a:t>
            </a:r>
            <a:r>
              <a:rPr lang="en-US" sz="2000" dirty="0"/>
              <a:t>direction.</a:t>
            </a:r>
            <a:endParaRPr lang="th-TH" sz="2000" dirty="0"/>
          </a:p>
        </p:txBody>
      </p:sp>
      <p:sp>
        <p:nvSpPr>
          <p:cNvPr id="6" name="Slide Number Placeholder 4"/>
          <p:cNvSpPr>
            <a:spLocks noGrp="1"/>
          </p:cNvSpPr>
          <p:nvPr>
            <p:ph type="sldNum" sz="quarter" idx="12"/>
          </p:nvPr>
        </p:nvSpPr>
        <p:spPr>
          <a:xfrm>
            <a:off x="6553200" y="6356350"/>
            <a:ext cx="2133600" cy="365125"/>
          </a:xfrm>
        </p:spPr>
        <p:txBody>
          <a:bodyPr/>
          <a:lstStyle/>
          <a:p>
            <a:r>
              <a:rPr lang="en-US" sz="1600" dirty="0" smtClean="0">
                <a:solidFill>
                  <a:schemeClr val="tx1"/>
                </a:solidFill>
              </a:rPr>
              <a:t>8</a:t>
            </a:r>
            <a:endParaRPr lang="th-TH" sz="1600" dirty="0">
              <a:solidFill>
                <a:schemeClr val="tx1"/>
              </a:solidFill>
            </a:endParaRPr>
          </a:p>
        </p:txBody>
      </p:sp>
    </p:spTree>
    <p:extLst>
      <p:ext uri="{BB962C8B-B14F-4D97-AF65-F5344CB8AC3E}">
        <p14:creationId xmlns:p14="http://schemas.microsoft.com/office/powerpoint/2010/main" val="145359769"/>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7664" y="332803"/>
            <a:ext cx="6048672" cy="400110"/>
          </a:xfrm>
          <a:prstGeom prst="rect">
            <a:avLst/>
          </a:prstGeom>
        </p:spPr>
        <p:txBody>
          <a:bodyPr wrap="square">
            <a:spAutoFit/>
          </a:bodyPr>
          <a:lstStyle/>
          <a:p>
            <a:r>
              <a:rPr lang="en-US" sz="2000" b="1" dirty="0"/>
              <a:t>The research </a:t>
            </a:r>
            <a:r>
              <a:rPr lang="en-US" sz="2000" b="1" dirty="0" smtClean="0"/>
              <a:t>of microwave </a:t>
            </a:r>
            <a:r>
              <a:rPr lang="en-US" sz="2000" b="1" dirty="0"/>
              <a:t>reflection characteristic.</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732913"/>
            <a:ext cx="5254625" cy="259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79512" y="3212976"/>
            <a:ext cx="8856984" cy="3170099"/>
          </a:xfrm>
          <a:prstGeom prst="rect">
            <a:avLst/>
          </a:prstGeom>
        </p:spPr>
        <p:txBody>
          <a:bodyPr wrap="square">
            <a:spAutoFit/>
          </a:bodyPr>
          <a:lstStyle/>
          <a:p>
            <a:r>
              <a:rPr lang="en-US" sz="2000" dirty="0"/>
              <a:t>T</a:t>
            </a:r>
            <a:r>
              <a:rPr lang="en-US" sz="2000" dirty="0" smtClean="0"/>
              <a:t>he </a:t>
            </a:r>
            <a:r>
              <a:rPr lang="en-US" sz="2000" dirty="0"/>
              <a:t>measuring principle diagram of the </a:t>
            </a:r>
            <a:r>
              <a:rPr lang="en-US" sz="2000" dirty="0" smtClean="0"/>
              <a:t>incident and </a:t>
            </a:r>
            <a:r>
              <a:rPr lang="en-US" sz="2000" dirty="0"/>
              <a:t>reflected microwave energy. The incident and </a:t>
            </a:r>
            <a:r>
              <a:rPr lang="en-US" sz="2000" dirty="0" smtClean="0"/>
              <a:t>reflected microwave </a:t>
            </a:r>
            <a:r>
              <a:rPr lang="en-US" sz="2000" dirty="0"/>
              <a:t>energies are first coupled by the directional </a:t>
            </a:r>
            <a:r>
              <a:rPr lang="en-US" sz="2000" dirty="0" smtClean="0"/>
              <a:t>coupler, and </a:t>
            </a:r>
            <a:r>
              <a:rPr lang="en-US" sz="2000" dirty="0"/>
              <a:t>then successively attenuated by the variable </a:t>
            </a:r>
            <a:r>
              <a:rPr lang="en-US" sz="2000" dirty="0" smtClean="0"/>
              <a:t>attenuators and </a:t>
            </a:r>
            <a:r>
              <a:rPr lang="en-US" sz="2000" dirty="0"/>
              <a:t>measured by the envelope detectors, and finally </a:t>
            </a:r>
            <a:r>
              <a:rPr lang="en-US" sz="2000" dirty="0" smtClean="0"/>
              <a:t>displayed by </a:t>
            </a:r>
            <a:r>
              <a:rPr lang="en-US" sz="2000" dirty="0"/>
              <a:t>the oscilloscope in the form of voltage signal. Before </a:t>
            </a:r>
            <a:r>
              <a:rPr lang="en-US" sz="2000" dirty="0" smtClean="0"/>
              <a:t>the microwave </a:t>
            </a:r>
            <a:r>
              <a:rPr lang="en-US" sz="2000" dirty="0"/>
              <a:t>reflectance characteristic of the plasma source </a:t>
            </a:r>
            <a:r>
              <a:rPr lang="en-US" sz="2000" dirty="0" smtClean="0"/>
              <a:t>is measured</a:t>
            </a:r>
            <a:r>
              <a:rPr lang="en-US" sz="2000" dirty="0"/>
              <a:t>, the three-screw tuner is tuned using a standard</a:t>
            </a:r>
          </a:p>
          <a:p>
            <a:r>
              <a:rPr lang="en-US" sz="2000" dirty="0"/>
              <a:t>microwave load, and the screw positions of the tuner are </a:t>
            </a:r>
            <a:r>
              <a:rPr lang="en-US" sz="2000" dirty="0" smtClean="0"/>
              <a:t>kept fixed </a:t>
            </a:r>
            <a:r>
              <a:rPr lang="en-US" sz="2000" dirty="0"/>
              <a:t>in the subsequent measurement. </a:t>
            </a:r>
            <a:r>
              <a:rPr lang="en-US" sz="2000" dirty="0" smtClean="0"/>
              <a:t>The </a:t>
            </a:r>
            <a:r>
              <a:rPr lang="en-US" sz="2000" dirty="0"/>
              <a:t>purpose of </a:t>
            </a:r>
            <a:r>
              <a:rPr lang="en-US" sz="2000" dirty="0" smtClean="0"/>
              <a:t>doing so </a:t>
            </a:r>
            <a:r>
              <a:rPr lang="en-US" sz="2000" dirty="0"/>
              <a:t>is to evaluate the deviation degree of the impedance </a:t>
            </a:r>
            <a:r>
              <a:rPr lang="en-US" sz="2000" dirty="0" smtClean="0"/>
              <a:t>of the </a:t>
            </a:r>
            <a:r>
              <a:rPr lang="en-US" sz="2000" dirty="0"/>
              <a:t>microwave plasma source from the standard impedance</a:t>
            </a:r>
            <a:r>
              <a:rPr lang="en-US" sz="2000" dirty="0" smtClean="0"/>
              <a:t>. </a:t>
            </a:r>
            <a:endParaRPr lang="en-US" sz="2000" dirty="0"/>
          </a:p>
        </p:txBody>
      </p:sp>
      <p:sp>
        <p:nvSpPr>
          <p:cNvPr id="6" name="Slide Number Placeholder 4"/>
          <p:cNvSpPr>
            <a:spLocks noGrp="1"/>
          </p:cNvSpPr>
          <p:nvPr>
            <p:ph type="sldNum" sz="quarter" idx="12"/>
          </p:nvPr>
        </p:nvSpPr>
        <p:spPr>
          <a:xfrm>
            <a:off x="6553200" y="6356350"/>
            <a:ext cx="2133600" cy="365125"/>
          </a:xfrm>
        </p:spPr>
        <p:txBody>
          <a:bodyPr/>
          <a:lstStyle/>
          <a:p>
            <a:r>
              <a:rPr lang="en-US" sz="1600" dirty="0" smtClean="0">
                <a:solidFill>
                  <a:schemeClr val="tx1"/>
                </a:solidFill>
              </a:rPr>
              <a:t>9</a:t>
            </a:r>
            <a:endParaRPr lang="th-TH" sz="1600" dirty="0">
              <a:solidFill>
                <a:schemeClr val="tx1"/>
              </a:solidFill>
            </a:endParaRPr>
          </a:p>
        </p:txBody>
      </p:sp>
    </p:spTree>
    <p:extLst>
      <p:ext uri="{BB962C8B-B14F-4D97-AF65-F5344CB8AC3E}">
        <p14:creationId xmlns:p14="http://schemas.microsoft.com/office/powerpoint/2010/main" val="846526365"/>
      </p:ext>
    </p:extLst>
  </p:cSld>
  <p:clrMapOvr>
    <a:masterClrMapping/>
  </p:clrMapOvr>
  <p:transition spd="slow">
    <p:push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32656"/>
            <a:ext cx="2944813" cy="229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270898" y="574065"/>
            <a:ext cx="5549574" cy="1015663"/>
          </a:xfrm>
          <a:prstGeom prst="rect">
            <a:avLst/>
          </a:prstGeom>
        </p:spPr>
        <p:txBody>
          <a:bodyPr wrap="square">
            <a:spAutoFit/>
          </a:bodyPr>
          <a:lstStyle/>
          <a:p>
            <a:r>
              <a:rPr lang="en-US" sz="2000" dirty="0" smtClean="0"/>
              <a:t>    A </a:t>
            </a:r>
            <a:r>
              <a:rPr lang="en-US" sz="2000" dirty="0"/>
              <a:t>typical waveform of the equivalent voltage</a:t>
            </a:r>
          </a:p>
          <a:p>
            <a:r>
              <a:rPr lang="en-US" sz="2000" dirty="0"/>
              <a:t>corresponding to the incident and reflected microwave.</a:t>
            </a:r>
            <a:endParaRPr lang="th-TH" sz="2000" dirty="0"/>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2643576"/>
            <a:ext cx="3096593" cy="2477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51520" y="2631356"/>
            <a:ext cx="5328592" cy="1631216"/>
          </a:xfrm>
          <a:prstGeom prst="rect">
            <a:avLst/>
          </a:prstGeom>
        </p:spPr>
        <p:txBody>
          <a:bodyPr wrap="square">
            <a:spAutoFit/>
          </a:bodyPr>
          <a:lstStyle/>
          <a:p>
            <a:r>
              <a:rPr lang="en-US" sz="2000" dirty="0" smtClean="0"/>
              <a:t>     The </a:t>
            </a:r>
            <a:r>
              <a:rPr lang="en-US" sz="2000" dirty="0"/>
              <a:t>reflectance ratios of the microwave energy</a:t>
            </a:r>
          </a:p>
          <a:p>
            <a:r>
              <a:rPr lang="en-US" sz="2000" dirty="0"/>
              <a:t>at different input microwave powers before and after </a:t>
            </a:r>
            <a:r>
              <a:rPr lang="en-US" sz="2000" dirty="0" smtClean="0"/>
              <a:t>the atmospheric </a:t>
            </a:r>
            <a:r>
              <a:rPr lang="en-US" sz="2000" dirty="0"/>
              <a:t>air microwave plasma is produced. </a:t>
            </a:r>
            <a:r>
              <a:rPr lang="en-US" sz="2000" dirty="0" smtClean="0"/>
              <a:t>The </a:t>
            </a:r>
            <a:r>
              <a:rPr lang="en-US" sz="2000" dirty="0"/>
              <a:t>reflectance ratios are calculated using the following </a:t>
            </a:r>
            <a:endParaRPr lang="th-TH" sz="2000" dirty="0"/>
          </a:p>
        </p:txBody>
      </p:sp>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233" y="4379805"/>
            <a:ext cx="4200525"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4"/>
          <p:cNvSpPr>
            <a:spLocks noGrp="1"/>
          </p:cNvSpPr>
          <p:nvPr>
            <p:ph type="sldNum" sz="quarter" idx="12"/>
          </p:nvPr>
        </p:nvSpPr>
        <p:spPr>
          <a:xfrm>
            <a:off x="6553200" y="6356350"/>
            <a:ext cx="2133600" cy="365125"/>
          </a:xfrm>
        </p:spPr>
        <p:txBody>
          <a:bodyPr/>
          <a:lstStyle/>
          <a:p>
            <a:r>
              <a:rPr lang="en-US" sz="1600" dirty="0" smtClean="0">
                <a:solidFill>
                  <a:schemeClr val="tx1"/>
                </a:solidFill>
              </a:rPr>
              <a:t>10</a:t>
            </a:r>
            <a:endParaRPr lang="th-TH" sz="1600" dirty="0">
              <a:solidFill>
                <a:schemeClr val="tx1"/>
              </a:solidFill>
            </a:endParaRPr>
          </a:p>
        </p:txBody>
      </p:sp>
    </p:spTree>
    <p:extLst>
      <p:ext uri="{BB962C8B-B14F-4D97-AF65-F5344CB8AC3E}">
        <p14:creationId xmlns:p14="http://schemas.microsoft.com/office/powerpoint/2010/main" val="3243524402"/>
      </p:ext>
    </p:extLst>
  </p:cSld>
  <p:clrMapOvr>
    <a:masterClrMapping/>
  </p:clrMapOvr>
  <p:transition spd="slow">
    <p:push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340768"/>
            <a:ext cx="8568952" cy="3785652"/>
          </a:xfrm>
          <a:prstGeom prst="rect">
            <a:avLst/>
          </a:prstGeom>
        </p:spPr>
        <p:txBody>
          <a:bodyPr wrap="square">
            <a:spAutoFit/>
          </a:bodyPr>
          <a:lstStyle/>
          <a:p>
            <a:r>
              <a:rPr lang="en-US" sz="2000" dirty="0" smtClean="0"/>
              <a:t>      	where </a:t>
            </a:r>
            <a:r>
              <a:rPr lang="en-US" sz="2000" dirty="0" err="1"/>
              <a:t>Uor</a:t>
            </a:r>
            <a:r>
              <a:rPr lang="en-US" sz="2000" dirty="0"/>
              <a:t> and </a:t>
            </a:r>
            <a:r>
              <a:rPr lang="en-US" sz="2000" dirty="0" err="1"/>
              <a:t>Uoi</a:t>
            </a:r>
            <a:r>
              <a:rPr lang="en-US" sz="2000" dirty="0"/>
              <a:t> are separately the equivalent </a:t>
            </a:r>
            <a:r>
              <a:rPr lang="en-US" sz="2000" dirty="0" smtClean="0"/>
              <a:t>voltages corresponding </a:t>
            </a:r>
            <a:r>
              <a:rPr lang="en-US" sz="2000" dirty="0"/>
              <a:t>to the incident and reflected </a:t>
            </a:r>
            <a:r>
              <a:rPr lang="en-US" sz="2000" dirty="0" smtClean="0"/>
              <a:t>microwave. </a:t>
            </a:r>
            <a:r>
              <a:rPr lang="en-US" sz="2000" dirty="0"/>
              <a:t>T is the monitoring time length of the </a:t>
            </a:r>
            <a:r>
              <a:rPr lang="en-US" sz="2000" dirty="0" smtClean="0"/>
              <a:t>microwave The proportionality coefficient </a:t>
            </a:r>
            <a:r>
              <a:rPr lang="en-US" sz="2000" dirty="0"/>
              <a:t>is only related to the coupling coefficients of </a:t>
            </a:r>
            <a:r>
              <a:rPr lang="en-US" sz="2000" dirty="0" smtClean="0"/>
              <a:t>the directional </a:t>
            </a:r>
            <a:r>
              <a:rPr lang="en-US" sz="2000" dirty="0"/>
              <a:t>coupler, the attenuation multiples of these </a:t>
            </a:r>
            <a:r>
              <a:rPr lang="en-US" sz="2000" dirty="0" smtClean="0"/>
              <a:t>two variable </a:t>
            </a:r>
            <a:r>
              <a:rPr lang="en-US" sz="2000" dirty="0"/>
              <a:t>attenuators, and the detection coefficients of these </a:t>
            </a:r>
            <a:r>
              <a:rPr lang="en-US" sz="2000" dirty="0" smtClean="0"/>
              <a:t>two envelope </a:t>
            </a:r>
            <a:r>
              <a:rPr lang="en-US" sz="2000" dirty="0"/>
              <a:t>detectors, but these values are all unknown at </a:t>
            </a:r>
            <a:r>
              <a:rPr lang="en-US" sz="2000" dirty="0" smtClean="0"/>
              <a:t>present. </a:t>
            </a:r>
          </a:p>
          <a:p>
            <a:r>
              <a:rPr lang="en-US" sz="2000" dirty="0"/>
              <a:t>	</a:t>
            </a:r>
            <a:endParaRPr lang="en-US" sz="2000" dirty="0" smtClean="0"/>
          </a:p>
          <a:p>
            <a:r>
              <a:rPr lang="en-US" sz="2000" dirty="0"/>
              <a:t>	</a:t>
            </a:r>
            <a:r>
              <a:rPr lang="en-US" sz="2000" dirty="0" smtClean="0"/>
              <a:t>For </a:t>
            </a:r>
            <a:r>
              <a:rPr lang="en-US" sz="2000" dirty="0"/>
              <a:t>an ideal entirely lossless one-port microwave </a:t>
            </a:r>
            <a:r>
              <a:rPr lang="en-US" sz="2000" dirty="0" smtClean="0"/>
              <a:t>plasma source</a:t>
            </a:r>
            <a:r>
              <a:rPr lang="en-US" sz="2000" dirty="0"/>
              <a:t>, the absolute reflectance ratio should be equal to one. the microwave energy inside it maybe </a:t>
            </a:r>
            <a:r>
              <a:rPr lang="en-US" sz="2000" dirty="0" smtClean="0"/>
              <a:t>radiate out </a:t>
            </a:r>
            <a:r>
              <a:rPr lang="en-US" sz="2000" dirty="0"/>
              <a:t>through the two through-holes (diameter = 20 mm) </a:t>
            </a:r>
            <a:r>
              <a:rPr lang="en-US" sz="2000" dirty="0" smtClean="0"/>
              <a:t>in the </a:t>
            </a:r>
            <a:r>
              <a:rPr lang="en-US" sz="2000" dirty="0"/>
              <a:t>front and back aluminum plates instead of being </a:t>
            </a:r>
            <a:r>
              <a:rPr lang="en-US" sz="2000" dirty="0" smtClean="0"/>
              <a:t>reflected back </a:t>
            </a:r>
            <a:r>
              <a:rPr lang="en-US" sz="2000" dirty="0"/>
              <a:t>to the magnetron microwave generator and being due </a:t>
            </a:r>
            <a:r>
              <a:rPr lang="en-US" sz="2000" dirty="0" smtClean="0"/>
              <a:t>to </a:t>
            </a:r>
            <a:r>
              <a:rPr lang="en-US" sz="2000" dirty="0" err="1" smtClean="0"/>
              <a:t>ohmic</a:t>
            </a:r>
            <a:r>
              <a:rPr lang="en-US" sz="2000" dirty="0" smtClean="0"/>
              <a:t> </a:t>
            </a:r>
            <a:r>
              <a:rPr lang="en-US" sz="2000" dirty="0"/>
              <a:t>losses.</a:t>
            </a:r>
            <a:endParaRPr lang="th-TH" sz="2000" dirty="0"/>
          </a:p>
        </p:txBody>
      </p:sp>
      <p:sp>
        <p:nvSpPr>
          <p:cNvPr id="4" name="Slide Number Placeholder 4"/>
          <p:cNvSpPr>
            <a:spLocks noGrp="1"/>
          </p:cNvSpPr>
          <p:nvPr>
            <p:ph type="sldNum" sz="quarter" idx="12"/>
          </p:nvPr>
        </p:nvSpPr>
        <p:spPr>
          <a:xfrm>
            <a:off x="6553200" y="6356350"/>
            <a:ext cx="2133600" cy="365125"/>
          </a:xfrm>
        </p:spPr>
        <p:txBody>
          <a:bodyPr/>
          <a:lstStyle/>
          <a:p>
            <a:r>
              <a:rPr lang="en-US" sz="1600" dirty="0" smtClean="0">
                <a:solidFill>
                  <a:schemeClr val="tx1"/>
                </a:solidFill>
              </a:rPr>
              <a:t>11</a:t>
            </a:r>
            <a:endParaRPr lang="th-TH" sz="1600" dirty="0">
              <a:solidFill>
                <a:schemeClr val="tx1"/>
              </a:solidFill>
            </a:endParaRPr>
          </a:p>
        </p:txBody>
      </p:sp>
    </p:spTree>
    <p:extLst>
      <p:ext uri="{BB962C8B-B14F-4D97-AF65-F5344CB8AC3E}">
        <p14:creationId xmlns:p14="http://schemas.microsoft.com/office/powerpoint/2010/main" val="186656126"/>
      </p:ext>
    </p:extLst>
  </p:cSld>
  <p:clrMapOvr>
    <a:masterClrMapping/>
  </p:clrMapOvr>
  <p:transition spd="slow">
    <p:push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7624" y="188640"/>
            <a:ext cx="6912768" cy="400110"/>
          </a:xfrm>
          <a:prstGeom prst="rect">
            <a:avLst/>
          </a:prstGeom>
        </p:spPr>
        <p:txBody>
          <a:bodyPr wrap="square">
            <a:spAutoFit/>
          </a:bodyPr>
          <a:lstStyle/>
          <a:p>
            <a:r>
              <a:rPr lang="en-US" sz="2000" b="1" dirty="0"/>
              <a:t>CHARACTERISTICS OF </a:t>
            </a:r>
            <a:r>
              <a:rPr lang="en-US" sz="2000" b="1" dirty="0" smtClean="0"/>
              <a:t>ATMOSPHERIC AIR </a:t>
            </a:r>
            <a:r>
              <a:rPr lang="en-US" sz="2000" b="1" dirty="0"/>
              <a:t>MICROWAVE PLASMA</a:t>
            </a:r>
            <a:endParaRPr lang="th-TH" sz="2000" b="1" dirty="0"/>
          </a:p>
        </p:txBody>
      </p:sp>
      <p:sp>
        <p:nvSpPr>
          <p:cNvPr id="3" name="Rectangle 2"/>
          <p:cNvSpPr/>
          <p:nvPr/>
        </p:nvSpPr>
        <p:spPr>
          <a:xfrm>
            <a:off x="251520" y="603533"/>
            <a:ext cx="8280920" cy="400110"/>
          </a:xfrm>
          <a:prstGeom prst="rect">
            <a:avLst/>
          </a:prstGeom>
        </p:spPr>
        <p:txBody>
          <a:bodyPr wrap="square">
            <a:spAutoFit/>
          </a:bodyPr>
          <a:lstStyle/>
          <a:p>
            <a:r>
              <a:rPr lang="en-US" sz="2000" b="1" dirty="0"/>
              <a:t>A. Gas Temperature of Atmospheric Air Plasma</a:t>
            </a:r>
            <a:endParaRPr lang="th-TH" sz="2000" b="1" dirty="0"/>
          </a:p>
        </p:txBody>
      </p:sp>
      <p:sp>
        <p:nvSpPr>
          <p:cNvPr id="4" name="Rectangle 3"/>
          <p:cNvSpPr/>
          <p:nvPr/>
        </p:nvSpPr>
        <p:spPr>
          <a:xfrm>
            <a:off x="248963" y="834471"/>
            <a:ext cx="8496944" cy="2246769"/>
          </a:xfrm>
          <a:prstGeom prst="rect">
            <a:avLst/>
          </a:prstGeom>
        </p:spPr>
        <p:txBody>
          <a:bodyPr wrap="square">
            <a:spAutoFit/>
          </a:bodyPr>
          <a:lstStyle/>
          <a:p>
            <a:r>
              <a:rPr lang="en-US" sz="2000" dirty="0" smtClean="0"/>
              <a:t>        The </a:t>
            </a:r>
            <a:r>
              <a:rPr lang="en-US" sz="2000" dirty="0"/>
              <a:t>emission spectra of the atmospheric air </a:t>
            </a:r>
            <a:r>
              <a:rPr lang="en-US" sz="2000" dirty="0" smtClean="0"/>
              <a:t>microwave plasma </a:t>
            </a:r>
            <a:r>
              <a:rPr lang="en-US" sz="2000" dirty="0"/>
              <a:t>are measured from hole 1 using a four-channel </a:t>
            </a:r>
            <a:r>
              <a:rPr lang="en-US" sz="2000" dirty="0" smtClean="0"/>
              <a:t>fiber optic </a:t>
            </a:r>
            <a:r>
              <a:rPr lang="en-US" sz="2000" dirty="0"/>
              <a:t>spectrometer (Avaspec-USB2-DT, wavelength </a:t>
            </a:r>
            <a:r>
              <a:rPr lang="en-US" sz="2000" dirty="0" smtClean="0"/>
              <a:t>range 200–820 </a:t>
            </a:r>
            <a:r>
              <a:rPr lang="en-US" sz="2000" dirty="0"/>
              <a:t>nm, and resolution 0.10 nm). There are </a:t>
            </a:r>
            <a:r>
              <a:rPr lang="en-US" sz="2000" dirty="0" err="1" smtClean="0"/>
              <a:t>Noγ</a:t>
            </a:r>
            <a:r>
              <a:rPr lang="en-US" sz="2000" dirty="0" smtClean="0"/>
              <a:t> A–X </a:t>
            </a:r>
            <a:r>
              <a:rPr lang="en-US" sz="2000" dirty="0"/>
              <a:t>and OH A–X rotational spectral lines and some </a:t>
            </a:r>
            <a:r>
              <a:rPr lang="en-US" sz="2000" dirty="0" smtClean="0"/>
              <a:t>unknown atomic </a:t>
            </a:r>
            <a:r>
              <a:rPr lang="en-US" sz="2000" dirty="0"/>
              <a:t>spectral lines in the emission spectrum. These </a:t>
            </a:r>
            <a:r>
              <a:rPr lang="en-US" sz="2000" dirty="0" smtClean="0"/>
              <a:t>rotational spectral </a:t>
            </a:r>
            <a:r>
              <a:rPr lang="en-US" sz="2000" dirty="0"/>
              <a:t>lines are both applied to diagnose the </a:t>
            </a:r>
            <a:r>
              <a:rPr lang="en-US" sz="2000" dirty="0" smtClean="0"/>
              <a:t>rotational temperature </a:t>
            </a:r>
            <a:r>
              <a:rPr lang="en-US" sz="2000" dirty="0"/>
              <a:t>considered equal to the gas temperature of </a:t>
            </a:r>
            <a:r>
              <a:rPr lang="en-US" sz="2000" dirty="0" smtClean="0"/>
              <a:t>the plasma</a:t>
            </a:r>
            <a:endParaRPr lang="th-TH" sz="20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03" y="3212976"/>
            <a:ext cx="2115041" cy="2990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317870" y="2924944"/>
            <a:ext cx="6696743" cy="3785652"/>
          </a:xfrm>
          <a:prstGeom prst="rect">
            <a:avLst/>
          </a:prstGeom>
        </p:spPr>
        <p:txBody>
          <a:bodyPr wrap="square">
            <a:spAutoFit/>
          </a:bodyPr>
          <a:lstStyle/>
          <a:p>
            <a:r>
              <a:rPr lang="en-US" sz="2000" dirty="0" smtClean="0"/>
              <a:t>      Every </a:t>
            </a:r>
            <a:r>
              <a:rPr lang="en-US" sz="2000" dirty="0"/>
              <a:t>rotational line is obtained by averaging five spectral</a:t>
            </a:r>
          </a:p>
          <a:p>
            <a:r>
              <a:rPr lang="en-US" sz="2000" dirty="0"/>
              <a:t>lines measured at an interval of tens of seconds. As shown</a:t>
            </a:r>
          </a:p>
          <a:p>
            <a:r>
              <a:rPr lang="en-US" sz="2000" dirty="0"/>
              <a:t>in the figure, the rotational spectral lines corresponding to</a:t>
            </a:r>
          </a:p>
          <a:p>
            <a:r>
              <a:rPr lang="en-US" sz="2000" dirty="0"/>
              <a:t>different input microwave powers roughly </a:t>
            </a:r>
            <a:r>
              <a:rPr lang="en-US" sz="2000" dirty="0" smtClean="0"/>
              <a:t>overlap ,regardless of </a:t>
            </a:r>
            <a:r>
              <a:rPr lang="en-US" sz="2000" dirty="0" err="1"/>
              <a:t>NOγ</a:t>
            </a:r>
            <a:r>
              <a:rPr lang="en-US" sz="2000" dirty="0"/>
              <a:t> A–X and OH A–X lines. This overlap </a:t>
            </a:r>
            <a:r>
              <a:rPr lang="en-US" sz="2000" dirty="0" smtClean="0"/>
              <a:t>indicates that </a:t>
            </a:r>
            <a:r>
              <a:rPr lang="en-US" sz="2000" dirty="0"/>
              <a:t>the rotational </a:t>
            </a:r>
            <a:r>
              <a:rPr lang="en-US" sz="2000" dirty="0" smtClean="0"/>
              <a:t>temperature </a:t>
            </a:r>
            <a:r>
              <a:rPr lang="en-US" sz="2000" dirty="0"/>
              <a:t>of </a:t>
            </a:r>
            <a:r>
              <a:rPr lang="en-US" sz="2000" dirty="0" smtClean="0"/>
              <a:t>the atmospheric </a:t>
            </a:r>
            <a:r>
              <a:rPr lang="en-US" sz="2000" dirty="0"/>
              <a:t>air microwave plasma is </a:t>
            </a:r>
            <a:r>
              <a:rPr lang="en-US" sz="2000" dirty="0" smtClean="0"/>
              <a:t>approximately unrelated to </a:t>
            </a:r>
            <a:r>
              <a:rPr lang="en-US" sz="2000" dirty="0"/>
              <a:t>the input microwave power. In addition, it is found that the intensities of these </a:t>
            </a:r>
            <a:r>
              <a:rPr lang="en-US" sz="2000" dirty="0" smtClean="0"/>
              <a:t>five measured </a:t>
            </a:r>
            <a:r>
              <a:rPr lang="en-US" sz="2000" dirty="0"/>
              <a:t>rotational lines are roughly equal. This </a:t>
            </a:r>
            <a:r>
              <a:rPr lang="en-US" sz="2000" dirty="0" smtClean="0"/>
              <a:t>means that </a:t>
            </a:r>
            <a:r>
              <a:rPr lang="en-US" sz="2000" dirty="0"/>
              <a:t>the emission spectrum is relatively stable, and then </a:t>
            </a:r>
            <a:r>
              <a:rPr lang="en-US" sz="2000" dirty="0" smtClean="0"/>
              <a:t>the atmospheric </a:t>
            </a:r>
            <a:r>
              <a:rPr lang="en-US" sz="2000" dirty="0"/>
              <a:t>air microwave plasma is comparatively stable </a:t>
            </a:r>
            <a:r>
              <a:rPr lang="en-US" sz="2000" dirty="0" smtClean="0"/>
              <a:t>at least </a:t>
            </a:r>
            <a:r>
              <a:rPr lang="en-US" sz="2000" dirty="0"/>
              <a:t>in the range of measuring time.</a:t>
            </a:r>
            <a:endParaRPr lang="th-TH" sz="2000" dirty="0"/>
          </a:p>
        </p:txBody>
      </p:sp>
      <p:sp>
        <p:nvSpPr>
          <p:cNvPr id="8" name="Slide Number Placeholder 4"/>
          <p:cNvSpPr>
            <a:spLocks noGrp="1"/>
          </p:cNvSpPr>
          <p:nvPr>
            <p:ph type="sldNum" sz="quarter" idx="12"/>
          </p:nvPr>
        </p:nvSpPr>
        <p:spPr>
          <a:xfrm>
            <a:off x="6553200" y="6356350"/>
            <a:ext cx="2133600" cy="365125"/>
          </a:xfrm>
        </p:spPr>
        <p:txBody>
          <a:bodyPr/>
          <a:lstStyle/>
          <a:p>
            <a:r>
              <a:rPr lang="en-US" sz="1600" dirty="0" smtClean="0">
                <a:solidFill>
                  <a:schemeClr val="tx1"/>
                </a:solidFill>
              </a:rPr>
              <a:t>12</a:t>
            </a:r>
            <a:endParaRPr lang="th-TH" sz="1600" dirty="0">
              <a:solidFill>
                <a:schemeClr val="tx1"/>
              </a:solidFill>
            </a:endParaRPr>
          </a:p>
        </p:txBody>
      </p:sp>
    </p:spTree>
    <p:extLst>
      <p:ext uri="{BB962C8B-B14F-4D97-AF65-F5344CB8AC3E}">
        <p14:creationId xmlns:p14="http://schemas.microsoft.com/office/powerpoint/2010/main" val="110538692"/>
      </p:ext>
    </p:extLst>
  </p:cSld>
  <p:clrMapOvr>
    <a:masterClrMapping/>
  </p:clrMapOvr>
  <p:transition spd="slow">
    <p:push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5256584" cy="400110"/>
          </a:xfrm>
          <a:prstGeom prst="rect">
            <a:avLst/>
          </a:prstGeom>
        </p:spPr>
        <p:txBody>
          <a:bodyPr wrap="square">
            <a:spAutoFit/>
          </a:bodyPr>
          <a:lstStyle/>
          <a:p>
            <a:r>
              <a:rPr lang="en-US" sz="2000" b="1" dirty="0"/>
              <a:t>B. Microwave Cutoff by Atmospheric Air Plasma</a:t>
            </a:r>
            <a:endParaRPr lang="th-TH" sz="2000" b="1" dirty="0"/>
          </a:p>
        </p:txBody>
      </p:sp>
      <p:sp>
        <p:nvSpPr>
          <p:cNvPr id="3" name="Rectangle 2"/>
          <p:cNvSpPr/>
          <p:nvPr/>
        </p:nvSpPr>
        <p:spPr>
          <a:xfrm>
            <a:off x="323528" y="588750"/>
            <a:ext cx="8640960" cy="1938992"/>
          </a:xfrm>
          <a:prstGeom prst="rect">
            <a:avLst/>
          </a:prstGeom>
        </p:spPr>
        <p:txBody>
          <a:bodyPr wrap="square">
            <a:spAutoFit/>
          </a:bodyPr>
          <a:lstStyle/>
          <a:p>
            <a:r>
              <a:rPr lang="en-US" sz="2000" dirty="0" smtClean="0"/>
              <a:t>      The </a:t>
            </a:r>
            <a:r>
              <a:rPr lang="en-US" sz="2000" dirty="0"/>
              <a:t>short-circuit plane position of the sliding </a:t>
            </a:r>
            <a:r>
              <a:rPr lang="en-US" sz="2000" dirty="0" smtClean="0"/>
              <a:t>short-circuit plunger </a:t>
            </a:r>
            <a:r>
              <a:rPr lang="en-US" sz="2000" dirty="0"/>
              <a:t>completely determines the length of the </a:t>
            </a:r>
            <a:r>
              <a:rPr lang="en-US" sz="2000" dirty="0" smtClean="0"/>
              <a:t>rectangular resonator</a:t>
            </a:r>
            <a:r>
              <a:rPr lang="en-US" sz="2000" dirty="0"/>
              <a:t>, thereby determining the reflectance ratio </a:t>
            </a:r>
            <a:r>
              <a:rPr lang="en-US" sz="2000" dirty="0" smtClean="0"/>
              <a:t>of this </a:t>
            </a:r>
            <a:r>
              <a:rPr lang="en-US" sz="2000" dirty="0"/>
              <a:t>microwave plasma source. There is a one-to-one </a:t>
            </a:r>
            <a:r>
              <a:rPr lang="en-US" sz="2000" dirty="0" smtClean="0"/>
              <a:t>correlation between </a:t>
            </a:r>
            <a:r>
              <a:rPr lang="en-US" sz="2000" dirty="0"/>
              <a:t>the short plane position and the </a:t>
            </a:r>
            <a:r>
              <a:rPr lang="en-US" sz="2000" dirty="0" smtClean="0"/>
              <a:t>plunger reading</a:t>
            </a:r>
            <a:r>
              <a:rPr lang="en-US" sz="2000" dirty="0"/>
              <a:t>. Its reflectance ratios corresponding to different </a:t>
            </a:r>
            <a:r>
              <a:rPr lang="en-US" sz="2000" dirty="0" smtClean="0"/>
              <a:t>short-circuit</a:t>
            </a:r>
            <a:r>
              <a:rPr lang="en-US" sz="2000" dirty="0"/>
              <a:t> </a:t>
            </a:r>
            <a:r>
              <a:rPr lang="en-US" sz="2000" dirty="0" smtClean="0"/>
              <a:t>plunger </a:t>
            </a:r>
            <a:r>
              <a:rPr lang="en-US" sz="2000" dirty="0"/>
              <a:t>readings before and after the atmospheric </a:t>
            </a:r>
            <a:r>
              <a:rPr lang="en-US" sz="2000" dirty="0" smtClean="0"/>
              <a:t>air microwave </a:t>
            </a:r>
            <a:r>
              <a:rPr lang="en-US" sz="2000" dirty="0"/>
              <a:t>plasma is produced are studied.</a:t>
            </a:r>
            <a:endParaRPr lang="th-TH" sz="2000"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996952"/>
            <a:ext cx="3279775" cy="271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4"/>
          <p:cNvSpPr>
            <a:spLocks noGrp="1"/>
          </p:cNvSpPr>
          <p:nvPr>
            <p:ph type="sldNum" sz="quarter" idx="12"/>
          </p:nvPr>
        </p:nvSpPr>
        <p:spPr>
          <a:xfrm>
            <a:off x="6553200" y="6356350"/>
            <a:ext cx="2133600" cy="365125"/>
          </a:xfrm>
        </p:spPr>
        <p:txBody>
          <a:bodyPr/>
          <a:lstStyle/>
          <a:p>
            <a:r>
              <a:rPr lang="en-US" sz="1600" dirty="0" smtClean="0">
                <a:solidFill>
                  <a:schemeClr val="tx1"/>
                </a:solidFill>
              </a:rPr>
              <a:t>13</a:t>
            </a:r>
            <a:endParaRPr lang="th-TH" sz="1600" dirty="0">
              <a:solidFill>
                <a:schemeClr val="tx1"/>
              </a:solidFill>
            </a:endParaRPr>
          </a:p>
        </p:txBody>
      </p:sp>
    </p:spTree>
    <p:extLst>
      <p:ext uri="{BB962C8B-B14F-4D97-AF65-F5344CB8AC3E}">
        <p14:creationId xmlns:p14="http://schemas.microsoft.com/office/powerpoint/2010/main" val="2946354552"/>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268760"/>
            <a:ext cx="8424936" cy="3785652"/>
          </a:xfrm>
          <a:prstGeom prst="rect">
            <a:avLst/>
          </a:prstGeom>
        </p:spPr>
        <p:txBody>
          <a:bodyPr wrap="square">
            <a:spAutoFit/>
          </a:bodyPr>
          <a:lstStyle/>
          <a:p>
            <a:r>
              <a:rPr lang="en-US" sz="2000" dirty="0" smtClean="0"/>
              <a:t>	It </a:t>
            </a:r>
            <a:r>
              <a:rPr lang="en-US" sz="2000" dirty="0"/>
              <a:t>is found that the reflectance ratio is </a:t>
            </a:r>
            <a:r>
              <a:rPr lang="en-US" sz="2000" dirty="0" smtClean="0"/>
              <a:t>roughly unrelated </a:t>
            </a:r>
            <a:r>
              <a:rPr lang="en-US" sz="2000" dirty="0"/>
              <a:t>to the plunger reading after the microwave plasma is produced. This illustrates that the short-circuit plane of the plunger loses its short-circuit function. It is concluded that the atmospheric air microwave plasma cuts off the microwave</a:t>
            </a:r>
            <a:r>
              <a:rPr lang="en-US" sz="2000" dirty="0" smtClean="0"/>
              <a:t>.</a:t>
            </a:r>
          </a:p>
          <a:p>
            <a:endParaRPr lang="en-US" sz="2000" dirty="0" smtClean="0"/>
          </a:p>
          <a:p>
            <a:r>
              <a:rPr lang="en-US" sz="2000" dirty="0"/>
              <a:t>	</a:t>
            </a:r>
            <a:r>
              <a:rPr lang="en-US" sz="2000" dirty="0" smtClean="0"/>
              <a:t> </a:t>
            </a:r>
            <a:r>
              <a:rPr lang="en-US" sz="2000" dirty="0"/>
              <a:t>For the microwave of 2.450 GHz, the cutoff electron </a:t>
            </a:r>
            <a:r>
              <a:rPr lang="en-US" sz="2000" dirty="0" smtClean="0"/>
              <a:t>density is </a:t>
            </a:r>
            <a:r>
              <a:rPr lang="en-US" sz="2000" dirty="0"/>
              <a:t>about 7.46 × 1010 cm−3, and the electron density of </a:t>
            </a:r>
            <a:r>
              <a:rPr lang="en-US" sz="2000" dirty="0" smtClean="0"/>
              <a:t>an atmospheric </a:t>
            </a:r>
            <a:r>
              <a:rPr lang="en-US" sz="2000" dirty="0"/>
              <a:t>microwave plasma is usually on the order </a:t>
            </a:r>
            <a:r>
              <a:rPr lang="en-US" sz="2000" dirty="0" smtClean="0"/>
              <a:t>of 1014 </a:t>
            </a:r>
            <a:r>
              <a:rPr lang="en-US" sz="2000" dirty="0"/>
              <a:t>− 1015 cm−</a:t>
            </a:r>
            <a:r>
              <a:rPr lang="en-US" sz="2000" dirty="0" smtClean="0"/>
              <a:t>3, </a:t>
            </a:r>
            <a:r>
              <a:rPr lang="en-US" sz="2000" dirty="0"/>
              <a:t>far greater than the cutoff </a:t>
            </a:r>
            <a:r>
              <a:rPr lang="en-US" sz="2000" dirty="0" smtClean="0"/>
              <a:t>electron density</a:t>
            </a:r>
            <a:r>
              <a:rPr lang="en-US" sz="2000" dirty="0"/>
              <a:t>. Therefore, theoretically, </a:t>
            </a:r>
            <a:r>
              <a:rPr lang="en-US" sz="2000" dirty="0" smtClean="0"/>
              <a:t>an atmospheric microwave plasma </a:t>
            </a:r>
            <a:r>
              <a:rPr lang="en-US" sz="2000" dirty="0"/>
              <a:t>cuts off the 2.450 GHz of microwaves. Thus, </a:t>
            </a:r>
            <a:r>
              <a:rPr lang="en-US" sz="2000" dirty="0" smtClean="0"/>
              <a:t>the conclusion </a:t>
            </a:r>
            <a:r>
              <a:rPr lang="en-US" sz="2000" dirty="0"/>
              <a:t>that the atmospheric air microwave plasma </a:t>
            </a:r>
            <a:r>
              <a:rPr lang="en-US" sz="2000" dirty="0" smtClean="0"/>
              <a:t>cuts off </a:t>
            </a:r>
            <a:r>
              <a:rPr lang="en-US" sz="2000" dirty="0"/>
              <a:t>the 2.450 GHz of microwaves from the independence </a:t>
            </a:r>
            <a:r>
              <a:rPr lang="en-US" sz="2000" dirty="0" smtClean="0"/>
              <a:t>of the </a:t>
            </a:r>
            <a:r>
              <a:rPr lang="en-US" sz="2000" dirty="0"/>
              <a:t>reflectance ratio on the plunger reading is reasonable.</a:t>
            </a:r>
            <a:endParaRPr lang="th-TH" sz="2000" dirty="0"/>
          </a:p>
        </p:txBody>
      </p:sp>
      <p:sp>
        <p:nvSpPr>
          <p:cNvPr id="4" name="Slide Number Placeholder 4"/>
          <p:cNvSpPr>
            <a:spLocks noGrp="1"/>
          </p:cNvSpPr>
          <p:nvPr>
            <p:ph type="sldNum" sz="quarter" idx="12"/>
          </p:nvPr>
        </p:nvSpPr>
        <p:spPr>
          <a:xfrm>
            <a:off x="6553200" y="6356350"/>
            <a:ext cx="2133600" cy="365125"/>
          </a:xfrm>
        </p:spPr>
        <p:txBody>
          <a:bodyPr/>
          <a:lstStyle/>
          <a:p>
            <a:r>
              <a:rPr lang="en-US" sz="1600" dirty="0" smtClean="0">
                <a:solidFill>
                  <a:schemeClr val="tx1"/>
                </a:solidFill>
              </a:rPr>
              <a:t>14</a:t>
            </a:r>
            <a:endParaRPr lang="th-TH" sz="1600" dirty="0">
              <a:solidFill>
                <a:schemeClr val="tx1"/>
              </a:solidFill>
            </a:endParaRPr>
          </a:p>
        </p:txBody>
      </p:sp>
    </p:spTree>
    <p:extLst>
      <p:ext uri="{BB962C8B-B14F-4D97-AF65-F5344CB8AC3E}">
        <p14:creationId xmlns:p14="http://schemas.microsoft.com/office/powerpoint/2010/main" val="3428368940"/>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16" y="692696"/>
            <a:ext cx="7254552" cy="4093428"/>
          </a:xfrm>
          <a:prstGeom prst="rect">
            <a:avLst/>
          </a:prstGeom>
        </p:spPr>
        <p:txBody>
          <a:bodyPr wrap="square">
            <a:spAutoFit/>
          </a:bodyPr>
          <a:lstStyle/>
          <a:p>
            <a:r>
              <a:rPr lang="en-US" sz="2000" dirty="0" smtClean="0"/>
              <a:t>	This </a:t>
            </a:r>
            <a:r>
              <a:rPr lang="en-US" sz="2000" dirty="0"/>
              <a:t>microwave plasma source can produce a large-volume stable atmospheric air microwave plasma. The microwave reflectance ratio of the microwave plasma source exactly at higher power is roughly unrelated to the input microwave power before the plasma is produced. </a:t>
            </a:r>
          </a:p>
          <a:p>
            <a:endParaRPr lang="en-US" sz="2000" dirty="0"/>
          </a:p>
          <a:p>
            <a:r>
              <a:rPr lang="en-US" sz="2000" dirty="0"/>
              <a:t>	</a:t>
            </a:r>
            <a:r>
              <a:rPr lang="en-US" sz="2000" dirty="0" smtClean="0"/>
              <a:t>After </a:t>
            </a:r>
            <a:r>
              <a:rPr lang="en-US" sz="2000" dirty="0"/>
              <a:t>the plasma is generated, the reflectance ratio increases with the increase in the input microwave power and the ratio at lower power is even smaller than that before the plasma is produced. The gas temperature of the atmospheric air microwave plasma is approximately changeless with the input microwave power. The atmospheric air microwave plasma cuts off the microwave with the frequency of 2450 </a:t>
            </a:r>
            <a:r>
              <a:rPr lang="en-US" sz="2000" dirty="0" err="1"/>
              <a:t>MHz.</a:t>
            </a:r>
            <a:endParaRPr lang="th-TH" sz="2000" dirty="0"/>
          </a:p>
        </p:txBody>
      </p:sp>
      <p:pic>
        <p:nvPicPr>
          <p:cNvPr id="3" name="Picture 2" descr="C:\Users\JaiZz\Desktop\Microwave\rfb-marin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2646" y="4941168"/>
            <a:ext cx="1360489" cy="145118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a:xfrm>
            <a:off x="6553200" y="6356350"/>
            <a:ext cx="2133600" cy="365125"/>
          </a:xfrm>
        </p:spPr>
        <p:txBody>
          <a:bodyPr/>
          <a:lstStyle/>
          <a:p>
            <a:r>
              <a:rPr lang="en-US" sz="1600" dirty="0" smtClean="0">
                <a:solidFill>
                  <a:schemeClr val="tx1"/>
                </a:solidFill>
              </a:rPr>
              <a:t>15</a:t>
            </a:r>
            <a:endParaRPr lang="th-TH" sz="1600" dirty="0">
              <a:solidFill>
                <a:schemeClr val="tx1"/>
              </a:solidFill>
            </a:endParaRPr>
          </a:p>
        </p:txBody>
      </p:sp>
    </p:spTree>
    <p:extLst>
      <p:ext uri="{BB962C8B-B14F-4D97-AF65-F5344CB8AC3E}">
        <p14:creationId xmlns:p14="http://schemas.microsoft.com/office/powerpoint/2010/main" val="461622609"/>
      </p:ext>
    </p:extLst>
  </p:cSld>
  <p:clrMapOvr>
    <a:masterClrMapping/>
  </p:clrMapOvr>
  <p:transition spd="slow">
    <p:push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7582" y="188640"/>
            <a:ext cx="8208912" cy="6247864"/>
          </a:xfrm>
          <a:prstGeom prst="rect">
            <a:avLst/>
          </a:prstGeom>
        </p:spPr>
        <p:txBody>
          <a:bodyPr wrap="square">
            <a:spAutoFit/>
          </a:bodyPr>
          <a:lstStyle/>
          <a:p>
            <a:pPr algn="ctr"/>
            <a:r>
              <a:rPr lang="en-US" sz="2000" b="1" dirty="0" smtClean="0"/>
              <a:t>CONCLUSION</a:t>
            </a:r>
            <a:endParaRPr lang="en-US" sz="2000" b="1" dirty="0"/>
          </a:p>
          <a:p>
            <a:r>
              <a:rPr lang="en-US" sz="2000" dirty="0" smtClean="0"/>
              <a:t>	</a:t>
            </a:r>
          </a:p>
          <a:p>
            <a:r>
              <a:rPr lang="en-US" sz="2000" dirty="0"/>
              <a:t>	</a:t>
            </a:r>
            <a:r>
              <a:rPr lang="en-US" sz="2000" dirty="0" smtClean="0"/>
              <a:t>In </a:t>
            </a:r>
            <a:r>
              <a:rPr lang="en-US" sz="2000" dirty="0"/>
              <a:t>this paper, a novel microwave plasma source </a:t>
            </a:r>
            <a:r>
              <a:rPr lang="en-US" sz="2000" dirty="0" smtClean="0"/>
              <a:t>based on </a:t>
            </a:r>
            <a:r>
              <a:rPr lang="en-US" sz="2000" dirty="0"/>
              <a:t>inductive coupling window—rectangular resonator </a:t>
            </a:r>
            <a:r>
              <a:rPr lang="en-US" sz="2000" dirty="0" smtClean="0"/>
              <a:t>is designed</a:t>
            </a:r>
            <a:r>
              <a:rPr lang="en-US" sz="2000" dirty="0"/>
              <a:t>. </a:t>
            </a:r>
            <a:endParaRPr lang="en-US" sz="2000" dirty="0" smtClean="0"/>
          </a:p>
          <a:p>
            <a:endParaRPr lang="en-US" sz="2000" dirty="0"/>
          </a:p>
          <a:p>
            <a:r>
              <a:rPr lang="en-US" sz="2000" dirty="0" smtClean="0"/>
              <a:t>	A </a:t>
            </a:r>
            <a:r>
              <a:rPr lang="en-US" sz="2000" dirty="0"/>
              <a:t>relatively voluminous stable atmospheric </a:t>
            </a:r>
            <a:r>
              <a:rPr lang="en-US" sz="2000" dirty="0" smtClean="0"/>
              <a:t>air microwave </a:t>
            </a:r>
            <a:r>
              <a:rPr lang="en-US" sz="2000" dirty="0"/>
              <a:t>plasma is produced in this microwave </a:t>
            </a:r>
            <a:r>
              <a:rPr lang="en-US" sz="2000" dirty="0" smtClean="0"/>
              <a:t>plasma source</a:t>
            </a:r>
            <a:r>
              <a:rPr lang="en-US" sz="2000" dirty="0"/>
              <a:t>. In addition, the plasma volume is evaluated to be </a:t>
            </a:r>
            <a:r>
              <a:rPr lang="en-US" sz="2000" dirty="0" smtClean="0"/>
              <a:t>at least </a:t>
            </a:r>
            <a:r>
              <a:rPr lang="en-US" sz="2000" dirty="0"/>
              <a:t>63 mm × </a:t>
            </a:r>
            <a:r>
              <a:rPr lang="en-US" sz="2000" i="1" dirty="0"/>
              <a:t>(</a:t>
            </a:r>
            <a:r>
              <a:rPr lang="en-US" sz="2000" dirty="0"/>
              <a:t>40–50</a:t>
            </a:r>
            <a:r>
              <a:rPr lang="en-US" sz="2000" i="1" dirty="0"/>
              <a:t>) </a:t>
            </a:r>
            <a:r>
              <a:rPr lang="en-US" sz="2000" dirty="0"/>
              <a:t>mm × 30 mm</a:t>
            </a:r>
            <a:r>
              <a:rPr lang="en-US" sz="2000" dirty="0" smtClean="0"/>
              <a:t>.</a:t>
            </a:r>
          </a:p>
          <a:p>
            <a:endParaRPr lang="en-US" sz="2000" dirty="0"/>
          </a:p>
          <a:p>
            <a:r>
              <a:rPr lang="en-US" sz="2000" dirty="0" smtClean="0"/>
              <a:t>	 </a:t>
            </a:r>
            <a:r>
              <a:rPr lang="en-US" sz="2000" dirty="0"/>
              <a:t>Before the </a:t>
            </a:r>
            <a:r>
              <a:rPr lang="en-US" sz="2000" dirty="0" smtClean="0"/>
              <a:t>plasma is </a:t>
            </a:r>
            <a:r>
              <a:rPr lang="en-US" sz="2000" dirty="0"/>
              <a:t>generated, this microwave plasma source is a </a:t>
            </a:r>
            <a:r>
              <a:rPr lang="en-US" sz="2000" dirty="0" smtClean="0"/>
              <a:t>linear microwave </a:t>
            </a:r>
            <a:r>
              <a:rPr lang="en-US" sz="2000" dirty="0"/>
              <a:t>load. </a:t>
            </a:r>
            <a:r>
              <a:rPr lang="en-US" sz="2000" dirty="0" smtClean="0"/>
              <a:t>After </a:t>
            </a:r>
            <a:r>
              <a:rPr lang="en-US" sz="2000" dirty="0"/>
              <a:t>the plasma is produced, its reflectance ratio increases with the increase in the input microwave power and the reflectance ratio at lower power is even smaller than that before the plasma is produced. </a:t>
            </a:r>
            <a:endParaRPr lang="en-US" sz="2000" dirty="0" smtClean="0"/>
          </a:p>
          <a:p>
            <a:r>
              <a:rPr lang="en-US" sz="2000" dirty="0"/>
              <a:t>	</a:t>
            </a:r>
            <a:endParaRPr lang="en-US" sz="2000" dirty="0" smtClean="0"/>
          </a:p>
          <a:p>
            <a:r>
              <a:rPr lang="en-US" sz="2000" dirty="0"/>
              <a:t>	</a:t>
            </a:r>
            <a:r>
              <a:rPr lang="en-US" sz="2000" dirty="0" smtClean="0"/>
              <a:t>The </a:t>
            </a:r>
            <a:r>
              <a:rPr lang="en-US" sz="2000" dirty="0"/>
              <a:t>gas temperature of this atmospheric air microwave plasma is roughly independent on the input microwave power. </a:t>
            </a:r>
          </a:p>
          <a:p>
            <a:r>
              <a:rPr lang="en-US" sz="2000" dirty="0" smtClean="0"/>
              <a:t>	</a:t>
            </a:r>
          </a:p>
          <a:p>
            <a:r>
              <a:rPr lang="en-US" sz="2000" dirty="0"/>
              <a:t>	</a:t>
            </a:r>
            <a:r>
              <a:rPr lang="en-US" sz="2000" dirty="0" smtClean="0"/>
              <a:t>The </a:t>
            </a:r>
            <a:r>
              <a:rPr lang="en-US" sz="2000" dirty="0"/>
              <a:t>atmospheric air microwave plasma cuts off the microwave with the frequency </a:t>
            </a:r>
            <a:r>
              <a:rPr lang="en-US" sz="2000" dirty="0" smtClean="0"/>
              <a:t>of 2450 </a:t>
            </a:r>
            <a:r>
              <a:rPr lang="en-US" sz="2000" dirty="0" err="1"/>
              <a:t>MHz.</a:t>
            </a:r>
            <a:endParaRPr lang="th-TH" sz="2000" dirty="0"/>
          </a:p>
          <a:p>
            <a:endParaRPr lang="th-TH" sz="2000" dirty="0"/>
          </a:p>
        </p:txBody>
      </p:sp>
      <p:sp>
        <p:nvSpPr>
          <p:cNvPr id="4" name="Slide Number Placeholder 4"/>
          <p:cNvSpPr>
            <a:spLocks noGrp="1"/>
          </p:cNvSpPr>
          <p:nvPr>
            <p:ph type="sldNum" sz="quarter" idx="12"/>
          </p:nvPr>
        </p:nvSpPr>
        <p:spPr>
          <a:xfrm>
            <a:off x="6553200" y="6356350"/>
            <a:ext cx="2133600" cy="365125"/>
          </a:xfrm>
        </p:spPr>
        <p:txBody>
          <a:bodyPr/>
          <a:lstStyle/>
          <a:p>
            <a:r>
              <a:rPr lang="en-US" sz="1600" dirty="0" smtClean="0">
                <a:solidFill>
                  <a:schemeClr val="tx1"/>
                </a:solidFill>
              </a:rPr>
              <a:t>16</a:t>
            </a:r>
            <a:endParaRPr lang="th-TH" sz="1600" dirty="0">
              <a:solidFill>
                <a:schemeClr val="tx1"/>
              </a:solidFill>
            </a:endParaRPr>
          </a:p>
        </p:txBody>
      </p:sp>
    </p:spTree>
    <p:extLst>
      <p:ext uri="{BB962C8B-B14F-4D97-AF65-F5344CB8AC3E}">
        <p14:creationId xmlns:p14="http://schemas.microsoft.com/office/powerpoint/2010/main" val="490059458"/>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74291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3" name="Rectangle 2"/>
          <p:cNvSpPr/>
          <p:nvPr/>
        </p:nvSpPr>
        <p:spPr>
          <a:xfrm>
            <a:off x="3484203" y="476672"/>
            <a:ext cx="2175597"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th-TH"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จัดทำโดย</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TextBox 3"/>
          <p:cNvSpPr txBox="1"/>
          <p:nvPr/>
        </p:nvSpPr>
        <p:spPr>
          <a:xfrm>
            <a:off x="1353010" y="1628800"/>
            <a:ext cx="6437981" cy="1815882"/>
          </a:xfrm>
          <a:prstGeom prst="rect">
            <a:avLst/>
          </a:prstGeom>
          <a:noFill/>
          <a:ln>
            <a:noFill/>
          </a:ln>
        </p:spPr>
        <p:txBody>
          <a:bodyPr wrap="none" rtlCol="0">
            <a:spAutoFit/>
          </a:bodyPr>
          <a:lstStyle/>
          <a:p>
            <a:r>
              <a:rPr lang="th-TH" b="1" dirty="0" smtClean="0"/>
              <a:t>นายจารุวัฒน์ 	นพคุณ  </a:t>
            </a:r>
            <a:r>
              <a:rPr lang="en-US" b="1" dirty="0" smtClean="0"/>
              <a:t>		55010156	3A/1</a:t>
            </a:r>
          </a:p>
          <a:p>
            <a:r>
              <a:rPr lang="th-TH" b="1" dirty="0" smtClean="0"/>
              <a:t>นายจิรายุ        	มณฑลจินดา	</a:t>
            </a:r>
            <a:r>
              <a:rPr lang="en-US" b="1" dirty="0" smtClean="0"/>
              <a:t>55010178	3A/1</a:t>
            </a:r>
          </a:p>
          <a:p>
            <a:r>
              <a:rPr lang="th-TH" b="1" dirty="0" smtClean="0"/>
              <a:t>นายชวัล		พูลอิทธินันท์	</a:t>
            </a:r>
            <a:r>
              <a:rPr lang="en-US" b="1" dirty="0" smtClean="0"/>
              <a:t>55010256	3A/1</a:t>
            </a:r>
          </a:p>
          <a:p>
            <a:r>
              <a:rPr lang="th-TH" b="1" dirty="0" smtClean="0"/>
              <a:t>นายชวัลวิทย์	อุรเคนท์		</a:t>
            </a:r>
            <a:r>
              <a:rPr lang="en-US" b="1" dirty="0" smtClean="0"/>
              <a:t>55010257	3A/1</a:t>
            </a:r>
            <a:endParaRPr lang="th-TH" b="1" dirty="0"/>
          </a:p>
        </p:txBody>
      </p:sp>
      <p:sp>
        <p:nvSpPr>
          <p:cNvPr id="5" name="Rectangle 4"/>
          <p:cNvSpPr/>
          <p:nvPr/>
        </p:nvSpPr>
        <p:spPr>
          <a:xfrm>
            <a:off x="2758529" y="3933056"/>
            <a:ext cx="3637534" cy="923330"/>
          </a:xfrm>
          <a:prstGeom prst="rect">
            <a:avLst/>
          </a:prstGeom>
        </p:spPr>
        <p:txBody>
          <a:bodyPr wrap="none">
            <a:spAutoFit/>
          </a:bodyPr>
          <a:lstStyle/>
          <a:p>
            <a:pPr algn="ctr"/>
            <a:r>
              <a:rPr lang="th-TH"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อาจารย์ที่ปรึกษา</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TextBox 5"/>
          <p:cNvSpPr txBox="1"/>
          <p:nvPr/>
        </p:nvSpPr>
        <p:spPr>
          <a:xfrm>
            <a:off x="3094672" y="5208076"/>
            <a:ext cx="2954655" cy="523220"/>
          </a:xfrm>
          <a:prstGeom prst="rect">
            <a:avLst/>
          </a:prstGeom>
          <a:noFill/>
        </p:spPr>
        <p:txBody>
          <a:bodyPr wrap="none" rtlCol="0">
            <a:spAutoFit/>
          </a:bodyPr>
          <a:lstStyle/>
          <a:p>
            <a:r>
              <a:rPr lang="th-TH" b="1" dirty="0" smtClean="0"/>
              <a:t>ดร.สถาพร  พรหมวงศ์	</a:t>
            </a:r>
            <a:endParaRPr lang="th-TH" b="1" dirty="0"/>
          </a:p>
        </p:txBody>
      </p:sp>
    </p:spTree>
    <p:extLst>
      <p:ext uri="{BB962C8B-B14F-4D97-AF65-F5344CB8AC3E}">
        <p14:creationId xmlns:p14="http://schemas.microsoft.com/office/powerpoint/2010/main" val="416982731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332656"/>
            <a:ext cx="7776864" cy="3477875"/>
          </a:xfrm>
          <a:prstGeom prst="rect">
            <a:avLst/>
          </a:prstGeom>
        </p:spPr>
        <p:txBody>
          <a:bodyPr wrap="square">
            <a:spAutoFit/>
          </a:bodyPr>
          <a:lstStyle/>
          <a:p>
            <a:pPr algn="ctr"/>
            <a:r>
              <a:rPr lang="en-US" sz="2000" b="1" dirty="0" smtClean="0"/>
              <a:t>I</a:t>
            </a:r>
            <a:r>
              <a:rPr lang="en-US" sz="2000" b="1" dirty="0"/>
              <a:t>. INTRODUCTION</a:t>
            </a:r>
            <a:endParaRPr lang="en-US" sz="2000" b="1" dirty="0" smtClean="0"/>
          </a:p>
          <a:p>
            <a:r>
              <a:rPr lang="en-US" sz="2000" b="1" dirty="0"/>
              <a:t>	</a:t>
            </a:r>
            <a:r>
              <a:rPr lang="en-US" sz="2000" dirty="0" smtClean="0"/>
              <a:t>Microwave </a:t>
            </a:r>
            <a:r>
              <a:rPr lang="en-US" sz="2000" dirty="0"/>
              <a:t>plasma has been widely applied to many</a:t>
            </a:r>
          </a:p>
          <a:p>
            <a:r>
              <a:rPr lang="en-US" sz="2000" dirty="0"/>
              <a:t>industrial fields due to its many unique </a:t>
            </a:r>
            <a:r>
              <a:rPr lang="en-US" sz="2000" dirty="0" smtClean="0"/>
              <a:t>advantages over </a:t>
            </a:r>
            <a:r>
              <a:rPr lang="en-US" sz="2000" dirty="0"/>
              <a:t>other </a:t>
            </a:r>
            <a:r>
              <a:rPr lang="en-US" sz="2000" dirty="0" smtClean="0"/>
              <a:t>plasmas.</a:t>
            </a:r>
          </a:p>
          <a:p>
            <a:r>
              <a:rPr lang="en-US" sz="2000" dirty="0"/>
              <a:t>A large-volume steady microwave plasma especially at atmospheric pressure is preferential to </a:t>
            </a:r>
            <a:r>
              <a:rPr lang="en-US" sz="2000" dirty="0" smtClean="0"/>
              <a:t>many </a:t>
            </a:r>
            <a:r>
              <a:rPr lang="en-US" sz="2000" dirty="0"/>
              <a:t>practical </a:t>
            </a:r>
            <a:r>
              <a:rPr lang="en-US" sz="2000" dirty="0" smtClean="0"/>
              <a:t>applications.</a:t>
            </a:r>
          </a:p>
          <a:p>
            <a:endParaRPr lang="en-US" sz="2000" dirty="0" smtClean="0"/>
          </a:p>
          <a:p>
            <a:r>
              <a:rPr lang="en-US" sz="2000" dirty="0" smtClean="0"/>
              <a:t>For example</a:t>
            </a:r>
          </a:p>
          <a:p>
            <a:pPr marL="342900" indent="-342900">
              <a:buFont typeface="Arial" pitchFamily="34" charset="0"/>
              <a:buChar char="•"/>
            </a:pPr>
            <a:r>
              <a:rPr lang="en-US" sz="2000" dirty="0" smtClean="0"/>
              <a:t>expand </a:t>
            </a:r>
            <a:r>
              <a:rPr lang="en-US" sz="2000" dirty="0"/>
              <a:t>the plasma </a:t>
            </a:r>
            <a:r>
              <a:rPr lang="en-US" sz="2000" dirty="0" smtClean="0"/>
              <a:t>size.</a:t>
            </a:r>
          </a:p>
          <a:p>
            <a:pPr marL="342900" indent="-342900">
              <a:buFont typeface="Arial" pitchFamily="34" charset="0"/>
              <a:buChar char="•"/>
            </a:pPr>
            <a:r>
              <a:rPr lang="en-US" sz="2000" dirty="0" smtClean="0"/>
              <a:t>improve </a:t>
            </a:r>
            <a:r>
              <a:rPr lang="en-US" sz="2000" dirty="0"/>
              <a:t>the plasma </a:t>
            </a:r>
            <a:r>
              <a:rPr lang="en-US" sz="2000" dirty="0" smtClean="0"/>
              <a:t>stability</a:t>
            </a:r>
          </a:p>
          <a:p>
            <a:pPr marL="342900" indent="-342900">
              <a:buFont typeface="Arial" pitchFamily="34" charset="0"/>
              <a:buChar char="•"/>
            </a:pPr>
            <a:r>
              <a:rPr lang="en-US" sz="2000" dirty="0" smtClean="0"/>
              <a:t>increase </a:t>
            </a:r>
            <a:r>
              <a:rPr lang="en-US" sz="2000" dirty="0"/>
              <a:t>the plasma </a:t>
            </a:r>
            <a:r>
              <a:rPr lang="en-US" sz="2000" dirty="0" smtClean="0"/>
              <a:t>pressure. </a:t>
            </a:r>
          </a:p>
          <a:p>
            <a:r>
              <a:rPr lang="en-US" sz="2000" dirty="0"/>
              <a:t>	</a:t>
            </a:r>
            <a:endParaRPr lang="th-TH" sz="2000" dirty="0"/>
          </a:p>
        </p:txBody>
      </p:sp>
      <p:pic>
        <p:nvPicPr>
          <p:cNvPr id="1026" name="Picture 2" descr="C:\Users\JaiZz\Desktop\Microwave\1115NVE000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1793" y="4005064"/>
            <a:ext cx="3164429" cy="237353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r>
              <a:rPr lang="en-US" sz="1600" dirty="0" smtClean="0">
                <a:solidFill>
                  <a:schemeClr val="tx1"/>
                </a:solidFill>
              </a:rPr>
              <a:t>1</a:t>
            </a:r>
            <a:endParaRPr lang="th-TH" sz="1600" dirty="0">
              <a:solidFill>
                <a:schemeClr val="tx1"/>
              </a:solidFill>
            </a:endParaRPr>
          </a:p>
        </p:txBody>
      </p:sp>
    </p:spTree>
    <p:extLst>
      <p:ext uri="{BB962C8B-B14F-4D97-AF65-F5344CB8AC3E}">
        <p14:creationId xmlns:p14="http://schemas.microsoft.com/office/powerpoint/2010/main" val="322591692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332657"/>
            <a:ext cx="8496944" cy="4401205"/>
          </a:xfrm>
          <a:prstGeom prst="rect">
            <a:avLst/>
          </a:prstGeom>
        </p:spPr>
        <p:txBody>
          <a:bodyPr wrap="square">
            <a:spAutoFit/>
          </a:bodyPr>
          <a:lstStyle/>
          <a:p>
            <a:pPr algn="ctr"/>
            <a:r>
              <a:rPr lang="en-US" sz="2000" b="1" dirty="0" smtClean="0"/>
              <a:t>DISADVANTAGE OF THE OTHER PLASMA</a:t>
            </a:r>
          </a:p>
          <a:p>
            <a:pPr algn="ctr"/>
            <a:endParaRPr lang="en-US" sz="2000" b="1" dirty="0" smtClean="0"/>
          </a:p>
          <a:p>
            <a:r>
              <a:rPr lang="en-US" sz="2000" b="1" dirty="0" smtClean="0"/>
              <a:t>The </a:t>
            </a:r>
            <a:r>
              <a:rPr lang="en-US" sz="2000" b="1" dirty="0" err="1"/>
              <a:t>SLot</a:t>
            </a:r>
            <a:r>
              <a:rPr lang="en-US" sz="2000" b="1" dirty="0"/>
              <a:t> </a:t>
            </a:r>
            <a:r>
              <a:rPr lang="en-US" sz="2000" b="1" dirty="0" err="1"/>
              <a:t>ANtenna</a:t>
            </a:r>
            <a:r>
              <a:rPr lang="en-US" sz="2000" b="1" dirty="0"/>
              <a:t> plasma source </a:t>
            </a:r>
            <a:r>
              <a:rPr lang="en-US" sz="2000" dirty="0"/>
              <a:t>can produce a certain-volume steady atmospheric argon microwave plasma, and the plasma only distributes near the inner wall of the quartz tube.</a:t>
            </a:r>
          </a:p>
          <a:p>
            <a:endParaRPr lang="en-US" sz="2000" dirty="0"/>
          </a:p>
          <a:p>
            <a:r>
              <a:rPr lang="en-US" sz="2000" b="1" dirty="0"/>
              <a:t>The </a:t>
            </a:r>
            <a:r>
              <a:rPr lang="en-US" sz="2000" b="1" dirty="0" err="1"/>
              <a:t>CYlindrical</a:t>
            </a:r>
            <a:r>
              <a:rPr lang="en-US" sz="2000" b="1" dirty="0"/>
              <a:t> Resonator </a:t>
            </a:r>
            <a:r>
              <a:rPr lang="en-US" sz="2000" b="1" dirty="0" err="1"/>
              <a:t>ANNUlar</a:t>
            </a:r>
            <a:r>
              <a:rPr lang="en-US" sz="2000" b="1" dirty="0"/>
              <a:t> Slots plasma source </a:t>
            </a:r>
            <a:r>
              <a:rPr lang="en-US" sz="2000" dirty="0"/>
              <a:t>can generate relatively </a:t>
            </a:r>
          </a:p>
          <a:p>
            <a:r>
              <a:rPr lang="en-US" sz="2000" dirty="0"/>
              <a:t>large-volume steady atmospheric argon and argon/oxygen microwave plasmas.</a:t>
            </a:r>
          </a:p>
          <a:p>
            <a:endParaRPr lang="en-US" sz="2000" dirty="0"/>
          </a:p>
          <a:p>
            <a:r>
              <a:rPr lang="en-US" sz="2000" b="1" dirty="0"/>
              <a:t>The Atmospheric Pressure Microwave Plasma System plasma source </a:t>
            </a:r>
            <a:r>
              <a:rPr lang="en-US" sz="2000" dirty="0"/>
              <a:t>can only initiate a certain-volume argon </a:t>
            </a:r>
            <a:r>
              <a:rPr lang="en-US" sz="2000" dirty="0" smtClean="0"/>
              <a:t>microwave plasma </a:t>
            </a:r>
            <a:r>
              <a:rPr lang="en-US" sz="2000" dirty="0"/>
              <a:t>at atmospheric </a:t>
            </a:r>
            <a:r>
              <a:rPr lang="en-US" sz="2000" dirty="0" smtClean="0"/>
              <a:t>pressure.</a:t>
            </a:r>
            <a:endParaRPr lang="en-US" sz="2000" dirty="0"/>
          </a:p>
          <a:p>
            <a:endParaRPr lang="en-US" sz="2000" dirty="0"/>
          </a:p>
          <a:p>
            <a:r>
              <a:rPr lang="en-US" sz="2000" b="1" dirty="0"/>
              <a:t>The plasma source </a:t>
            </a:r>
            <a:r>
              <a:rPr lang="en-US" sz="2000" dirty="0"/>
              <a:t>can produce a comparatively voluminous open argon/air microwave plasma but the plasma is unstable.</a:t>
            </a:r>
            <a:endParaRPr lang="th-TH" sz="2000" dirty="0"/>
          </a:p>
        </p:txBody>
      </p:sp>
      <p:sp>
        <p:nvSpPr>
          <p:cNvPr id="4" name="Slide Number Placeholder 4"/>
          <p:cNvSpPr>
            <a:spLocks noGrp="1"/>
          </p:cNvSpPr>
          <p:nvPr>
            <p:ph type="sldNum" sz="quarter" idx="12"/>
          </p:nvPr>
        </p:nvSpPr>
        <p:spPr>
          <a:xfrm>
            <a:off x="6553200" y="6356350"/>
            <a:ext cx="2133600" cy="365125"/>
          </a:xfrm>
        </p:spPr>
        <p:txBody>
          <a:bodyPr/>
          <a:lstStyle/>
          <a:p>
            <a:r>
              <a:rPr lang="en-US" sz="1600" dirty="0" smtClean="0">
                <a:solidFill>
                  <a:schemeClr val="tx1"/>
                </a:solidFill>
              </a:rPr>
              <a:t>2</a:t>
            </a:r>
            <a:endParaRPr lang="th-TH" sz="1600" dirty="0">
              <a:solidFill>
                <a:schemeClr val="tx1"/>
              </a:solidFill>
            </a:endParaRPr>
          </a:p>
        </p:txBody>
      </p:sp>
    </p:spTree>
    <p:extLst>
      <p:ext uri="{BB962C8B-B14F-4D97-AF65-F5344CB8AC3E}">
        <p14:creationId xmlns:p14="http://schemas.microsoft.com/office/powerpoint/2010/main" val="4222400548"/>
      </p:ext>
    </p:extLst>
  </p:cSld>
  <p:clrMapOvr>
    <a:masterClrMapping/>
  </p:clrMapOvr>
  <p:transition spd="slow">
    <p:push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528" y="764704"/>
            <a:ext cx="8208912" cy="3170099"/>
          </a:xfrm>
          <a:prstGeom prst="rect">
            <a:avLst/>
          </a:prstGeom>
        </p:spPr>
        <p:txBody>
          <a:bodyPr wrap="square">
            <a:spAutoFit/>
          </a:bodyPr>
          <a:lstStyle/>
          <a:p>
            <a:pPr algn="ctr"/>
            <a:r>
              <a:rPr lang="en-US" sz="2000" b="1" dirty="0" smtClean="0"/>
              <a:t>Why  </a:t>
            </a:r>
            <a:r>
              <a:rPr lang="en-US" sz="2000" b="1" dirty="0"/>
              <a:t>a novel microwave plasma source based on inductive</a:t>
            </a:r>
          </a:p>
          <a:p>
            <a:pPr algn="ctr"/>
            <a:r>
              <a:rPr lang="en-US" sz="2000" b="1" dirty="0"/>
              <a:t>coupling window—rectangular resonator is </a:t>
            </a:r>
            <a:r>
              <a:rPr lang="en-US" sz="2000" b="1" dirty="0" smtClean="0"/>
              <a:t>designed? </a:t>
            </a:r>
          </a:p>
          <a:p>
            <a:pPr algn="ctr"/>
            <a:endParaRPr lang="en-US" sz="2000" b="1" dirty="0" smtClean="0"/>
          </a:p>
          <a:p>
            <a:pPr marL="342900" indent="-342900">
              <a:buFont typeface="Arial" pitchFamily="34" charset="0"/>
              <a:buChar char="•"/>
            </a:pPr>
            <a:r>
              <a:rPr lang="en-US" sz="2000" dirty="0" smtClean="0"/>
              <a:t>None microwave plasma sources can generate a relatively large-volume stable atmospheric air microwave plasma under the input of several kilowatts of microwave power with the frequency of 2450 </a:t>
            </a:r>
            <a:r>
              <a:rPr lang="en-US" sz="2000" dirty="0" err="1" smtClean="0"/>
              <a:t>MHz.</a:t>
            </a:r>
            <a:r>
              <a:rPr lang="en-US" sz="2000" dirty="0" smtClean="0"/>
              <a:t> </a:t>
            </a:r>
          </a:p>
          <a:p>
            <a:pPr marL="342900" indent="-342900">
              <a:buFont typeface="Arial" pitchFamily="34" charset="0"/>
              <a:buChar char="•"/>
            </a:pPr>
            <a:r>
              <a:rPr lang="en-US" sz="2000" dirty="0" smtClean="0"/>
              <a:t>To produce a relatively voluminous steady atmospheric air microwave plasma.</a:t>
            </a:r>
          </a:p>
          <a:p>
            <a:r>
              <a:rPr lang="en-US" sz="2000" dirty="0" smtClean="0"/>
              <a:t> </a:t>
            </a:r>
          </a:p>
          <a:p>
            <a:endParaRPr lang="th-TH" sz="2000" dirty="0"/>
          </a:p>
        </p:txBody>
      </p:sp>
      <p:sp>
        <p:nvSpPr>
          <p:cNvPr id="4" name="Rectangle 3"/>
          <p:cNvSpPr/>
          <p:nvPr/>
        </p:nvSpPr>
        <p:spPr>
          <a:xfrm>
            <a:off x="683568" y="3717032"/>
            <a:ext cx="7560840" cy="1631216"/>
          </a:xfrm>
          <a:prstGeom prst="rect">
            <a:avLst/>
          </a:prstGeom>
        </p:spPr>
        <p:txBody>
          <a:bodyPr wrap="square">
            <a:spAutoFit/>
          </a:bodyPr>
          <a:lstStyle/>
          <a:p>
            <a:r>
              <a:rPr lang="en-US" sz="2000" b="1" dirty="0" smtClean="0"/>
              <a:t>This presentation </a:t>
            </a:r>
            <a:r>
              <a:rPr lang="en-US" sz="2000" b="1" dirty="0"/>
              <a:t>focuses on </a:t>
            </a:r>
            <a:endParaRPr lang="en-US" sz="2000" b="1" dirty="0" smtClean="0"/>
          </a:p>
          <a:p>
            <a:pPr marL="342900" indent="-342900">
              <a:buFont typeface="Arial" pitchFamily="34" charset="0"/>
              <a:buChar char="•"/>
            </a:pPr>
            <a:r>
              <a:rPr lang="en-US" sz="2000" dirty="0"/>
              <a:t>T</a:t>
            </a:r>
            <a:r>
              <a:rPr lang="en-US" sz="2000" dirty="0" smtClean="0"/>
              <a:t>he </a:t>
            </a:r>
            <a:r>
              <a:rPr lang="en-US" sz="2000" dirty="0"/>
              <a:t>design of this </a:t>
            </a:r>
            <a:r>
              <a:rPr lang="en-US" sz="2000" dirty="0" smtClean="0"/>
              <a:t>source. </a:t>
            </a:r>
          </a:p>
          <a:p>
            <a:pPr marL="342900" indent="-342900">
              <a:buFont typeface="Arial" pitchFamily="34" charset="0"/>
              <a:buChar char="•"/>
            </a:pPr>
            <a:r>
              <a:rPr lang="en-US" sz="2000" dirty="0"/>
              <a:t>T</a:t>
            </a:r>
            <a:r>
              <a:rPr lang="en-US" sz="2000" dirty="0" smtClean="0"/>
              <a:t>he </a:t>
            </a:r>
            <a:r>
              <a:rPr lang="en-US" sz="2000" dirty="0"/>
              <a:t>research </a:t>
            </a:r>
            <a:r>
              <a:rPr lang="en-US" sz="2000" dirty="0" smtClean="0"/>
              <a:t>of </a:t>
            </a:r>
            <a:r>
              <a:rPr lang="en-US" sz="2000" dirty="0"/>
              <a:t>microwave reflection </a:t>
            </a:r>
            <a:r>
              <a:rPr lang="en-US" sz="2000" dirty="0" smtClean="0"/>
              <a:t>characteristic.</a:t>
            </a:r>
          </a:p>
          <a:p>
            <a:pPr marL="342900" indent="-342900">
              <a:buFont typeface="Arial" pitchFamily="34" charset="0"/>
              <a:buChar char="•"/>
            </a:pPr>
            <a:r>
              <a:rPr lang="en-US" sz="2000" dirty="0"/>
              <a:t>T</a:t>
            </a:r>
            <a:r>
              <a:rPr lang="en-US" sz="2000" dirty="0" smtClean="0"/>
              <a:t>he </a:t>
            </a:r>
            <a:r>
              <a:rPr lang="en-US" sz="2000" dirty="0"/>
              <a:t>basic characteristics of corresponding atmospheric air microwave plasma.</a:t>
            </a:r>
            <a:endParaRPr lang="th-TH" sz="2000" dirty="0"/>
          </a:p>
        </p:txBody>
      </p:sp>
      <p:sp>
        <p:nvSpPr>
          <p:cNvPr id="5" name="Slide Number Placeholder 4"/>
          <p:cNvSpPr>
            <a:spLocks noGrp="1"/>
          </p:cNvSpPr>
          <p:nvPr>
            <p:ph type="sldNum" sz="quarter" idx="12"/>
          </p:nvPr>
        </p:nvSpPr>
        <p:spPr>
          <a:xfrm>
            <a:off x="6553200" y="6356350"/>
            <a:ext cx="2133600" cy="365125"/>
          </a:xfrm>
        </p:spPr>
        <p:txBody>
          <a:bodyPr/>
          <a:lstStyle/>
          <a:p>
            <a:r>
              <a:rPr lang="en-US" sz="1600" dirty="0" smtClean="0">
                <a:solidFill>
                  <a:schemeClr val="tx1"/>
                </a:solidFill>
              </a:rPr>
              <a:t>3</a:t>
            </a:r>
            <a:endParaRPr lang="th-TH" sz="1600" dirty="0">
              <a:solidFill>
                <a:schemeClr val="tx1"/>
              </a:solidFill>
            </a:endParaRPr>
          </a:p>
        </p:txBody>
      </p:sp>
    </p:spTree>
    <p:extLst>
      <p:ext uri="{BB962C8B-B14F-4D97-AF65-F5344CB8AC3E}">
        <p14:creationId xmlns:p14="http://schemas.microsoft.com/office/powerpoint/2010/main" val="933420549"/>
      </p:ext>
    </p:extLst>
  </p:cSld>
  <p:clrMapOvr>
    <a:masterClrMapping/>
  </p:clrMapOvr>
  <p:transition spd="slow">
    <p:push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55978"/>
            <a:ext cx="8928992" cy="3609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275856" y="355868"/>
            <a:ext cx="2777876" cy="400110"/>
          </a:xfrm>
          <a:prstGeom prst="rect">
            <a:avLst/>
          </a:prstGeom>
        </p:spPr>
        <p:txBody>
          <a:bodyPr wrap="none">
            <a:spAutoFit/>
          </a:bodyPr>
          <a:lstStyle/>
          <a:p>
            <a:pPr algn="ctr"/>
            <a:r>
              <a:rPr lang="en-US" sz="2000" b="1" dirty="0"/>
              <a:t>the design of this source</a:t>
            </a:r>
            <a:endParaRPr lang="th-TH" sz="2000" b="1" dirty="0"/>
          </a:p>
        </p:txBody>
      </p:sp>
      <p:sp>
        <p:nvSpPr>
          <p:cNvPr id="4" name="Rectangle 3"/>
          <p:cNvSpPr/>
          <p:nvPr/>
        </p:nvSpPr>
        <p:spPr>
          <a:xfrm>
            <a:off x="2597348" y="4393557"/>
            <a:ext cx="4062884" cy="1938992"/>
          </a:xfrm>
          <a:prstGeom prst="rect">
            <a:avLst/>
          </a:prstGeom>
        </p:spPr>
        <p:txBody>
          <a:bodyPr wrap="square">
            <a:spAutoFit/>
          </a:bodyPr>
          <a:lstStyle/>
          <a:p>
            <a:r>
              <a:rPr lang="en-US" sz="2000" b="1" dirty="0"/>
              <a:t>It consists of </a:t>
            </a:r>
            <a:endParaRPr lang="en-US" sz="2000" b="1" dirty="0" smtClean="0"/>
          </a:p>
          <a:p>
            <a:pPr marL="457200" indent="-457200">
              <a:buFont typeface="+mj-lt"/>
              <a:buAutoNum type="arabicPeriod"/>
            </a:pPr>
            <a:r>
              <a:rPr lang="en-US" sz="2000" dirty="0" smtClean="0"/>
              <a:t>a </a:t>
            </a:r>
            <a:r>
              <a:rPr lang="en-US" sz="2000" dirty="0"/>
              <a:t>WR430 </a:t>
            </a:r>
            <a:r>
              <a:rPr lang="en-US" sz="2000" dirty="0" smtClean="0"/>
              <a:t>waveguide</a:t>
            </a:r>
          </a:p>
          <a:p>
            <a:pPr marL="457200" indent="-457200">
              <a:buFont typeface="+mj-lt"/>
              <a:buAutoNum type="arabicPeriod"/>
            </a:pPr>
            <a:r>
              <a:rPr lang="en-US" sz="2000" dirty="0" smtClean="0"/>
              <a:t>an </a:t>
            </a:r>
            <a:r>
              <a:rPr lang="en-US" sz="2000" dirty="0"/>
              <a:t>inductive coupling </a:t>
            </a:r>
            <a:r>
              <a:rPr lang="en-US" sz="2000" dirty="0" smtClean="0"/>
              <a:t>window</a:t>
            </a:r>
          </a:p>
          <a:p>
            <a:pPr marL="457200" indent="-457200">
              <a:buFont typeface="+mj-lt"/>
              <a:buAutoNum type="arabicPeriod"/>
            </a:pPr>
            <a:r>
              <a:rPr lang="en-US" sz="2000" dirty="0" smtClean="0"/>
              <a:t>a </a:t>
            </a:r>
            <a:r>
              <a:rPr lang="en-US" sz="2000" dirty="0"/>
              <a:t>rectangular </a:t>
            </a:r>
            <a:r>
              <a:rPr lang="en-US" sz="2000" dirty="0" smtClean="0"/>
              <a:t>resonator</a:t>
            </a:r>
          </a:p>
          <a:p>
            <a:pPr marL="457200" indent="-457200">
              <a:buFont typeface="+mj-lt"/>
              <a:buAutoNum type="arabicPeriod"/>
            </a:pPr>
            <a:r>
              <a:rPr lang="en-US" sz="2000" dirty="0" smtClean="0"/>
              <a:t>a </a:t>
            </a:r>
            <a:r>
              <a:rPr lang="en-US" sz="2000" dirty="0"/>
              <a:t>closed cuboid quartz </a:t>
            </a:r>
            <a:r>
              <a:rPr lang="en-US" sz="2000" dirty="0" smtClean="0"/>
              <a:t>cavity</a:t>
            </a:r>
          </a:p>
          <a:p>
            <a:pPr marL="457200" indent="-457200">
              <a:buFont typeface="+mj-lt"/>
              <a:buAutoNum type="arabicPeriod"/>
            </a:pPr>
            <a:r>
              <a:rPr lang="en-US" sz="2000" dirty="0" smtClean="0"/>
              <a:t>a </a:t>
            </a:r>
            <a:r>
              <a:rPr lang="en-US" sz="2000" dirty="0"/>
              <a:t>sliding </a:t>
            </a:r>
            <a:r>
              <a:rPr lang="en-US" sz="2000" dirty="0" smtClean="0"/>
              <a:t>short-circuit plunger</a:t>
            </a:r>
            <a:endParaRPr lang="en-US" sz="2000" dirty="0"/>
          </a:p>
        </p:txBody>
      </p:sp>
      <p:sp>
        <p:nvSpPr>
          <p:cNvPr id="6" name="Slide Number Placeholder 4"/>
          <p:cNvSpPr>
            <a:spLocks noGrp="1"/>
          </p:cNvSpPr>
          <p:nvPr>
            <p:ph type="sldNum" sz="quarter" idx="12"/>
          </p:nvPr>
        </p:nvSpPr>
        <p:spPr>
          <a:xfrm>
            <a:off x="6553200" y="6356350"/>
            <a:ext cx="2133600" cy="365125"/>
          </a:xfrm>
        </p:spPr>
        <p:txBody>
          <a:bodyPr/>
          <a:lstStyle/>
          <a:p>
            <a:r>
              <a:rPr lang="en-US" sz="1600" dirty="0" smtClean="0">
                <a:solidFill>
                  <a:schemeClr val="tx1"/>
                </a:solidFill>
              </a:rPr>
              <a:t>4</a:t>
            </a:r>
            <a:endParaRPr lang="th-TH" sz="1600" dirty="0">
              <a:solidFill>
                <a:schemeClr val="tx1"/>
              </a:solidFill>
            </a:endParaRPr>
          </a:p>
        </p:txBody>
      </p:sp>
    </p:spTree>
    <p:extLst>
      <p:ext uri="{BB962C8B-B14F-4D97-AF65-F5344CB8AC3E}">
        <p14:creationId xmlns:p14="http://schemas.microsoft.com/office/powerpoint/2010/main" val="147927120"/>
      </p:ext>
    </p:extLst>
  </p:cSld>
  <p:clrMapOvr>
    <a:masterClrMapping/>
  </p:clrMapOvr>
  <p:transition spd="slow">
    <p:push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980728"/>
            <a:ext cx="8136904" cy="4093428"/>
          </a:xfrm>
          <a:prstGeom prst="rect">
            <a:avLst/>
          </a:prstGeom>
        </p:spPr>
        <p:txBody>
          <a:bodyPr wrap="square">
            <a:spAutoFit/>
          </a:bodyPr>
          <a:lstStyle/>
          <a:p>
            <a:r>
              <a:rPr lang="en-US" sz="2000" dirty="0"/>
              <a:t>	</a:t>
            </a:r>
            <a:r>
              <a:rPr lang="en-US" sz="2000" dirty="0" smtClean="0"/>
              <a:t> </a:t>
            </a:r>
            <a:r>
              <a:rPr lang="en-US" sz="2000" dirty="0"/>
              <a:t>the inductive coupling window </a:t>
            </a:r>
            <a:r>
              <a:rPr lang="en-US" sz="2000" dirty="0" smtClean="0"/>
              <a:t>is formed </a:t>
            </a:r>
            <a:r>
              <a:rPr lang="en-US" sz="2000" dirty="0"/>
              <a:t>by inserting a metal sheet through each of the </a:t>
            </a:r>
            <a:r>
              <a:rPr lang="en-US" sz="2000" dirty="0" smtClean="0"/>
              <a:t>narrow walls </a:t>
            </a:r>
            <a:r>
              <a:rPr lang="en-US" sz="2000" dirty="0"/>
              <a:t>of the waveguide. </a:t>
            </a:r>
            <a:r>
              <a:rPr lang="en-US" sz="2000" dirty="0" smtClean="0"/>
              <a:t>The </a:t>
            </a:r>
            <a:r>
              <a:rPr lang="en-US" sz="2000" dirty="0"/>
              <a:t>rectangular resonator is </a:t>
            </a:r>
            <a:r>
              <a:rPr lang="en-US" sz="2000" dirty="0" smtClean="0"/>
              <a:t>composed of </a:t>
            </a:r>
            <a:r>
              <a:rPr lang="en-US" sz="2000" dirty="0"/>
              <a:t>several metal plates, including front and back </a:t>
            </a:r>
            <a:r>
              <a:rPr lang="en-US" sz="2000" dirty="0" smtClean="0"/>
              <a:t>aluminum plates </a:t>
            </a:r>
            <a:r>
              <a:rPr lang="en-US" sz="2000" dirty="0"/>
              <a:t>served as its narrow walls. </a:t>
            </a:r>
            <a:r>
              <a:rPr lang="en-US" sz="2000" dirty="0" smtClean="0"/>
              <a:t>Equipped </a:t>
            </a:r>
            <a:r>
              <a:rPr lang="en-US" sz="2000" dirty="0"/>
              <a:t>in </a:t>
            </a:r>
            <a:r>
              <a:rPr lang="en-US" sz="2000" dirty="0" smtClean="0"/>
              <a:t>the rectangular resonator </a:t>
            </a:r>
            <a:r>
              <a:rPr lang="en-US" sz="2000" dirty="0"/>
              <a:t>is the quartz cavity. The wide walls of the quartz </a:t>
            </a:r>
            <a:r>
              <a:rPr lang="en-US" sz="2000" dirty="0" smtClean="0"/>
              <a:t>cavity,</a:t>
            </a:r>
          </a:p>
          <a:p>
            <a:r>
              <a:rPr lang="en-US" sz="2000" dirty="0" smtClean="0"/>
              <a:t>the waveguide, and the rectangular resonator are parallel to</a:t>
            </a:r>
          </a:p>
          <a:p>
            <a:r>
              <a:rPr lang="en-US" sz="2000" dirty="0" smtClean="0"/>
              <a:t>each other.</a:t>
            </a:r>
          </a:p>
          <a:p>
            <a:r>
              <a:rPr lang="en-US" sz="2000" dirty="0" smtClean="0"/>
              <a:t>                </a:t>
            </a:r>
          </a:p>
          <a:p>
            <a:r>
              <a:rPr lang="en-US" sz="2000" dirty="0"/>
              <a:t>	</a:t>
            </a:r>
            <a:r>
              <a:rPr lang="en-US" sz="2000" dirty="0" smtClean="0"/>
              <a:t>  There </a:t>
            </a:r>
            <a:r>
              <a:rPr lang="en-US" sz="2000" dirty="0"/>
              <a:t>is a quartz breather tube in each of the narrow walls of</a:t>
            </a:r>
          </a:p>
          <a:p>
            <a:r>
              <a:rPr lang="en-US" sz="2000" dirty="0"/>
              <a:t>the quartz cavity. </a:t>
            </a:r>
            <a:r>
              <a:rPr lang="en-US" sz="2000" dirty="0" smtClean="0"/>
              <a:t>The </a:t>
            </a:r>
            <a:r>
              <a:rPr lang="en-US" sz="2000" dirty="0"/>
              <a:t>breather tubes go through the through-holes in</a:t>
            </a:r>
          </a:p>
          <a:p>
            <a:r>
              <a:rPr lang="en-US" sz="2000" dirty="0"/>
              <a:t>the front and back aluminum plates to connect with </a:t>
            </a:r>
            <a:r>
              <a:rPr lang="en-US" sz="2000" dirty="0" smtClean="0"/>
              <a:t>outer gas </a:t>
            </a:r>
            <a:r>
              <a:rPr lang="en-US" sz="2000" dirty="0"/>
              <a:t>circuit. </a:t>
            </a:r>
            <a:r>
              <a:rPr lang="en-US" sz="2000" dirty="0" smtClean="0"/>
              <a:t>The </a:t>
            </a:r>
            <a:r>
              <a:rPr lang="en-US" sz="2000" dirty="0"/>
              <a:t>quartz cavity is removed </a:t>
            </a:r>
            <a:r>
              <a:rPr lang="en-US" sz="2000" dirty="0" smtClean="0"/>
              <a:t>to produce </a:t>
            </a:r>
            <a:r>
              <a:rPr lang="en-US" sz="2000" dirty="0"/>
              <a:t>open microwave plasma. All the metallic materials of this microwave plasma </a:t>
            </a:r>
            <a:r>
              <a:rPr lang="en-US" sz="2000" dirty="0" smtClean="0"/>
              <a:t>source are </a:t>
            </a:r>
            <a:r>
              <a:rPr lang="en-US" sz="2000" dirty="0"/>
              <a:t>aluminum alloys.</a:t>
            </a:r>
            <a:endParaRPr lang="th-TH" sz="2000" dirty="0"/>
          </a:p>
        </p:txBody>
      </p:sp>
      <p:pic>
        <p:nvPicPr>
          <p:cNvPr id="2050" name="Picture 2" descr="C:\Users\JaiZz\Desktop\Microwave\ดาวน์โหลด.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7964" y="5471246"/>
            <a:ext cx="576064" cy="74522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a:xfrm>
            <a:off x="6553200" y="6356350"/>
            <a:ext cx="2133600" cy="365125"/>
          </a:xfrm>
        </p:spPr>
        <p:txBody>
          <a:bodyPr/>
          <a:lstStyle/>
          <a:p>
            <a:r>
              <a:rPr lang="en-US" sz="1600" dirty="0" smtClean="0">
                <a:solidFill>
                  <a:schemeClr val="tx1"/>
                </a:solidFill>
              </a:rPr>
              <a:t>5</a:t>
            </a:r>
            <a:endParaRPr lang="th-TH" sz="1600" dirty="0">
              <a:solidFill>
                <a:schemeClr val="tx1"/>
              </a:solidFill>
            </a:endParaRPr>
          </a:p>
        </p:txBody>
      </p:sp>
    </p:spTree>
    <p:extLst>
      <p:ext uri="{BB962C8B-B14F-4D97-AF65-F5344CB8AC3E}">
        <p14:creationId xmlns:p14="http://schemas.microsoft.com/office/powerpoint/2010/main" val="2970486800"/>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JaiZz\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189" y="982348"/>
            <a:ext cx="4328814" cy="239265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71600" y="457105"/>
            <a:ext cx="7185992" cy="400110"/>
          </a:xfrm>
          <a:prstGeom prst="rect">
            <a:avLst/>
          </a:prstGeom>
        </p:spPr>
        <p:txBody>
          <a:bodyPr wrap="square">
            <a:spAutoFit/>
          </a:bodyPr>
          <a:lstStyle/>
          <a:p>
            <a:pPr algn="ctr"/>
            <a:r>
              <a:rPr lang="en-US" sz="2000" b="1" dirty="0"/>
              <a:t>III. NUMERICAL CALCULATION OF ELECTRIC INTENSITY</a:t>
            </a:r>
          </a:p>
        </p:txBody>
      </p:sp>
      <p:sp>
        <p:nvSpPr>
          <p:cNvPr id="4" name="Rectangle 3"/>
          <p:cNvSpPr/>
          <p:nvPr/>
        </p:nvSpPr>
        <p:spPr>
          <a:xfrm>
            <a:off x="676164" y="3410739"/>
            <a:ext cx="7776864" cy="3170099"/>
          </a:xfrm>
          <a:prstGeom prst="rect">
            <a:avLst/>
          </a:prstGeom>
        </p:spPr>
        <p:txBody>
          <a:bodyPr wrap="square">
            <a:spAutoFit/>
          </a:bodyPr>
          <a:lstStyle/>
          <a:p>
            <a:r>
              <a:rPr lang="en-US" sz="2000" dirty="0"/>
              <a:t>The CST model of the plasma source is shown in Fig. 3. The model is much simpler than the actual structure</a:t>
            </a:r>
            <a:r>
              <a:rPr lang="en-US" sz="2000" dirty="0" smtClean="0"/>
              <a:t>. </a:t>
            </a:r>
            <a:r>
              <a:rPr lang="en-US" sz="2000" dirty="0"/>
              <a:t>The optimization of the electric field intensity indicates </a:t>
            </a:r>
            <a:r>
              <a:rPr lang="en-US" sz="2000" dirty="0" smtClean="0"/>
              <a:t>that: the </a:t>
            </a:r>
            <a:r>
              <a:rPr lang="en-US" sz="2000" dirty="0"/>
              <a:t>width, height, and thickness of the inductive </a:t>
            </a:r>
            <a:r>
              <a:rPr lang="en-US" sz="2000" dirty="0" smtClean="0"/>
              <a:t>coupling window </a:t>
            </a:r>
            <a:r>
              <a:rPr lang="en-US" sz="2000" dirty="0"/>
              <a:t>are separately 35.5, 54.61, and 2 mm; the </a:t>
            </a:r>
            <a:r>
              <a:rPr lang="en-US" sz="2000" dirty="0" smtClean="0"/>
              <a:t>dimensions of </a:t>
            </a:r>
            <a:r>
              <a:rPr lang="en-US" sz="2000" dirty="0"/>
              <a:t>the internal cross section of the rectangular resonator are</a:t>
            </a:r>
          </a:p>
          <a:p>
            <a:r>
              <a:rPr lang="en-US" sz="2000" dirty="0"/>
              <a:t>113</a:t>
            </a:r>
            <a:r>
              <a:rPr lang="en-US" sz="2000" i="1" dirty="0"/>
              <a:t>.</a:t>
            </a:r>
            <a:r>
              <a:rPr lang="en-US" sz="2000" dirty="0"/>
              <a:t>22 mm × 77 mm; the inside dimensions of the </a:t>
            </a:r>
            <a:r>
              <a:rPr lang="en-US" sz="2000" dirty="0" smtClean="0"/>
              <a:t>cuboid quartz </a:t>
            </a:r>
            <a:r>
              <a:rPr lang="en-US" sz="2000" dirty="0"/>
              <a:t>cavity are 224 mm × 96 mm × 60 mm, and the </a:t>
            </a:r>
            <a:r>
              <a:rPr lang="en-US" sz="2000" dirty="0" smtClean="0"/>
              <a:t>wall thickness </a:t>
            </a:r>
            <a:r>
              <a:rPr lang="en-US" sz="2000" dirty="0"/>
              <a:t>is 8 mm; the sliding range of the short-circuit </a:t>
            </a:r>
            <a:r>
              <a:rPr lang="en-US" sz="2000" dirty="0" smtClean="0"/>
              <a:t>plunger is </a:t>
            </a:r>
            <a:r>
              <a:rPr lang="en-US" sz="2000" dirty="0"/>
              <a:t>from 0 to 90 mm; and the electric field intensity in the </a:t>
            </a:r>
            <a:r>
              <a:rPr lang="en-US" sz="2000" dirty="0" smtClean="0"/>
              <a:t>quartz cavity </a:t>
            </a:r>
            <a:r>
              <a:rPr lang="en-US" sz="2000" dirty="0"/>
              <a:t>maximizes when the length of the rectangular </a:t>
            </a:r>
            <a:r>
              <a:rPr lang="en-US" sz="2000" dirty="0" smtClean="0"/>
              <a:t>resonator is </a:t>
            </a:r>
            <a:r>
              <a:rPr lang="en-US" sz="2000" dirty="0"/>
              <a:t>260 mm.</a:t>
            </a:r>
            <a:endParaRPr lang="th-TH" sz="2000" dirty="0"/>
          </a:p>
        </p:txBody>
      </p:sp>
      <p:sp>
        <p:nvSpPr>
          <p:cNvPr id="6" name="Slide Number Placeholder 4"/>
          <p:cNvSpPr>
            <a:spLocks noGrp="1"/>
          </p:cNvSpPr>
          <p:nvPr>
            <p:ph type="sldNum" sz="quarter" idx="12"/>
          </p:nvPr>
        </p:nvSpPr>
        <p:spPr>
          <a:xfrm>
            <a:off x="6553200" y="6356350"/>
            <a:ext cx="2133600" cy="365125"/>
          </a:xfrm>
        </p:spPr>
        <p:txBody>
          <a:bodyPr/>
          <a:lstStyle/>
          <a:p>
            <a:r>
              <a:rPr lang="en-US" sz="1600" dirty="0" smtClean="0">
                <a:solidFill>
                  <a:schemeClr val="tx1"/>
                </a:solidFill>
              </a:rPr>
              <a:t>6</a:t>
            </a:r>
            <a:endParaRPr lang="th-TH" sz="1600" dirty="0">
              <a:solidFill>
                <a:schemeClr val="tx1"/>
              </a:solidFill>
            </a:endParaRPr>
          </a:p>
        </p:txBody>
      </p:sp>
    </p:spTree>
    <p:extLst>
      <p:ext uri="{BB962C8B-B14F-4D97-AF65-F5344CB8AC3E}">
        <p14:creationId xmlns:p14="http://schemas.microsoft.com/office/powerpoint/2010/main" val="393563261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JaiZz\Desktop\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06164"/>
            <a:ext cx="4778474" cy="296594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95536" y="3187332"/>
            <a:ext cx="8280920" cy="3170099"/>
          </a:xfrm>
          <a:prstGeom prst="rect">
            <a:avLst/>
          </a:prstGeom>
        </p:spPr>
        <p:txBody>
          <a:bodyPr wrap="square">
            <a:spAutoFit/>
          </a:bodyPr>
          <a:lstStyle/>
          <a:p>
            <a:r>
              <a:rPr lang="en-US" sz="2000" dirty="0"/>
              <a:t>T</a:t>
            </a:r>
            <a:r>
              <a:rPr lang="en-US" sz="2000" dirty="0" smtClean="0"/>
              <a:t>he </a:t>
            </a:r>
            <a:r>
              <a:rPr lang="en-US" sz="2000" dirty="0"/>
              <a:t>electric field intensity distribution on </a:t>
            </a:r>
            <a:r>
              <a:rPr lang="en-US" sz="2000" dirty="0" smtClean="0"/>
              <a:t>different cross </a:t>
            </a:r>
            <a:r>
              <a:rPr lang="en-US" sz="2000" dirty="0"/>
              <a:t>sections </a:t>
            </a:r>
            <a:r>
              <a:rPr lang="en-US" sz="2000" dirty="0" smtClean="0"/>
              <a:t>of this microwave </a:t>
            </a:r>
            <a:r>
              <a:rPr lang="en-US" sz="2000" dirty="0"/>
              <a:t>plasma </a:t>
            </a:r>
            <a:r>
              <a:rPr lang="en-US" sz="2000" dirty="0" smtClean="0"/>
              <a:t>source. This </a:t>
            </a:r>
            <a:r>
              <a:rPr lang="en-US" sz="2000" dirty="0"/>
              <a:t>figure shows that the microwave </a:t>
            </a:r>
            <a:r>
              <a:rPr lang="en-US" sz="2000" dirty="0" smtClean="0"/>
              <a:t>energy reserves </a:t>
            </a:r>
            <a:r>
              <a:rPr lang="en-US" sz="2000" dirty="0"/>
              <a:t>in </a:t>
            </a:r>
            <a:r>
              <a:rPr lang="en-US" sz="2000" dirty="0" smtClean="0"/>
              <a:t>the rectangular </a:t>
            </a:r>
            <a:r>
              <a:rPr lang="en-US" sz="2000" dirty="0"/>
              <a:t>resonator in the form of microwave standing </a:t>
            </a:r>
            <a:r>
              <a:rPr lang="en-US" sz="2000" dirty="0" smtClean="0"/>
              <a:t>wave. There </a:t>
            </a:r>
            <a:r>
              <a:rPr lang="en-US" sz="2000" dirty="0"/>
              <a:t>are several large high-electric-field regions </a:t>
            </a:r>
            <a:r>
              <a:rPr lang="en-US" sz="2000" dirty="0" smtClean="0"/>
              <a:t>periodically (the </a:t>
            </a:r>
            <a:r>
              <a:rPr lang="en-US" sz="2000" dirty="0"/>
              <a:t>period of about 63 mm) distributed along the </a:t>
            </a:r>
            <a:r>
              <a:rPr lang="en-US" sz="2000" dirty="0" smtClean="0"/>
              <a:t>rectangular resonator </a:t>
            </a:r>
            <a:r>
              <a:rPr lang="en-US" sz="2000" dirty="0"/>
              <a:t>in the quartz cavity. The electric intensity </a:t>
            </a:r>
            <a:r>
              <a:rPr lang="en-US" sz="2000" dirty="0" smtClean="0"/>
              <a:t>along the </a:t>
            </a:r>
            <a:r>
              <a:rPr lang="en-US" sz="2000" dirty="0"/>
              <a:t>height direction of the quartz cavity is roughly the </a:t>
            </a:r>
            <a:r>
              <a:rPr lang="en-US" sz="2000" dirty="0" smtClean="0"/>
              <a:t>same, and </a:t>
            </a:r>
            <a:r>
              <a:rPr lang="en-US" sz="2000" dirty="0"/>
              <a:t>the electric field near its internal wide wall is </a:t>
            </a:r>
            <a:r>
              <a:rPr lang="en-US" sz="2000" dirty="0" smtClean="0"/>
              <a:t>slightly stronger </a:t>
            </a:r>
            <a:r>
              <a:rPr lang="en-US" sz="2000" dirty="0"/>
              <a:t>than that in its middle. The peak electric intensity </a:t>
            </a:r>
            <a:r>
              <a:rPr lang="en-US" sz="2000" dirty="0" smtClean="0"/>
              <a:t>of the standing </a:t>
            </a:r>
            <a:r>
              <a:rPr lang="en-US" sz="2000" dirty="0"/>
              <a:t>wave within the quartz cavity is </a:t>
            </a:r>
            <a:r>
              <a:rPr lang="en-US" sz="2000" dirty="0" smtClean="0"/>
              <a:t>approximately 3400 </a:t>
            </a:r>
            <a:r>
              <a:rPr lang="en-US" sz="2000" dirty="0"/>
              <a:t>V/m for per watt of input microwave power at </a:t>
            </a:r>
            <a:r>
              <a:rPr lang="en-US" sz="2000" dirty="0" smtClean="0"/>
              <a:t>the microwave </a:t>
            </a:r>
            <a:r>
              <a:rPr lang="en-US" sz="2000" dirty="0"/>
              <a:t>frequency </a:t>
            </a:r>
            <a:r>
              <a:rPr lang="en-US" sz="2000" i="1" dirty="0"/>
              <a:t>f </a:t>
            </a:r>
            <a:r>
              <a:rPr lang="en-US" sz="2000" dirty="0"/>
              <a:t>= 2</a:t>
            </a:r>
            <a:r>
              <a:rPr lang="en-US" sz="2000" i="1" dirty="0"/>
              <a:t>.</a:t>
            </a:r>
            <a:r>
              <a:rPr lang="en-US" sz="2000" dirty="0"/>
              <a:t>450 GHz.</a:t>
            </a:r>
            <a:endParaRPr lang="th-TH" sz="2000" dirty="0"/>
          </a:p>
        </p:txBody>
      </p:sp>
      <p:sp>
        <p:nvSpPr>
          <p:cNvPr id="5" name="Slide Number Placeholder 4"/>
          <p:cNvSpPr>
            <a:spLocks noGrp="1"/>
          </p:cNvSpPr>
          <p:nvPr>
            <p:ph type="sldNum" sz="quarter" idx="12"/>
          </p:nvPr>
        </p:nvSpPr>
        <p:spPr>
          <a:xfrm>
            <a:off x="6553200" y="6356350"/>
            <a:ext cx="2133600" cy="365125"/>
          </a:xfrm>
        </p:spPr>
        <p:txBody>
          <a:bodyPr/>
          <a:lstStyle/>
          <a:p>
            <a:r>
              <a:rPr lang="en-US" sz="1600" dirty="0" smtClean="0">
                <a:solidFill>
                  <a:schemeClr val="tx1"/>
                </a:solidFill>
              </a:rPr>
              <a:t>7</a:t>
            </a:r>
            <a:endParaRPr lang="th-TH" sz="1600" dirty="0">
              <a:solidFill>
                <a:schemeClr val="tx1"/>
              </a:solidFill>
            </a:endParaRPr>
          </a:p>
        </p:txBody>
      </p:sp>
    </p:spTree>
    <p:extLst>
      <p:ext uri="{BB962C8B-B14F-4D97-AF65-F5344CB8AC3E}">
        <p14:creationId xmlns:p14="http://schemas.microsoft.com/office/powerpoint/2010/main" val="2528565397"/>
      </p:ext>
    </p:extLst>
  </p:cSld>
  <p:clrMapOvr>
    <a:masterClrMapping/>
  </p:clrMapOvr>
  <p:transition spd="slow">
    <p:push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592</TotalTime>
  <Words>1137</Words>
  <Application>Microsoft Office PowerPoint</Application>
  <PresentationFormat>On-screen Show (4:3)</PresentationFormat>
  <Paragraphs>113</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JaiZz</dc:creator>
  <cp:lastModifiedBy>JaiZz</cp:lastModifiedBy>
  <cp:revision>53</cp:revision>
  <dcterms:created xsi:type="dcterms:W3CDTF">2014-11-11T14:43:38Z</dcterms:created>
  <dcterms:modified xsi:type="dcterms:W3CDTF">2014-11-13T01:55:12Z</dcterms:modified>
</cp:coreProperties>
</file>