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8" r:id="rId3"/>
    <p:sldId id="262" r:id="rId4"/>
    <p:sldId id="288" r:id="rId5"/>
    <p:sldId id="286" r:id="rId6"/>
    <p:sldId id="287" r:id="rId7"/>
    <p:sldId id="284" r:id="rId8"/>
    <p:sldId id="259" r:id="rId9"/>
    <p:sldId id="261" r:id="rId10"/>
    <p:sldId id="263" r:id="rId11"/>
    <p:sldId id="290" r:id="rId12"/>
    <p:sldId id="291" r:id="rId13"/>
    <p:sldId id="289" r:id="rId14"/>
    <p:sldId id="264" r:id="rId15"/>
    <p:sldId id="282" r:id="rId16"/>
  </p:sldIdLst>
  <p:sldSz cx="9144000" cy="5143500" type="screen16x9"/>
  <p:notesSz cx="6858000" cy="9144000"/>
  <p:embeddedFontLst>
    <p:embeddedFont>
      <p:font typeface="Cordia New" panose="020B0304020202020204" pitchFamily="34" charset="-34"/>
      <p:regular r:id="rId18"/>
      <p:bold r:id="rId19"/>
      <p:italic r:id="rId20"/>
      <p:boldItalic r:id="rId21"/>
    </p:embeddedFont>
    <p:embeddedFont>
      <p:font typeface="Droid Serif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TH SarabunPSK" panose="020B0500040200020003" pitchFamily="34" charset="-34"/>
      <p:regular r:id="rId30"/>
      <p:bold r:id="rId31"/>
      <p:italic r:id="rId32"/>
      <p:boldItalic r:id="rId33"/>
    </p:embeddedFont>
    <p:embeddedFont>
      <p:font typeface="Montserrat" panose="020B0604020202020204" charset="0"/>
      <p:regular r:id="rId34"/>
      <p:bold r:id="rId35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001B91-AAC9-4B4A-80D2-571FD5DA8B71}">
  <a:tblStyle styleId="{E3001B91-AAC9-4B4A-80D2-571FD5DA8B7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936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99649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981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271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256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998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352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879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3" name="Shape 5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78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204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664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356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298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7196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79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062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366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F9E00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818062" y="805650"/>
            <a:ext cx="7507875" cy="3532200"/>
          </a:xfrm>
          <a:custGeom>
            <a:avLst/>
            <a:gdLst/>
            <a:ahLst/>
            <a:cxnLst/>
            <a:rect l="0" t="0" r="0" b="0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152400" cap="flat" cmpd="sng">
            <a:solidFill>
              <a:srgbClr val="FFFFFF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2296350" y="1991850"/>
            <a:ext cx="45512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1pPr>
            <a:lvl2pPr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2pPr>
            <a:lvl3pPr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3pPr>
            <a:lvl4pPr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4pPr>
            <a:lvl5pPr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5pPr>
            <a:lvl6pPr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6pPr>
            <a:lvl7pPr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7pPr>
            <a:lvl8pPr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8pPr>
            <a:lvl9pPr algn="ctr">
              <a:spcBef>
                <a:spcPts val="0"/>
              </a:spcBef>
              <a:buClr>
                <a:srgbClr val="434343"/>
              </a:buClr>
              <a:buSzPct val="100000"/>
              <a:defRPr sz="3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9E00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818062" y="805650"/>
            <a:ext cx="7507875" cy="3532200"/>
          </a:xfrm>
          <a:custGeom>
            <a:avLst/>
            <a:gdLst/>
            <a:ahLst/>
            <a:cxnLst/>
            <a:rect l="0" t="0" r="0" b="0"/>
            <a:pathLst>
              <a:path w="300315" h="141288" extrusionOk="0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933200" y="2189999"/>
            <a:ext cx="5277599" cy="44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1pPr>
            <a:lvl2pPr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2pPr>
            <a:lvl3pPr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3pPr>
            <a:lvl4pPr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4pPr>
            <a:lvl5pPr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5pPr>
            <a:lvl6pPr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6pPr>
            <a:lvl7pPr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7pPr>
            <a:lvl8pPr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8pPr>
            <a:lvl9pPr algn="ctr" rtl="0">
              <a:spcBef>
                <a:spcPts val="0"/>
              </a:spcBef>
              <a:buClr>
                <a:srgbClr val="434343"/>
              </a:buClr>
              <a:buSzPct val="100000"/>
              <a:defRPr sz="2400" b="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685800" y="2505900"/>
            <a:ext cx="7772400" cy="447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algn="ctr" rtl="0">
              <a:spcBef>
                <a:spcPts val="0"/>
              </a:spcBef>
              <a:buClr>
                <a:srgbClr val="FFFFFF"/>
              </a:buClr>
              <a:buNone/>
              <a:defRPr sz="1800">
                <a:solidFill>
                  <a:srgbClr val="FFFFFF"/>
                </a:solidFill>
              </a:defRPr>
            </a:lvl2pPr>
            <a:lvl3pPr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4pPr>
            <a:lvl5pPr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5pPr>
            <a:lvl6pPr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6pPr>
            <a:lvl7pPr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7pPr>
            <a:lvl8pPr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8pPr>
            <a:lvl9pPr algn="ct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699" cy="324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4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40975" y="956004"/>
            <a:ext cx="3621899" cy="2965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000"/>
            </a:lvl1pPr>
            <a:lvl2pPr>
              <a:spcBef>
                <a:spcPts val="0"/>
              </a:spcBef>
              <a:buSzPct val="100000"/>
              <a:defRPr sz="2000"/>
            </a:lvl2pPr>
            <a:lvl3pPr>
              <a:spcBef>
                <a:spcPts val="0"/>
              </a:spcBef>
              <a:buSzPct val="100000"/>
              <a:defRPr sz="2000"/>
            </a:lvl3pPr>
            <a:lvl4pPr>
              <a:spcBef>
                <a:spcPts val="0"/>
              </a:spcBef>
              <a:buSzPct val="100000"/>
              <a:defRPr sz="2000"/>
            </a:lvl4pPr>
            <a:lvl5pPr>
              <a:spcBef>
                <a:spcPts val="0"/>
              </a:spcBef>
              <a:buSzPct val="100000"/>
              <a:defRPr sz="2000"/>
            </a:lvl5pPr>
            <a:lvl6pPr>
              <a:spcBef>
                <a:spcPts val="0"/>
              </a:spcBef>
              <a:buSzPct val="100000"/>
              <a:defRPr sz="2000"/>
            </a:lvl6pPr>
            <a:lvl7pPr>
              <a:spcBef>
                <a:spcPts val="0"/>
              </a:spcBef>
              <a:buSzPct val="100000"/>
              <a:defRPr sz="2000"/>
            </a:lvl7pPr>
            <a:lvl8pPr>
              <a:spcBef>
                <a:spcPts val="0"/>
              </a:spcBef>
              <a:buSzPct val="100000"/>
              <a:defRPr sz="2000"/>
            </a:lvl8pPr>
            <a:lvl9pPr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681052" y="956004"/>
            <a:ext cx="3621899" cy="2965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2000"/>
            </a:lvl1pPr>
            <a:lvl2pPr>
              <a:spcBef>
                <a:spcPts val="0"/>
              </a:spcBef>
              <a:buSzPct val="100000"/>
              <a:defRPr sz="2000"/>
            </a:lvl2pPr>
            <a:lvl3pPr>
              <a:spcBef>
                <a:spcPts val="0"/>
              </a:spcBef>
              <a:buSzPct val="100000"/>
              <a:defRPr sz="2000"/>
            </a:lvl3pPr>
            <a:lvl4pPr>
              <a:spcBef>
                <a:spcPts val="0"/>
              </a:spcBef>
              <a:buSzPct val="100000"/>
              <a:defRPr sz="2000"/>
            </a:lvl4pPr>
            <a:lvl5pPr>
              <a:spcBef>
                <a:spcPts val="0"/>
              </a:spcBef>
              <a:buSzPct val="100000"/>
              <a:defRPr sz="2000"/>
            </a:lvl5pPr>
            <a:lvl6pPr>
              <a:spcBef>
                <a:spcPts val="0"/>
              </a:spcBef>
              <a:buSzPct val="100000"/>
              <a:defRPr sz="2000"/>
            </a:lvl6pPr>
            <a:lvl7pPr>
              <a:spcBef>
                <a:spcPts val="0"/>
              </a:spcBef>
              <a:buSzPct val="100000"/>
              <a:defRPr sz="2000"/>
            </a:lvl7pPr>
            <a:lvl8pPr>
              <a:spcBef>
                <a:spcPts val="0"/>
              </a:spcBef>
              <a:buSzPct val="100000"/>
              <a:defRPr sz="2000"/>
            </a:lvl8pPr>
            <a:lvl9pPr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259950" y="274275"/>
            <a:ext cx="8624125" cy="4594950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53900" y="971550"/>
            <a:ext cx="2440499" cy="324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3319596" y="971550"/>
            <a:ext cx="2440499" cy="324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5885291" y="971550"/>
            <a:ext cx="2440499" cy="324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buSzPct val="100000"/>
              <a:defRPr sz="1800"/>
            </a:lvl1pPr>
            <a:lvl2pPr rtl="0">
              <a:spcBef>
                <a:spcPts val="0"/>
              </a:spcBef>
              <a:defRPr sz="1800"/>
            </a:lvl2pPr>
            <a:lvl3pPr rtl="0">
              <a:spcBef>
                <a:spcPts val="0"/>
              </a:spcBef>
              <a:buSzPct val="100000"/>
              <a:defRPr sz="1800"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558124" y="550425"/>
            <a:ext cx="8028197" cy="4042637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9E00"/>
            </a:solidFill>
            <a:prstDash val="solid"/>
            <a:miter/>
            <a:headEnd type="none" w="lg" len="lg"/>
            <a:tailEnd type="none" w="lg" len="lg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se">
    <p:bg>
      <p:bgPr>
        <a:solidFill>
          <a:srgbClr val="43434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558124" y="550425"/>
            <a:ext cx="8028197" cy="4042637"/>
          </a:xfrm>
          <a:custGeom>
            <a:avLst/>
            <a:gdLst/>
            <a:ahLst/>
            <a:cxnLst/>
            <a:rect l="0" t="0" r="0" b="0"/>
            <a:pathLst>
              <a:path w="344965" h="183798" extrusionOk="0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w="76200" cap="flat" cmpd="sng">
            <a:solidFill>
              <a:srgbClr val="FFFFFF"/>
            </a:solidFill>
            <a:prstDash val="solid"/>
            <a:miter/>
            <a:headEnd type="none" w="lg" len="lg"/>
            <a:tailEnd type="none" w="lg" len="lg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6650" y="950850"/>
            <a:ext cx="7310699" cy="32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rgbClr val="CCCCCC"/>
              </a:buClr>
              <a:buSzPct val="800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>
              <a:spcBef>
                <a:spcPts val="480"/>
              </a:spcBef>
              <a:buClr>
                <a:srgbClr val="CCCCCC"/>
              </a:buClr>
              <a:buSzPct val="750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>
              <a:spcBef>
                <a:spcPts val="480"/>
              </a:spcBef>
              <a:buClr>
                <a:srgbClr val="CCCCCC"/>
              </a:buClr>
              <a:buSzPct val="100000"/>
              <a:buFont typeface="Droid Serif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>
              <a:spcBef>
                <a:spcPts val="360"/>
              </a:spcBef>
              <a:buClr>
                <a:srgbClr val="CCCCCC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>
              <a:spcBef>
                <a:spcPts val="360"/>
              </a:spcBef>
              <a:buClr>
                <a:srgbClr val="CCCCCC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>
              <a:spcBef>
                <a:spcPts val="360"/>
              </a:spcBef>
              <a:buClr>
                <a:srgbClr val="434343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>
              <a:spcBef>
                <a:spcPts val="360"/>
              </a:spcBef>
              <a:buClr>
                <a:srgbClr val="434343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>
              <a:spcBef>
                <a:spcPts val="360"/>
              </a:spcBef>
              <a:buClr>
                <a:srgbClr val="434343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>
              <a:spcBef>
                <a:spcPts val="360"/>
              </a:spcBef>
              <a:buClr>
                <a:srgbClr val="434343"/>
              </a:buClr>
              <a:buSzPct val="100000"/>
              <a:buFont typeface="Droid Serif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  <p:sldLayoutId id="2147483657" r:id="rId7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2296350" y="1991850"/>
            <a:ext cx="4551299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 dirty="0" smtClean="0">
                <a:solidFill>
                  <a:schemeClr val="bg1"/>
                </a:solidFill>
              </a:rPr>
              <a:t>LADKRABANG</a:t>
            </a:r>
            <a:br>
              <a:rPr lang="en" sz="3600" dirty="0" smtClean="0">
                <a:solidFill>
                  <a:schemeClr val="bg1"/>
                </a:solidFill>
              </a:rPr>
            </a:br>
            <a:r>
              <a:rPr lang="en" sz="3600" dirty="0" smtClean="0">
                <a:solidFill>
                  <a:schemeClr val="bg1"/>
                </a:solidFill>
              </a:rPr>
              <a:t>COUNTRY</a:t>
            </a:r>
            <a:endParaRPr lang="en" sz="3600" dirty="0">
              <a:solidFill>
                <a:schemeClr val="bg1"/>
              </a:solidFill>
            </a:endParaRPr>
          </a:p>
        </p:txBody>
      </p:sp>
      <p:sp>
        <p:nvSpPr>
          <p:cNvPr id="45" name="Shape 45"/>
          <p:cNvSpPr/>
          <p:nvPr/>
        </p:nvSpPr>
        <p:spPr>
          <a:xfrm>
            <a:off x="4255104" y="512098"/>
            <a:ext cx="633839" cy="57650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67495"/>
            <a:ext cx="1161504" cy="1161504"/>
          </a:xfrm>
          <a:prstGeom prst="rect">
            <a:avLst/>
          </a:prstGeom>
        </p:spPr>
      </p:pic>
      <p:sp>
        <p:nvSpPr>
          <p:cNvPr id="5" name="Shape 60"/>
          <p:cNvSpPr txBox="1">
            <a:spLocks/>
          </p:cNvSpPr>
          <p:nvPr/>
        </p:nvSpPr>
        <p:spPr>
          <a:xfrm>
            <a:off x="1218660" y="3151649"/>
            <a:ext cx="65937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ct val="80000"/>
              <a:buFont typeface="Droid Serif"/>
              <a:buChar char="⊡"/>
              <a:defRPr sz="3000" b="0" i="0" u="none" strike="noStrike" cap="none" baseline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ct val="75000"/>
              <a:buFont typeface="Droid Serif"/>
              <a:buChar char="□"/>
              <a:defRPr sz="2400" b="0" i="0" u="none" strike="noStrike" cap="none" baseline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Droid Serif"/>
              <a:buNone/>
              <a:defRPr sz="2400" b="0" i="0" u="none" strike="noStrike" cap="none" baseline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Droid Serif"/>
              <a:buNone/>
              <a:defRPr sz="1800" b="0" i="0" u="none" strike="noStrike" cap="none" baseline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Droid Serif"/>
              <a:buNone/>
              <a:defRPr sz="1800" b="0" i="0" u="none" strike="noStrike" cap="none" baseline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Droid Serif"/>
              <a:buNone/>
              <a:defRPr sz="1800" b="0" i="0" u="none" strike="noStrike" cap="none" baseline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Droid Serif"/>
              <a:buNone/>
              <a:defRPr sz="1800" b="0" i="0" u="none" strike="noStrike" cap="none" baseline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Droid Serif"/>
              <a:buNone/>
              <a:defRPr sz="1800" b="0" i="0" u="none" strike="noStrike" cap="none" baseline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Droid Serif"/>
              <a:buNone/>
              <a:defRPr sz="1800" b="0" i="0" u="none" strike="noStrike" cap="none" baseline="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  <a:rtl val="0"/>
              </a:defRPr>
            </a:lvl9pPr>
          </a:lstStyle>
          <a:p>
            <a:pPr algn="ctr">
              <a:spcBef>
                <a:spcPts val="0"/>
              </a:spcBef>
              <a:buFont typeface="Droid Serif"/>
              <a:buNone/>
            </a:pP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Group.11</a:t>
            </a:r>
            <a:endParaRPr lang="en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b="0" dirty="0" smtClean="0"/>
              <a:t>Other important component’s design</a:t>
            </a:r>
            <a:endParaRPr lang="en" sz="1600" dirty="0"/>
          </a:p>
        </p:txBody>
      </p:sp>
      <p:pic>
        <p:nvPicPr>
          <p:cNvPr id="1026" name="Picture 2" descr="AppAr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7574"/>
            <a:ext cx="6120680" cy="3406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b="0" dirty="0" smtClean="0"/>
              <a:t>Other important component’s design</a:t>
            </a:r>
            <a:endParaRPr lang="en" sz="1600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906287" y="458464"/>
            <a:ext cx="7331425" cy="327193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Subsystem </a:t>
            </a:r>
            <a:r>
              <a:rPr lang="th-TH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ประกอบด้วย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	1 </a:t>
            </a:r>
            <a:r>
              <a:rPr lang="th-TH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ส่วนผู้ใช้งาน ประกอบด้วย </a:t>
            </a:r>
            <a:r>
              <a:rPr lang="en-US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Guest, Member and Admin </a:t>
            </a:r>
            <a:r>
              <a:rPr lang="th-TH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ซึ่งมีการติดต่อเพื่อเรียกใช้งานส่วนควบคุม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h-TH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	</a:t>
            </a:r>
            <a:r>
              <a:rPr lang="en-US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2 </a:t>
            </a:r>
            <a:r>
              <a:rPr lang="th-TH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ส่วนควบคุม  มีการติดต่อกับส่วนประมวลผลและส่วนผู้ใช้งาน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h-TH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	</a:t>
            </a:r>
            <a:r>
              <a:rPr lang="en-US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3 </a:t>
            </a:r>
            <a:r>
              <a:rPr lang="th-TH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ส่วนประมวลผล</a:t>
            </a:r>
            <a:r>
              <a:rPr lang="en-US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(model)</a:t>
            </a:r>
            <a:r>
              <a:rPr lang="th-TH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ประกอบด้วย</a:t>
            </a:r>
            <a:br>
              <a:rPr lang="th-TH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th-TH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		</a:t>
            </a:r>
            <a:r>
              <a:rPr lang="en-US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1. </a:t>
            </a:r>
            <a:r>
              <a:rPr lang="th-TH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ส่วนการทำงาน </a:t>
            </a:r>
            <a:br>
              <a:rPr lang="th-TH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th-TH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			</a:t>
            </a:r>
            <a:r>
              <a:rPr lang="en-US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1.1 </a:t>
            </a:r>
            <a:r>
              <a:rPr lang="th-TH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ส่วนจัดการผู้ใช้</a:t>
            </a:r>
            <a:br>
              <a:rPr lang="th-TH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th-TH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			</a:t>
            </a:r>
            <a:r>
              <a:rPr lang="en-US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1.2 </a:t>
            </a:r>
            <a:r>
              <a:rPr lang="th-TH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ส่วนการแสดงข้อมูลข่าวสาร</a:t>
            </a:r>
            <a:br>
              <a:rPr lang="th-TH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th-TH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			</a:t>
            </a:r>
            <a:r>
              <a:rPr lang="en-US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1.3 </a:t>
            </a:r>
            <a:r>
              <a:rPr lang="th-TH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ส่วนการแสดงอาคารสถานที่</a:t>
            </a:r>
            <a:br>
              <a:rPr lang="th-TH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th-TH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			</a:t>
            </a:r>
            <a:r>
              <a:rPr lang="en-US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1.4 </a:t>
            </a:r>
            <a:r>
              <a:rPr lang="th-TH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ส่วนแสดงข้อมูลยานพาหนะ</a:t>
            </a:r>
            <a:br>
              <a:rPr lang="th-TH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th-TH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			</a:t>
            </a:r>
            <a:r>
              <a:rPr lang="en-US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1.5</a:t>
            </a:r>
            <a:r>
              <a:rPr lang="th-TH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ส่วนแสดงความคิดเห็น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h-TH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773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b="0" dirty="0" smtClean="0"/>
              <a:t>Other important component’s design</a:t>
            </a:r>
            <a:endParaRPr lang="en" sz="1600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906287" y="987574"/>
            <a:ext cx="7331425" cy="327193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2. </a:t>
            </a:r>
            <a:r>
              <a:rPr lang="th-TH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ส่วนเก็บข้อมูล</a:t>
            </a:r>
            <a:br>
              <a:rPr lang="th-TH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th-TH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			</a:t>
            </a:r>
            <a:r>
              <a:rPr lang="en-US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2.1 </a:t>
            </a:r>
            <a:r>
              <a:rPr lang="th-TH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ฐานข้อมูลผู้ใช้งาน</a:t>
            </a:r>
            <a:r>
              <a:rPr lang="en-US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/>
            </a:r>
            <a:br>
              <a:rPr lang="en-US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US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			2.2 </a:t>
            </a:r>
            <a:r>
              <a:rPr lang="th-TH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ฐานข้อมูลข่าวสาร</a:t>
            </a:r>
            <a:r>
              <a:rPr lang="en-US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/>
            </a:r>
            <a:br>
              <a:rPr lang="en-US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US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			2.3</a:t>
            </a:r>
            <a:r>
              <a:rPr lang="th-TH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ฐานข้อมูลอาคารสถานที่</a:t>
            </a:r>
            <a:r>
              <a:rPr lang="en-US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/>
            </a:r>
            <a:br>
              <a:rPr lang="en-US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</a:br>
            <a:r>
              <a:rPr lang="en-US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			2.4</a:t>
            </a:r>
            <a:r>
              <a:rPr lang="th-TH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 ฐานข้อมูลส่วนแสดงความคิดเห็น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h-TH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		ซึ่งส่วนประมวลผลจะติดต่อกับส่วนแสดงผลเพื่อส่งค่า เอาท์พุตที่ได้ออกไป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h-TH" dirty="0">
                <a:latin typeface="Calibri" panose="020F0502020204030204" pitchFamily="34" charset="0"/>
                <a:ea typeface="Calibri" panose="020F0502020204030204" pitchFamily="34" charset="0"/>
                <a:cs typeface="TH SarabunPSK" panose="020B0500040200020003" pitchFamily="34" charset="-34"/>
              </a:rPr>
              <a:t>	</a:t>
            </a:r>
            <a:r>
              <a:rPr lang="en-US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4 </a:t>
            </a:r>
            <a:r>
              <a:rPr lang="th-TH" dirty="0">
                <a:latin typeface="TH SarabunPSK" panose="020B0500040200020003" pitchFamily="34" charset="-34"/>
                <a:ea typeface="Calibri" panose="020F0502020204030204" pitchFamily="34" charset="0"/>
                <a:cs typeface="Cordia New" panose="020B0304020202020204" pitchFamily="34" charset="-34"/>
              </a:rPr>
              <a:t>ส่วนแสดงผล มีการติดต่อกับส่วนประมวลผลและส่วนผู้ใช้งานมีการติดต่อกับส่วน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745010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600" b="0" dirty="0" smtClean="0"/>
              <a:t>Other important component’s design</a:t>
            </a:r>
            <a:endParaRPr lang="en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975" y="956004"/>
            <a:ext cx="7331425" cy="3271930"/>
          </a:xfrm>
        </p:spPr>
        <p:txBody>
          <a:bodyPr/>
          <a:lstStyle/>
          <a:p>
            <a:pPr>
              <a:buNone/>
            </a:pPr>
            <a:r>
              <a:rPr lang="en-US" b="1" u="sng" dirty="0" smtClean="0"/>
              <a:t>Subsystems / Components</a:t>
            </a:r>
            <a:endParaRPr lang="en-US" dirty="0" smtClean="0"/>
          </a:p>
          <a:p>
            <a:r>
              <a:rPr lang="th-TH" dirty="0" smtClean="0"/>
              <a:t>สวนประกอบ</a:t>
            </a:r>
            <a:r>
              <a:rPr lang="th-TH" dirty="0"/>
              <a:t>ย่อยต่างๆที่อยู่ภายในส่วนการทำงานของส่วนประมวลผล</a:t>
            </a:r>
            <a:endParaRPr lang="en-US" dirty="0"/>
          </a:p>
          <a:p>
            <a:r>
              <a:rPr lang="th-TH" dirty="0"/>
              <a:t>ส่วนจัดการผู้ใช้ ประกอบด้วยส่วนย่อยที่ทำการ สร้าง แก้ไข และ ลบ ข้อมูลของ ผู้ใช้งานได้ ซึ่งในส่วนนี้ติดต่อกับฐานข้อมูลผู้ใช้ </a:t>
            </a:r>
            <a:endParaRPr lang="en-US" dirty="0"/>
          </a:p>
          <a:p>
            <a:r>
              <a:rPr lang="th-TH" dirty="0"/>
              <a:t> ส่วนการแสดงข้อมูลข่าวสาร ประกอบด้วยส่วนย่อยที่ใช้ในการจัดการข้อมูล และรับข้อมูล ซึ่งในส่วนนี้ติดต่อกับฐานข้อมูลข่าวสาร</a:t>
            </a:r>
            <a:endParaRPr lang="en-US" dirty="0"/>
          </a:p>
          <a:p>
            <a:r>
              <a:rPr lang="th-TH" dirty="0"/>
              <a:t>ส่วนการแสดงอาคารสถานที่ ประกอบด้วยส่วนย่อยที่ใช้ในการค้นหาสถานที่ และตรวจสอบอาคารใกล้เคียง ซึ่งในส่วนนี้ติดต่อกับฐานข้อมูลอาคารสถานที่</a:t>
            </a:r>
            <a:endParaRPr lang="en-US" dirty="0"/>
          </a:p>
          <a:p>
            <a:r>
              <a:rPr lang="th-TH" dirty="0"/>
              <a:t>ส่วนแสดงข้อมูลยานพาหนะ ประกอบด้วยส่วนย่อยที่ใช้ในการให้ข้อมูลการเดินทางทั้งมอเตอร์ไซค์ รถตู้ รถประจำทาง และรถไฟ</a:t>
            </a:r>
            <a:endParaRPr lang="en-US" dirty="0"/>
          </a:p>
          <a:p>
            <a:r>
              <a:rPr lang="th-TH" dirty="0"/>
              <a:t>ส่วนแสดงความคิดเห็น ประกอบด้วยส่วนย่อยที่ใช้ในการจัดการบทวิจารณ์ การดูบทวิจารณ์ และ การให้คะแนนบทวิจารณ์ ซึ่งในส่วนนี้ติดต่อกับฐานข้อมูลส่วนแสดงความคิดเห็น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620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800" b="0" dirty="0" smtClean="0"/>
              <a:t>design pattern example</a:t>
            </a:r>
            <a:endParaRPr lang="en" sz="1800" dirty="0"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1007604" y="987574"/>
            <a:ext cx="7128791" cy="324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 dirty="0" smtClean="0">
                <a:latin typeface="Montserrat"/>
                <a:ea typeface="Montserrat"/>
                <a:cs typeface="Montserrat"/>
                <a:sym typeface="Montserrat"/>
              </a:rPr>
              <a:t>Information Expert</a:t>
            </a:r>
            <a:endParaRPr lang="en" b="1" dirty="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We should look for that class of object  that has a information needed to determine the total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EX. </a:t>
            </a:r>
            <a:r>
              <a:rPr lang="en-US" dirty="0" err="1" smtClean="0"/>
              <a:t>ContentProvider</a:t>
            </a:r>
            <a:r>
              <a:rPr lang="en-US" dirty="0" smtClean="0"/>
              <a:t> 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Shape 277"/>
          <p:cNvGrpSpPr/>
          <p:nvPr/>
        </p:nvGrpSpPr>
        <p:grpSpPr>
          <a:xfrm>
            <a:off x="358968" y="342337"/>
            <a:ext cx="347107" cy="438983"/>
            <a:chOff x="584925" y="238125"/>
            <a:chExt cx="415200" cy="525100"/>
          </a:xfrm>
        </p:grpSpPr>
        <p:sp>
          <p:nvSpPr>
            <p:cNvPr id="278" name="Shape 27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84" name="Shape 284"/>
          <p:cNvGrpSpPr/>
          <p:nvPr/>
        </p:nvGrpSpPr>
        <p:grpSpPr>
          <a:xfrm>
            <a:off x="910226" y="406124"/>
            <a:ext cx="371622" cy="309361"/>
            <a:chOff x="1244325" y="314425"/>
            <a:chExt cx="444525" cy="370050"/>
          </a:xfrm>
        </p:grpSpPr>
        <p:sp>
          <p:nvSpPr>
            <p:cNvPr id="285" name="Shape 285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87" name="Shape 28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288" name="Shape 28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90" name="Shape 290"/>
          <p:cNvSpPr/>
          <p:nvPr/>
        </p:nvSpPr>
        <p:spPr>
          <a:xfrm>
            <a:off x="2077701" y="393385"/>
            <a:ext cx="290969" cy="334859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2661147" y="394409"/>
            <a:ext cx="251176" cy="332811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292" name="Shape 292"/>
          <p:cNvGrpSpPr/>
          <p:nvPr/>
        </p:nvGrpSpPr>
        <p:grpSpPr>
          <a:xfrm>
            <a:off x="3145962" y="388276"/>
            <a:ext cx="408386" cy="345079"/>
            <a:chOff x="3918650" y="293075"/>
            <a:chExt cx="488500" cy="412775"/>
          </a:xfrm>
        </p:grpSpPr>
        <p:sp>
          <p:nvSpPr>
            <p:cNvPr id="293" name="Shape 293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3745729" y="362234"/>
            <a:ext cx="335904" cy="397141"/>
            <a:chOff x="4636075" y="261925"/>
            <a:chExt cx="401800" cy="475050"/>
          </a:xfrm>
        </p:grpSpPr>
        <p:sp>
          <p:nvSpPr>
            <p:cNvPr id="297" name="Shape 29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0" name="Shape 30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01" name="Shape 301"/>
          <p:cNvSpPr/>
          <p:nvPr/>
        </p:nvSpPr>
        <p:spPr>
          <a:xfrm>
            <a:off x="4284930" y="392862"/>
            <a:ext cx="384894" cy="335904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326" name="Shape 326"/>
          <p:cNvGrpSpPr/>
          <p:nvPr/>
        </p:nvGrpSpPr>
        <p:grpSpPr>
          <a:xfrm>
            <a:off x="358968" y="914538"/>
            <a:ext cx="347107" cy="420110"/>
            <a:chOff x="584925" y="922575"/>
            <a:chExt cx="415200" cy="502525"/>
          </a:xfrm>
        </p:grpSpPr>
        <p:sp>
          <p:nvSpPr>
            <p:cNvPr id="327" name="Shape 32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30" name="Shape 330"/>
          <p:cNvGrpSpPr/>
          <p:nvPr/>
        </p:nvGrpSpPr>
        <p:grpSpPr>
          <a:xfrm>
            <a:off x="912275" y="904840"/>
            <a:ext cx="367547" cy="437980"/>
            <a:chOff x="1246775" y="910975"/>
            <a:chExt cx="439650" cy="523900"/>
          </a:xfrm>
        </p:grpSpPr>
        <p:sp>
          <p:nvSpPr>
            <p:cNvPr id="331" name="Shape 331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34" name="Shape 334"/>
          <p:cNvGrpSpPr/>
          <p:nvPr/>
        </p:nvGrpSpPr>
        <p:grpSpPr>
          <a:xfrm>
            <a:off x="1480399" y="975273"/>
            <a:ext cx="358351" cy="298117"/>
            <a:chOff x="1926350" y="995225"/>
            <a:chExt cx="428650" cy="356600"/>
          </a:xfrm>
        </p:grpSpPr>
        <p:sp>
          <p:nvSpPr>
            <p:cNvPr id="335" name="Shape 335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9" name="Shape 339"/>
          <p:cNvSpPr/>
          <p:nvPr/>
        </p:nvSpPr>
        <p:spPr>
          <a:xfrm>
            <a:off x="2048085" y="950287"/>
            <a:ext cx="350200" cy="348152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3180804" y="970206"/>
            <a:ext cx="338956" cy="308316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3755576" y="973257"/>
            <a:ext cx="316509" cy="30221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343" name="Shape 343"/>
          <p:cNvGrpSpPr/>
          <p:nvPr/>
        </p:nvGrpSpPr>
        <p:grpSpPr>
          <a:xfrm>
            <a:off x="4302631" y="952826"/>
            <a:ext cx="349155" cy="349657"/>
            <a:chOff x="5302225" y="968375"/>
            <a:chExt cx="417650" cy="418250"/>
          </a:xfrm>
        </p:grpSpPr>
        <p:sp>
          <p:nvSpPr>
            <p:cNvPr id="344" name="Shape 344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52" name="Shape 352"/>
          <p:cNvGrpSpPr/>
          <p:nvPr/>
        </p:nvGrpSpPr>
        <p:grpSpPr>
          <a:xfrm>
            <a:off x="337525" y="1551047"/>
            <a:ext cx="389994" cy="273622"/>
            <a:chOff x="559275" y="1683950"/>
            <a:chExt cx="466500" cy="327300"/>
          </a:xfrm>
        </p:grpSpPr>
        <p:sp>
          <p:nvSpPr>
            <p:cNvPr id="353" name="Shape 353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55" name="Shape 355"/>
          <p:cNvGrpSpPr/>
          <p:nvPr/>
        </p:nvGrpSpPr>
        <p:grpSpPr>
          <a:xfrm>
            <a:off x="901051" y="1496958"/>
            <a:ext cx="389994" cy="381822"/>
            <a:chOff x="1233350" y="1619250"/>
            <a:chExt cx="466500" cy="456725"/>
          </a:xfrm>
        </p:grpSpPr>
        <p:sp>
          <p:nvSpPr>
            <p:cNvPr id="356" name="Shape 356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60" name="Shape 360"/>
          <p:cNvGrpSpPr/>
          <p:nvPr/>
        </p:nvGrpSpPr>
        <p:grpSpPr>
          <a:xfrm>
            <a:off x="1476825" y="1505109"/>
            <a:ext cx="365499" cy="365499"/>
            <a:chOff x="1922075" y="1629000"/>
            <a:chExt cx="437200" cy="437200"/>
          </a:xfrm>
        </p:grpSpPr>
        <p:sp>
          <p:nvSpPr>
            <p:cNvPr id="361" name="Shape 361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63" name="Shape 363"/>
          <p:cNvGrpSpPr/>
          <p:nvPr/>
        </p:nvGrpSpPr>
        <p:grpSpPr>
          <a:xfrm>
            <a:off x="2038826" y="1503583"/>
            <a:ext cx="368550" cy="368550"/>
            <a:chOff x="2594325" y="1627175"/>
            <a:chExt cx="440850" cy="440850"/>
          </a:xfrm>
        </p:grpSpPr>
        <p:sp>
          <p:nvSpPr>
            <p:cNvPr id="364" name="Shape 364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67" name="Shape 367"/>
          <p:cNvSpPr/>
          <p:nvPr/>
        </p:nvSpPr>
        <p:spPr>
          <a:xfrm>
            <a:off x="2618781" y="1519980"/>
            <a:ext cx="335904" cy="33588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368" name="Shape 368"/>
          <p:cNvGrpSpPr/>
          <p:nvPr/>
        </p:nvGrpSpPr>
        <p:grpSpPr>
          <a:xfrm>
            <a:off x="3200595" y="1476016"/>
            <a:ext cx="299120" cy="423684"/>
            <a:chOff x="3984000" y="1594200"/>
            <a:chExt cx="357800" cy="506800"/>
          </a:xfrm>
        </p:grpSpPr>
        <p:sp>
          <p:nvSpPr>
            <p:cNvPr id="369" name="Shape 36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3716637" y="1566868"/>
            <a:ext cx="394090" cy="241980"/>
            <a:chOff x="4601275" y="1702875"/>
            <a:chExt cx="471400" cy="289450"/>
          </a:xfrm>
        </p:grpSpPr>
        <p:sp>
          <p:nvSpPr>
            <p:cNvPr id="372" name="Shape 372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77" name="Shape 377"/>
          <p:cNvGrpSpPr/>
          <p:nvPr/>
        </p:nvGrpSpPr>
        <p:grpSpPr>
          <a:xfrm>
            <a:off x="4299057" y="1507659"/>
            <a:ext cx="356303" cy="360399"/>
            <a:chOff x="5297950" y="1632050"/>
            <a:chExt cx="426200" cy="431100"/>
          </a:xfrm>
        </p:grpSpPr>
        <p:sp>
          <p:nvSpPr>
            <p:cNvPr id="378" name="Shape 37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92" name="Shape 392"/>
          <p:cNvGrpSpPr/>
          <p:nvPr/>
        </p:nvGrpSpPr>
        <p:grpSpPr>
          <a:xfrm>
            <a:off x="380913" y="2088553"/>
            <a:ext cx="303217" cy="325684"/>
            <a:chOff x="611175" y="2326900"/>
            <a:chExt cx="362700" cy="389575"/>
          </a:xfrm>
        </p:grpSpPr>
        <p:sp>
          <p:nvSpPr>
            <p:cNvPr id="393" name="Shape 39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97" name="Shape 397"/>
          <p:cNvSpPr/>
          <p:nvPr/>
        </p:nvSpPr>
        <p:spPr>
          <a:xfrm>
            <a:off x="936309" y="2091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98" name="Shape 398"/>
          <p:cNvSpPr/>
          <p:nvPr/>
        </p:nvSpPr>
        <p:spPr>
          <a:xfrm>
            <a:off x="1499857" y="2091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99" name="Shape 399"/>
          <p:cNvSpPr/>
          <p:nvPr/>
        </p:nvSpPr>
        <p:spPr>
          <a:xfrm>
            <a:off x="2063405" y="2091680"/>
            <a:ext cx="319561" cy="31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00" name="Shape 400"/>
          <p:cNvGrpSpPr/>
          <p:nvPr/>
        </p:nvGrpSpPr>
        <p:grpSpPr>
          <a:xfrm>
            <a:off x="2701377" y="2036491"/>
            <a:ext cx="170502" cy="425733"/>
            <a:chOff x="3386850" y="2264625"/>
            <a:chExt cx="203950" cy="509250"/>
          </a:xfrm>
        </p:grpSpPr>
        <p:sp>
          <p:nvSpPr>
            <p:cNvPr id="401" name="Shape 401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03" name="Shape 403"/>
          <p:cNvGrpSpPr/>
          <p:nvPr/>
        </p:nvGrpSpPr>
        <p:grpSpPr>
          <a:xfrm>
            <a:off x="3843750" y="2090602"/>
            <a:ext cx="139862" cy="317512"/>
            <a:chOff x="4753325" y="2329350"/>
            <a:chExt cx="167300" cy="379800"/>
          </a:xfrm>
        </p:grpSpPr>
        <p:sp>
          <p:nvSpPr>
            <p:cNvPr id="404" name="Shape 404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06" name="Shape 406"/>
          <p:cNvGrpSpPr/>
          <p:nvPr/>
        </p:nvGrpSpPr>
        <p:grpSpPr>
          <a:xfrm>
            <a:off x="3277653" y="2038519"/>
            <a:ext cx="145004" cy="421657"/>
            <a:chOff x="4076175" y="2267050"/>
            <a:chExt cx="173450" cy="504375"/>
          </a:xfrm>
        </p:grpSpPr>
        <p:sp>
          <p:nvSpPr>
            <p:cNvPr id="407" name="Shape 40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09" name="Shape 409"/>
          <p:cNvSpPr/>
          <p:nvPr/>
        </p:nvSpPr>
        <p:spPr>
          <a:xfrm>
            <a:off x="4317598" y="2083007"/>
            <a:ext cx="319561" cy="336908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19" name="Shape 419"/>
          <p:cNvGrpSpPr/>
          <p:nvPr/>
        </p:nvGrpSpPr>
        <p:grpSpPr>
          <a:xfrm>
            <a:off x="477889" y="2615840"/>
            <a:ext cx="109265" cy="398165"/>
            <a:chOff x="727175" y="2957625"/>
            <a:chExt cx="130700" cy="476275"/>
          </a:xfrm>
        </p:grpSpPr>
        <p:sp>
          <p:nvSpPr>
            <p:cNvPr id="420" name="Shape 420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22" name="Shape 422"/>
          <p:cNvSpPr/>
          <p:nvPr/>
        </p:nvSpPr>
        <p:spPr>
          <a:xfrm>
            <a:off x="1492207" y="2600114"/>
            <a:ext cx="334859" cy="429808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972049" y="2600114"/>
            <a:ext cx="248083" cy="429808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24" name="Shape 424"/>
          <p:cNvGrpSpPr/>
          <p:nvPr/>
        </p:nvGrpSpPr>
        <p:grpSpPr>
          <a:xfrm>
            <a:off x="2029630" y="2628589"/>
            <a:ext cx="386942" cy="372647"/>
            <a:chOff x="2583325" y="2972875"/>
            <a:chExt cx="462850" cy="445750"/>
          </a:xfrm>
        </p:grpSpPr>
        <p:sp>
          <p:nvSpPr>
            <p:cNvPr id="425" name="Shape 425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7" name="Shape 427"/>
          <p:cNvGrpSpPr/>
          <p:nvPr/>
        </p:nvGrpSpPr>
        <p:grpSpPr>
          <a:xfrm>
            <a:off x="2579886" y="2684245"/>
            <a:ext cx="413485" cy="261354"/>
            <a:chOff x="3241525" y="3039450"/>
            <a:chExt cx="494600" cy="312625"/>
          </a:xfrm>
        </p:grpSpPr>
        <p:sp>
          <p:nvSpPr>
            <p:cNvPr id="428" name="Shape 42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30" name="Shape 430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31" name="Shape 431"/>
          <p:cNvGrpSpPr/>
          <p:nvPr/>
        </p:nvGrpSpPr>
        <p:grpSpPr>
          <a:xfrm>
            <a:off x="4263318" y="2656678"/>
            <a:ext cx="427781" cy="316488"/>
            <a:chOff x="5255200" y="3006475"/>
            <a:chExt cx="511700" cy="378575"/>
          </a:xfrm>
        </p:grpSpPr>
        <p:sp>
          <p:nvSpPr>
            <p:cNvPr id="432" name="Shape 432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34" name="Shape 434"/>
          <p:cNvGrpSpPr/>
          <p:nvPr/>
        </p:nvGrpSpPr>
        <p:grpSpPr>
          <a:xfrm>
            <a:off x="3177103" y="2638307"/>
            <a:ext cx="346104" cy="353230"/>
            <a:chOff x="3955900" y="2984500"/>
            <a:chExt cx="414000" cy="422525"/>
          </a:xfrm>
        </p:grpSpPr>
        <p:sp>
          <p:nvSpPr>
            <p:cNvPr id="435" name="Shape 435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38" name="Shape 438"/>
          <p:cNvSpPr/>
          <p:nvPr/>
        </p:nvSpPr>
        <p:spPr>
          <a:xfrm>
            <a:off x="341116" y="3226448"/>
            <a:ext cx="386921" cy="304241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43" name="Shape 443"/>
          <p:cNvGrpSpPr/>
          <p:nvPr/>
        </p:nvGrpSpPr>
        <p:grpSpPr>
          <a:xfrm>
            <a:off x="907677" y="3251847"/>
            <a:ext cx="376743" cy="253203"/>
            <a:chOff x="1241275" y="3718400"/>
            <a:chExt cx="450650" cy="302875"/>
          </a:xfrm>
        </p:grpSpPr>
        <p:sp>
          <p:nvSpPr>
            <p:cNvPr id="444" name="Shape 444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Shape 445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Shape 446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8" name="Shape 448"/>
          <p:cNvGrpSpPr/>
          <p:nvPr/>
        </p:nvGrpSpPr>
        <p:grpSpPr>
          <a:xfrm>
            <a:off x="1476324" y="3232452"/>
            <a:ext cx="366502" cy="292495"/>
            <a:chOff x="1921475" y="3695200"/>
            <a:chExt cx="438400" cy="349875"/>
          </a:xfrm>
        </p:grpSpPr>
        <p:sp>
          <p:nvSpPr>
            <p:cNvPr id="449" name="Shape 44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2" name="Shape 452"/>
          <p:cNvGrpSpPr/>
          <p:nvPr/>
        </p:nvGrpSpPr>
        <p:grpSpPr>
          <a:xfrm>
            <a:off x="2043424" y="3227854"/>
            <a:ext cx="359354" cy="301189"/>
            <a:chOff x="2599825" y="3689700"/>
            <a:chExt cx="429850" cy="360275"/>
          </a:xfrm>
        </p:grpSpPr>
        <p:sp>
          <p:nvSpPr>
            <p:cNvPr id="453" name="Shape 453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5" name="Shape 455"/>
          <p:cNvGrpSpPr/>
          <p:nvPr/>
        </p:nvGrpSpPr>
        <p:grpSpPr>
          <a:xfrm>
            <a:off x="2624298" y="3196713"/>
            <a:ext cx="324660" cy="338956"/>
            <a:chOff x="3294650" y="3652450"/>
            <a:chExt cx="388350" cy="405450"/>
          </a:xfrm>
        </p:grpSpPr>
        <p:sp>
          <p:nvSpPr>
            <p:cNvPr id="456" name="Shape 456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8" name="Shape 45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9" name="Shape 459"/>
          <p:cNvGrpSpPr/>
          <p:nvPr/>
        </p:nvGrpSpPr>
        <p:grpSpPr>
          <a:xfrm>
            <a:off x="3160780" y="3239600"/>
            <a:ext cx="378749" cy="277698"/>
            <a:chOff x="3936375" y="3703750"/>
            <a:chExt cx="453050" cy="332175"/>
          </a:xfrm>
        </p:grpSpPr>
        <p:sp>
          <p:nvSpPr>
            <p:cNvPr id="460" name="Shape 46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Shape 463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5" name="Shape 465"/>
          <p:cNvGrpSpPr/>
          <p:nvPr/>
        </p:nvGrpSpPr>
        <p:grpSpPr>
          <a:xfrm>
            <a:off x="3724307" y="3239600"/>
            <a:ext cx="378749" cy="277698"/>
            <a:chOff x="4610450" y="3703750"/>
            <a:chExt cx="453050" cy="332175"/>
          </a:xfrm>
        </p:grpSpPr>
        <p:sp>
          <p:nvSpPr>
            <p:cNvPr id="466" name="Shape 466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4301105" y="3211531"/>
            <a:ext cx="352206" cy="333835"/>
            <a:chOff x="5300400" y="3670175"/>
            <a:chExt cx="421300" cy="399325"/>
          </a:xfrm>
        </p:grpSpPr>
        <p:sp>
          <p:nvSpPr>
            <p:cNvPr id="469" name="Shape 46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8" name="Shape 478"/>
          <p:cNvGrpSpPr/>
          <p:nvPr/>
        </p:nvGrpSpPr>
        <p:grpSpPr>
          <a:xfrm>
            <a:off x="347222" y="3756666"/>
            <a:ext cx="370598" cy="370619"/>
            <a:chOff x="570875" y="4322250"/>
            <a:chExt cx="443300" cy="443325"/>
          </a:xfrm>
        </p:grpSpPr>
        <p:sp>
          <p:nvSpPr>
            <p:cNvPr id="479" name="Shape 47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3" name="Shape 483"/>
          <p:cNvSpPr/>
          <p:nvPr/>
        </p:nvSpPr>
        <p:spPr>
          <a:xfrm>
            <a:off x="895468" y="3828789"/>
            <a:ext cx="401238" cy="22666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84" name="Shape 484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485" name="Shape 485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8" name="Shape 488"/>
          <p:cNvGrpSpPr/>
          <p:nvPr/>
        </p:nvGrpSpPr>
        <p:grpSpPr>
          <a:xfrm>
            <a:off x="2064345" y="3734721"/>
            <a:ext cx="318014" cy="414509"/>
            <a:chOff x="2624850" y="4296000"/>
            <a:chExt cx="380400" cy="495825"/>
          </a:xfrm>
        </p:grpSpPr>
        <p:sp>
          <p:nvSpPr>
            <p:cNvPr id="489" name="Shape 48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92" name="Shape 492"/>
          <p:cNvSpPr/>
          <p:nvPr/>
        </p:nvSpPr>
        <p:spPr>
          <a:xfrm>
            <a:off x="3180302" y="3772126"/>
            <a:ext cx="339959" cy="339980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2616754" y="3793571"/>
            <a:ext cx="339959" cy="297093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3742304" y="3770601"/>
            <a:ext cx="343052" cy="343031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495" name="Shape 495"/>
          <p:cNvGrpSpPr/>
          <p:nvPr/>
        </p:nvGrpSpPr>
        <p:grpSpPr>
          <a:xfrm>
            <a:off x="4280686" y="3775560"/>
            <a:ext cx="393045" cy="332832"/>
            <a:chOff x="5275975" y="4344850"/>
            <a:chExt cx="470150" cy="398125"/>
          </a:xfrm>
        </p:grpSpPr>
        <p:sp>
          <p:nvSpPr>
            <p:cNvPr id="496" name="Shape 496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04" name="Shape 504"/>
          <p:cNvSpPr/>
          <p:nvPr/>
        </p:nvSpPr>
        <p:spPr>
          <a:xfrm>
            <a:off x="299775" y="4368343"/>
            <a:ext cx="465526" cy="274646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505" name="Shape 505"/>
          <p:cNvGrpSpPr/>
          <p:nvPr/>
        </p:nvGrpSpPr>
        <p:grpSpPr>
          <a:xfrm>
            <a:off x="910226" y="4322763"/>
            <a:ext cx="371622" cy="365499"/>
            <a:chOff x="1244325" y="4999400"/>
            <a:chExt cx="444525" cy="437200"/>
          </a:xfrm>
        </p:grpSpPr>
        <p:sp>
          <p:nvSpPr>
            <p:cNvPr id="506" name="Shape 506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1" name="Shape 511"/>
          <p:cNvGrpSpPr/>
          <p:nvPr/>
        </p:nvGrpSpPr>
        <p:grpSpPr>
          <a:xfrm>
            <a:off x="1506942" y="4311018"/>
            <a:ext cx="305265" cy="388969"/>
            <a:chOff x="1958100" y="4985350"/>
            <a:chExt cx="365150" cy="465275"/>
          </a:xfrm>
        </p:grpSpPr>
        <p:sp>
          <p:nvSpPr>
            <p:cNvPr id="512" name="Shape 51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5" name="Shape 515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16" name="Shape 516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9" name="Shape 519"/>
          <p:cNvGrpSpPr/>
          <p:nvPr/>
        </p:nvGrpSpPr>
        <p:grpSpPr>
          <a:xfrm>
            <a:off x="2577336" y="4333485"/>
            <a:ext cx="418585" cy="344055"/>
            <a:chOff x="3238475" y="5012225"/>
            <a:chExt cx="500700" cy="411550"/>
          </a:xfrm>
        </p:grpSpPr>
        <p:sp>
          <p:nvSpPr>
            <p:cNvPr id="520" name="Shape 520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5" name="Shape 525"/>
          <p:cNvGrpSpPr/>
          <p:nvPr/>
        </p:nvGrpSpPr>
        <p:grpSpPr>
          <a:xfrm>
            <a:off x="3683970" y="4296722"/>
            <a:ext cx="459423" cy="417561"/>
            <a:chOff x="4562200" y="4968250"/>
            <a:chExt cx="549550" cy="499475"/>
          </a:xfrm>
        </p:grpSpPr>
        <p:sp>
          <p:nvSpPr>
            <p:cNvPr id="526" name="Shape 526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3190897" y="4320214"/>
            <a:ext cx="318516" cy="370076"/>
            <a:chOff x="3972400" y="4996350"/>
            <a:chExt cx="381000" cy="442675"/>
          </a:xfrm>
        </p:grpSpPr>
        <p:sp>
          <p:nvSpPr>
            <p:cNvPr id="532" name="Shape 532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4" name="Shape 534"/>
          <p:cNvGrpSpPr/>
          <p:nvPr/>
        </p:nvGrpSpPr>
        <p:grpSpPr>
          <a:xfrm>
            <a:off x="4251593" y="4289073"/>
            <a:ext cx="451251" cy="432859"/>
            <a:chOff x="5241175" y="4959100"/>
            <a:chExt cx="539775" cy="517775"/>
          </a:xfrm>
        </p:grpSpPr>
        <p:sp>
          <p:nvSpPr>
            <p:cNvPr id="535" name="Shape 53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24" name="Shape 151"/>
          <p:cNvSpPr txBox="1">
            <a:spLocks/>
          </p:cNvSpPr>
          <p:nvPr/>
        </p:nvSpPr>
        <p:spPr>
          <a:xfrm>
            <a:off x="5250866" y="2204039"/>
            <a:ext cx="3142537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1200" b="1" i="0" u="none" strike="noStrike" cap="none" baseline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  <a:rtl val="0"/>
              </a:defRPr>
            </a:lvl1pPr>
            <a:lvl2pPr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4400" dirty="0" smtClean="0">
                <a:solidFill>
                  <a:schemeClr val="bg1"/>
                </a:solidFill>
              </a:rPr>
              <a:t>Do you have any question ?</a:t>
            </a:r>
            <a:endParaRPr lang="en" sz="4400" dirty="0">
              <a:solidFill>
                <a:schemeClr val="bg1"/>
              </a:solidFill>
            </a:endParaRPr>
          </a:p>
        </p:txBody>
      </p:sp>
      <p:sp>
        <p:nvSpPr>
          <p:cNvPr id="925" name="Shape 151"/>
          <p:cNvSpPr txBox="1">
            <a:spLocks/>
          </p:cNvSpPr>
          <p:nvPr/>
        </p:nvSpPr>
        <p:spPr>
          <a:xfrm>
            <a:off x="5220072" y="894603"/>
            <a:ext cx="3142537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1200" b="1" i="0" u="none" strike="noStrike" cap="none" baseline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  <a:rtl val="0"/>
              </a:defRPr>
            </a:lvl1pPr>
            <a:lvl2pPr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4400" dirty="0" smtClean="0">
                <a:solidFill>
                  <a:schemeClr val="bg1"/>
                </a:solidFill>
              </a:rPr>
              <a:t>Thank you</a:t>
            </a:r>
            <a:endParaRPr lang="en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 idx="4294967295"/>
          </p:nvPr>
        </p:nvSpPr>
        <p:spPr>
          <a:xfrm>
            <a:off x="3913025" y="323388"/>
            <a:ext cx="13179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 dirty="0" smtClean="0"/>
              <a:t>GOAL</a:t>
            </a:r>
            <a:endParaRPr lang="en" sz="1800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4294967295"/>
          </p:nvPr>
        </p:nvSpPr>
        <p:spPr>
          <a:xfrm>
            <a:off x="1259632" y="1275606"/>
            <a:ext cx="6593700" cy="78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C000"/>
                </a:solidFill>
              </a:rPr>
              <a:t>Target group</a:t>
            </a:r>
            <a:endParaRPr lang="en" b="1" dirty="0">
              <a:solidFill>
                <a:srgbClr val="FFC000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body" idx="4294967295"/>
          </p:nvPr>
        </p:nvSpPr>
        <p:spPr>
          <a:xfrm>
            <a:off x="1275150" y="2310000"/>
            <a:ext cx="6593700" cy="10538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indent="-285750" rtl="0">
              <a:spcBef>
                <a:spcPts val="0"/>
              </a:spcBef>
              <a:buFont typeface="Wingdings" pitchFamily="2" charset="2"/>
              <a:buChar char="ü"/>
            </a:pP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นักศึกษา</a:t>
            </a:r>
          </a:p>
          <a:p>
            <a:pPr marL="285750" indent="-285750" rtl="0">
              <a:spcBef>
                <a:spcPts val="0"/>
              </a:spcBef>
              <a:buFont typeface="Wingdings" pitchFamily="2" charset="2"/>
              <a:buChar char="ü"/>
            </a:pP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บุคลากรภายใน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/ </a:t>
            </a: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ภายนอกองค์กร</a:t>
            </a:r>
          </a:p>
          <a:p>
            <a:pPr marL="285750" indent="-285750" rtl="0">
              <a:spcBef>
                <a:spcPts val="0"/>
              </a:spcBef>
              <a:buFont typeface="Wingdings" pitchFamily="2" charset="2"/>
              <a:buChar char="ü"/>
            </a:pPr>
            <a:r>
              <a:rPr lang="th-TH" sz="2800" dirty="0" smtClean="0">
                <a:latin typeface="TH SarabunPSK" pitchFamily="34" charset="-34"/>
                <a:cs typeface="TH SarabunPSK" pitchFamily="34" charset="-34"/>
              </a:rPr>
              <a:t>บุคคลภายนอกที่มีความสนใจ</a:t>
            </a:r>
          </a:p>
          <a:p>
            <a:pPr marL="285750" indent="-285750" rtl="0">
              <a:spcBef>
                <a:spcPts val="0"/>
              </a:spcBef>
              <a:buFont typeface="Wingdings" pitchFamily="2" charset="2"/>
              <a:buChar char="ü"/>
            </a:pPr>
            <a:endParaRPr lang="th-TH" sz="1800" dirty="0" smtClean="0"/>
          </a:p>
          <a:p>
            <a:pPr marL="285750" indent="-285750" rtl="0">
              <a:spcBef>
                <a:spcPts val="0"/>
              </a:spcBef>
              <a:buFont typeface="Wingdings" pitchFamily="2" charset="2"/>
              <a:buChar char="ü"/>
            </a:pPr>
            <a:endParaRPr lang="en"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 idx="4294967295"/>
          </p:nvPr>
        </p:nvSpPr>
        <p:spPr>
          <a:xfrm>
            <a:off x="107504" y="2503450"/>
            <a:ext cx="5936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rgbClr val="FF9E00"/>
                </a:solidFill>
              </a:rPr>
              <a:t>Feature</a:t>
            </a:r>
            <a:endParaRPr lang="en" sz="4800" dirty="0">
              <a:solidFill>
                <a:srgbClr val="FF9E00"/>
              </a:solidFill>
            </a:endParaRPr>
          </a:p>
        </p:txBody>
      </p:sp>
      <p:grpSp>
        <p:nvGrpSpPr>
          <p:cNvPr id="10" name="Shape 371"/>
          <p:cNvGrpSpPr/>
          <p:nvPr/>
        </p:nvGrpSpPr>
        <p:grpSpPr>
          <a:xfrm>
            <a:off x="2434593" y="1434231"/>
            <a:ext cx="1402011" cy="860866"/>
            <a:chOff x="4601275" y="1702875"/>
            <a:chExt cx="471400" cy="289450"/>
          </a:xfrm>
          <a:solidFill>
            <a:srgbClr val="FF9E00"/>
          </a:solidFill>
        </p:grpSpPr>
        <p:sp>
          <p:nvSpPr>
            <p:cNvPr id="11" name="Shape 372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2" name="Shape 373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Shape 374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Shape 375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Shape 376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067585"/>
            <a:ext cx="1656184" cy="2944325"/>
          </a:xfrm>
          <a:prstGeom prst="rect">
            <a:avLst/>
          </a:prstGeom>
        </p:spPr>
      </p:pic>
      <p:sp>
        <p:nvSpPr>
          <p:cNvPr id="17" name="Shape 224"/>
          <p:cNvSpPr/>
          <p:nvPr/>
        </p:nvSpPr>
        <p:spPr>
          <a:xfrm>
            <a:off x="5436096" y="771550"/>
            <a:ext cx="1800200" cy="3612258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4294967295"/>
          </p:nvPr>
        </p:nvSpPr>
        <p:spPr>
          <a:xfrm>
            <a:off x="1547664" y="1747243"/>
            <a:ext cx="3383603" cy="255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th-TH" sz="2400" dirty="0" smtClean="0">
                <a:solidFill>
                  <a:schemeClr val="bg2"/>
                </a:solidFill>
                <a:latin typeface="TH SarabunPSK" pitchFamily="34" charset="-34"/>
                <a:cs typeface="TH SarabunPSK" pitchFamily="34" charset="-34"/>
              </a:rPr>
              <a:t>รับรู้ข้อมูลข่าวสารภายใน </a:t>
            </a:r>
            <a:r>
              <a:rPr lang="en-US" sz="2400" dirty="0" smtClean="0">
                <a:solidFill>
                  <a:schemeClr val="bg2"/>
                </a:solidFill>
                <a:latin typeface="TH SarabunPSK" pitchFamily="34" charset="-34"/>
                <a:cs typeface="TH SarabunPSK" pitchFamily="34" charset="-34"/>
              </a:rPr>
              <a:t>KMITL</a:t>
            </a:r>
            <a:endParaRPr lang="en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title" idx="4294967295"/>
          </p:nvPr>
        </p:nvSpPr>
        <p:spPr>
          <a:xfrm>
            <a:off x="3899450" y="271750"/>
            <a:ext cx="1365299" cy="55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KMITL BUILDING</a:t>
            </a:r>
            <a:endParaRPr lang="en" dirty="0"/>
          </a:p>
        </p:txBody>
      </p:sp>
      <p:sp>
        <p:nvSpPr>
          <p:cNvPr id="224" name="Shape 224"/>
          <p:cNvSpPr/>
          <p:nvPr/>
        </p:nvSpPr>
        <p:spPr>
          <a:xfrm>
            <a:off x="5436096" y="771550"/>
            <a:ext cx="1800200" cy="3612258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026" name="Picture 2" descr="C:\Users\I-chi\Dropbox\OOAD\M2.75\1309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730" y="1071591"/>
            <a:ext cx="1656183" cy="294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I-chi\Dropbox\OOAD\icon in app\main\m_list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11710"/>
            <a:ext cx="2880320" cy="50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46" y="2189975"/>
            <a:ext cx="2874637" cy="5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531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4294967295"/>
          </p:nvPr>
        </p:nvSpPr>
        <p:spPr>
          <a:xfrm>
            <a:off x="1691680" y="1707654"/>
            <a:ext cx="3168352" cy="255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th-TH" sz="2400" dirty="0">
                <a:latin typeface="TH SarabunPSK" pitchFamily="34" charset="-34"/>
                <a:cs typeface="TH SarabunPSK" pitchFamily="34" charset="-34"/>
              </a:rPr>
              <a:t>ค้นหา</a:t>
            </a: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สถานที่ต่างๆในบริเวณ</a:t>
            </a:r>
            <a:r>
              <a:rPr lang="en-US" sz="24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400" dirty="0">
                <a:latin typeface="TH SarabunPSK" pitchFamily="34" charset="-34"/>
                <a:cs typeface="TH SarabunPSK" pitchFamily="34" charset="-34"/>
              </a:rPr>
              <a:t>KMITL</a:t>
            </a:r>
            <a:endParaRPr lang="en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title" idx="4294967295"/>
          </p:nvPr>
        </p:nvSpPr>
        <p:spPr>
          <a:xfrm>
            <a:off x="3899450" y="271750"/>
            <a:ext cx="1365299" cy="55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KMITL BUILDING</a:t>
            </a:r>
            <a:endParaRPr lang="en" dirty="0"/>
          </a:p>
        </p:txBody>
      </p:sp>
      <p:sp>
        <p:nvSpPr>
          <p:cNvPr id="224" name="Shape 224"/>
          <p:cNvSpPr/>
          <p:nvPr/>
        </p:nvSpPr>
        <p:spPr>
          <a:xfrm>
            <a:off x="5436096" y="771550"/>
            <a:ext cx="1800200" cy="3612258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026" name="Picture 2" descr="C:\Users\I-chi\Dropbox\OOAD\M2.75\1309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730" y="1071591"/>
            <a:ext cx="1656183" cy="294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I-chi\Dropbox\OOAD\icon in app\main\m_list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11710"/>
            <a:ext cx="2880320" cy="50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0346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4294967295"/>
          </p:nvPr>
        </p:nvSpPr>
        <p:spPr>
          <a:xfrm>
            <a:off x="1691680" y="1707654"/>
            <a:ext cx="3096344" cy="255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th-TH" sz="2400" dirty="0">
                <a:latin typeface="TH SarabunPSK" pitchFamily="34" charset="-34"/>
                <a:cs typeface="TH SarabunPSK" pitchFamily="34" charset="-34"/>
              </a:rPr>
              <a:t>สร้างและให้คะแนนบท</a:t>
            </a:r>
            <a:r>
              <a:rPr lang="th-TH" sz="2400" dirty="0">
                <a:latin typeface="TH SarabunPSK" pitchFamily="34" charset="-34"/>
                <a:cs typeface="TH SarabunPSK" pitchFamily="34" charset="-34"/>
              </a:rPr>
              <a:t>วิจารณ์ต่างๆ </a:t>
            </a:r>
            <a:endParaRPr lang="en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title" idx="4294967295"/>
          </p:nvPr>
        </p:nvSpPr>
        <p:spPr>
          <a:xfrm>
            <a:off x="3899450" y="271750"/>
            <a:ext cx="1365299" cy="55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KMITL BUILDING</a:t>
            </a:r>
            <a:endParaRPr lang="en" dirty="0"/>
          </a:p>
        </p:txBody>
      </p:sp>
      <p:sp>
        <p:nvSpPr>
          <p:cNvPr id="224" name="Shape 224"/>
          <p:cNvSpPr/>
          <p:nvPr/>
        </p:nvSpPr>
        <p:spPr>
          <a:xfrm>
            <a:off x="5444721" y="737625"/>
            <a:ext cx="1800200" cy="3612258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026" name="Picture 2" descr="C:\Users\I-chi\Dropbox\OOAD\M2.75\1309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730" y="1071591"/>
            <a:ext cx="1656183" cy="294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9672" y="2211710"/>
            <a:ext cx="2880319" cy="50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8016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4294967295"/>
          </p:nvPr>
        </p:nvSpPr>
        <p:spPr>
          <a:xfrm>
            <a:off x="1475656" y="1675235"/>
            <a:ext cx="3312368" cy="255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th-TH" sz="2400" dirty="0" smtClean="0">
                <a:latin typeface="TH SarabunPSK" pitchFamily="34" charset="-34"/>
                <a:cs typeface="TH SarabunPSK" pitchFamily="34" charset="-34"/>
              </a:rPr>
              <a:t>ช่วยอำนวยความสะดวกในการเดินทาง</a:t>
            </a:r>
            <a:endParaRPr lang="en" sz="24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title" idx="4294967295"/>
          </p:nvPr>
        </p:nvSpPr>
        <p:spPr>
          <a:xfrm>
            <a:off x="3899450" y="271750"/>
            <a:ext cx="1365299" cy="55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KMITL BUILDING</a:t>
            </a:r>
            <a:endParaRPr lang="e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9672" y="2139702"/>
            <a:ext cx="2895652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hape 224"/>
          <p:cNvSpPr/>
          <p:nvPr/>
        </p:nvSpPr>
        <p:spPr>
          <a:xfrm>
            <a:off x="5436096" y="771550"/>
            <a:ext cx="1800200" cy="3612258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3983" y="1090568"/>
            <a:ext cx="1623846" cy="288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2971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3858675" y="528406"/>
            <a:ext cx="1426499" cy="55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</a:p>
        </p:txBody>
      </p:sp>
      <p:sp>
        <p:nvSpPr>
          <p:cNvPr id="6" name="Shape 84"/>
          <p:cNvSpPr txBox="1">
            <a:spLocks/>
          </p:cNvSpPr>
          <p:nvPr/>
        </p:nvSpPr>
        <p:spPr>
          <a:xfrm>
            <a:off x="1587928" y="2571750"/>
            <a:ext cx="59364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Montserrat"/>
              <a:buNone/>
              <a:defRPr sz="1200" b="1" i="0" u="none" strike="noStrike" cap="none" baseline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  <a:rtl val="0"/>
              </a:defRPr>
            </a:lvl1pPr>
            <a:lvl2pPr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algn="ctr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4800" dirty="0" smtClean="0">
                <a:solidFill>
                  <a:schemeClr val="bg2">
                    <a:lumMod val="75000"/>
                  </a:schemeClr>
                </a:solidFill>
              </a:rPr>
              <a:t>DESIGN</a:t>
            </a:r>
            <a:endParaRPr lang="en" sz="48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7" name="Shape 371"/>
          <p:cNvGrpSpPr/>
          <p:nvPr/>
        </p:nvGrpSpPr>
        <p:grpSpPr>
          <a:xfrm>
            <a:off x="3870918" y="1563638"/>
            <a:ext cx="1402011" cy="860866"/>
            <a:chOff x="4601275" y="1702875"/>
            <a:chExt cx="471400" cy="289450"/>
          </a:xfrm>
          <a:solidFill>
            <a:schemeClr val="tx2">
              <a:lumMod val="50000"/>
            </a:schemeClr>
          </a:solidFill>
        </p:grpSpPr>
        <p:sp>
          <p:nvSpPr>
            <p:cNvPr id="8" name="Shape 372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" name="Shape 373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" name="Shape 374"/>
            <p:cNvSpPr/>
            <p:nvPr/>
          </p:nvSpPr>
          <p:spPr>
            <a:xfrm>
              <a:off x="4634874" y="1755999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" name="Shape 375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" name="Shape 376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000" dirty="0" smtClean="0"/>
              <a:t>DOMAIN MODEL</a:t>
            </a:r>
            <a:endParaRPr lang="en" sz="2000" dirty="0"/>
          </a:p>
        </p:txBody>
      </p:sp>
      <p:pic>
        <p:nvPicPr>
          <p:cNvPr id="5" name="Picture 4" descr="C:\Users\siriporn\AppData\Local\Microsoft\Windows\INetCache\Content.Word\DomainM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75" y="824383"/>
            <a:ext cx="7832249" cy="367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258</Words>
  <Application>Microsoft Office PowerPoint</Application>
  <PresentationFormat>On-screen Show (16:9)</PresentationFormat>
  <Paragraphs>46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Cordia New</vt:lpstr>
      <vt:lpstr>Droid Serif</vt:lpstr>
      <vt:lpstr>Calibri</vt:lpstr>
      <vt:lpstr>Wingdings</vt:lpstr>
      <vt:lpstr>Arial</vt:lpstr>
      <vt:lpstr>TH SarabunPSK</vt:lpstr>
      <vt:lpstr>Montserrat</vt:lpstr>
      <vt:lpstr>Perdita template</vt:lpstr>
      <vt:lpstr>LADKRABANG COUNTRY</vt:lpstr>
      <vt:lpstr>GOAL</vt:lpstr>
      <vt:lpstr>Feature</vt:lpstr>
      <vt:lpstr>KMITL BUILDING</vt:lpstr>
      <vt:lpstr>KMITL BUILDING</vt:lpstr>
      <vt:lpstr>KMITL BUILDING</vt:lpstr>
      <vt:lpstr>KMITL BUILDING</vt:lpstr>
      <vt:lpstr>PowerPoint Presentation</vt:lpstr>
      <vt:lpstr>DOMAIN MODEL</vt:lpstr>
      <vt:lpstr>Other important component’s design</vt:lpstr>
      <vt:lpstr>Other important component’s design</vt:lpstr>
      <vt:lpstr>Other important component’s design</vt:lpstr>
      <vt:lpstr>Other important component’s design</vt:lpstr>
      <vt:lpstr>design pattern example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LADKRABANG COUNTRY</dc:title>
  <dc:creator>Ariya piriyawiwatwong</dc:creator>
  <cp:lastModifiedBy>siriporn kanjanaphichit</cp:lastModifiedBy>
  <cp:revision>24</cp:revision>
  <dcterms:modified xsi:type="dcterms:W3CDTF">2015-11-19T16:53:51Z</dcterms:modified>
</cp:coreProperties>
</file>