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56" r:id="rId3"/>
    <p:sldId id="257" r:id="rId4"/>
    <p:sldId id="271" r:id="rId5"/>
    <p:sldId id="258" r:id="rId6"/>
    <p:sldId id="259" r:id="rId7"/>
    <p:sldId id="260" r:id="rId8"/>
    <p:sldId id="261" r:id="rId9"/>
    <p:sldId id="272" r:id="rId10"/>
    <p:sldId id="262" r:id="rId11"/>
    <p:sldId id="273" r:id="rId12"/>
    <p:sldId id="264" r:id="rId13"/>
    <p:sldId id="274" r:id="rId14"/>
    <p:sldId id="265" r:id="rId15"/>
    <p:sldId id="266" r:id="rId16"/>
    <p:sldId id="267" r:id="rId17"/>
    <p:sldId id="268" r:id="rId18"/>
    <p:sldId id="275" r:id="rId19"/>
    <p:sldId id="269" r:id="rId20"/>
    <p:sldId id="270" r:id="rId2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81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415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446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2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1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53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452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015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46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37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026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768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468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75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63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594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76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C160-3A67-4C6D-BDBD-E50B9D8BE5DB}" type="datetimeFigureOut">
              <a:rPr lang="th-TH" smtClean="0"/>
              <a:t>08/10/58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F7A540-5283-4C00-AF10-E38818725D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665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7545861" cy="998230"/>
          </a:xfrm>
        </p:spPr>
        <p:txBody>
          <a:bodyPr/>
          <a:lstStyle/>
          <a:p>
            <a:pPr algn="l"/>
            <a:r>
              <a:rPr lang="en-US" sz="4800" dirty="0" smtClean="0">
                <a:latin typeface="Century Gothic" panose="020B0502020202020204" pitchFamily="34" charset="0"/>
              </a:rPr>
              <a:t>Design Presentation 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3434355"/>
            <a:ext cx="8244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418AB3"/>
                </a:solidFill>
                <a:latin typeface="Century Gothic" panose="020B0502020202020204" pitchFamily="34" charset="0"/>
                <a:ea typeface="+mj-ea"/>
                <a:cs typeface="+mj-cs"/>
              </a:rPr>
              <a:t>&amp; </a:t>
            </a:r>
            <a:r>
              <a:rPr lang="en-US" sz="4800" dirty="0" smtClean="0">
                <a:solidFill>
                  <a:srgbClr val="418AB3"/>
                </a:solidFill>
                <a:latin typeface="Century Gothic" panose="020B0502020202020204" pitchFamily="34" charset="0"/>
                <a:ea typeface="+mj-ea"/>
                <a:cs typeface="+mj-cs"/>
              </a:rPr>
              <a:t>Modeling Diagrams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89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252" y="1628800"/>
            <a:ext cx="6196405" cy="46301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th-TH" sz="3200" u="sng" dirty="0" smtClean="0">
                <a:latin typeface="Angsana New" panose="02020603050405020304" pitchFamily="18" charset="-34"/>
                <a:cs typeface="+mj-cs"/>
              </a:rPr>
              <a:t>ส่วน</a:t>
            </a:r>
            <a:r>
              <a:rPr lang="th-TH" sz="3200" u="sng" dirty="0">
                <a:latin typeface="Angsana New" panose="02020603050405020304" pitchFamily="18" charset="-34"/>
                <a:cs typeface="+mj-cs"/>
              </a:rPr>
              <a:t>จัดการการแจ้งเตือน</a:t>
            </a:r>
            <a:endParaRPr lang="en-GB" sz="3200" u="sng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ตั้งช่วงเวลาแจ้งเตือน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ตั้งค่าช่วงเวลาที่จะรับท่าออกกำลังกาย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ตั้งความถี่ในการแจ้งเตือน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ตั้งค่าระยะห่างในการแจ้งเตือนแต่ละครั้ง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ระบบนับเวลา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นับเวลา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ระบบเริ่ม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Activity 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เริ่มการทำงานส่วนจัดการ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Activity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เมื่อถึงเวลาแจ้งเตือนที่ตั้งค่าไว้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endParaRPr lang="en-GB" sz="3200" dirty="0">
              <a:latin typeface="Angsana New" panose="02020603050405020304" pitchFamily="18" charset="-34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>
              <a:spcBef>
                <a:spcPts val="0"/>
              </a:spcBef>
            </a:pPr>
            <a:r>
              <a:rPr lang="en-US" sz="4000" dirty="0" smtClean="0">
                <a:solidFill>
                  <a:srgbClr val="418AB3"/>
                </a:solidFill>
                <a:latin typeface="Century Gothic" panose="020B0502020202020204" pitchFamily="34" charset="0"/>
                <a:ea typeface="+mn-ea"/>
                <a:cs typeface="+mn-cs"/>
              </a:rPr>
              <a:t>Subsystems/component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18AB3"/>
                </a:solidFill>
                <a:latin typeface="Century Gothic" panose="020B0502020202020204" pitchFamily="34" charset="0"/>
              </a:rPr>
              <a:t>Subsystems/component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6347714" cy="388077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th-TH" sz="3200" u="sng" dirty="0">
                <a:latin typeface="Angsana New" panose="02020603050405020304" pitchFamily="18" charset="-34"/>
                <a:cs typeface="+mj-cs"/>
              </a:rPr>
              <a:t>ส่วนจัดการประวัติและวิเคราะห์ข้อมูล</a:t>
            </a:r>
            <a:endParaRPr lang="en-GB" sz="3200" u="sng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ระบบแสดงผลคะแนน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แสดงผลคะแนน และลำดับคะแนนของผู้ใช้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ระบบแสดงผลประวัติ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แสดงประวัติการออกกำลัง และข้อมูลสุขภาพที่วิเคราะห์ได้ของผู้ใช้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ระบบวิเคราะห์ข้อมูล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วิเคราะห์ข้อมูลสุขภาพจากประวัติการออกกำลังกาย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05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86" y="1556792"/>
            <a:ext cx="6196405" cy="465534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th-TH" sz="3200" u="sng" dirty="0">
                <a:cs typeface="+mj-cs"/>
              </a:rPr>
              <a:t>ส่วนจัดการข้อมูลกลุ่ม</a:t>
            </a:r>
            <a:endParaRPr lang="en-GB" sz="3200" u="sng" dirty="0">
              <a:cs typeface="+mj-cs"/>
            </a:endParaRPr>
          </a:p>
          <a:p>
            <a:pPr lvl="1"/>
            <a:r>
              <a:rPr lang="th-TH" sz="2800" dirty="0">
                <a:cs typeface="+mj-cs"/>
              </a:rPr>
              <a:t>สร้างกลุ่ม </a:t>
            </a:r>
            <a:r>
              <a:rPr lang="en-US" sz="2800" dirty="0">
                <a:cs typeface="+mj-cs"/>
              </a:rPr>
              <a:t>: </a:t>
            </a:r>
            <a:r>
              <a:rPr lang="th-TH" sz="2800" dirty="0">
                <a:cs typeface="+mj-cs"/>
              </a:rPr>
              <a:t>สร้างกลุ่ม และบันทึกข้อมูลกลุ่มลงในฐานข้อมูล</a:t>
            </a:r>
            <a:endParaRPr lang="en-GB" sz="2800" dirty="0">
              <a:cs typeface="+mj-cs"/>
            </a:endParaRPr>
          </a:p>
          <a:p>
            <a:pPr lvl="1"/>
            <a:r>
              <a:rPr lang="th-TH" sz="2800" dirty="0">
                <a:cs typeface="+mj-cs"/>
              </a:rPr>
              <a:t>เพิ่มสมาชิกกลุ่ม </a:t>
            </a:r>
            <a:r>
              <a:rPr lang="en-US" sz="2800" dirty="0">
                <a:cs typeface="+mj-cs"/>
              </a:rPr>
              <a:t>: </a:t>
            </a:r>
            <a:r>
              <a:rPr lang="th-TH" sz="2800" dirty="0">
                <a:cs typeface="+mj-cs"/>
              </a:rPr>
              <a:t>เพิ่มบัญชีผู้ใช้ที่มีในฐานข้อมูลเป็นสมาชิกของแต่ละกลุ่ม และบันทึกข้อมูลลงในฐานข้อมูล</a:t>
            </a:r>
            <a:endParaRPr lang="en-GB" sz="2800" dirty="0">
              <a:cs typeface="+mj-cs"/>
            </a:endParaRPr>
          </a:p>
          <a:p>
            <a:pPr lvl="1"/>
            <a:r>
              <a:rPr lang="th-TH" sz="2800" dirty="0">
                <a:cs typeface="+mj-cs"/>
              </a:rPr>
              <a:t>ลบสมาชิกกลุ่ม </a:t>
            </a:r>
            <a:r>
              <a:rPr lang="en-US" sz="2800" dirty="0">
                <a:cs typeface="+mj-cs"/>
              </a:rPr>
              <a:t>: </a:t>
            </a:r>
            <a:r>
              <a:rPr lang="th-TH" sz="2800" dirty="0">
                <a:cs typeface="+mj-cs"/>
              </a:rPr>
              <a:t>ลบบัญชีผู้ใช้ออกจากการเป็นสมาชิกของแต่ละกลุ่ม และบันทึกข้อมูลลงในฐานข้อมูล</a:t>
            </a:r>
            <a:endParaRPr lang="en-GB" sz="2800" dirty="0">
              <a:cs typeface="+mj-cs"/>
            </a:endParaRPr>
          </a:p>
          <a:p>
            <a:pPr lvl="1"/>
            <a:r>
              <a:rPr lang="th-TH" sz="2800" dirty="0">
                <a:cs typeface="+mj-cs"/>
              </a:rPr>
              <a:t>ระบบแสดงข้อมูลกลุ่ม </a:t>
            </a:r>
            <a:r>
              <a:rPr lang="en-US" sz="2800" dirty="0">
                <a:cs typeface="+mj-cs"/>
              </a:rPr>
              <a:t>: </a:t>
            </a:r>
            <a:r>
              <a:rPr lang="th-TH" sz="2800" dirty="0">
                <a:cs typeface="+mj-cs"/>
              </a:rPr>
              <a:t>แสดงข้อมูลสมาชิก คะแนน และกิจกรรมของแต่ละกลุ่ม</a:t>
            </a:r>
            <a:endParaRPr lang="en-GB" sz="2800" dirty="0"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18AB3"/>
                </a:solidFill>
                <a:latin typeface="Century Gothic" panose="020B0502020202020204" pitchFamily="34" charset="0"/>
              </a:rPr>
              <a:t>Subsystems/component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42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8282881" cy="1320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18AB3"/>
                </a:solidFill>
                <a:latin typeface="Century Gothic" panose="020B0502020202020204" pitchFamily="34" charset="0"/>
              </a:rPr>
              <a:t>Subsystem’s sequence diagram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556935" cy="3930548"/>
          </a:xfrm>
        </p:spPr>
      </p:pic>
      <p:sp>
        <p:nvSpPr>
          <p:cNvPr id="3" name="Rectangle 2"/>
          <p:cNvSpPr/>
          <p:nvPr/>
        </p:nvSpPr>
        <p:spPr>
          <a:xfrm>
            <a:off x="395536" y="1281627"/>
            <a:ext cx="7056784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+mj-cs"/>
              </a:rPr>
              <a:t>Sequence Diagram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+mj-cs"/>
              </a:rPr>
              <a:t>ของส่วนจัดการประวัติและวิเคราะห์ข้อมูล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8282881" cy="1320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418AB3"/>
                </a:solidFill>
                <a:latin typeface="Century Gothic" panose="020B0502020202020204" pitchFamily="34" charset="0"/>
              </a:rPr>
              <a:t>Subsystem’s sequence diagram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3" y="1556792"/>
            <a:ext cx="6612561" cy="5053268"/>
          </a:xfrm>
        </p:spPr>
      </p:pic>
      <p:sp>
        <p:nvSpPr>
          <p:cNvPr id="3" name="Rectangle 2"/>
          <p:cNvSpPr/>
          <p:nvPr/>
        </p:nvSpPr>
        <p:spPr>
          <a:xfrm>
            <a:off x="611560" y="1209080"/>
            <a:ext cx="591533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+mj-cs"/>
              </a:rPr>
              <a:t>Sequence Diagram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+mj-cs"/>
              </a:rPr>
              <a:t>ของส่วนจัดการการแจ้งเตือน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6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latin typeface="Century Gothic" panose="020B0502020202020204" pitchFamily="34" charset="0"/>
              </a:rPr>
              <a:t>Class Diagram Front-End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72816"/>
            <a:ext cx="8064896" cy="46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rgbClr val="418AB3"/>
                </a:solidFill>
                <a:latin typeface="Century Gothic" panose="020B0502020202020204" pitchFamily="34" charset="0"/>
              </a:rPr>
              <a:t>Class Diagram </a:t>
            </a:r>
            <a:r>
              <a:rPr lang="en-GB" sz="4000" dirty="0" smtClean="0">
                <a:solidFill>
                  <a:srgbClr val="418AB3"/>
                </a:solidFill>
                <a:latin typeface="Century Gothic" panose="020B0502020202020204" pitchFamily="34" charset="0"/>
              </a:rPr>
              <a:t>Back-End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128792" cy="52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latin typeface="Century Gothic" panose="020B0502020202020204" pitchFamily="34" charset="0"/>
              </a:rPr>
              <a:t>Interaction Diagram</a:t>
            </a:r>
            <a:endParaRPr lang="en-GB" sz="4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17504"/>
            <a:ext cx="8280920" cy="46238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Use case : Get Exercise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latin typeface="Century Gothic" panose="020B0502020202020204" pitchFamily="34" charset="0"/>
              </a:rPr>
              <a:t>Interaction Diagram</a:t>
            </a:r>
            <a:endParaRPr lang="en-GB" sz="4400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078873"/>
            <a:ext cx="6264697" cy="4662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465620"/>
            <a:ext cx="4995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Use case : Get Group Event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7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latin typeface="Century Gothic" panose="020B0502020202020204" pitchFamily="34" charset="0"/>
              </a:rPr>
              <a:t>Deployment Diagram</a:t>
            </a:r>
            <a:endParaRPr lang="en-GB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649" t="20470" r="28969" b="12594"/>
          <a:stretch/>
        </p:blipFill>
        <p:spPr>
          <a:xfrm>
            <a:off x="1124664" y="1484784"/>
            <a:ext cx="5832648" cy="48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6" y="2204864"/>
            <a:ext cx="5723468" cy="18280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Century Gothic" panose="020B0502020202020204" pitchFamily="34" charset="0"/>
              </a:rPr>
              <a:t>Analysis</a:t>
            </a:r>
            <a:endParaRPr lang="th-TH" sz="7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latin typeface="Century Gothic" panose="020B0502020202020204" pitchFamily="34" charset="0"/>
              </a:rPr>
              <a:t>Implementation Plan</a:t>
            </a:r>
            <a:endParaRPr lang="en-GB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C:\Users\waris\Downloads\8-10-2558 23-12-50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22222" r="4167" b="10175"/>
          <a:stretch/>
        </p:blipFill>
        <p:spPr bwMode="auto">
          <a:xfrm>
            <a:off x="107504" y="1930400"/>
            <a:ext cx="8892480" cy="35730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721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7" y="1958374"/>
            <a:ext cx="4824536" cy="295232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  <a:cs typeface="+mj-cs"/>
              </a:rPr>
              <a:t>Create Account</a:t>
            </a:r>
          </a:p>
          <a:p>
            <a:r>
              <a:rPr lang="en-US" sz="3200" dirty="0" smtClean="0">
                <a:latin typeface="Century Gothic" panose="020B0502020202020204" pitchFamily="34" charset="0"/>
                <a:cs typeface="+mj-cs"/>
              </a:rPr>
              <a:t>Get Exercise</a:t>
            </a:r>
            <a:endParaRPr lang="th-TH" sz="3200" dirty="0" smtClean="0">
              <a:latin typeface="Century Gothic" panose="020B0502020202020204" pitchFamily="34" charset="0"/>
              <a:cs typeface="+mj-cs"/>
            </a:endParaRPr>
          </a:p>
          <a:p>
            <a:r>
              <a:rPr lang="en-US" sz="3200" dirty="0" smtClean="0">
                <a:latin typeface="Century Gothic" panose="020B0502020202020204" pitchFamily="34" charset="0"/>
                <a:cs typeface="+mj-cs"/>
              </a:rPr>
              <a:t>Set Alarm</a:t>
            </a:r>
            <a:endParaRPr lang="th-TH" sz="3200" dirty="0" smtClean="0">
              <a:latin typeface="Century Gothic" panose="020B0502020202020204" pitchFamily="34" charset="0"/>
              <a:cs typeface="+mj-cs"/>
            </a:endParaRPr>
          </a:p>
          <a:p>
            <a:r>
              <a:rPr lang="en-US" sz="3200" dirty="0" smtClean="0">
                <a:latin typeface="Century Gothic" panose="020B0502020202020204" pitchFamily="34" charset="0"/>
                <a:cs typeface="+mj-cs"/>
              </a:rPr>
              <a:t>Create Group</a:t>
            </a:r>
            <a:endParaRPr lang="th-TH" sz="3200" dirty="0" smtClean="0">
              <a:latin typeface="Century Gothic" panose="020B0502020202020204" pitchFamily="34" charset="0"/>
              <a:cs typeface="+mj-cs"/>
            </a:endParaRPr>
          </a:p>
          <a:p>
            <a:r>
              <a:rPr lang="en-US" sz="3200" dirty="0" smtClean="0">
                <a:latin typeface="Century Gothic" panose="020B0502020202020204" pitchFamily="34" charset="0"/>
                <a:cs typeface="+mj-cs"/>
              </a:rPr>
              <a:t>Join Group</a:t>
            </a:r>
            <a:endParaRPr lang="th-TH" sz="3200" dirty="0" smtClean="0">
              <a:latin typeface="Century Gothic" panose="020B0502020202020204" pitchFamily="34" charset="0"/>
              <a:cs typeface="+mj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418AB3"/>
                </a:solidFill>
                <a:latin typeface="Century Gothic" panose="020B0502020202020204" pitchFamily="34" charset="0"/>
              </a:rPr>
              <a:t>Use Case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485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418AB3"/>
                </a:solidFill>
                <a:latin typeface="Century Gothic" panose="020B0502020202020204" pitchFamily="34" charset="0"/>
              </a:rPr>
              <a:t>Use Case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Shared Exercise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View Score Board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View Progress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Get Group Event</a:t>
            </a:r>
          </a:p>
          <a:p>
            <a:r>
              <a:rPr lang="en-US" sz="3200" dirty="0">
                <a:latin typeface="Century Gothic" panose="020B0502020202020204" pitchFamily="34" charset="0"/>
              </a:rPr>
              <a:t>Manage Account</a:t>
            </a:r>
          </a:p>
          <a:p>
            <a:pPr marL="0" indent="0">
              <a:buNone/>
            </a:pP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4"/>
          <p:cNvGrpSpPr/>
          <p:nvPr/>
        </p:nvGrpSpPr>
        <p:grpSpPr>
          <a:xfrm>
            <a:off x="923276" y="4850020"/>
            <a:ext cx="1152128" cy="955244"/>
            <a:chOff x="0" y="0"/>
            <a:chExt cx="1440000" cy="1080000"/>
          </a:xfrm>
        </p:grpSpPr>
        <p:sp>
          <p:nvSpPr>
            <p:cNvPr id="3" name="Text Box 2"/>
            <p:cNvSpPr txBox="1"/>
            <p:nvPr/>
          </p:nvSpPr>
          <p:spPr>
            <a:xfrm>
              <a:off x="0" y="0"/>
              <a:ext cx="1440000" cy="108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600" b="1">
                  <a:effectLst/>
                  <a:latin typeface="Angsana New"/>
                  <a:ea typeface="Calibri"/>
                  <a:cs typeface="Cordia New"/>
                </a:rPr>
                <a:t>Alarm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time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frequency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eventTime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</p:txBody>
        </p:sp>
        <p:cxnSp>
          <p:nvCxnSpPr>
            <p:cNvPr id="4" name="ตัวเชื่อมต่อตรง 3"/>
            <p:cNvCxnSpPr/>
            <p:nvPr/>
          </p:nvCxnSpPr>
          <p:spPr>
            <a:xfrm>
              <a:off x="0" y="342900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กลุ่ม 5"/>
          <p:cNvGrpSpPr/>
          <p:nvPr/>
        </p:nvGrpSpPr>
        <p:grpSpPr>
          <a:xfrm>
            <a:off x="923276" y="3409860"/>
            <a:ext cx="1152128" cy="955244"/>
            <a:chOff x="0" y="0"/>
            <a:chExt cx="1440000" cy="1080000"/>
          </a:xfrm>
        </p:grpSpPr>
        <p:sp>
          <p:nvSpPr>
            <p:cNvPr id="6" name="Text Box 6"/>
            <p:cNvSpPr txBox="1"/>
            <p:nvPr/>
          </p:nvSpPr>
          <p:spPr>
            <a:xfrm>
              <a:off x="0" y="0"/>
              <a:ext cx="1440000" cy="108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Angsana New"/>
                  <a:ea typeface="Calibri"/>
                  <a:cs typeface="Cordia New"/>
                </a:rPr>
                <a:t>Event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</p:txBody>
        </p:sp>
        <p:cxnSp>
          <p:nvCxnSpPr>
            <p:cNvPr id="7" name="ตัวเชื่อมต่อตรง 7"/>
            <p:cNvCxnSpPr/>
            <p:nvPr/>
          </p:nvCxnSpPr>
          <p:spPr>
            <a:xfrm>
              <a:off x="0" y="342900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กลุ่ม 8"/>
          <p:cNvGrpSpPr/>
          <p:nvPr/>
        </p:nvGrpSpPr>
        <p:grpSpPr>
          <a:xfrm>
            <a:off x="3432788" y="4833268"/>
            <a:ext cx="1152128" cy="955244"/>
            <a:chOff x="0" y="0"/>
            <a:chExt cx="1440000" cy="1080000"/>
          </a:xfrm>
        </p:grpSpPr>
        <p:sp>
          <p:nvSpPr>
            <p:cNvPr id="9" name="Text Box 9"/>
            <p:cNvSpPr txBox="1"/>
            <p:nvPr/>
          </p:nvSpPr>
          <p:spPr>
            <a:xfrm>
              <a:off x="0" y="0"/>
              <a:ext cx="1440000" cy="108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Angsana New"/>
                  <a:ea typeface="Calibri"/>
                  <a:cs typeface="Cordia New"/>
                </a:rPr>
                <a:t>Activity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</p:txBody>
        </p:sp>
        <p:cxnSp>
          <p:nvCxnSpPr>
            <p:cNvPr id="10" name="ตัวเชื่อมต่อตรง 10"/>
            <p:cNvCxnSpPr/>
            <p:nvPr/>
          </p:nvCxnSpPr>
          <p:spPr>
            <a:xfrm>
              <a:off x="0" y="342900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กลุ่ม 11"/>
          <p:cNvGrpSpPr/>
          <p:nvPr/>
        </p:nvGrpSpPr>
        <p:grpSpPr>
          <a:xfrm>
            <a:off x="3371548" y="3284984"/>
            <a:ext cx="1152128" cy="955244"/>
            <a:chOff x="0" y="0"/>
            <a:chExt cx="1440000" cy="1080000"/>
          </a:xfrm>
        </p:grpSpPr>
        <p:sp>
          <p:nvSpPr>
            <p:cNvPr id="12" name="Text Box 12"/>
            <p:cNvSpPr txBox="1"/>
            <p:nvPr/>
          </p:nvSpPr>
          <p:spPr>
            <a:xfrm>
              <a:off x="0" y="0"/>
              <a:ext cx="1440000" cy="108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 err="1">
                  <a:effectLst/>
                  <a:latin typeface="Angsana New"/>
                  <a:ea typeface="Calibri"/>
                  <a:cs typeface="Cordia New"/>
                </a:rPr>
                <a:t>UserHistory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date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time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3" name="ตัวเชื่อมต่อตรง 13"/>
            <p:cNvCxnSpPr/>
            <p:nvPr/>
          </p:nvCxnSpPr>
          <p:spPr>
            <a:xfrm>
              <a:off x="0" y="342900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กลุ่ม 14"/>
          <p:cNvGrpSpPr/>
          <p:nvPr/>
        </p:nvGrpSpPr>
        <p:grpSpPr>
          <a:xfrm>
            <a:off x="923276" y="1988840"/>
            <a:ext cx="1152128" cy="955244"/>
            <a:chOff x="0" y="0"/>
            <a:chExt cx="1440000" cy="1080000"/>
          </a:xfrm>
        </p:grpSpPr>
        <p:sp>
          <p:nvSpPr>
            <p:cNvPr id="15" name="Text Box 15"/>
            <p:cNvSpPr txBox="1"/>
            <p:nvPr/>
          </p:nvSpPr>
          <p:spPr>
            <a:xfrm>
              <a:off x="0" y="0"/>
              <a:ext cx="1440000" cy="108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Angsana New"/>
                  <a:ea typeface="Calibri"/>
                  <a:cs typeface="Cordia New"/>
                </a:rPr>
                <a:t>Group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groupName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</p:txBody>
        </p:sp>
        <p:cxnSp>
          <p:nvCxnSpPr>
            <p:cNvPr id="16" name="ตัวเชื่อมต่อตรง 16"/>
            <p:cNvCxnSpPr/>
            <p:nvPr/>
          </p:nvCxnSpPr>
          <p:spPr>
            <a:xfrm>
              <a:off x="0" y="342900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กลุ่ม 17"/>
          <p:cNvGrpSpPr/>
          <p:nvPr/>
        </p:nvGrpSpPr>
        <p:grpSpPr>
          <a:xfrm>
            <a:off x="5724128" y="4833268"/>
            <a:ext cx="1152128" cy="955244"/>
            <a:chOff x="0" y="0"/>
            <a:chExt cx="1440000" cy="1080000"/>
          </a:xfrm>
        </p:grpSpPr>
        <p:sp>
          <p:nvSpPr>
            <p:cNvPr id="18" name="Text Box 18"/>
            <p:cNvSpPr txBox="1"/>
            <p:nvPr/>
          </p:nvSpPr>
          <p:spPr>
            <a:xfrm>
              <a:off x="0" y="0"/>
              <a:ext cx="1440000" cy="108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Angsana New"/>
                  <a:ea typeface="Calibri"/>
                  <a:cs typeface="Cordia New"/>
                </a:rPr>
                <a:t>Resource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>
                <a:effectLst/>
                <a:ea typeface="Calibri"/>
                <a:cs typeface="Cordia New"/>
              </a:endParaRPr>
            </a:p>
          </p:txBody>
        </p:sp>
        <p:cxnSp>
          <p:nvCxnSpPr>
            <p:cNvPr id="19" name="ตัวเชื่อมต่อตรง 19"/>
            <p:cNvCxnSpPr/>
            <p:nvPr/>
          </p:nvCxnSpPr>
          <p:spPr>
            <a:xfrm>
              <a:off x="0" y="342900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กลุ่ม 20"/>
          <p:cNvGrpSpPr/>
          <p:nvPr/>
        </p:nvGrpSpPr>
        <p:grpSpPr>
          <a:xfrm>
            <a:off x="3371548" y="1844824"/>
            <a:ext cx="1152128" cy="955244"/>
            <a:chOff x="0" y="0"/>
            <a:chExt cx="1440000" cy="1080000"/>
          </a:xfrm>
        </p:grpSpPr>
        <p:sp>
          <p:nvSpPr>
            <p:cNvPr id="21" name="Text Box 21"/>
            <p:cNvSpPr txBox="1"/>
            <p:nvPr/>
          </p:nvSpPr>
          <p:spPr>
            <a:xfrm>
              <a:off x="0" y="0"/>
              <a:ext cx="1440000" cy="10800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effectLst/>
                  <a:latin typeface="Angsana New"/>
                  <a:ea typeface="Calibri"/>
                  <a:cs typeface="Cordia New"/>
                </a:rPr>
                <a:t>Account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name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effectLst/>
                  <a:latin typeface="Angsana New"/>
                  <a:ea typeface="Calibri"/>
                  <a:cs typeface="Cordia New"/>
                </a:rPr>
                <a:t> </a:t>
              </a:r>
              <a:endParaRPr lang="en-US" sz="11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22" name="ตัวเชื่อมต่อตรง 22"/>
            <p:cNvCxnSpPr/>
            <p:nvPr/>
          </p:nvCxnSpPr>
          <p:spPr>
            <a:xfrm>
              <a:off x="0" y="342900"/>
              <a:ext cx="1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ตัวเชื่อมต่อตรง 23"/>
          <p:cNvCxnSpPr/>
          <p:nvPr/>
        </p:nvCxnSpPr>
        <p:spPr>
          <a:xfrm flipV="1">
            <a:off x="2067542" y="2420886"/>
            <a:ext cx="130400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4"/>
          <p:cNvCxnSpPr/>
          <p:nvPr/>
        </p:nvCxnSpPr>
        <p:spPr>
          <a:xfrm flipV="1">
            <a:off x="2106672" y="5400907"/>
            <a:ext cx="130400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ตัวเชื่อมต่อตรง 25"/>
          <p:cNvCxnSpPr/>
          <p:nvPr/>
        </p:nvCxnSpPr>
        <p:spPr>
          <a:xfrm>
            <a:off x="1499340" y="2950626"/>
            <a:ext cx="0" cy="478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ตัวเชื่อมต่อตรง 26"/>
          <p:cNvCxnSpPr/>
          <p:nvPr/>
        </p:nvCxnSpPr>
        <p:spPr>
          <a:xfrm>
            <a:off x="1499340" y="4365104"/>
            <a:ext cx="0" cy="478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ตัวเชื่อมต่อตรง 28"/>
          <p:cNvCxnSpPr/>
          <p:nvPr/>
        </p:nvCxnSpPr>
        <p:spPr>
          <a:xfrm>
            <a:off x="4019620" y="4221088"/>
            <a:ext cx="0" cy="607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ตัวเชื่อมต่อตรง 29"/>
          <p:cNvCxnSpPr/>
          <p:nvPr/>
        </p:nvCxnSpPr>
        <p:spPr>
          <a:xfrm>
            <a:off x="3947614" y="2806610"/>
            <a:ext cx="0" cy="478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กล่องข้อความ 2"/>
          <p:cNvSpPr txBox="1">
            <a:spLocks noChangeArrowheads="1"/>
          </p:cNvSpPr>
          <p:nvPr/>
        </p:nvSpPr>
        <p:spPr bwMode="auto">
          <a:xfrm>
            <a:off x="2229312" y="2162373"/>
            <a:ext cx="930036" cy="4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be a member of</a:t>
            </a:r>
          </a:p>
        </p:txBody>
      </p:sp>
      <p:sp>
        <p:nvSpPr>
          <p:cNvPr id="31" name="กล่องข้อความ 2"/>
          <p:cNvSpPr txBox="1">
            <a:spLocks noChangeArrowheads="1"/>
          </p:cNvSpPr>
          <p:nvPr/>
        </p:nvSpPr>
        <p:spPr bwMode="auto">
          <a:xfrm>
            <a:off x="4097696" y="2939503"/>
            <a:ext cx="930036" cy="27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Cordia New"/>
              </a:rPr>
              <a:t>keep</a:t>
            </a:r>
          </a:p>
        </p:txBody>
      </p:sp>
      <p:sp>
        <p:nvSpPr>
          <p:cNvPr id="32" name="กล่องข้อความ 2"/>
          <p:cNvSpPr txBox="1">
            <a:spLocks noChangeArrowheads="1"/>
          </p:cNvSpPr>
          <p:nvPr/>
        </p:nvSpPr>
        <p:spPr bwMode="auto">
          <a:xfrm>
            <a:off x="4235644" y="4365104"/>
            <a:ext cx="930036" cy="27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create</a:t>
            </a:r>
          </a:p>
        </p:txBody>
      </p:sp>
      <p:sp>
        <p:nvSpPr>
          <p:cNvPr id="33" name="กล่องข้อความ 2"/>
          <p:cNvSpPr txBox="1">
            <a:spLocks noChangeArrowheads="1"/>
          </p:cNvSpPr>
          <p:nvPr/>
        </p:nvSpPr>
        <p:spPr bwMode="auto">
          <a:xfrm>
            <a:off x="2273813" y="5193742"/>
            <a:ext cx="930036" cy="27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start</a:t>
            </a:r>
          </a:p>
        </p:txBody>
      </p:sp>
      <p:sp>
        <p:nvSpPr>
          <p:cNvPr id="34" name="กล่องข้อความ 2"/>
          <p:cNvSpPr txBox="1">
            <a:spLocks noChangeArrowheads="1"/>
          </p:cNvSpPr>
          <p:nvPr/>
        </p:nvSpPr>
        <p:spPr bwMode="auto">
          <a:xfrm>
            <a:off x="423621" y="4414548"/>
            <a:ext cx="930036" cy="4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Set </a:t>
            </a:r>
            <a:r>
              <a:rPr lang="en-US" sz="1100" dirty="0" err="1">
                <a:effectLst/>
                <a:latin typeface="Calibri"/>
                <a:ea typeface="Calibri"/>
                <a:cs typeface="Cordia New"/>
              </a:rPr>
              <a:t>eventTime</a:t>
            </a:r>
            <a:endParaRPr lang="en-US" sz="1100" dirty="0">
              <a:effectLst/>
              <a:latin typeface="Calibri"/>
              <a:ea typeface="Calibri"/>
              <a:cs typeface="Cordia New"/>
            </a:endParaRPr>
          </a:p>
        </p:txBody>
      </p:sp>
      <p:sp>
        <p:nvSpPr>
          <p:cNvPr id="35" name="กล่องข้อความ 2"/>
          <p:cNvSpPr txBox="1">
            <a:spLocks noChangeArrowheads="1"/>
          </p:cNvSpPr>
          <p:nvPr/>
        </p:nvSpPr>
        <p:spPr bwMode="auto">
          <a:xfrm>
            <a:off x="274247" y="2902380"/>
            <a:ext cx="739456" cy="4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Cordia New"/>
              </a:rPr>
              <a:t>Post event</a:t>
            </a:r>
          </a:p>
        </p:txBody>
      </p:sp>
      <p:sp>
        <p:nvSpPr>
          <p:cNvPr id="36" name="กล่องข้อความ 2"/>
          <p:cNvSpPr txBox="1">
            <a:spLocks noChangeArrowheads="1"/>
          </p:cNvSpPr>
          <p:nvPr/>
        </p:nvSpPr>
        <p:spPr bwMode="auto">
          <a:xfrm>
            <a:off x="4745768" y="5055363"/>
            <a:ext cx="930036" cy="27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Get posture</a:t>
            </a:r>
          </a:p>
        </p:txBody>
      </p:sp>
      <p:sp>
        <p:nvSpPr>
          <p:cNvPr id="37" name="กล่องข้อความ 2"/>
          <p:cNvSpPr txBox="1">
            <a:spLocks noChangeArrowheads="1"/>
          </p:cNvSpPr>
          <p:nvPr/>
        </p:nvSpPr>
        <p:spPr bwMode="auto">
          <a:xfrm>
            <a:off x="2014257" y="2069712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38" name="กล่องข้อความ 2"/>
          <p:cNvSpPr txBox="1">
            <a:spLocks noChangeArrowheads="1"/>
          </p:cNvSpPr>
          <p:nvPr/>
        </p:nvSpPr>
        <p:spPr bwMode="auto">
          <a:xfrm>
            <a:off x="1240150" y="2896538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39" name="กล่องข้อความ 2"/>
          <p:cNvSpPr txBox="1">
            <a:spLocks noChangeArrowheads="1"/>
          </p:cNvSpPr>
          <p:nvPr/>
        </p:nvSpPr>
        <p:spPr bwMode="auto">
          <a:xfrm>
            <a:off x="1240150" y="3184570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0" name="กล่องข้อความ 2"/>
          <p:cNvSpPr txBox="1">
            <a:spLocks noChangeArrowheads="1"/>
          </p:cNvSpPr>
          <p:nvPr/>
        </p:nvSpPr>
        <p:spPr bwMode="auto">
          <a:xfrm>
            <a:off x="1237074" y="4365104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1" name="กล่องข้อความ 2"/>
          <p:cNvSpPr txBox="1">
            <a:spLocks noChangeArrowheads="1"/>
          </p:cNvSpPr>
          <p:nvPr/>
        </p:nvSpPr>
        <p:spPr bwMode="auto">
          <a:xfrm>
            <a:off x="1240150" y="4622452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2" name="กล่องข้อความ 2"/>
          <p:cNvSpPr txBox="1">
            <a:spLocks noChangeArrowheads="1"/>
          </p:cNvSpPr>
          <p:nvPr/>
        </p:nvSpPr>
        <p:spPr bwMode="auto">
          <a:xfrm>
            <a:off x="2099717" y="5180068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3" name="กล่องข้อความ 2"/>
          <p:cNvSpPr txBox="1">
            <a:spLocks noChangeArrowheads="1"/>
          </p:cNvSpPr>
          <p:nvPr/>
        </p:nvSpPr>
        <p:spPr bwMode="auto">
          <a:xfrm>
            <a:off x="3184366" y="5200794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4" name="กล่องข้อความ 2"/>
          <p:cNvSpPr txBox="1">
            <a:spLocks noChangeArrowheads="1"/>
          </p:cNvSpPr>
          <p:nvPr/>
        </p:nvSpPr>
        <p:spPr bwMode="auto">
          <a:xfrm>
            <a:off x="3931414" y="2752522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5" name="กล่องข้อความ 2"/>
          <p:cNvSpPr txBox="1">
            <a:spLocks noChangeArrowheads="1"/>
          </p:cNvSpPr>
          <p:nvPr/>
        </p:nvSpPr>
        <p:spPr bwMode="auto">
          <a:xfrm>
            <a:off x="4570198" y="5031095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6" name="กล่องข้อความ 2"/>
          <p:cNvSpPr txBox="1">
            <a:spLocks noChangeArrowheads="1"/>
          </p:cNvSpPr>
          <p:nvPr/>
        </p:nvSpPr>
        <p:spPr bwMode="auto">
          <a:xfrm>
            <a:off x="4048462" y="4624730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7" name="กล่องข้อความ 2"/>
          <p:cNvSpPr txBox="1">
            <a:spLocks noChangeArrowheads="1"/>
          </p:cNvSpPr>
          <p:nvPr/>
        </p:nvSpPr>
        <p:spPr bwMode="auto">
          <a:xfrm>
            <a:off x="5513262" y="5058208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1</a:t>
            </a:r>
          </a:p>
        </p:txBody>
      </p:sp>
      <p:sp>
        <p:nvSpPr>
          <p:cNvPr id="48" name="กล่องข้อความ 2"/>
          <p:cNvSpPr txBox="1">
            <a:spLocks noChangeArrowheads="1"/>
          </p:cNvSpPr>
          <p:nvPr/>
        </p:nvSpPr>
        <p:spPr bwMode="auto">
          <a:xfrm>
            <a:off x="3123122" y="2135520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*</a:t>
            </a:r>
          </a:p>
        </p:txBody>
      </p:sp>
      <p:sp>
        <p:nvSpPr>
          <p:cNvPr id="49" name="กล่องข้อความ 2"/>
          <p:cNvSpPr txBox="1">
            <a:spLocks noChangeArrowheads="1"/>
          </p:cNvSpPr>
          <p:nvPr/>
        </p:nvSpPr>
        <p:spPr bwMode="auto">
          <a:xfrm>
            <a:off x="3947612" y="3112562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latin typeface="Calibri"/>
                <a:ea typeface="Calibri"/>
                <a:cs typeface="Cordia New"/>
              </a:rPr>
              <a:t>*</a:t>
            </a:r>
          </a:p>
        </p:txBody>
      </p:sp>
      <p:sp>
        <p:nvSpPr>
          <p:cNvPr id="50" name="กล่องข้อความ 2"/>
          <p:cNvSpPr txBox="1">
            <a:spLocks noChangeArrowheads="1"/>
          </p:cNvSpPr>
          <p:nvPr/>
        </p:nvSpPr>
        <p:spPr bwMode="auto">
          <a:xfrm>
            <a:off x="4031997" y="4221088"/>
            <a:ext cx="259190" cy="2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/>
                <a:ea typeface="Calibri"/>
                <a:cs typeface="Cordia New"/>
              </a:rPr>
              <a:t>*</a:t>
            </a:r>
          </a:p>
        </p:txBody>
      </p:sp>
      <p:cxnSp>
        <p:nvCxnSpPr>
          <p:cNvPr id="74" name="Straight Connector 73"/>
          <p:cNvCxnSpPr>
            <a:stCxn id="9" idx="3"/>
            <a:endCxn id="18" idx="1"/>
          </p:cNvCxnSpPr>
          <p:nvPr/>
        </p:nvCxnSpPr>
        <p:spPr>
          <a:xfrm>
            <a:off x="4584916" y="5310890"/>
            <a:ext cx="1139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>
                <a:solidFill>
                  <a:srgbClr val="418AB3"/>
                </a:solidFill>
                <a:latin typeface="Century Gothic" panose="020B0502020202020204" pitchFamily="34" charset="0"/>
              </a:rPr>
              <a:t>Domain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70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2132856"/>
            <a:ext cx="5723468" cy="1828090"/>
          </a:xfrm>
        </p:spPr>
        <p:txBody>
          <a:bodyPr>
            <a:normAutofit/>
          </a:bodyPr>
          <a:lstStyle/>
          <a:p>
            <a:pPr algn="ctr"/>
            <a:r>
              <a:rPr lang="en-GB" sz="7200" dirty="0" smtClean="0">
                <a:latin typeface="Century Gothic" panose="020B0502020202020204" pitchFamily="34" charset="0"/>
              </a:rPr>
              <a:t>Design</a:t>
            </a:r>
            <a:endParaRPr lang="en-GB" sz="7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24024"/>
            <a:ext cx="6347713" cy="13208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Century Gothic" panose="020B0502020202020204" pitchFamily="34" charset="0"/>
              </a:rPr>
              <a:t>Application Architecture</a:t>
            </a:r>
            <a:endParaRPr lang="en-GB" sz="4000" dirty="0">
              <a:latin typeface="Century Gothic" panose="020B0502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23435" t="9641" r="24542" b="12594"/>
          <a:stretch/>
        </p:blipFill>
        <p:spPr>
          <a:xfrm>
            <a:off x="539552" y="1246515"/>
            <a:ext cx="6281139" cy="52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6965245" cy="12024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Subsystems/component</a:t>
            </a:r>
            <a:endParaRPr lang="en-GB" sz="40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460" y="1895181"/>
            <a:ext cx="6196406" cy="429669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th-TH" sz="3200" u="sng" dirty="0">
                <a:latin typeface="Angsana New" panose="02020603050405020304" pitchFamily="18" charset="-34"/>
                <a:cs typeface="+mj-cs"/>
              </a:rPr>
              <a:t>ส่วนจัดการบัญชีผู้ใช้</a:t>
            </a:r>
            <a:endParaRPr lang="en-GB" sz="3200" u="sng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สร้างบัญชีผู้ใช้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สร้างบัญชีผู้ใช้ใหม่ และเก็บข้อมูลลงในฐานข้อมูล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แก้ไขบัญชีผู้ใช้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แก้ไขข้อมูลของบัญชีของผู้ใช้ที่มีอยู่ในฐานข้อมูล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3200" dirty="0">
                <a:latin typeface="Angsana New" panose="02020603050405020304" pitchFamily="18" charset="-34"/>
                <a:cs typeface="+mj-cs"/>
              </a:rPr>
              <a:t>ลบบัญชีผู้ใช้ </a:t>
            </a:r>
            <a:r>
              <a:rPr lang="en-US" sz="32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3200" dirty="0">
                <a:latin typeface="Angsana New" panose="02020603050405020304" pitchFamily="18" charset="-34"/>
                <a:cs typeface="+mj-cs"/>
              </a:rPr>
              <a:t>ลบข้อมูลบัญชีผู้ใช้ออกจาก</a:t>
            </a:r>
            <a:r>
              <a:rPr lang="th-TH" sz="3200" dirty="0" smtClean="0">
                <a:latin typeface="Angsana New" panose="02020603050405020304" pitchFamily="18" charset="-34"/>
                <a:cs typeface="+mj-cs"/>
              </a:rPr>
              <a:t>ฐานข้อมูล</a:t>
            </a:r>
            <a:endParaRPr lang="en-GB" sz="3200" dirty="0">
              <a:latin typeface="Angsana New" panose="02020603050405020304" pitchFamily="18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61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18AB3"/>
                </a:solidFill>
                <a:latin typeface="Century Gothic" panose="020B0502020202020204" pitchFamily="34" charset="0"/>
              </a:rPr>
              <a:t>Subsystems/component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12776"/>
            <a:ext cx="6347714" cy="388077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th-TH" sz="2800" u="sng" dirty="0">
                <a:latin typeface="Angsana New" panose="02020603050405020304" pitchFamily="18" charset="-34"/>
                <a:cs typeface="+mj-cs"/>
              </a:rPr>
              <a:t>ส่วนจัดการ</a:t>
            </a:r>
            <a:r>
              <a:rPr lang="en-US" sz="2800" u="sng" dirty="0">
                <a:latin typeface="Angsana New" panose="02020603050405020304" pitchFamily="18" charset="-34"/>
                <a:cs typeface="+mj-cs"/>
              </a:rPr>
              <a:t> Activity</a:t>
            </a:r>
            <a:endParaRPr lang="en-GB" sz="2800" u="sng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2400" dirty="0">
                <a:latin typeface="Angsana New" panose="02020603050405020304" pitchFamily="18" charset="-34"/>
                <a:cs typeface="+mj-cs"/>
              </a:rPr>
              <a:t>ระบบสุ่มท่าออกกำลังกายประจำวัน </a:t>
            </a:r>
            <a:r>
              <a:rPr lang="en-US" sz="24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2400" dirty="0">
                <a:latin typeface="Angsana New" panose="02020603050405020304" pitchFamily="18" charset="-34"/>
                <a:cs typeface="+mj-cs"/>
              </a:rPr>
              <a:t>สุ่มเลือกท่าออกกำลังกายจากฐานข้อมูล ตามเวลาประจำวันที่ตั้งค่าไว้</a:t>
            </a:r>
            <a:endParaRPr lang="en-GB" sz="24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2400" dirty="0">
                <a:latin typeface="Angsana New" panose="02020603050405020304" pitchFamily="18" charset="-34"/>
                <a:cs typeface="+mj-cs"/>
              </a:rPr>
              <a:t>ระบบสุ่ม</a:t>
            </a:r>
            <a:r>
              <a:rPr lang="en-US" sz="2400" dirty="0">
                <a:latin typeface="Angsana New" panose="02020603050405020304" pitchFamily="18" charset="-34"/>
                <a:cs typeface="+mj-cs"/>
              </a:rPr>
              <a:t>event</a:t>
            </a:r>
            <a:r>
              <a:rPr lang="th-TH" sz="2400" dirty="0">
                <a:latin typeface="Angsana New" panose="02020603050405020304" pitchFamily="18" charset="-34"/>
                <a:cs typeface="+mj-cs"/>
              </a:rPr>
              <a:t>กลุ่ม </a:t>
            </a:r>
            <a:r>
              <a:rPr lang="en-US" sz="24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2400" dirty="0">
                <a:latin typeface="Angsana New" panose="02020603050405020304" pitchFamily="18" charset="-34"/>
                <a:cs typeface="+mj-cs"/>
              </a:rPr>
              <a:t>สุ่มเลือกเวลาทำกิจกรรมกลุ่ม และท่าออกกำลังกายกลุ่ม เวลา 12.00 น. ของทุกวัน และเก็บเวลาไว้ในส่วนการจัดการการแจ้งเตือน</a:t>
            </a:r>
            <a:endParaRPr lang="en-GB" sz="24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2400" dirty="0">
                <a:latin typeface="Angsana New" panose="02020603050405020304" pitchFamily="18" charset="-34"/>
                <a:cs typeface="+mj-cs"/>
              </a:rPr>
              <a:t>ระบบควบคุมการแสดงท่าออกกำลังกาย </a:t>
            </a:r>
            <a:r>
              <a:rPr lang="en-US" sz="24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2400" dirty="0">
                <a:latin typeface="Angsana New" panose="02020603050405020304" pitchFamily="18" charset="-34"/>
                <a:cs typeface="+mj-cs"/>
              </a:rPr>
              <a:t>ควบคุมการแสดงท่าออกกำลังกาย และเวลาในการแสดงผลท่าออกกำลังกายให้ผู้ใช้</a:t>
            </a:r>
            <a:endParaRPr lang="en-GB" sz="24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2400" dirty="0">
                <a:latin typeface="Angsana New" panose="02020603050405020304" pitchFamily="18" charset="-34"/>
                <a:cs typeface="+mj-cs"/>
              </a:rPr>
              <a:t>ระบบคิดคะแนน </a:t>
            </a:r>
            <a:r>
              <a:rPr lang="en-US" sz="24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2400" dirty="0">
                <a:latin typeface="Angsana New" panose="02020603050405020304" pitchFamily="18" charset="-34"/>
                <a:cs typeface="+mj-cs"/>
              </a:rPr>
              <a:t>ให้คะแนนการออกกำลังกายในแต่ละครั้ง</a:t>
            </a:r>
            <a:endParaRPr lang="en-GB" sz="2400" dirty="0">
              <a:latin typeface="Angsana New" panose="02020603050405020304" pitchFamily="18" charset="-34"/>
              <a:cs typeface="+mj-cs"/>
            </a:endParaRPr>
          </a:p>
          <a:p>
            <a:pPr lvl="1"/>
            <a:r>
              <a:rPr lang="th-TH" sz="2400" dirty="0">
                <a:latin typeface="Angsana New" panose="02020603050405020304" pitchFamily="18" charset="-34"/>
                <a:cs typeface="+mj-cs"/>
              </a:rPr>
              <a:t>ระบบจัดเก็บประวัติ </a:t>
            </a:r>
            <a:r>
              <a:rPr lang="en-US" sz="2400" dirty="0">
                <a:latin typeface="Angsana New" panose="02020603050405020304" pitchFamily="18" charset="-34"/>
                <a:cs typeface="+mj-cs"/>
              </a:rPr>
              <a:t>: </a:t>
            </a:r>
            <a:r>
              <a:rPr lang="th-TH" sz="2400" dirty="0">
                <a:latin typeface="Angsana New" panose="02020603050405020304" pitchFamily="18" charset="-34"/>
                <a:cs typeface="+mj-cs"/>
              </a:rPr>
              <a:t>บันทึกข้อมูลการออกกำลังกายลงในฐานข้อมูล</a:t>
            </a:r>
            <a:endParaRPr lang="en-GB" sz="2400" dirty="0">
              <a:latin typeface="Angsana New" panose="02020603050405020304" pitchFamily="18" charset="-34"/>
              <a:cs typeface="+mj-cs"/>
            </a:endParaRPr>
          </a:p>
          <a:p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55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472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Angsana New</vt:lpstr>
      <vt:lpstr>Arial</vt:lpstr>
      <vt:lpstr>Calibri</vt:lpstr>
      <vt:lpstr>Century Gothic</vt:lpstr>
      <vt:lpstr>Cordia New</vt:lpstr>
      <vt:lpstr>IrisUPC</vt:lpstr>
      <vt:lpstr>TH SarabunPSK</vt:lpstr>
      <vt:lpstr>Trebuchet MS</vt:lpstr>
      <vt:lpstr>Wingdings 3</vt:lpstr>
      <vt:lpstr>Facet</vt:lpstr>
      <vt:lpstr>Design Presentation </vt:lpstr>
      <vt:lpstr>Analysis</vt:lpstr>
      <vt:lpstr>Use Case</vt:lpstr>
      <vt:lpstr>Use Case</vt:lpstr>
      <vt:lpstr>PowerPoint Presentation</vt:lpstr>
      <vt:lpstr>Design</vt:lpstr>
      <vt:lpstr>Application Architecture</vt:lpstr>
      <vt:lpstr>Subsystems/component</vt:lpstr>
      <vt:lpstr>Subsystems/component</vt:lpstr>
      <vt:lpstr>Subsystems/component</vt:lpstr>
      <vt:lpstr>Subsystems/component</vt:lpstr>
      <vt:lpstr>Subsystems/component</vt:lpstr>
      <vt:lpstr>Subsystem’s sequence diagram</vt:lpstr>
      <vt:lpstr>Subsystem’s sequence diagram</vt:lpstr>
      <vt:lpstr>Class Diagram Front-End</vt:lpstr>
      <vt:lpstr>Class Diagram Back-End</vt:lpstr>
      <vt:lpstr>Interaction Diagram</vt:lpstr>
      <vt:lpstr>Interaction Diagram</vt:lpstr>
      <vt:lpstr>Deployment Diagram</vt:lpstr>
      <vt:lpstr>Implementation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Warisara Chiangpian</dc:creator>
  <cp:lastModifiedBy>Sarun Rakwijitsil</cp:lastModifiedBy>
  <cp:revision>26</cp:revision>
  <dcterms:created xsi:type="dcterms:W3CDTF">2015-10-07T11:40:55Z</dcterms:created>
  <dcterms:modified xsi:type="dcterms:W3CDTF">2015-10-08T16:44:39Z</dcterms:modified>
</cp:coreProperties>
</file>