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Archivo Narrow" panose="020B0604020202020204" charset="0"/>
      <p:regular r:id="rId21"/>
      <p:bold r:id="rId22"/>
      <p:italic r:id="rId23"/>
      <p:boldItalic r:id="rId24"/>
    </p:embeddedFont>
    <p:embeddedFont>
      <p:font typeface="Pathway Gothic One" panose="020B0604020202020204" charset="0"/>
      <p:regular r:id="rId25"/>
    </p:embeddedFont>
    <p:embeddedFont>
      <p:font typeface="Bad Script" panose="020B0604020202020204" charset="0"/>
      <p:regular r:id="rId26"/>
    </p:embeddedFont>
    <p:embeddedFont>
      <p:font typeface="Angsana New" panose="02020603050405020304" pitchFamily="18" charset="-34"/>
      <p:regular r:id="rId27"/>
      <p:bold r:id="rId28"/>
      <p:italic r:id="rId29"/>
      <p:boldItalic r:id="rId30"/>
    </p:embeddedFont>
    <p:embeddedFont>
      <p:font typeface="TH SarabunPSK" panose="020B0500040200020003" pitchFamily="34" charset="-34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5297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ภาพนิ่งชื่อเรื่อ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ชื่อเรื่องและข้อความแนวตั้ง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ข้อความและชื่อเรื่องแนวตั้ง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ชื่อเรื่องและเนื้อหา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ส่วนหัวของส่วน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เนื้อหา 2 ส่วน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การเปรียบเทียบ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เฉพาะชื่อเรื่อง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ว่างเปล่า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เนื้อหาพร้อมคำอธิบายภาพ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รูปภาพพร้อมคำอธิบายภาพ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t="33370" b="33370"/>
          <a:stretch/>
        </p:blipFill>
        <p:spPr>
          <a:xfrm>
            <a:off x="0" y="4343400"/>
            <a:ext cx="9144000" cy="303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0" y="533400"/>
            <a:ext cx="1371599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628092" y="2133600"/>
            <a:ext cx="5915707" cy="1600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600" i="0" u="none" strike="noStrike" cap="none" baseline="0" dirty="0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FOOD</a:t>
            </a:r>
            <a:r>
              <a:rPr lang="en-US" sz="6600" i="0" u="none" strike="noStrike" cap="none" baseline="0" dirty="0">
                <a:solidFill>
                  <a:srgbClr val="92929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lang="en-US" sz="6600" i="0" u="none" strike="noStrike" cap="none" baseline="0" dirty="0">
                <a:solidFill>
                  <a:srgbClr val="29897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BOOK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i="0" u="none" strike="noStrike" cap="none" baseline="0" dirty="0">
                <a:solidFill>
                  <a:srgbClr val="7F7F7F"/>
                </a:solidFill>
                <a:latin typeface="Bad Script"/>
                <a:ea typeface="Bad Script"/>
                <a:cs typeface="Bad Script"/>
                <a:sym typeface="Bad Script"/>
              </a:rPr>
              <a:t>Application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18725" y="26010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Domain Model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600" b="1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9" y="1133959"/>
            <a:ext cx="7056785" cy="574889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71575" y="18390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Domain Model</a:t>
            </a:r>
          </a:p>
        </p:txBody>
      </p:sp>
      <p:sp>
        <p:nvSpPr>
          <p:cNvPr id="188" name="Shape 188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276275" y="1498725"/>
            <a:ext cx="6196799" cy="5258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Foodbook</a:t>
            </a:r>
            <a:r>
              <a:rPr lang="en-US" sz="30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0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ประกอบด้วย</a:t>
            </a:r>
            <a:r>
              <a:rPr lang="en-US" sz="30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Class </a:t>
            </a:r>
            <a:r>
              <a:rPr lang="en-US" sz="30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ทั้งหมด</a:t>
            </a:r>
            <a:r>
              <a:rPr lang="en-US" sz="30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15 Class </a:t>
            </a:r>
            <a:r>
              <a:rPr lang="en-US" sz="30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ดังนี้</a:t>
            </a:r>
            <a:endParaRPr lang="en-US" sz="3000" b="1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1. Comment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2. </a:t>
            </a:r>
            <a:r>
              <a:rPr lang="en-US" sz="30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FoodBook</a:t>
            </a:r>
            <a:endParaRPr lang="en-US" sz="30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3. </a:t>
            </a:r>
            <a:r>
              <a:rPr lang="en-US" sz="30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FoodPost</a:t>
            </a:r>
            <a:endParaRPr lang="en-US" sz="30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4. Location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5. Photo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6. </a:t>
            </a:r>
            <a:r>
              <a:rPr lang="en-US" sz="30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PostDatastore</a:t>
            </a:r>
            <a:endParaRPr lang="en-US" sz="30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7. </a:t>
            </a:r>
            <a:r>
              <a:rPr lang="en-US" sz="30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PostDetail</a:t>
            </a:r>
            <a:endParaRPr lang="en-US" sz="30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8. </a:t>
            </a:r>
            <a:r>
              <a:rPr lang="en-US" sz="30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PostFeed</a:t>
            </a:r>
            <a:endParaRPr lang="en-US" sz="30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600" dirty="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marL="2286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509575" y="1981200"/>
            <a:ext cx="3239400" cy="525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9.  PostManagement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10. Registration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11. Tag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12. 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13. UserDatastore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14. UserManagement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15. Vote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18725" y="26010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25000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Subsystems / Component</a:t>
            </a:r>
          </a:p>
          <a:p>
            <a:pPr lvl="0" rtl="0">
              <a:spcBef>
                <a:spcPts val="0"/>
              </a:spcBef>
              <a:buNone/>
            </a:pPr>
            <a:endParaRPr sz="3600" b="1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6526709" y="3198175"/>
            <a:ext cx="2430300" cy="275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Font typeface="TH SarabunPSK"/>
              <a:buChar char="●"/>
            </a:pPr>
            <a:r>
              <a:rPr lang="en-US" sz="2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Architecture </a:t>
            </a:r>
            <a:r>
              <a:rPr lang="en-US" sz="2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ของส่วน</a:t>
            </a:r>
            <a:r>
              <a:rPr lang="en-US" sz="2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2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AndroidUserInterface</a:t>
            </a:r>
            <a:endParaRPr lang="en-US" sz="22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Font typeface="TH SarabunPSK"/>
              <a:buChar char="●"/>
            </a:pPr>
            <a:r>
              <a:rPr lang="en-US" sz="2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Architecture </a:t>
            </a:r>
            <a:r>
              <a:rPr lang="en-US" sz="2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ของส่วน</a:t>
            </a:r>
            <a:r>
              <a:rPr lang="en-US" sz="2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2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UserManagement</a:t>
            </a:r>
            <a:endParaRPr lang="en-US" sz="22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Font typeface="TH SarabunPSK"/>
              <a:buChar char="●"/>
            </a:pPr>
            <a:r>
              <a:rPr lang="en-US" sz="2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Architecture </a:t>
            </a:r>
            <a:r>
              <a:rPr lang="en-US" sz="2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ของส่วน</a:t>
            </a:r>
            <a:r>
              <a:rPr lang="en-US" sz="2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2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PostManagement</a:t>
            </a:r>
            <a:endParaRPr lang="en-US" sz="22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78" y="1295400"/>
            <a:ext cx="8085644" cy="49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58200" y="26010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Subsystems / Component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600" b="1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289050" y="2220375"/>
            <a:ext cx="4530600" cy="400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4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ประกอบด้วย</a:t>
            </a:r>
            <a:r>
              <a:rPr lang="en-US" sz="34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4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9</a:t>
            </a:r>
            <a:r>
              <a:rPr lang="en-US" sz="3400" b="1" dirty="0" smtClean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4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Subsystems</a:t>
            </a: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Font typeface="Arial"/>
              <a:buChar char="•"/>
            </a:pPr>
            <a:r>
              <a:rPr lang="en-US" sz="34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CreatePost</a:t>
            </a:r>
            <a:endParaRPr lang="en-US"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Font typeface="Arial"/>
              <a:buChar char="•"/>
            </a:pPr>
            <a:r>
              <a:rPr lang="en-US" sz="34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FacebookLoginAPI</a:t>
            </a:r>
            <a:endParaRPr lang="en-US"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Font typeface="Arial"/>
              <a:buChar char="•"/>
            </a:pPr>
            <a:r>
              <a:rPr lang="en-US" sz="34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Login</a:t>
            </a: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Font typeface="Arial"/>
              <a:buChar char="•"/>
            </a:pPr>
            <a:r>
              <a:rPr lang="en-US" sz="34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NewsFeed</a:t>
            </a:r>
            <a:endParaRPr lang="en-US"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Font typeface="Arial"/>
              <a:buChar char="•"/>
            </a:pPr>
            <a:r>
              <a:rPr lang="en-US" sz="34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ProfileEdit</a:t>
            </a:r>
            <a:endParaRPr lang="en-US"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3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3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4199384" y="2711543"/>
            <a:ext cx="4324200" cy="35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Char char="•"/>
            </a:pPr>
            <a:r>
              <a:rPr lang="en-US" sz="34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ProfileView</a:t>
            </a:r>
            <a:endParaRPr lang="en-US"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Char char="•"/>
            </a:pPr>
            <a:r>
              <a:rPr lang="en-US" sz="34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Register    	</a:t>
            </a: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Char char="•"/>
            </a:pPr>
            <a:r>
              <a:rPr lang="en-US" sz="34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Search</a:t>
            </a: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Char char="•"/>
            </a:pPr>
            <a:r>
              <a:rPr lang="en-US" sz="34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ViewPost</a:t>
            </a:r>
            <a:endParaRPr lang="en-US"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3" name="Shape 213"/>
          <p:cNvSpPr txBox="1"/>
          <p:nvPr/>
        </p:nvSpPr>
        <p:spPr>
          <a:xfrm>
            <a:off x="3935525" y="1358287"/>
            <a:ext cx="3474600" cy="7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b="1">
                <a:solidFill>
                  <a:srgbClr val="92929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AndriodUserInterface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0" y="26010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Subsystems / Component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4800" b="1">
              <a:solidFill>
                <a:srgbClr val="7F7F7F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503850" y="2157475"/>
            <a:ext cx="5880300" cy="350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4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ประกอบด้วย</a:t>
            </a:r>
            <a:r>
              <a:rPr lang="en-US" sz="34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4 Subsystems</a:t>
            </a: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Font typeface="Arial"/>
              <a:buChar char="•"/>
            </a:pPr>
            <a:r>
              <a:rPr lang="en-US" sz="34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FacebookAuthentication</a:t>
            </a:r>
            <a:endParaRPr lang="en-US"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Font typeface="Arial"/>
              <a:buChar char="•"/>
            </a:pPr>
            <a:r>
              <a:rPr lang="en-US" sz="34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Registration</a:t>
            </a: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Font typeface="Arial"/>
              <a:buChar char="•"/>
            </a:pPr>
            <a:r>
              <a:rPr lang="en-US" sz="34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UserAuthentication</a:t>
            </a:r>
            <a:endParaRPr lang="en-US"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indent="-127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100000"/>
              <a:buFont typeface="Arial"/>
              <a:buChar char="•"/>
            </a:pPr>
            <a:r>
              <a:rPr lang="en-US" sz="34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UserProfileManage</a:t>
            </a:r>
            <a:endParaRPr lang="en-US"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0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3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3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565700" y="1358275"/>
            <a:ext cx="2753099" cy="7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b="1">
                <a:solidFill>
                  <a:srgbClr val="92929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UserManagement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0" y="26010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Subsystems / Component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4800" b="1">
              <a:solidFill>
                <a:srgbClr val="7F7F7F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7F7F7F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332750" y="2157475"/>
            <a:ext cx="8215199" cy="273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4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ประกอบด้วย</a:t>
            </a:r>
            <a:r>
              <a:rPr lang="en-US" sz="34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2 Subsystems</a:t>
            </a:r>
          </a:p>
          <a:p>
            <a:pPr lvl="8" indent="-12700">
              <a:lnSpc>
                <a:spcPct val="115000"/>
              </a:lnSpc>
              <a:buClr>
                <a:srgbClr val="929292"/>
              </a:buClr>
              <a:buSzPct val="100000"/>
              <a:buFont typeface="Arial"/>
              <a:buChar char="•"/>
            </a:pPr>
            <a:r>
              <a:rPr lang="en-US" sz="34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FoodPost</a:t>
            </a:r>
            <a:endParaRPr lang="en-US"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4" indent="-12700">
              <a:lnSpc>
                <a:spcPct val="115000"/>
              </a:lnSpc>
              <a:buClr>
                <a:srgbClr val="929292"/>
              </a:buClr>
              <a:buSzPct val="100000"/>
              <a:buFont typeface="Arial"/>
              <a:buChar char="•"/>
            </a:pPr>
            <a:r>
              <a:rPr lang="en-US" sz="34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PostFeed</a:t>
            </a:r>
            <a:endParaRPr lang="en-US"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0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3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3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565700" y="1358275"/>
            <a:ext cx="2753099" cy="7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b="1">
                <a:solidFill>
                  <a:srgbClr val="92929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PostManagement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-24050" y="45720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Deployment Diagrams</a:t>
            </a:r>
          </a:p>
        </p:txBody>
      </p:sp>
      <p:sp>
        <p:nvSpPr>
          <p:cNvPr id="244" name="Shape 244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232200" y="1509175"/>
            <a:ext cx="8679599" cy="485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125" y="1371600"/>
            <a:ext cx="5012800" cy="54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-24050" y="45720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Deployment Diagrams</a:t>
            </a:r>
          </a:p>
        </p:txBody>
      </p:sp>
      <p:sp>
        <p:nvSpPr>
          <p:cNvPr id="255" name="Shape 255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232200" y="1509175"/>
            <a:ext cx="8679599" cy="485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ระบบส่วน</a:t>
            </a:r>
            <a:r>
              <a:rPr lang="en-US" sz="32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Client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ใช้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Java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ในการเขียน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application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และใช้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Android Studio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ในการพัฒนา</a:t>
            </a:r>
            <a:endParaRPr lang="en-US" sz="32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56250"/>
              <a:buFont typeface="TH SarabunPSK"/>
              <a:buChar char="●"/>
            </a:pP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Client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ติดตั้งในระบบปฎิบัติการ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Android version 2.3.6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ขึ้นไป</a:t>
            </a:r>
            <a:endParaRPr lang="en-US" sz="32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56250"/>
              <a:buFont typeface="TH SarabunPSK"/>
              <a:buChar char="●"/>
            </a:pP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Android Studio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ติดตั้งในระบบปฎิบัติการ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Windows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2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ระบบส่วน</a:t>
            </a:r>
            <a:r>
              <a:rPr lang="en-US" sz="32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Server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ใช้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Java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ในการเขียนและใช้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IntelliJ IDEA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ในการพัฒนา</a:t>
            </a:r>
            <a:endParaRPr lang="en-US" sz="32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56250"/>
              <a:buFont typeface="TH SarabunPSK"/>
              <a:buChar char="●"/>
            </a:pP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Server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ติดตั้งในระบบปฎิบัติการ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CentOS</a:t>
            </a: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56250"/>
              <a:buFont typeface="TH SarabunPSK"/>
              <a:buChar char="●"/>
            </a:pP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IntelliJ IDEA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ติดตั้งในระบบปฎิบัติการ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Windows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-24050" y="45720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Deployment Diagrams</a:t>
            </a:r>
          </a:p>
        </p:txBody>
      </p:sp>
      <p:sp>
        <p:nvSpPr>
          <p:cNvPr id="265" name="Shape 265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59600" y="1722975"/>
            <a:ext cx="8679599" cy="451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ระบบส่วน</a:t>
            </a:r>
            <a:r>
              <a:rPr lang="en-US" sz="32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2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UserDatastore</a:t>
            </a:r>
            <a:r>
              <a:rPr lang="en-US" sz="32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2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และ</a:t>
            </a:r>
            <a:r>
              <a:rPr lang="en-US" sz="32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2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PostDatastore</a:t>
            </a:r>
            <a:r>
              <a:rPr lang="en-US" sz="32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ใช้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MySQL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ในการทำงานและใช้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phpMyAdmin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ในการช่วย</a:t>
            </a:r>
            <a:r>
              <a:rPr lang="en-US" sz="3200" dirty="0" err="1" smtClean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จัดการ</a:t>
            </a:r>
            <a:endParaRPr lang="en-US" sz="3200" dirty="0" smtClean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Font typeface="TH SarabunPSK"/>
              <a:buChar char="●"/>
            </a:pP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MySQL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ติดตั้งพร้อมกับ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LAMP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ในระบบปฎิบัติการ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CentOS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Font typeface="TH SarabunPSK"/>
              <a:buChar char="●"/>
            </a:pPr>
            <a:r>
              <a:rPr lang="en-US" sz="3200" dirty="0" err="1" smtClean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phpMyAdmin</a:t>
            </a:r>
            <a:r>
              <a:rPr lang="en-US" sz="3200" dirty="0" smtClean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ติดตั้งพร้อมกับ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LAMP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ในระบบปฎิบัติการ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CentOS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3200" b="1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*</a:t>
            </a:r>
            <a:r>
              <a:rPr lang="en-US" sz="32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ระบบส่วน</a:t>
            </a:r>
            <a:r>
              <a:rPr lang="en-US" sz="3200" b="1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200" b="1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PhotoDatastore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กำลังพิจารณาใช้งาน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cloud storage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ในเบื้องต้นจะใช้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CentOS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เป็น</a:t>
            </a:r>
            <a:r>
              <a:rPr lang="en-US" sz="3200" dirty="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Server </a:t>
            </a:r>
            <a:r>
              <a:rPr lang="en-US" sz="3200" dirty="0" err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เก็บ</a:t>
            </a:r>
            <a:endParaRPr lang="en-US" sz="32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400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4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3400" b="1" dirty="0">
              <a:solidFill>
                <a:srgbClr val="929292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0" y="47345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baseline="0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WHAT IS FOODBOOK APPLICATION ?</a:t>
            </a:r>
          </a:p>
        </p:txBody>
      </p:sp>
      <p:sp>
        <p:nvSpPr>
          <p:cNvPr id="94" name="Shape 94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12000" y="1828800"/>
            <a:ext cx="8389800" cy="381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4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075" y="1525000"/>
            <a:ext cx="2908974" cy="489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338" y="1532051"/>
            <a:ext cx="2759837" cy="48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l="23825" b="94299"/>
          <a:stretch/>
        </p:blipFill>
        <p:spPr>
          <a:xfrm>
            <a:off x="4819650" y="0"/>
            <a:ext cx="4324349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l="64932" t="88617" r="6040" b="6045"/>
          <a:stretch/>
        </p:blipFill>
        <p:spPr>
          <a:xfrm>
            <a:off x="7496175" y="6429375"/>
            <a:ext cx="1647824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0" y="47345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baseline="0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WHAT IS FOODBOOK APPLICATION ?</a:t>
            </a:r>
          </a:p>
        </p:txBody>
      </p:sp>
      <p:sp>
        <p:nvSpPr>
          <p:cNvPr id="106" name="Shape 106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03825" y="1714100"/>
            <a:ext cx="8389800" cy="4509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500"/>
              </a:spcBef>
              <a:buClr>
                <a:srgbClr val="929292"/>
              </a:buClr>
              <a:buSzPct val="70588"/>
              <a:buFont typeface="Times New Roman"/>
              <a:buChar char="●"/>
            </a:pPr>
            <a:r>
              <a:rPr lang="en-US" sz="3400">
                <a:solidFill>
                  <a:srgbClr val="898989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เป็นแอปพลิเคชันที่สำหรับบุคคลที่สนใจในเรื่องของอาหารเพื่อสุขภาพ</a:t>
            </a:r>
          </a:p>
          <a:p>
            <a:pPr marL="457200" lvl="0" indent="-381000" rtl="0">
              <a:lnSpc>
                <a:spcPct val="115000"/>
              </a:lnSpc>
              <a:spcBef>
                <a:spcPts val="500"/>
              </a:spcBef>
              <a:buClr>
                <a:srgbClr val="929292"/>
              </a:buClr>
              <a:buSzPct val="70588"/>
              <a:buFont typeface="Times New Roman"/>
              <a:buChar char="●"/>
            </a:pPr>
            <a:r>
              <a:rPr lang="en-US" sz="3400">
                <a:solidFill>
                  <a:srgbClr val="898989"/>
                </a:solidFill>
                <a:latin typeface="TH SarabunPSK"/>
                <a:ea typeface="TH SarabunPSK"/>
                <a:cs typeface="TH SarabunPSK"/>
                <a:sym typeface="TH SarabunPSK"/>
              </a:rPr>
              <a:t>ผู้ใช้สามารถสมัครสมาชิกผ่านทาง Foodbook application หรือ</a:t>
            </a:r>
          </a:p>
          <a:p>
            <a:pPr marL="457200" indent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3400">
                <a:solidFill>
                  <a:srgbClr val="898989"/>
                </a:solidFill>
                <a:latin typeface="TH SarabunPSK"/>
                <a:ea typeface="TH SarabunPSK"/>
                <a:cs typeface="TH SarabunPSK"/>
                <a:sym typeface="TH SarabunPSK"/>
              </a:rPr>
              <a:t>ล็อกอินผ่านบัญชี facebook</a:t>
            </a:r>
          </a:p>
          <a:p>
            <a:pPr marL="457200" lvl="0" indent="-342900" rtl="0">
              <a:lnSpc>
                <a:spcPct val="115000"/>
              </a:lnSpc>
              <a:spcBef>
                <a:spcPts val="500"/>
              </a:spcBef>
              <a:buClr>
                <a:srgbClr val="898989"/>
              </a:buClr>
              <a:buSzPct val="52941"/>
              <a:buFont typeface="TH SarabunPSK"/>
              <a:buChar char="●"/>
            </a:pPr>
            <a:r>
              <a:rPr lang="en-US" sz="3400">
                <a:solidFill>
                  <a:srgbClr val="898989"/>
                </a:solidFill>
                <a:latin typeface="TH SarabunPSK"/>
                <a:ea typeface="TH SarabunPSK"/>
                <a:cs typeface="TH SarabunPSK"/>
                <a:sym typeface="TH SarabunPSK"/>
              </a:rPr>
              <a:t>ผู้ใช้สามารถจัดการบัญชีความเป็นส่วนตัวได้</a:t>
            </a:r>
          </a:p>
          <a:p>
            <a:pPr marL="457200" lvl="0" indent="-381000" rtl="0">
              <a:lnSpc>
                <a:spcPct val="115000"/>
              </a:lnSpc>
              <a:spcBef>
                <a:spcPts val="500"/>
              </a:spcBef>
              <a:buClr>
                <a:srgbClr val="929292"/>
              </a:buClr>
              <a:buSzPct val="70588"/>
              <a:buFont typeface="Times New Roman"/>
              <a:buChar char="●"/>
            </a:pPr>
            <a:r>
              <a:rPr lang="en-US" sz="3400">
                <a:solidFill>
                  <a:srgbClr val="898989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ตัวแอปพลิเคชั่นสามารถค้นหาอาหารและร้านอาหารได้จากสถานที่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ราคา ประเภทของอาหารและแท็ก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4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3400">
              <a:solidFill>
                <a:srgbClr val="929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0" y="47345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WHAT IS FOODBOOK APPLICATION ?</a:t>
            </a:r>
          </a:p>
        </p:txBody>
      </p:sp>
      <p:sp>
        <p:nvSpPr>
          <p:cNvPr id="116" name="Shape 116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75100" y="1828106"/>
            <a:ext cx="8620500" cy="428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70588"/>
              <a:buFont typeface="TH SarabunPSK"/>
              <a:buChar char="●"/>
            </a:pP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สามารถอัพโหลดและแชร์รูปภาพพร้อมทั้งคำอธิบายรายละเอียด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ใต้รูปภาพที่เกี่ยวกับอาหารได้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70588"/>
              <a:buFont typeface="TH SarabunPSK"/>
              <a:buChar char="●"/>
            </a:pP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สามารถแก้ไขและลบรูปภาพหรือคำอธิบายที่ผู้ใช้โพสต์เองได้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70588"/>
              <a:buFont typeface="TH SarabunPSK"/>
              <a:buChar char="●"/>
            </a:pP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สามารถแสดงความคิดเห็นต่อรูปภาพได้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70588"/>
              <a:buFont typeface="TH SarabunPSK"/>
              <a:buChar char="●"/>
            </a:pP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สามารถแก้ไขหรือลบความคิดเห็นของตนเองได้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70588"/>
              <a:buFont typeface="TH SarabunPSK"/>
              <a:buChar char="●"/>
            </a:pP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ผู้ใช้สามารถให้คะแนนอาหารที่ชื่นชอบได้จากการโหวตให้ดาว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0" y="47345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WHAT IS FOODBOOK APPLICATION ?</a:t>
            </a:r>
          </a:p>
        </p:txBody>
      </p:sp>
      <p:sp>
        <p:nvSpPr>
          <p:cNvPr id="126" name="Shape 126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261750" y="1768123"/>
            <a:ext cx="8620500" cy="2967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70588"/>
              <a:buFont typeface="TH SarabunPSK"/>
              <a:buChar char="●"/>
            </a:pP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สามารถค้นหาผู้ใช้รายอื่นได้จากรายชื่อผู้ใช้ทั้งหมด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70588"/>
              <a:buFont typeface="TH SarabunPSK"/>
              <a:buChar char="●"/>
            </a:pP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ผู้ใช้สามารถกดติดตามหรือเลิกติดตามผู้ใช้รายอื่นได้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929292"/>
              </a:buClr>
              <a:buSzPct val="70588"/>
              <a:buFont typeface="TH SarabunPSK"/>
              <a:buChar char="●"/>
            </a:pP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ัวแอปพลิเคชั่นมีหน้านิวฟีดที่สามารถแสดงข่าวสารของอาหารที่ได้รับความนิยมหรืออาหารล่าสุดที่ถูกรีวิว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0" y="47345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APPLICATION ARCHITECTURE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38075" y="1916450"/>
            <a:ext cx="8196900" cy="36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600" y="1661150"/>
            <a:ext cx="6457785" cy="46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5950" y="460275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APPLICATION ARCHITECTURE</a:t>
            </a:r>
          </a:p>
        </p:txBody>
      </p:sp>
      <p:sp>
        <p:nvSpPr>
          <p:cNvPr id="147" name="Shape 147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38075" y="1916450"/>
            <a:ext cx="8196900" cy="31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รูปแบบการทำงานจึงเป็นแบบค้นหาและจัดการข้อมูลซึ่งต้องทำงานที่ระบบของผู้ให้บริการเป็นส่วนใหญ่ ดังนั้นตัว Application จึงพิจารณาใช้ระบบแบบ </a:t>
            </a:r>
            <a:r>
              <a:rPr lang="en-US" sz="3400" b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Client-Server Architecture </a:t>
            </a: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เพื่อให้ข้อมูลถูกจัดการอยู่ภายใน Server และให้ Client เป็นผู้รับข้อมูลจาก Server มาแสดงผลและส่งข้อมูลจาก User เข้าสู่ Server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4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0" y="47345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APPLICATION ARCHITECTURE</a:t>
            </a:r>
          </a:p>
        </p:txBody>
      </p:sp>
      <p:sp>
        <p:nvSpPr>
          <p:cNvPr id="157" name="Shape 157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61875" y="2297450"/>
            <a:ext cx="8301899" cy="31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-US" sz="3400" b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Client</a:t>
            </a: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แสดงผลข้อมูลจาก Server โดยผ่าน Android Device (Presentation Logic) และส่งข้อมูลของ User เช่น ตำแหน่งปัจจุบันสำหรับการค้นหารูปโดยสถานที่ใกล้เคียง รูปภาพและรายละเอียดสำหรับการโพสต์รูปอาหาร จึงทำให้ Client ไม่จำเป็นต้องมีการประมวลผลข้อมูลจาก User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3000" b="1">
              <a:solidFill>
                <a:srgbClr val="929292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462075" y="1295400"/>
            <a:ext cx="4491299" cy="7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 b="1">
                <a:solidFill>
                  <a:srgbClr val="92929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Client-Server Architecture</a:t>
            </a:r>
            <a:r>
              <a:rPr lang="en-US" sz="3400" b="1">
                <a:solidFill>
                  <a:srgbClr val="92929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l="23826" b="94299"/>
          <a:stretch/>
        </p:blipFill>
        <p:spPr>
          <a:xfrm>
            <a:off x="4819650" y="0"/>
            <a:ext cx="4324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l="64933" t="88617" r="6037" b="6045"/>
          <a:stretch/>
        </p:blipFill>
        <p:spPr>
          <a:xfrm>
            <a:off x="7496175" y="6429375"/>
            <a:ext cx="1647900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0" y="473450"/>
            <a:ext cx="8040299" cy="103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7F7F7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APPLICATION ARCHITECTURE</a:t>
            </a:r>
          </a:p>
        </p:txBody>
      </p:sp>
      <p:sp>
        <p:nvSpPr>
          <p:cNvPr id="168" name="Shape 168"/>
          <p:cNvSpPr/>
          <p:nvPr/>
        </p:nvSpPr>
        <p:spPr>
          <a:xfrm>
            <a:off x="0" y="1219200"/>
            <a:ext cx="7239000" cy="76199"/>
          </a:xfrm>
          <a:prstGeom prst="rect">
            <a:avLst/>
          </a:prstGeom>
          <a:solidFill>
            <a:srgbClr val="2989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61875" y="2297450"/>
            <a:ext cx="8301899" cy="31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-US" sz="3400" b="1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Server</a:t>
            </a:r>
            <a:r>
              <a:rPr lang="en-US" sz="3400">
                <a:solidFill>
                  <a:srgbClr val="929292"/>
                </a:solidFill>
                <a:latin typeface="TH SarabunPSK"/>
                <a:ea typeface="TH SarabunPSK"/>
                <a:cs typeface="TH SarabunPSK"/>
                <a:sym typeface="TH SarabunPSK"/>
              </a:rPr>
              <a:t> ทำการจัดเก็บข้อมูลรูปภาพของ User (Data Access Logic) ลงฐานข้อมูลของผู้ให้บริการ (Data Storage) และนำข้อมูลดังกล่าวมาค้นหา จัดเรียง และประมวลผลตามข้อมูลที่มีอยู่ของแต่ละ User และข้อมูลที่ User ส่งมาผ่านโดย Client (Application logic)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3000" b="1">
              <a:solidFill>
                <a:srgbClr val="929292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462075" y="1295400"/>
            <a:ext cx="4491299" cy="7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b="1">
                <a:solidFill>
                  <a:srgbClr val="92929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Client-Server Architecture</a:t>
            </a:r>
            <a:r>
              <a:rPr lang="en-US" sz="3400" b="1">
                <a:solidFill>
                  <a:srgbClr val="92929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594</Words>
  <Application>Microsoft Office PowerPoint</Application>
  <PresentationFormat>On-screen Show (4:3)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Archivo Narrow</vt:lpstr>
      <vt:lpstr>Pathway Gothic One</vt:lpstr>
      <vt:lpstr>Bad Script</vt:lpstr>
      <vt:lpstr>Angsana New</vt:lpstr>
      <vt:lpstr>TH SarabunPSK</vt:lpstr>
      <vt:lpstr>Times New Roman</vt:lpstr>
      <vt:lpstr>Calibri</vt:lpstr>
      <vt:lpstr>ชุดรูปแบบของ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G40-80</cp:lastModifiedBy>
  <cp:revision>3</cp:revision>
  <dcterms:modified xsi:type="dcterms:W3CDTF">2015-11-19T15:37:28Z</dcterms:modified>
</cp:coreProperties>
</file>