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1" r:id="rId4"/>
    <p:sldId id="279" r:id="rId5"/>
    <p:sldId id="280" r:id="rId6"/>
    <p:sldId id="262" r:id="rId7"/>
    <p:sldId id="281" r:id="rId8"/>
    <p:sldId id="263" r:id="rId9"/>
    <p:sldId id="282" r:id="rId10"/>
    <p:sldId id="283" r:id="rId11"/>
    <p:sldId id="264" r:id="rId12"/>
    <p:sldId id="284" r:id="rId13"/>
    <p:sldId id="265" r:id="rId14"/>
    <p:sldId id="286" r:id="rId15"/>
    <p:sldId id="285" r:id="rId16"/>
    <p:sldId id="287" r:id="rId17"/>
    <p:sldId id="288" r:id="rId18"/>
    <p:sldId id="267" r:id="rId19"/>
    <p:sldId id="291" r:id="rId20"/>
    <p:sldId id="289" r:id="rId21"/>
    <p:sldId id="268" r:id="rId22"/>
    <p:sldId id="293" r:id="rId23"/>
    <p:sldId id="292" r:id="rId24"/>
    <p:sldId id="269" r:id="rId25"/>
    <p:sldId id="294" r:id="rId26"/>
    <p:sldId id="295" r:id="rId27"/>
    <p:sldId id="270" r:id="rId28"/>
    <p:sldId id="271" r:id="rId29"/>
    <p:sldId id="297" r:id="rId30"/>
    <p:sldId id="296" r:id="rId31"/>
    <p:sldId id="272" r:id="rId32"/>
    <p:sldId id="299" r:id="rId33"/>
    <p:sldId id="298" r:id="rId34"/>
    <p:sldId id="300" r:id="rId35"/>
    <p:sldId id="273" r:id="rId36"/>
    <p:sldId id="301" r:id="rId37"/>
    <p:sldId id="304" r:id="rId38"/>
    <p:sldId id="302" r:id="rId39"/>
    <p:sldId id="309" r:id="rId40"/>
    <p:sldId id="305" r:id="rId41"/>
    <p:sldId id="307" r:id="rId42"/>
    <p:sldId id="306" r:id="rId43"/>
    <p:sldId id="308" r:id="rId44"/>
    <p:sldId id="310" r:id="rId45"/>
    <p:sldId id="314" r:id="rId46"/>
    <p:sldId id="315" r:id="rId47"/>
    <p:sldId id="326" r:id="rId48"/>
    <p:sldId id="274" r:id="rId49"/>
    <p:sldId id="311" r:id="rId50"/>
    <p:sldId id="316" r:id="rId51"/>
    <p:sldId id="317" r:id="rId52"/>
    <p:sldId id="318" r:id="rId53"/>
    <p:sldId id="319" r:id="rId54"/>
    <p:sldId id="320" r:id="rId55"/>
    <p:sldId id="275" r:id="rId56"/>
    <p:sldId id="322" r:id="rId57"/>
    <p:sldId id="321" r:id="rId58"/>
    <p:sldId id="327" r:id="rId59"/>
    <p:sldId id="276" r:id="rId60"/>
    <p:sldId id="325" r:id="rId61"/>
    <p:sldId id="324" r:id="rId62"/>
    <p:sldId id="323" r:id="rId63"/>
    <p:sldId id="328" r:id="rId64"/>
    <p:sldId id="277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7" r:id="rId73"/>
    <p:sldId id="338" r:id="rId74"/>
    <p:sldId id="339" r:id="rId75"/>
    <p:sldId id="344" r:id="rId76"/>
    <p:sldId id="340" r:id="rId77"/>
    <p:sldId id="341" r:id="rId78"/>
    <p:sldId id="354" r:id="rId79"/>
    <p:sldId id="345" r:id="rId80"/>
    <p:sldId id="352" r:id="rId81"/>
    <p:sldId id="353" r:id="rId82"/>
    <p:sldId id="347" r:id="rId83"/>
    <p:sldId id="348" r:id="rId84"/>
    <p:sldId id="349" r:id="rId85"/>
    <p:sldId id="350" r:id="rId86"/>
    <p:sldId id="351" r:id="rId87"/>
    <p:sldId id="346" r:id="rId88"/>
    <p:sldId id="358" r:id="rId89"/>
    <p:sldId id="355" r:id="rId90"/>
    <p:sldId id="356" r:id="rId91"/>
    <p:sldId id="357" r:id="rId92"/>
    <p:sldId id="360" r:id="rId93"/>
    <p:sldId id="361" r:id="rId94"/>
    <p:sldId id="367" r:id="rId95"/>
    <p:sldId id="368" r:id="rId96"/>
    <p:sldId id="362" r:id="rId97"/>
    <p:sldId id="363" r:id="rId98"/>
    <p:sldId id="364" r:id="rId99"/>
    <p:sldId id="365" r:id="rId100"/>
    <p:sldId id="369" r:id="rId101"/>
    <p:sldId id="370" r:id="rId102"/>
    <p:sldId id="366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C3590-F7BB-42E3-8798-7650BCE4EE12}">
          <p14:sldIdLst>
            <p14:sldId id="256"/>
            <p14:sldId id="278"/>
            <p14:sldId id="261"/>
            <p14:sldId id="279"/>
            <p14:sldId id="280"/>
            <p14:sldId id="262"/>
            <p14:sldId id="281"/>
            <p14:sldId id="263"/>
            <p14:sldId id="282"/>
            <p14:sldId id="283"/>
            <p14:sldId id="264"/>
            <p14:sldId id="284"/>
            <p14:sldId id="265"/>
            <p14:sldId id="286"/>
            <p14:sldId id="285"/>
            <p14:sldId id="287"/>
            <p14:sldId id="288"/>
            <p14:sldId id="267"/>
            <p14:sldId id="291"/>
            <p14:sldId id="289"/>
            <p14:sldId id="268"/>
            <p14:sldId id="293"/>
            <p14:sldId id="292"/>
            <p14:sldId id="269"/>
            <p14:sldId id="294"/>
            <p14:sldId id="295"/>
            <p14:sldId id="270"/>
            <p14:sldId id="271"/>
            <p14:sldId id="297"/>
            <p14:sldId id="296"/>
            <p14:sldId id="272"/>
            <p14:sldId id="299"/>
            <p14:sldId id="298"/>
            <p14:sldId id="300"/>
            <p14:sldId id="273"/>
            <p14:sldId id="301"/>
            <p14:sldId id="304"/>
            <p14:sldId id="302"/>
            <p14:sldId id="309"/>
            <p14:sldId id="305"/>
            <p14:sldId id="307"/>
            <p14:sldId id="306"/>
            <p14:sldId id="308"/>
            <p14:sldId id="310"/>
            <p14:sldId id="314"/>
            <p14:sldId id="315"/>
            <p14:sldId id="326"/>
            <p14:sldId id="274"/>
            <p14:sldId id="311"/>
            <p14:sldId id="316"/>
            <p14:sldId id="317"/>
            <p14:sldId id="318"/>
            <p14:sldId id="319"/>
            <p14:sldId id="320"/>
            <p14:sldId id="275"/>
            <p14:sldId id="322"/>
            <p14:sldId id="321"/>
            <p14:sldId id="327"/>
            <p14:sldId id="276"/>
            <p14:sldId id="325"/>
            <p14:sldId id="324"/>
            <p14:sldId id="323"/>
            <p14:sldId id="328"/>
            <p14:sldId id="277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4"/>
            <p14:sldId id="340"/>
            <p14:sldId id="341"/>
            <p14:sldId id="354"/>
            <p14:sldId id="345"/>
            <p14:sldId id="352"/>
            <p14:sldId id="353"/>
            <p14:sldId id="347"/>
            <p14:sldId id="348"/>
            <p14:sldId id="349"/>
            <p14:sldId id="350"/>
            <p14:sldId id="351"/>
            <p14:sldId id="346"/>
            <p14:sldId id="358"/>
            <p14:sldId id="355"/>
            <p14:sldId id="356"/>
            <p14:sldId id="357"/>
            <p14:sldId id="360"/>
            <p14:sldId id="361"/>
            <p14:sldId id="367"/>
            <p14:sldId id="368"/>
            <p14:sldId id="362"/>
            <p14:sldId id="363"/>
            <p14:sldId id="364"/>
            <p14:sldId id="365"/>
            <p14:sldId id="369"/>
            <p14:sldId id="370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F7E4-F157-456C-A53D-C23DB96E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2A19-5713-4618-9099-962150FE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0236-8DDB-4FF7-A36E-FF3D5C13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F154-E442-40C0-9C55-74571877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F37A-16BC-42D6-8544-EC5ADDC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90C-2A71-4D3E-A0CF-2173AB60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2F4C6-17C8-4B81-9AF9-5AF83A40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60B-DBE9-47D5-A8C3-39621FD4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B18F-96B0-4228-B1A0-FC47DDB3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4FD0-E520-42C9-B97C-E0E72E19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75C8-00F8-49D3-BC56-B524598C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0180-C1F8-4B6F-A1F8-BE238238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24B2-5270-48D0-9ECD-184F7119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7D11-2A10-49DB-BE64-280E5BB9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7522-1A33-4F37-9E06-DC96583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B2CB-5DCE-4583-8CE5-01F7B051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57B-B969-4505-8AF2-2F9E3347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0A99-2400-4DA7-85CA-A8F07AA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9ABA-026B-4DCF-9F2C-2CC09C4C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AEF6-1BFA-4E85-8751-2909BC14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541F-5B6C-42D9-B1A3-8AC1E999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3CEC-2DFB-406D-A7B1-DBEDF992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D045-C696-47E7-B1A6-C108C4BF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33-4F16-43DB-8FE4-A328AB77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BF5D-3857-4962-A293-50D62AD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115-E059-4D9C-9D78-1D39FD0C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0EFD-2525-4C18-9C48-B040CC673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8E96D-093C-4ECB-8159-FD4B0F31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D4CA-3D81-40B4-A1C0-437FBF51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DA03-B997-4652-82CA-88A187E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94FC-F193-4C8D-ADA7-F2E8EC4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34DE-166D-45B9-B6C9-661BE9BC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8A24-8CBC-4EAB-8F31-4173BC75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C564-CBB0-4A6F-A7CC-563D7272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2DD6-7C52-44FD-85F3-CDBAAA29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BCE6D-2558-4E4E-88E8-C6DE2BBA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0E31A-3D80-4378-BA92-C14599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91DF3-F3EA-4289-A61C-ABF48D6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F4CE-1DFA-4E8E-870C-D2990DF4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D38F-48EE-4610-8BE7-5384838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0D179-7453-4762-ACBE-FBC60058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81979-DF5F-41A4-A846-105ABD36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E89A-0F84-48BC-AAC0-8BF9C72F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1EC53-9A7C-4E19-B79C-44AFB1A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FF64-5E06-4CE7-8FBC-013E4A57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163D-AD46-43D8-AA71-EC72D072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70D0-A83A-4509-A130-4BF7D8C6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3AE1-B62B-4BCE-BBA9-6E1D5603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5C3C-9F02-4387-AB48-119739B9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4CBC-C6F2-49D2-8B0D-1CE3828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B5A3-350C-44EF-8B1A-1B5F5C3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66709-EBF0-42BA-A9F6-6EC494F7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FB03-8523-4F08-AD9C-C77D456C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84B6D-F1E6-4E42-B3E0-C329674B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1CF1-5F86-448C-9C42-2493F9FC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04831-A22D-45F6-ABB1-32C986C6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4A53C-E899-4F6A-8782-7F4005A6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47E9C-F238-4085-A8BE-0A2EFA0A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EAD14-C4A2-4098-8BB1-D0C2DCD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2401-1FB8-44B3-AE89-227D9C55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4AE9-7F20-4F3D-8712-7CBE0DE8F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1392-95B0-4CB4-B79C-6E4B6A10921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9036-B042-4BA0-833B-3EE74AC9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F1A-E673-4D73-AD62-7A7D4131B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7B1F-052E-4224-9735-7FDCA6C2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454" y="204953"/>
            <a:ext cx="8035159" cy="1177158"/>
          </a:xfrm>
        </p:spPr>
        <p:txBody>
          <a:bodyPr>
            <a:normAutofit fontScale="90000"/>
          </a:bodyPr>
          <a:lstStyle/>
          <a:p>
            <a:r>
              <a:rPr lang="fa-IR" sz="4400" dirty="0">
                <a:latin typeface="BNazanin"/>
                <a:cs typeface="B Nazanin" panose="00000400000000000000" pitchFamily="2" charset="-78"/>
              </a:rPr>
              <a:t>طراحی زبان های برنامه نویسی</a:t>
            </a:r>
            <a:br>
              <a:rPr lang="fa-IR" sz="4400" b="0" i="0" u="none" strike="noStrike" baseline="0" dirty="0">
                <a:latin typeface="BNazanin"/>
                <a:cs typeface="B Nazanin" panose="00000400000000000000" pitchFamily="2" charset="-78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35" y="813600"/>
            <a:ext cx="4598276" cy="3921827"/>
          </a:xfrm>
        </p:spPr>
        <p:txBody>
          <a:bodyPr>
            <a:noAutofit/>
          </a:bodyPr>
          <a:lstStyle/>
          <a:p>
            <a:pPr rtl="1"/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بارم نمره:</a:t>
            </a:r>
          </a:p>
          <a:p>
            <a:pPr rtl="1"/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میان ترم  5 </a:t>
            </a:r>
          </a:p>
          <a:p>
            <a:pPr rtl="1"/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(</a:t>
            </a:r>
            <a:r>
              <a:rPr lang="fa-IR" sz="3200" b="1" dirty="0">
                <a:cs typeface="2  Mitra" panose="00000400000000000000" pitchFamily="2" charset="-78"/>
              </a:rPr>
              <a:t>19 اردیبهشت</a:t>
            </a:r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)</a:t>
            </a:r>
            <a:endParaRPr lang="fa-IR" sz="1600" b="1" dirty="0"/>
          </a:p>
          <a:p>
            <a:pPr rtl="1"/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پایان ترم 15 </a:t>
            </a:r>
          </a:p>
          <a:p>
            <a:pPr rtl="1"/>
            <a:r>
              <a:rPr lang="fa-IR" sz="3200" b="0" i="0" u="none" strike="noStrike" baseline="0" dirty="0">
                <a:latin typeface="ArialMT"/>
                <a:cs typeface="B Nazanin" panose="00000400000000000000" pitchFamily="2" charset="-78"/>
              </a:rPr>
              <a:t>ارائه 2</a:t>
            </a:r>
          </a:p>
          <a:p>
            <a:pPr rtl="1"/>
            <a:r>
              <a:rPr lang="fa-IR" sz="3200" b="1" i="0" u="none" strike="noStrike" baseline="0" dirty="0">
                <a:latin typeface="ArialMT"/>
                <a:cs typeface="B Nazanin" panose="00000400000000000000" pitchFamily="2" charset="-78"/>
              </a:rPr>
              <a:t> فعالیت کلاسی 2</a:t>
            </a:r>
          </a:p>
        </p:txBody>
      </p:sp>
      <p:pic>
        <p:nvPicPr>
          <p:cNvPr id="1026" name="Picture 2" descr="مفاهیم طراحی و پیاده سازی زبانهای برنامه نویسی">
            <a:extLst>
              <a:ext uri="{FF2B5EF4-FFF2-40B4-BE49-F238E27FC236}">
                <a16:creationId xmlns:a16="http://schemas.microsoft.com/office/drawing/2014/main" id="{16EADC17-B308-C8FD-61E7-4368CC13B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r="54402" b="76"/>
          <a:stretch/>
        </p:blipFill>
        <p:spPr bwMode="auto">
          <a:xfrm>
            <a:off x="9285202" y="957516"/>
            <a:ext cx="2727433" cy="43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cepts in Programming Languages: Mitchell, John C.: 9780521780988:  Amazon.com: Books">
            <a:extLst>
              <a:ext uri="{FF2B5EF4-FFF2-40B4-BE49-F238E27FC236}">
                <a16:creationId xmlns:a16="http://schemas.microsoft.com/office/drawing/2014/main" id="{E454D558-744D-A9DC-2E1A-0502E919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-1" r="17382" b="-161"/>
          <a:stretch/>
        </p:blipFill>
        <p:spPr bwMode="auto">
          <a:xfrm>
            <a:off x="6302362" y="1575478"/>
            <a:ext cx="2982840" cy="45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40560"/>
            <a:ext cx="1346834" cy="373061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13622"/>
            <a:ext cx="11814900" cy="6139578"/>
          </a:xfrm>
        </p:spPr>
        <p:txBody>
          <a:bodyPr>
            <a:normAutofit/>
          </a:bodyPr>
          <a:lstStyle/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 استاندارد: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باید دارای دو عامل اصلی عمومیت، جامعیت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مقبول همه + پوشش تمام نیازها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استاندارد: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تضمین عملکرد صحیح در هر سه مرحله کد نویسی، کامپایل و اجرا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نتایج ان قابل اطمینان (برابری نحو و معنا)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فرایند استاندارد شدن: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زمان شناسی: چه زمانی نیازمند زبان جدید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نیاز به زبان جدید = زبان قدیمی پاسخگو نباشد + جامعه قابلیت پذیرش زبان جدید را داشته باشد.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اطاعت و پیروی: استفاده کاربران و سیستم ها از زبان جدید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کهنگی: به روز رسانی با مطرح نیاز های جدید،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پاسخ گویی به نیاز های جدید پس از مدتی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نهایت قدیمی شدن و جایگزین شدن توسط زبان جدیدتر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63827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هم ارزی: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هم ارزی نام: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برابری دو نمونه داده با بررسی نام نوع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(اگر دو متغییر هر دو متعلق به یک نام داده باشند آنگاه هم ارز هستند)</a:t>
            </a: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Int Array A [0….10]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Int Array B [0….10]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Define </a:t>
            </a:r>
            <a:r>
              <a:rPr lang="en-US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:A</a:t>
            </a: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Define z: B</a:t>
            </a: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x:=y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 rt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x:=z</a:t>
            </a:r>
            <a:endParaRPr lang="fa-IR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تعریف هم ارزی نام حتما باید در انتساب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بی نام نمی تواند هم ارز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هم ارزی نام باعث تعریف داده محلی و کلی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14835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هم ارزی: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هم ارزی ساختار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دو داده هم ارز اگر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ساختار داخلی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یکسان باشد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معیار ساختار داخلی نمایش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این هم ارزی انعطاف پذیر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ها باید زیر قسمت های یکسان داشته باشند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تعداد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نام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ترتیب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ممکن است دوداده به شکل نا خواسته هم ارز شوند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شناسایی همارزی در کامپایلر زمان بر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77673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هم ارزی: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شرایط تساوی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دو داده هم ارز ساختاری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تمام آرگومانهای یکسان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پشته: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stack top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هر دو مساوی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تمام عناصر از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stack top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تا انتهای پشته برابر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رشته: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مانند پشته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مجموعه: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فقط برابرای عناصر کافی است (هر جایگشتی قابل قبول)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53941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100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ECCBE-F457-4F71-BD67-35E5B391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1057132"/>
            <a:ext cx="3231018" cy="845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321CA-1EDF-4E1F-9F5D-5734CCFD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2026891"/>
            <a:ext cx="3292785" cy="8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برابری نحو و معنا: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5715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روال های خطایابی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ردیابی خطا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Error tracking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بررسی دستی خط به خط کد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نقطه قطع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break point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تعیین یک محل برای توقف اجرا و بررسی نتایج کد با نتایج مد نظر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عبارت کنترل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Assert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در یک نقطه مشخص از کد یک دستور شرطی قرار داده می شود تا بررسی کند آیا نتایج قابل قبول است یا خیر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67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75200"/>
            <a:ext cx="11687174" cy="6077999"/>
          </a:xfrm>
        </p:spPr>
        <p:txBody>
          <a:bodyPr>
            <a:normAutofit fontScale="92500" lnSpcReduction="10000"/>
          </a:bodyPr>
          <a:lstStyle/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های اجرای کد: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برگشتی: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کد اصلی در قالب یک فرایند مادر و شامل یک دسته زیر مجموعه (ماژول)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شکل سلسله مراتبی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اجرا هر زیر قسمت زیر نظر برنامه بالاتر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ارجاع پاسخ به برنامه بالاتر (برگشت کد)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نظارت برنامه مادر بر خطایابی و تجمیع پاسخ ها به عنوان جواب کلی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(ویندوز)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kernel base</a:t>
            </a:r>
            <a:r>
              <a:rPr lang="en-US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-سربار محاسبتی   -کند    -پشتیبانی از خطا یابی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اجرای مستقل:</a:t>
            </a:r>
          </a:p>
          <a:p>
            <a:pPr algn="r" rtl="1"/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تبدیل کد به یک دسته قطعات مستقل</a:t>
            </a:r>
          </a:p>
          <a:p>
            <a:pPr algn="r" rtl="1"/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اجرای مستقل</a:t>
            </a:r>
          </a:p>
          <a:p>
            <a:pPr algn="r" rtl="1"/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پاسخ نهایی توسط قطعه آخر </a:t>
            </a:r>
          </a:p>
          <a:p>
            <a:pPr algn="r" rtl="1"/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پوسته ای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script base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(لینوکس)</a:t>
            </a:r>
          </a:p>
          <a:p>
            <a:pPr algn="r" rtl="1"/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–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ساده سازی   -امکان موازی سازی بهتر    -عدم پشتیبانی از خطا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DC0B0-0AD5-45F7-8723-D1E191D2F45E}"/>
              </a:ext>
            </a:extLst>
          </p:cNvPr>
          <p:cNvSpPr/>
          <p:nvPr/>
        </p:nvSpPr>
        <p:spPr>
          <a:xfrm>
            <a:off x="824248" y="4037527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C6DBE-198F-4FA1-ADA3-E3473708EEBB}"/>
              </a:ext>
            </a:extLst>
          </p:cNvPr>
          <p:cNvSpPr/>
          <p:nvPr/>
        </p:nvSpPr>
        <p:spPr>
          <a:xfrm>
            <a:off x="2461475" y="4037527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1075D-586E-4E9C-BCF5-5D21C2E33EFC}"/>
              </a:ext>
            </a:extLst>
          </p:cNvPr>
          <p:cNvSpPr/>
          <p:nvPr/>
        </p:nvSpPr>
        <p:spPr>
          <a:xfrm>
            <a:off x="4156657" y="4532205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E714C4-F835-414C-8194-2EFB3C438452}"/>
              </a:ext>
            </a:extLst>
          </p:cNvPr>
          <p:cNvSpPr/>
          <p:nvPr/>
        </p:nvSpPr>
        <p:spPr>
          <a:xfrm>
            <a:off x="1784529" y="4188425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6E1D6-4763-4444-B70D-7F69139AE1D6}"/>
              </a:ext>
            </a:extLst>
          </p:cNvPr>
          <p:cNvSpPr/>
          <p:nvPr/>
        </p:nvSpPr>
        <p:spPr>
          <a:xfrm rot="1801554">
            <a:off x="3464260" y="4396548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9F935C-022D-450A-AB01-B2BB8D5FDCD5}"/>
              </a:ext>
            </a:extLst>
          </p:cNvPr>
          <p:cNvSpPr/>
          <p:nvPr/>
        </p:nvSpPr>
        <p:spPr>
          <a:xfrm>
            <a:off x="5149941" y="4683103"/>
            <a:ext cx="643943" cy="271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5BDB0-281D-42C9-AFFC-B1E22112AA97}"/>
              </a:ext>
            </a:extLst>
          </p:cNvPr>
          <p:cNvSpPr/>
          <p:nvPr/>
        </p:nvSpPr>
        <p:spPr>
          <a:xfrm>
            <a:off x="824247" y="2341809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5FACD-4DFB-499A-AC6C-33BBBE45A461}"/>
              </a:ext>
            </a:extLst>
          </p:cNvPr>
          <p:cNvSpPr/>
          <p:nvPr/>
        </p:nvSpPr>
        <p:spPr>
          <a:xfrm>
            <a:off x="2428472" y="2341809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3E2BDD-E926-4CDC-8926-81967D02E4CA}"/>
              </a:ext>
            </a:extLst>
          </p:cNvPr>
          <p:cNvSpPr/>
          <p:nvPr/>
        </p:nvSpPr>
        <p:spPr>
          <a:xfrm rot="7132185">
            <a:off x="1188307" y="1858697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FC430B-9731-40F3-8DBB-5E8184C4A4E7}"/>
              </a:ext>
            </a:extLst>
          </p:cNvPr>
          <p:cNvSpPr/>
          <p:nvPr/>
        </p:nvSpPr>
        <p:spPr>
          <a:xfrm rot="3515873">
            <a:off x="2319593" y="1856738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736CD-0FB4-421A-A695-9EC0F7D62F73}"/>
              </a:ext>
            </a:extLst>
          </p:cNvPr>
          <p:cNvSpPr/>
          <p:nvPr/>
        </p:nvSpPr>
        <p:spPr>
          <a:xfrm>
            <a:off x="1642860" y="1012889"/>
            <a:ext cx="927279" cy="573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08164-97FC-4577-B44A-CC29AD890673}"/>
              </a:ext>
            </a:extLst>
          </p:cNvPr>
          <p:cNvSpPr/>
          <p:nvPr/>
        </p:nvSpPr>
        <p:spPr>
          <a:xfrm rot="17901130">
            <a:off x="1495741" y="1871666"/>
            <a:ext cx="643943" cy="2713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9D50794-37C2-44C7-BA23-C3ED77F67CB9}"/>
              </a:ext>
            </a:extLst>
          </p:cNvPr>
          <p:cNvSpPr/>
          <p:nvPr/>
        </p:nvSpPr>
        <p:spPr>
          <a:xfrm rot="14292341">
            <a:off x="2038437" y="1886798"/>
            <a:ext cx="643943" cy="2713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C090C3-5C93-42F5-AE2D-8B1DD3EC5E93}"/>
              </a:ext>
            </a:extLst>
          </p:cNvPr>
          <p:cNvSpPr/>
          <p:nvPr/>
        </p:nvSpPr>
        <p:spPr>
          <a:xfrm>
            <a:off x="2641564" y="1163787"/>
            <a:ext cx="643943" cy="2713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972A38-966C-4D4A-A935-6FA1BB6BD926}"/>
              </a:ext>
            </a:extLst>
          </p:cNvPr>
          <p:cNvSpPr/>
          <p:nvPr/>
        </p:nvSpPr>
        <p:spPr>
          <a:xfrm>
            <a:off x="806537" y="4818760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E8C377-3159-478B-80C6-A44E07A4D3AA}"/>
              </a:ext>
            </a:extLst>
          </p:cNvPr>
          <p:cNvSpPr/>
          <p:nvPr/>
        </p:nvSpPr>
        <p:spPr>
          <a:xfrm>
            <a:off x="2443764" y="4818760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ADEFF3-88F3-4205-91A8-43238525C1B4}"/>
              </a:ext>
            </a:extLst>
          </p:cNvPr>
          <p:cNvSpPr/>
          <p:nvPr/>
        </p:nvSpPr>
        <p:spPr>
          <a:xfrm>
            <a:off x="1766818" y="4969658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BBFB370-8606-4362-ABC3-560B5D584CDE}"/>
              </a:ext>
            </a:extLst>
          </p:cNvPr>
          <p:cNvSpPr/>
          <p:nvPr/>
        </p:nvSpPr>
        <p:spPr>
          <a:xfrm rot="19545445">
            <a:off x="3476732" y="4918952"/>
            <a:ext cx="643943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F985E6-27A7-4F3A-9C9C-64CA010FFDD6}"/>
              </a:ext>
            </a:extLst>
          </p:cNvPr>
          <p:cNvSpPr/>
          <p:nvPr/>
        </p:nvSpPr>
        <p:spPr>
          <a:xfrm>
            <a:off x="2461473" y="5578559"/>
            <a:ext cx="927279" cy="57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9FB6C7-8ADD-4599-8135-14E596292534}"/>
              </a:ext>
            </a:extLst>
          </p:cNvPr>
          <p:cNvSpPr/>
          <p:nvPr/>
        </p:nvSpPr>
        <p:spPr>
          <a:xfrm rot="19620697">
            <a:off x="3388755" y="5400034"/>
            <a:ext cx="1105975" cy="271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598908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نظام مند زبان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سیستم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عوامل موثر در طراحی زبان کد نویسی: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مدل محاسباتی: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سازوکار و مجموعه قوانین اجرای کد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چهار چوب کد نویسی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firm ware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مجازی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 محیط درون سازی شده را ایجاد می کند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وظیفه اصلی: واسطه شدن بین سخت افزار و کدنویس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وظیفه ثانیوه: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و تولید کد اجرایی از کد نوشته 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اربر  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سخت افزار: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واقعی که کد را اجرا می کند (تعریف قدیمی کامپیوتر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9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811274" cy="598908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نظام مند زبان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کامپیوتر: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مجموعه از سیستم ها (ماژول) و ساختار ها (قوانین) که داده ها را ذخیره و کد را اجرا می کند. (مجازی یا واقعی)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ماشین مجازی کد را به صورت نرم افزاری اجرا می کند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ماشین واقعی کد را به سخت افزاری اجرا می کند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وظیفه زبان برنامه نویسی: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ترجمه قابل درک از کد کاربر برای ماشین (کامپیوتر)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683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توصعه نظام مند زبان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معماری کامپیوتر نیومن: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داده ها: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ورودی که کاربر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استاندارد کلی تبعیت می کنند.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قوانین می توانند بسته به نیاز تغییر کنند.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اعمال اولیه: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ای از دستورات استاندارد بر روی داده ها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دستورات می توانند با هم ترکیب شوند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35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توصعه نظام مند زبان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معماری کامپیوتر نیومن: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(مکانیزم) کنترل ترتیب: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قوانین اجرای کد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کنترل دسترسی به حافظه (ترتیب اجرای قسمت های کد)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کنترل دسترسی به داده: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تعیین نحوه خواندن انواع داده در حافظه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تعیین نحوه نوشتن انواع داده در حافظه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تعیین نحوه تفسیر هر نوع داده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948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توصعه نظام مند زبان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معماری کامپیوتر نیومن: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سیستم مدیریت حافظه: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کنترل مکان ذخیره کد و داده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کنترل دامنه و برد انواع داده (سرریز داده) (دامنه)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کنترل نتیجه اعمال عملگر بر داده ها (برد)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همگام ساز: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دسترسی به حافظه کند و پردازنده سریع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تعیین طول عمر داده: مدیریت بافرها و اسکوپ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محیط عملیاتی: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ارتباط و درهم سازی محیط بین کد نویس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سیستم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16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FEF8E-2AEB-4766-8AD7-8CEE52E8D7E2}"/>
              </a:ext>
            </a:extLst>
          </p:cNvPr>
          <p:cNvSpPr/>
          <p:nvPr/>
        </p:nvSpPr>
        <p:spPr>
          <a:xfrm>
            <a:off x="481012" y="304801"/>
            <a:ext cx="1783724" cy="2878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A+b</a:t>
            </a:r>
            <a:endParaRPr lang="en-US" dirty="0"/>
          </a:p>
          <a:p>
            <a:pPr algn="ctr"/>
            <a:r>
              <a:rPr lang="en-US" dirty="0"/>
              <a:t>E=ac</a:t>
            </a:r>
          </a:p>
          <a:p>
            <a:pPr algn="ctr"/>
            <a:r>
              <a:rPr lang="en-US" dirty="0" err="1"/>
              <a:t>C+d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3B705-FB6A-4357-B535-FBB550C9690E}"/>
              </a:ext>
            </a:extLst>
          </p:cNvPr>
          <p:cNvSpPr/>
          <p:nvPr/>
        </p:nvSpPr>
        <p:spPr>
          <a:xfrm>
            <a:off x="481012" y="3625403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979C-3F5B-4E88-B7B2-AF9EE8735015}"/>
              </a:ext>
            </a:extLst>
          </p:cNvPr>
          <p:cNvSpPr/>
          <p:nvPr/>
        </p:nvSpPr>
        <p:spPr>
          <a:xfrm>
            <a:off x="481011" y="3970987"/>
            <a:ext cx="787558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33EF1-2C9D-4564-BE3F-CB2BA0BCD162}"/>
              </a:ext>
            </a:extLst>
          </p:cNvPr>
          <p:cNvSpPr/>
          <p:nvPr/>
        </p:nvSpPr>
        <p:spPr>
          <a:xfrm>
            <a:off x="481012" y="4316571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F4F0B-1B94-4382-978B-D6B4476C3FAD}"/>
              </a:ext>
            </a:extLst>
          </p:cNvPr>
          <p:cNvSpPr/>
          <p:nvPr/>
        </p:nvSpPr>
        <p:spPr>
          <a:xfrm>
            <a:off x="481012" y="4644177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6FABDD-70B9-4FA0-B916-AF005497656D}"/>
              </a:ext>
            </a:extLst>
          </p:cNvPr>
          <p:cNvCxnSpPr>
            <a:cxnSpLocks/>
          </p:cNvCxnSpPr>
          <p:nvPr/>
        </p:nvCxnSpPr>
        <p:spPr>
          <a:xfrm flipH="1">
            <a:off x="1102956" y="2044791"/>
            <a:ext cx="519782" cy="1762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4511E-6D7D-42CC-A8AA-C009CF38F98C}"/>
              </a:ext>
            </a:extLst>
          </p:cNvPr>
          <p:cNvCxnSpPr>
            <a:cxnSpLocks/>
          </p:cNvCxnSpPr>
          <p:nvPr/>
        </p:nvCxnSpPr>
        <p:spPr>
          <a:xfrm flipH="1">
            <a:off x="888643" y="1481070"/>
            <a:ext cx="787557" cy="2308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842B1-7B23-4195-B6BE-D3A4385121BF}"/>
              </a:ext>
            </a:extLst>
          </p:cNvPr>
          <p:cNvSpPr/>
          <p:nvPr/>
        </p:nvSpPr>
        <p:spPr>
          <a:xfrm>
            <a:off x="2704564" y="4677981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2E54C-774A-4BF3-BAFC-BD4522F3B372}"/>
              </a:ext>
            </a:extLst>
          </p:cNvPr>
          <p:cNvSpPr/>
          <p:nvPr/>
        </p:nvSpPr>
        <p:spPr>
          <a:xfrm>
            <a:off x="2704563" y="5023565"/>
            <a:ext cx="787558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BE8D6-A149-4529-AD49-37949138F53E}"/>
              </a:ext>
            </a:extLst>
          </p:cNvPr>
          <p:cNvSpPr/>
          <p:nvPr/>
        </p:nvSpPr>
        <p:spPr>
          <a:xfrm>
            <a:off x="2704564" y="5369149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C58C57-9BF7-4E0C-9AE7-F33208AA09CB}"/>
              </a:ext>
            </a:extLst>
          </p:cNvPr>
          <p:cNvSpPr/>
          <p:nvPr/>
        </p:nvSpPr>
        <p:spPr>
          <a:xfrm>
            <a:off x="2704564" y="5696755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FE24EC-D8A4-4D6F-BDC3-B6D6C5040D80}"/>
              </a:ext>
            </a:extLst>
          </p:cNvPr>
          <p:cNvSpPr/>
          <p:nvPr/>
        </p:nvSpPr>
        <p:spPr>
          <a:xfrm>
            <a:off x="2704563" y="689020"/>
            <a:ext cx="1918952" cy="343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714425-D1DE-4539-9BB9-D68BA11528D7}"/>
              </a:ext>
            </a:extLst>
          </p:cNvPr>
          <p:cNvSpPr/>
          <p:nvPr/>
        </p:nvSpPr>
        <p:spPr>
          <a:xfrm>
            <a:off x="4939047" y="689019"/>
            <a:ext cx="1844999" cy="72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FD6B3-8CD8-4418-9439-1C604BAB29C8}"/>
              </a:ext>
            </a:extLst>
          </p:cNvPr>
          <p:cNvSpPr/>
          <p:nvPr/>
        </p:nvSpPr>
        <p:spPr>
          <a:xfrm>
            <a:off x="4939046" y="1650371"/>
            <a:ext cx="1844999" cy="72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0DFE83-3BDF-4957-89FF-54FDF6C7B308}"/>
              </a:ext>
            </a:extLst>
          </p:cNvPr>
          <p:cNvCxnSpPr>
            <a:cxnSpLocks/>
          </p:cNvCxnSpPr>
          <p:nvPr/>
        </p:nvCxnSpPr>
        <p:spPr>
          <a:xfrm flipV="1">
            <a:off x="4075426" y="1107583"/>
            <a:ext cx="1082563" cy="659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7BB4BC-53D3-4595-9A13-AC150B2C4C3D}"/>
              </a:ext>
            </a:extLst>
          </p:cNvPr>
          <p:cNvCxnSpPr>
            <a:cxnSpLocks/>
          </p:cNvCxnSpPr>
          <p:nvPr/>
        </p:nvCxnSpPr>
        <p:spPr>
          <a:xfrm flipH="1">
            <a:off x="4172755" y="1268169"/>
            <a:ext cx="1021948" cy="640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3643077-9DAE-4194-BBFC-1D0105DB13CF}"/>
              </a:ext>
            </a:extLst>
          </p:cNvPr>
          <p:cNvSpPr/>
          <p:nvPr/>
        </p:nvSpPr>
        <p:spPr>
          <a:xfrm>
            <a:off x="4151489" y="4677981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FD2CF9-6437-4792-AA43-D9861F959551}"/>
              </a:ext>
            </a:extLst>
          </p:cNvPr>
          <p:cNvSpPr/>
          <p:nvPr/>
        </p:nvSpPr>
        <p:spPr>
          <a:xfrm>
            <a:off x="4151488" y="5023565"/>
            <a:ext cx="787558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580BC8-AB34-4452-B25D-57CA32AC60C7}"/>
              </a:ext>
            </a:extLst>
          </p:cNvPr>
          <p:cNvSpPr/>
          <p:nvPr/>
        </p:nvSpPr>
        <p:spPr>
          <a:xfrm>
            <a:off x="4151489" y="5369149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B7A533-D4A4-45B0-9937-64A7FDE96EFC}"/>
              </a:ext>
            </a:extLst>
          </p:cNvPr>
          <p:cNvSpPr/>
          <p:nvPr/>
        </p:nvSpPr>
        <p:spPr>
          <a:xfrm>
            <a:off x="4151489" y="5696755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74FFA-16AF-4F69-A75B-78073BAC4711}"/>
              </a:ext>
            </a:extLst>
          </p:cNvPr>
          <p:cNvSpPr/>
          <p:nvPr/>
        </p:nvSpPr>
        <p:spPr>
          <a:xfrm>
            <a:off x="5308443" y="4677981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D64550-1CF0-4980-B1EF-715E37F96E49}"/>
              </a:ext>
            </a:extLst>
          </p:cNvPr>
          <p:cNvSpPr/>
          <p:nvPr/>
        </p:nvSpPr>
        <p:spPr>
          <a:xfrm>
            <a:off x="5308442" y="5023565"/>
            <a:ext cx="787558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FCB409-AE5B-4741-BBA3-5C51CF7D0B4E}"/>
              </a:ext>
            </a:extLst>
          </p:cNvPr>
          <p:cNvSpPr/>
          <p:nvPr/>
        </p:nvSpPr>
        <p:spPr>
          <a:xfrm>
            <a:off x="5308443" y="5369149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0C2DEE-E3F7-44DB-ADDC-8C4B9C5682C0}"/>
              </a:ext>
            </a:extLst>
          </p:cNvPr>
          <p:cNvSpPr/>
          <p:nvPr/>
        </p:nvSpPr>
        <p:spPr>
          <a:xfrm>
            <a:off x="5308443" y="5696755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4135B-1A2B-44D5-98C3-CE6C96D258CB}"/>
              </a:ext>
            </a:extLst>
          </p:cNvPr>
          <p:cNvSpPr/>
          <p:nvPr/>
        </p:nvSpPr>
        <p:spPr>
          <a:xfrm>
            <a:off x="6465396" y="4666444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47BD11-9091-4940-9748-44E3383BE63D}"/>
              </a:ext>
            </a:extLst>
          </p:cNvPr>
          <p:cNvSpPr/>
          <p:nvPr/>
        </p:nvSpPr>
        <p:spPr>
          <a:xfrm>
            <a:off x="6465395" y="5012028"/>
            <a:ext cx="787558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917C23-293F-427B-9D5B-634C9A2AC674}"/>
              </a:ext>
            </a:extLst>
          </p:cNvPr>
          <p:cNvSpPr/>
          <p:nvPr/>
        </p:nvSpPr>
        <p:spPr>
          <a:xfrm>
            <a:off x="6465396" y="5357612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17F9B7-8C08-4A46-8063-61B27C4E60C6}"/>
              </a:ext>
            </a:extLst>
          </p:cNvPr>
          <p:cNvSpPr/>
          <p:nvPr/>
        </p:nvSpPr>
        <p:spPr>
          <a:xfrm>
            <a:off x="6465396" y="5685218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CF1BF2-E41D-42F1-9489-9640E7BCB862}"/>
              </a:ext>
            </a:extLst>
          </p:cNvPr>
          <p:cNvSpPr/>
          <p:nvPr/>
        </p:nvSpPr>
        <p:spPr>
          <a:xfrm>
            <a:off x="4151488" y="4333201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69068D-7F7E-4F56-BF99-584A4330A7DF}"/>
              </a:ext>
            </a:extLst>
          </p:cNvPr>
          <p:cNvSpPr/>
          <p:nvPr/>
        </p:nvSpPr>
        <p:spPr>
          <a:xfrm>
            <a:off x="5308441" y="4335966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74C5B-D43D-4F57-8193-CCE17F64AF45}"/>
              </a:ext>
            </a:extLst>
          </p:cNvPr>
          <p:cNvSpPr/>
          <p:nvPr/>
        </p:nvSpPr>
        <p:spPr>
          <a:xfrm>
            <a:off x="6465394" y="4329447"/>
            <a:ext cx="787557" cy="32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</a:t>
            </a:r>
          </a:p>
        </p:txBody>
      </p:sp>
    </p:spTree>
    <p:extLst>
      <p:ext uri="{BB962C8B-B14F-4D97-AF65-F5344CB8AC3E}">
        <p14:creationId xmlns:p14="http://schemas.microsoft.com/office/powerpoint/2010/main" val="393003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41" y="59971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ایرادات مدل نیومن: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توجیه فناوری های جدید مانند چند نخی و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چند هسته ای و موازی سازی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معماری های جدید: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معماری حالت گذر 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state fellow</a:t>
            </a: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از حالت های ممکن و محدود قابل فرض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کامپیوتر به شکل پویا از حالتی به حالت دیگر گذر می کند.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ماشین مجازی بر اساس معماری حالت گذر: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ماشین مجازی = میان افزار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یک حالت میانی بین حالت شروع (کد نرم افزاری کاربر) و حالت پایانی (کد سخت افزاری)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چار و چوب و قوانین مشخص دستورات اجرا شده و به پیش می رود.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میان افزار مجموعه ای از زیر برنامه ها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micro program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اصلی به ساختارهای اولیه تجزیه می شود و بر روی سخت افزار اجرا می شود.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61B75-D9AA-43D0-85BA-8106F207D519}"/>
              </a:ext>
            </a:extLst>
          </p:cNvPr>
          <p:cNvSpPr/>
          <p:nvPr/>
        </p:nvSpPr>
        <p:spPr>
          <a:xfrm>
            <a:off x="637504" y="1101144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5D22D-A666-418E-9311-2D85C70F3A61}"/>
              </a:ext>
            </a:extLst>
          </p:cNvPr>
          <p:cNvSpPr/>
          <p:nvPr/>
        </p:nvSpPr>
        <p:spPr>
          <a:xfrm>
            <a:off x="1690889" y="487251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25F2B3-B94B-4FFE-B614-44F4F3DADF3F}"/>
              </a:ext>
            </a:extLst>
          </p:cNvPr>
          <p:cNvSpPr/>
          <p:nvPr/>
        </p:nvSpPr>
        <p:spPr>
          <a:xfrm>
            <a:off x="1690888" y="1596555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E7620-B7A2-4BFD-A394-674C166274B1}"/>
              </a:ext>
            </a:extLst>
          </p:cNvPr>
          <p:cNvSpPr/>
          <p:nvPr/>
        </p:nvSpPr>
        <p:spPr>
          <a:xfrm>
            <a:off x="2844084" y="180738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0ED81-3E91-4F65-A93C-8286029DC257}"/>
              </a:ext>
            </a:extLst>
          </p:cNvPr>
          <p:cNvSpPr/>
          <p:nvPr/>
        </p:nvSpPr>
        <p:spPr>
          <a:xfrm>
            <a:off x="2844084" y="1190872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A8599C-8FB7-432D-B92B-3F59265BA160}"/>
              </a:ext>
            </a:extLst>
          </p:cNvPr>
          <p:cNvSpPr/>
          <p:nvPr/>
        </p:nvSpPr>
        <p:spPr>
          <a:xfrm>
            <a:off x="2844083" y="2267554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E38F2-C452-4082-AA0C-9450E279071D}"/>
              </a:ext>
            </a:extLst>
          </p:cNvPr>
          <p:cNvSpPr/>
          <p:nvPr/>
        </p:nvSpPr>
        <p:spPr>
          <a:xfrm>
            <a:off x="4368083" y="487251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52DC8-2583-482B-9FF4-665B5CF60DA1}"/>
              </a:ext>
            </a:extLst>
          </p:cNvPr>
          <p:cNvSpPr/>
          <p:nvPr/>
        </p:nvSpPr>
        <p:spPr>
          <a:xfrm>
            <a:off x="4368082" y="1742942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7C413-40D2-4589-A661-1485DA70BA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320085" y="870398"/>
            <a:ext cx="370804" cy="613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9E1583-F5EA-4440-95C7-5C041BE60A7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73470" y="563885"/>
            <a:ext cx="470614" cy="300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3E9013-5586-4F0D-B7D8-6313C41F96D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526665" y="563885"/>
            <a:ext cx="841418" cy="306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D3D7B5-40EA-43D4-A813-A90115A3B87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526665" y="1574019"/>
            <a:ext cx="841417" cy="552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09018F-A30A-42C8-8365-261492DA795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526664" y="2126089"/>
            <a:ext cx="841418" cy="524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E92EE-E165-44F3-84ED-32D2918E308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373469" y="1574019"/>
            <a:ext cx="470615" cy="405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F5BC42-EC8D-4F01-A687-B4E734E8B9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3469" y="1979702"/>
            <a:ext cx="470613" cy="62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026B3C-F3A7-4E81-83E4-AF745BFFB9F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320085" y="1484291"/>
            <a:ext cx="370803" cy="495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5E20C8-C986-4BFB-AD24-9ED83E1D84DF}"/>
              </a:ext>
            </a:extLst>
          </p:cNvPr>
          <p:cNvSpPr/>
          <p:nvPr/>
        </p:nvSpPr>
        <p:spPr>
          <a:xfrm>
            <a:off x="6033815" y="1622102"/>
            <a:ext cx="682581" cy="76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  <a:p>
            <a:pPr algn="ctr"/>
            <a:r>
              <a:rPr lang="en-US" dirty="0"/>
              <a:t>HW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2AC2A3-8A88-49E1-BA1F-E2369697EA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50664" y="870398"/>
            <a:ext cx="983151" cy="1134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D1DDBD-E4BC-4160-8A46-164A6603DA37}"/>
              </a:ext>
            </a:extLst>
          </p:cNvPr>
          <p:cNvCxnSpPr>
            <a:cxnSpLocks/>
          </p:cNvCxnSpPr>
          <p:nvPr/>
        </p:nvCxnSpPr>
        <p:spPr>
          <a:xfrm flipV="1">
            <a:off x="5050663" y="1979701"/>
            <a:ext cx="983151" cy="146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F09443D-7D12-4F51-9AD9-F3D4C10A2D4D}"/>
              </a:ext>
            </a:extLst>
          </p:cNvPr>
          <p:cNvSpPr/>
          <p:nvPr/>
        </p:nvSpPr>
        <p:spPr>
          <a:xfrm>
            <a:off x="1435994" y="64394"/>
            <a:ext cx="3992451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9DCFF0-F9FA-480F-A7E7-14AC00C996E5}"/>
              </a:ext>
            </a:extLst>
          </p:cNvPr>
          <p:cNvSpPr/>
          <p:nvPr/>
        </p:nvSpPr>
        <p:spPr>
          <a:xfrm>
            <a:off x="1549787" y="191691"/>
            <a:ext cx="3992451" cy="12196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CDF16A-4D79-4513-B2D2-FB6E69B8D390}"/>
              </a:ext>
            </a:extLst>
          </p:cNvPr>
          <p:cNvSpPr/>
          <p:nvPr/>
        </p:nvSpPr>
        <p:spPr>
          <a:xfrm>
            <a:off x="1493948" y="1136775"/>
            <a:ext cx="3992451" cy="20185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6510" y="74271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7332"/>
            <a:ext cx="11804696" cy="6105867"/>
          </a:xfrm>
        </p:spPr>
        <p:txBody>
          <a:bodyPr>
            <a:normAutofit fontScale="92500" lnSpcReduction="2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ایرادات مدل نیومن: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جدید برای مدیریت حافظه: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اضافه شدن یک حافظه سریع در کنار پردازنده (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cache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کارایی سیستم وابسته به استفاده بهینه از این فضای حافظه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راهبرد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های استفاده از کش</a:t>
            </a: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صفحه بندی: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 و داده های مرتبط به هم (وابستگی پردازشی/ تکرار فراخوان همزمان) در غالب رشته های بلند تعریف می شدند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اطلاعات 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بلاک نامیده می شود و در حافظه کند این بلاک ها کنار هم چیده می شدند.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وقتی پردازنده یک عملیات را شروع می کرد به سرعت اطلاعات بلوک مرتبط با پردازش از حافظه کند به صورت یکجا خوانده می شد ودر حافظه سریع قرار </a:t>
            </a: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 گیرد</a:t>
            </a:r>
            <a:endParaRPr lang="fa-IR" sz="2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6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عیب 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غالبا بلوک ها بزرگ هستند.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سربار محاسباتی بلوک بندی</a:t>
            </a:r>
            <a:endParaRPr lang="fa-IR" sz="2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هزینه جابجایی کل بلوک در زمانی که فقط بخش کوچکی از آن مورد نیاز باشد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گرسنگی پردازنده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پردازنده به سرعت پردازش کرده و منتظر بارگذاری بلوک جدید باشد.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0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16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دلایل بررسی زبان ها: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الگوریتم و کد نویسی به صورت کار آمدتر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بهتر از قابلیت های زبان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آشنایی با ساختار نحو و اصطلاحات زبان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انتخاب زبان مناسب با توجه به کاربرد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یادگیری ساده تر زبان های دیگر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طراحی و توسعه ساده تر یک زبان جدید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075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ایرادات مدل نیومن: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جدید برای مدیریت حافظه: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راهبردهای استفاده از کش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بارگذاری پویا: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غیر حافظه سریع پردازنده یک حافظه نزدیک نسبتا سریع وجود دارد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RAM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داخل حافظه نزدیک یک سیستم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صفحه بندی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 وظیفه آن پیش بینی اطلاعات مورد نیاز پردازنده در آینده است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سیستم صفحه بندی اطلاعات را از حافظه کند خواند می شود.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الگوریتم بر اساس سرعت پردازش ها اندازه بلوک ها را تغییر داده تا عمل بارگذاری بهینه شود.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19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60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11776"/>
            <a:ext cx="11771804" cy="6041424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پروسه ترجمه کد: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ترجمه (کامپایل):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و انتقال مفاهیم از یک زبان سطح بالا به زبان سطح پایین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مفسر: 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 ای که یک زبان را به یک زبان دیگر ترجمه می کند. (غالبا سطح زبان مبدا بالاتر از زبان مقصد است.)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مفسر: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1-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اسمبلر: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مبدا اسمبلی و زبان مقصد زبان ماشین(کاملا وابسته به سخت افزار=مستقل از نرم افزار)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کامپایلر: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مبدا زبان سطح بالا و زبان مقصد زبان شبه ماشین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(زبان مقصد می تواند زبان اسمبلی باشد)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(کاملا وابسته به نرم افزار = مستقل از سخت افزار)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اسمبلر و کامپایلر باعث ایجاد قابلیت استقلال از سخت افزار و جابجایی کد می شوند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76893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372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06538"/>
            <a:ext cx="11804696" cy="6046661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پروسه ترجمه کد: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ترجمه (کامپایل):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مفسر: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بارگذار لینک (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link loader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اطلاعات و داده های مورد نیاز برای اجرای کد را در قسمت سرایند فایل کد قرار می دهد.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زبان مبدا بارگذار لینک یک زبان میانی (داخلی سیستم) و زبان مقصد ماشین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پیش پردازشگر (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Marco processor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استاندارد سازی تمام ماکرو های داخل کد است.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ماکرو کاربر به ماکرو های استاندارد زبان کد نویسی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ماکرو های زبان برنامه نویسی به ماکرو های زبان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 نویسی مادر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*زبان مبدا پیش پردازشگر سطح بالا و زبان مقصد زبان سطح بالا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بارگذار لینک و پیش پردازشگر باعث ایجاد قابلیت استقلال از نرم افزار و جابجایی کد می شوند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استقلال نرم افزاری دامنه استفاده از کد را به شدت افزایش می دهد.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569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8280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6" y="368391"/>
            <a:ext cx="11806956" cy="6279843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پروسه ترجمه کد: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شبیه سازی: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ماشین مجازی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ماشین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مجازی با یک زبان سطح بالا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اجرای کد در ماشین مجازی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مقایسه: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اجرا کد: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ترجمه: زبان سطح بالا ترجمه به زبان سطح پایین و مستقیما اجرا 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شبیه سازی: کد به شکل شبه کد ترجمه می شود و سپس به شکل غیر مستقیم اجرا می شود (به علت شبیه سازی ماشین امکان دارد برخی از تعاریف و توصیف ها به طور مناسب جا به جا نشود)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خطایابی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ترجمه: خطا یابی توسط کامپایلر و مفسر انجام، پروسه پیچیده و مشکل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شبیه سازی: به علت سطح بالا بودن هر دو زبان و درک معنا خطا یابی ساده است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فضای اجرا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ترجمه: چندین نسخه از کد و داده ها تولید می شود حافظه زیادی مصرف می کند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شبیه سازی: فقط داده ها و کد اصلی منتقل می شود حافظه کمتر مصرف 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243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0" y="4846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دسته بندی زبان ها از نظر ساختار ترجمه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1-زبان های مترجمی (کامپایلری):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 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fotrun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, pascal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ها قبل اجرا شدن کاملا ترجمه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استاندارد سازی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خطا یابی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ماشین به شکل مستقیم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2-زبان های مفسری (شبیه سازی) 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Pearl , Java, Php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نرم افزار شبیه ساز ماشین مجازی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جای اجرا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 کد استخراج میشود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میانی تولید می شود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 حمل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ماشین تولید نمی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057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هر بازه از زمان برای دستورات باید یک معنای واحد و بدون تغییر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انجام این کار نحو دستورات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syntax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باید به معنای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Semantic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خالی از ابهام و غیر قابل تغییر مرتبط شوند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binding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ایجاد ارتباط بین  نحو و معانی دستورات زبان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توسط: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دهنده زبان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دهنده کامپایلر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دهنده سخت افزار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نویس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631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549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28022"/>
            <a:ext cx="11793300" cy="6125178"/>
          </a:xfrm>
        </p:spPr>
        <p:txBody>
          <a:bodyPr>
            <a:normAutofit lnSpcReduction="10000"/>
          </a:bodyPr>
          <a:lstStyle/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دهنده زبان: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تمام ساختار را بیان کند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دانش و دید مناسب به ساختار زبان امکان وجود خطا در تعاریف بسیار کم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نویس: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نیاز های مسئله که در زمان توسعه زبان منظور نشده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تعاریف به علت دید کم به ساختار زبان دارای احتمال خطا ویا ابهام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زمان های انقیاد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تعریف زبان: توسعه دهنده زبان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پیاده سازی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زبان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محدودیت های سخت افزار و ماشین اجرای کد دامنه تعاریف را محدود می کند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ترجمه کد: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 نویس: تعیین مقادیر متغییر، توابع دست نویس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مترجم (سیستم): ترجمه مفاهیم، ایجاد ساختار داده، ساختار حافظه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بارگذار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loader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 کنترل حافظه و تمام ساختار برای هماهنگ شدن با کد اصلی.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اجرای کد: تغییرات متغییر ها و ایجاد، ارسال و حذف توابع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678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8466" y="80539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دوم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25600"/>
            <a:ext cx="11778900" cy="6099599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انقیاد: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انقیاد زودرس: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توسط توسعه دهندگان زبان، کامپایلر و سخت افزار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قابلیت اطمینان بالا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تعاریف محدود و کلی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بدون انعطاف پذیری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انقیاد دیررس: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توسط کد نویس و یا سیستم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ایجاد ساختار های جدید مورد نیاز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تغیرات در ساختار اولیه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انعطاف پذیری 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غیر قابل اطمینان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عامل اصلی انعطاف پذیری و قابلیت اطمینان زبان است.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>
                <a:cs typeface="B Nazanin" panose="00000400000000000000" pitchFamily="2" charset="-78"/>
              </a:rPr>
              <a:t>26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736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3354" y="68635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394705"/>
            <a:ext cx="11765225" cy="6463295"/>
          </a:xfrm>
        </p:spPr>
        <p:txBody>
          <a:bodyPr>
            <a:normAutofit fontScale="92500"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نحو (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syntax</a:t>
            </a: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شیوه کنار هم قرار دادن واژگان و عناصر زبان به شکل یک دنباله با روابط مشخص </a:t>
            </a: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معنا مشخص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معیار های نحو صحیح: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قابلیت خوانایی: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 درک برای کاربران و استفاده کننده+ حمایت از ساختار جانبی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قابلیت نوشتن: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حمایت کد نویسی سریع و ساده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نحو: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نحو ضمنی: کاربر کد نویس قادر به تعریف برخی از ساختار براساس نیاز (انقیاد دیررس)</a:t>
            </a:r>
            <a:endParaRPr lang="fa-IR" sz="2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نحو زائد: بیان یک مفهوم در چند قالب (انقیاد زودرس)</a:t>
            </a:r>
            <a:endParaRPr lang="fa-IR" sz="2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کاربر کد نویس بتواند درصورت نیاز به میل خود یکی از این ساختار ها استفاده کند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مزایای نحو مناسب: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سهولت در بازرسی: خطایابی  ساده نحوی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سهولت ترجمه: یک تعادل بین قابلیت خواندن و نوشتن (کد نویسی سطح بالا با ترجمه ساده سطح پایین)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fa-IR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وجود ابهام: عدم ابهام در درک معنای کد و عملکرد آن نباید هیچ مرحله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058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373062"/>
            <a:ext cx="11758647" cy="6180138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عناصر نحو زبان: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کاراکتر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شناسه ها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int   for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کلمات رزرو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com</a:t>
            </a:r>
            <a:r>
              <a:rPr lang="en-US" sz="20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کلمات توصیفی (اضافه)    برچسب ها  اطلاعات توصیفی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توضیحات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نماد عملگر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==  |  || </a:t>
            </a:r>
            <a:r>
              <a:rPr lang="en-US" sz="20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=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نماد محصور کننده (اولویت)     () 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}{     []</a:t>
            </a:r>
            <a:r>
              <a:rPr lang="en-US" sz="2000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عبارت ها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دستورات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فرمت های دستورات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فضای خالی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**برنامه ها و زیر برنامه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واسط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interface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بیان کننده نحو</a:t>
            </a:r>
            <a:r>
              <a:rPr lang="fa-IR" sz="20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</a:t>
            </a: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ارتباط برنامه مادر با زیر برنامه ها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1-تعریف دامنه برد زیربرنامه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scope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2-بیان سلسله مراتب و ساختار (برنامه مادر و زیر برنامه ها زیر دست قادر به شناسایی زیر دست و بالا دست خود هست یا نه)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تعریف ارتباط میان داده های درون برنامه (انقیاد)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60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تاریخچه کامپیوتر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تاریخچه زبان ها: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عددی: (کامپیوتر اولیه- مکانیکی) کاربرد محاسباتی-علمی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صنعتی-تجاری: (کامپیوتر صنعتی-عصر شبکه) کنترل صنعتی- حسابداری- بورس </a:t>
            </a:r>
            <a:r>
              <a:rPr lang="fa-I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بانک- انتقال وجه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هوش مصنوعی: توصیف مفاهیم و آموزش (بیان رابطه به گراف)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سیستم: (دارای کاربرد های کلی) قابلیت عملکرد طبقاتی تبدیل یک زبان به بستر توسعه سایر زبان (زبان سطح بالا)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776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991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373061"/>
            <a:ext cx="11725755" cy="6180139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ارتباط میان داده های درون برنامه: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نیازمند ترجمه داده از یک برنامه به برنامه دیگر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مشکلات ترجمه داده ها: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1-تغییر داده: تغییر مقدار یا نوع داده به ناخواسته در حین فرایند ترجمه، فراخوانی و یا جابجایی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2-دسترسی داده: یک داده خاص ممکن است به طور همزمان در یک بخش و یا زیر برنامه دیگر از برنامه اصلی موجود باشد و تغییرکند.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*راه حل ساده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 نویسی پیمانه ای: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زیربرنامه به شکل مجزا و تودرتو برای کارایی بهتر (به شکل دستی توسط کاربر)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مزیت 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خطایابی مجزا و ساده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ترجمه و کامپایل مجزا و سرشکن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قابلیت استفاده مجدد از ساختار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عیب: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1-مشکل تغییر داده در صورت استفاده از ساختار تودرتو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2-شناسایی خطا های نحوی ساده ولی شناسایی یک خطای غیر نحوی (محاسبات، خطای میانی، تغییر داده) بسیار سخت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29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8880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814378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مشکلات ترجمه داده ها: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*راه حل: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داده کنترلی: داده ای در کد قرار داده برای شناسایی خطا های داخلی در حین اجرای خط به خط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تقویت بارگذار: قرار دادن داده و توابع در سرآیند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 بررسی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خطا ها را حین اجرا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راه حل بهتر: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1-تعریف مجزای داده از دستور (تعریف داده های سراسری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Global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داده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کد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2-برنامه نویسی یک تکه با قالب بندی داده به صورت خودکار (شی گرایی)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rtl="1"/>
            <a:endParaRPr lang="fa-IR" sz="20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2022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پروسه ترجمه: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معیار کیفیت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سرعت ترجمه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موثر: مرور کد و شناسایی ساختار های مناسب در زبان مقصد برای آن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معیار کارایی مترجم: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دفاتی است که کد را می خواند (گذر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pass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گذر کم= ترجمه سریع          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تعداد گذر زیاد= کد مقصد موثر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579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167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061"/>
            <a:ext cx="11687174" cy="6180139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مراحل ترجمه 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تحلیل کد منبع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1-1تحلیل لغوی: بررسی دستورات و علائم از نظر هجی شدن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1-2تحلیل نحوی: بررسی صحت دستورات و داده ها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1-3تحلیل معنایی: بررسی معنای مفهوم سلسله دستورات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یک جدول کلی شامل تمام دستورات- داده ها- ارجاعات (جدول نمادها)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ثبت اطلاعات ضمنی: مقادیر پیش فرض دادها- تغییرات مقادیر در حین اجرا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خطا های ساختاری اجرایی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run time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سرریز 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تقسیم بر صفر و .....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پردازش کلی: یک مرتبه همه ساختار ها یه شکل جزء به جزء اجرا می شوند و یک مرتبه به شکل کامل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تولید مقصد: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استاندارد سازی: مفسر به ساختار های کد مقصد آشنا است و ساختار های کد منبع تحلیل کرده در نتیجه یک بهینه سازی برای نگاشت دو کد انجام 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2-1بهینه سازی شامل تولید کد میانی (یک جا و یا طی چند مرتبه): کد مقصد کوتاه تر، ساده تر و موثرتر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2-2 تولید کد مقصد از کد میانی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بارگذاری: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{قطعات اضافی از جدول نمادها به سرایند کد مقصد اضافه می شود و تبدیل به کد اجرایی می شود}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1979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5966778"/>
          </a:xfrm>
        </p:spPr>
        <p:txBody>
          <a:bodyPr>
            <a:normAutofit/>
          </a:bodyPr>
          <a:lstStyle/>
          <a:p>
            <a:pPr algn="r" rtl="1"/>
            <a:r>
              <a:rPr lang="fa-IR" b="1" i="0" u="none" strike="noStrike" baseline="0" dirty="0">
                <a:latin typeface="BNazanin"/>
                <a:cs typeface="B Nazanin" panose="00000400000000000000" pitchFamily="2" charset="-78"/>
              </a:rPr>
              <a:t>اجرای کد: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*فعال سازی سلسله مراتبی 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boot strap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en-US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1- تولید یک ماشین مجازی 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(</a:t>
            </a:r>
            <a:r>
              <a:rPr lang="en-US" dirty="0">
                <a:latin typeface="BNazanin"/>
                <a:cs typeface="B Nazanin" panose="00000400000000000000" pitchFamily="2" charset="-78"/>
              </a:rPr>
              <a:t>p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-کد)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2- کد اجرایی توسط ماشین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p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-کد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شکستن کد به </a:t>
            </a:r>
            <a:r>
              <a:rPr lang="en-US" b="0" i="0" u="none" strike="noStrike" baseline="0" dirty="0">
                <a:latin typeface="BNazanin"/>
                <a:cs typeface="B Nazanin" panose="00000400000000000000" pitchFamily="2" charset="-78"/>
              </a:rPr>
              <a:t>p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 قسمت مستقل از هم و دارای اولویت اجرا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کامپایل قسمت ها به شکل مجازی توسط ماشین مجازی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p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کد (</a:t>
            </a:r>
            <a:r>
              <a:rPr lang="fa-IR" b="0" i="0" u="sng" strike="noStrike" baseline="0" dirty="0">
                <a:latin typeface="BNazanin"/>
                <a:cs typeface="B Nazanin" panose="00000400000000000000" pitchFamily="2" charset="-78"/>
              </a:rPr>
              <a:t>کامپایلر ثانویه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  <a:r>
              <a:rPr lang="en-US" b="0" i="0" u="none" strike="noStrike" baseline="0" dirty="0">
                <a:latin typeface="BNazanin"/>
                <a:cs typeface="B Nazanin" panose="00000400000000000000" pitchFamily="2" charset="-78"/>
              </a:rPr>
              <a:t>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(تولید کد میانی)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تکرار کامپایل کد میانی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p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کد به دفعات و تولیدکد بهینه (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n-pass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اجرا شدن اولین قسمت از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p 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–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قسمت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شروع به اجرا قسمت های بعدی به ترتیب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i="0" u="none" strike="noStrike" baseline="0" dirty="0">
                <a:latin typeface="BNazanin"/>
                <a:cs typeface="B Nazanin" panose="00000400000000000000" pitchFamily="2" charset="-78"/>
              </a:rPr>
              <a:t>استاندارد سازی نحو در کد میانی:</a:t>
            </a:r>
          </a:p>
          <a:p>
            <a:pPr algn="r" rtl="1"/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تبدیل نحو زبان به یک ساختار استاندارد میانی کم خطاو رسمی به شکل یک نحو سراسری (زبان مادر، ساختار مادر)</a:t>
            </a:r>
          </a:p>
          <a:p>
            <a:pPr algn="r" rtl="1"/>
            <a:r>
              <a:rPr lang="fa-IR" b="0" i="0" u="none" strike="noStrike" baseline="0" dirty="0">
                <a:latin typeface="Wingdings-Regular"/>
                <a:cs typeface="B Nazanin" panose="00000400000000000000" pitchFamily="2" charset="-78"/>
              </a:rPr>
              <a:t>سادگی تعریف </a:t>
            </a: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ساختار از پیش تعریف شده ای برای تبدیل کاملا موثر دو زبان مادر</a:t>
            </a: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931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 ادبیات: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ای از قوانین برای تعریف و مدیریت ساختار های نحوی و کلمات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گرامربرنامه نویسی: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استادارد که کم خطا ترین و رسمی ترین شکل نحو برای زبان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نحو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syntax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ای متناهی از قوانین گرامری          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برنامه نویسی: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مجوعه ای از برنامه ها دارای نحو درست (این مجموعه ممکن است معنی نداشته باشد)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گرامرها: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تفاوت میان گرامرها در توانایی انتقال مفاهیم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*** هر قدر گرامر ساده تر=توان انتقال مفهوم کمتر =درک در ماشین بهتر درک  (کد باینری)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 ساده تر= محدودیت بیشتر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785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54590"/>
            <a:ext cx="11687174" cy="648493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گرامر: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(مستقل از متن):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دستور به صورت یک دنباله با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طول محدود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نوع مفهومی قابل بیان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فرم منظم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RF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دارای محدودیت مفهوم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نحوه عملکرد گرامر: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خوانش دنباله: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1-1 بر اساس اندازه لغات معنا دار در گرامر زبان ورودی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1-2 تجزیه دنباله ورودی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به زیر مجموعه هایی به نام عبارت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term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درخت تجزیه: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تجزیه عناصر دنباله ورودی به ساختار استاندارد گرامری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داشتن یک توصیف بدون ابهام از دنباله ورودی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معنا و درک دنباله بدون ابهام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1468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مزیت درخت: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دور ندارند(عدم ابهامی در مورد دفعات تکرار)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داشتن قوانین استاندارد پیمایش(خواندن خالی از ابهام)(ریشه و برگ)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قوانین استاندارد پیمایش= از هر دنباله ورودی فقط یک مفهوم قابل استخراج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 درخت: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تولید درخت فقط دو نوع گره لازم است: دو نوع عبارت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term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1-عبارت پایانی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2-عبارت غیر پایانی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A=B+C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36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A54D34-F030-43BD-A11E-33E68A198A12}"/>
              </a:ext>
            </a:extLst>
          </p:cNvPr>
          <p:cNvSpPr/>
          <p:nvPr/>
        </p:nvSpPr>
        <p:spPr>
          <a:xfrm>
            <a:off x="2881425" y="4348716"/>
            <a:ext cx="574154" cy="60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35FB93-F51B-4ED4-B697-0423C33AE175}"/>
              </a:ext>
            </a:extLst>
          </p:cNvPr>
          <p:cNvCxnSpPr>
            <a:stCxn id="9" idx="3"/>
          </p:cNvCxnSpPr>
          <p:nvPr/>
        </p:nvCxnSpPr>
        <p:spPr>
          <a:xfrm flipH="1">
            <a:off x="2413591" y="4861480"/>
            <a:ext cx="551917" cy="50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34AFDB-8845-4DF6-A3B0-8BED6ABA9466}"/>
              </a:ext>
            </a:extLst>
          </p:cNvPr>
          <p:cNvCxnSpPr>
            <a:stCxn id="9" idx="5"/>
          </p:cNvCxnSpPr>
          <p:nvPr/>
        </p:nvCxnSpPr>
        <p:spPr>
          <a:xfrm>
            <a:off x="3371496" y="4861480"/>
            <a:ext cx="456225" cy="53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DC6E6C-8004-43B4-B3A9-FDB900C460BA}"/>
              </a:ext>
            </a:extLst>
          </p:cNvPr>
          <p:cNvSpPr/>
          <p:nvPr/>
        </p:nvSpPr>
        <p:spPr>
          <a:xfrm>
            <a:off x="2018233" y="5150017"/>
            <a:ext cx="574158" cy="60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4BA26-17E3-465D-8921-E54DAA64FBBF}"/>
              </a:ext>
            </a:extLst>
          </p:cNvPr>
          <p:cNvSpPr/>
          <p:nvPr/>
        </p:nvSpPr>
        <p:spPr>
          <a:xfrm>
            <a:off x="3620871" y="5150017"/>
            <a:ext cx="574158" cy="60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1776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5166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1711"/>
            <a:ext cx="12044218" cy="6557195"/>
          </a:xfrm>
        </p:spPr>
        <p:txBody>
          <a:bodyPr>
            <a:normAutofit fontScale="92500"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درخت: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درخت دودویی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ساده ترین نوع درخت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FSA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یادگیر حالت </a:t>
            </a:r>
            <a:r>
              <a:rPr lang="fa-IR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متناهی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درخت محدود با حالات متناهی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(مجموعه عملوند ها و عملگر ها محدود)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2-1حتما یک حالت شروع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2-2چند حالت </a:t>
            </a:r>
            <a:r>
              <a:rPr lang="fa-IR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پایانی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2-3چندین حالت میانی (حالت گذر)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فلوچارت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NFA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یادگیر غیر قطعی متناهی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 زیر مجموعه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3-1 نماد پایانی مشخص(حتما به پایان می رسد)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3-2 اگر نماد غیرپایانی باشد آنگاه حتما باید به یک مجموعه از حالات غیر پایانی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 تجزیه که هر حالت با یک </a:t>
            </a:r>
            <a:r>
              <a:rPr lang="fa-IR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حالت پایانی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تمام می شود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حالت های متناهی هستند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(ولی نحوه پیمایش و ترتیب ان ها مشخص نیست)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یا به حالت های متناهی قابل تجزیه هستند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3-3 هیچ چیزی خارج از این دو حالت قابل تصور نیست.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 پتری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98DCC9-2A96-412C-B82C-910BA8541256}"/>
              </a:ext>
            </a:extLst>
          </p:cNvPr>
          <p:cNvSpPr/>
          <p:nvPr/>
        </p:nvSpPr>
        <p:spPr>
          <a:xfrm>
            <a:off x="1984633" y="1649966"/>
            <a:ext cx="443020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7DF95-7D5A-4D61-8002-37C1013C4209}"/>
              </a:ext>
            </a:extLst>
          </p:cNvPr>
          <p:cNvCxnSpPr>
            <a:stCxn id="6" idx="3"/>
          </p:cNvCxnSpPr>
          <p:nvPr/>
        </p:nvCxnSpPr>
        <p:spPr>
          <a:xfrm flipH="1">
            <a:off x="1516800" y="2017979"/>
            <a:ext cx="532712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7044A-4FF4-4ABF-8D72-72EC47F4A617}"/>
              </a:ext>
            </a:extLst>
          </p:cNvPr>
          <p:cNvCxnSpPr>
            <a:stCxn id="6" idx="5"/>
          </p:cNvCxnSpPr>
          <p:nvPr/>
        </p:nvCxnSpPr>
        <p:spPr>
          <a:xfrm>
            <a:off x="2362774" y="2017979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6EBAC30-8AC4-4D89-AFC2-AC6BA49AEED2}"/>
              </a:ext>
            </a:extLst>
          </p:cNvPr>
          <p:cNvSpPr/>
          <p:nvPr/>
        </p:nvSpPr>
        <p:spPr>
          <a:xfrm>
            <a:off x="1158177" y="265350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C22718-7FB5-47E0-86B3-086D2FFD5249}"/>
              </a:ext>
            </a:extLst>
          </p:cNvPr>
          <p:cNvSpPr/>
          <p:nvPr/>
        </p:nvSpPr>
        <p:spPr>
          <a:xfrm>
            <a:off x="2661307" y="2677160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3B51A-75D4-4EEB-8D7E-A21CC78722F7}"/>
              </a:ext>
            </a:extLst>
          </p:cNvPr>
          <p:cNvSpPr/>
          <p:nvPr/>
        </p:nvSpPr>
        <p:spPr>
          <a:xfrm>
            <a:off x="4091835" y="1649966"/>
            <a:ext cx="443020" cy="4457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57D936-CC13-4F0E-BE55-7C1E8074235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624002" y="2030460"/>
            <a:ext cx="532712" cy="65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11A4A-2020-411D-B725-2CB2D126260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469976" y="2030460"/>
            <a:ext cx="568155" cy="68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4CF825-89E8-4B1A-8ECE-37BEE0E265FE}"/>
              </a:ext>
            </a:extLst>
          </p:cNvPr>
          <p:cNvSpPr/>
          <p:nvPr/>
        </p:nvSpPr>
        <p:spPr>
          <a:xfrm>
            <a:off x="3323517" y="2663074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F0A3F7-EDEB-420F-A09E-674710556875}"/>
              </a:ext>
            </a:extLst>
          </p:cNvPr>
          <p:cNvSpPr/>
          <p:nvPr/>
        </p:nvSpPr>
        <p:spPr>
          <a:xfrm>
            <a:off x="4861385" y="2681834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5CB048-6862-4FAB-AAF1-01808E5C5ADE}"/>
              </a:ext>
            </a:extLst>
          </p:cNvPr>
          <p:cNvSpPr/>
          <p:nvPr/>
        </p:nvSpPr>
        <p:spPr>
          <a:xfrm>
            <a:off x="3138245" y="830262"/>
            <a:ext cx="520589" cy="496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40E4EA-13F5-4296-98D4-E89E1B39B478}"/>
              </a:ext>
            </a:extLst>
          </p:cNvPr>
          <p:cNvCxnSpPr>
            <a:stCxn id="16" idx="3"/>
            <a:endCxn id="6" idx="7"/>
          </p:cNvCxnSpPr>
          <p:nvPr/>
        </p:nvCxnSpPr>
        <p:spPr>
          <a:xfrm flipH="1">
            <a:off x="2362774" y="1253639"/>
            <a:ext cx="851709" cy="45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752655-6E51-4573-AB09-D4080805B254}"/>
              </a:ext>
            </a:extLst>
          </p:cNvPr>
          <p:cNvCxnSpPr>
            <a:cxnSpLocks/>
            <a:stCxn id="16" idx="5"/>
            <a:endCxn id="11" idx="1"/>
          </p:cNvCxnSpPr>
          <p:nvPr/>
        </p:nvCxnSpPr>
        <p:spPr>
          <a:xfrm>
            <a:off x="3582596" y="1253639"/>
            <a:ext cx="574118" cy="46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4FA2CA-4CBC-4A90-B722-443B45710CD7}"/>
              </a:ext>
            </a:extLst>
          </p:cNvPr>
          <p:cNvSpPr/>
          <p:nvPr/>
        </p:nvSpPr>
        <p:spPr>
          <a:xfrm>
            <a:off x="2143373" y="5327377"/>
            <a:ext cx="428622" cy="46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FFCCEC-2A8E-42D6-BC88-1C2EB801D648}"/>
              </a:ext>
            </a:extLst>
          </p:cNvPr>
          <p:cNvCxnSpPr>
            <a:stCxn id="19" idx="3"/>
          </p:cNvCxnSpPr>
          <p:nvPr/>
        </p:nvCxnSpPr>
        <p:spPr>
          <a:xfrm flipH="1">
            <a:off x="1675540" y="5723153"/>
            <a:ext cx="530603" cy="62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CE13A1-A210-4972-856C-67380906533E}"/>
              </a:ext>
            </a:extLst>
          </p:cNvPr>
          <p:cNvCxnSpPr>
            <a:stCxn id="19" idx="5"/>
          </p:cNvCxnSpPr>
          <p:nvPr/>
        </p:nvCxnSpPr>
        <p:spPr>
          <a:xfrm>
            <a:off x="2509225" y="5723153"/>
            <a:ext cx="580444" cy="65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8C004CF-E116-4E93-90AF-53D061703757}"/>
              </a:ext>
            </a:extLst>
          </p:cNvPr>
          <p:cNvSpPr/>
          <p:nvPr/>
        </p:nvSpPr>
        <p:spPr>
          <a:xfrm>
            <a:off x="1280181" y="6128678"/>
            <a:ext cx="428625" cy="46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FA4C58-889C-4FFF-B0F2-089D04C42929}"/>
              </a:ext>
            </a:extLst>
          </p:cNvPr>
          <p:cNvSpPr/>
          <p:nvPr/>
        </p:nvSpPr>
        <p:spPr>
          <a:xfrm>
            <a:off x="2882819" y="6128678"/>
            <a:ext cx="428625" cy="46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69472C-9F80-473A-8FDF-96CF31281FBF}"/>
              </a:ext>
            </a:extLst>
          </p:cNvPr>
          <p:cNvSpPr/>
          <p:nvPr/>
        </p:nvSpPr>
        <p:spPr>
          <a:xfrm>
            <a:off x="4907542" y="5289163"/>
            <a:ext cx="428622" cy="4636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FA8BD9-87E8-4F12-B60B-CEF7CDF950BD}"/>
              </a:ext>
            </a:extLst>
          </p:cNvPr>
          <p:cNvCxnSpPr>
            <a:stCxn id="24" idx="3"/>
          </p:cNvCxnSpPr>
          <p:nvPr/>
        </p:nvCxnSpPr>
        <p:spPr>
          <a:xfrm flipH="1">
            <a:off x="4439709" y="5684939"/>
            <a:ext cx="530603" cy="62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9590EE-C46E-4962-A091-68520289ADAB}"/>
              </a:ext>
            </a:extLst>
          </p:cNvPr>
          <p:cNvCxnSpPr>
            <a:stCxn id="24" idx="5"/>
          </p:cNvCxnSpPr>
          <p:nvPr/>
        </p:nvCxnSpPr>
        <p:spPr>
          <a:xfrm>
            <a:off x="5273394" y="5684939"/>
            <a:ext cx="580444" cy="65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A94C1A-D2F6-4805-A604-BA35B1AFF9A9}"/>
              </a:ext>
            </a:extLst>
          </p:cNvPr>
          <p:cNvSpPr/>
          <p:nvPr/>
        </p:nvSpPr>
        <p:spPr>
          <a:xfrm>
            <a:off x="4235104" y="6093515"/>
            <a:ext cx="428625" cy="4636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5884A-97E3-45F6-A51A-21DF4443CDC9}"/>
              </a:ext>
            </a:extLst>
          </p:cNvPr>
          <p:cNvSpPr/>
          <p:nvPr/>
        </p:nvSpPr>
        <p:spPr>
          <a:xfrm>
            <a:off x="5646988" y="6090464"/>
            <a:ext cx="428625" cy="4636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CFD80D-6DC4-4F44-8391-9A66A91A8B74}"/>
              </a:ext>
            </a:extLst>
          </p:cNvPr>
          <p:cNvSpPr/>
          <p:nvPr/>
        </p:nvSpPr>
        <p:spPr>
          <a:xfrm>
            <a:off x="2960529" y="4570356"/>
            <a:ext cx="1366922" cy="5053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نا مشخص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FD5145-B3DD-494B-884D-DDA416EBEADF}"/>
              </a:ext>
            </a:extLst>
          </p:cNvPr>
          <p:cNvCxnSpPr>
            <a:cxnSpLocks/>
            <a:stCxn id="29" idx="3"/>
            <a:endCxn id="19" idx="7"/>
          </p:cNvCxnSpPr>
          <p:nvPr/>
        </p:nvCxnSpPr>
        <p:spPr>
          <a:xfrm flipH="1">
            <a:off x="2509225" y="5001721"/>
            <a:ext cx="651485" cy="39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156D6E-9BC0-48C6-9A5E-9DF70B5C434D}"/>
              </a:ext>
            </a:extLst>
          </p:cNvPr>
          <p:cNvCxnSpPr>
            <a:cxnSpLocks/>
            <a:stCxn id="29" idx="5"/>
            <a:endCxn id="24" idx="1"/>
          </p:cNvCxnSpPr>
          <p:nvPr/>
        </p:nvCxnSpPr>
        <p:spPr>
          <a:xfrm>
            <a:off x="4127270" y="5001721"/>
            <a:ext cx="843042" cy="35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E5EB5-C020-4181-B6DB-02BE0DF5B1AB}"/>
              </a:ext>
            </a:extLst>
          </p:cNvPr>
          <p:cNvSpPr/>
          <p:nvPr/>
        </p:nvSpPr>
        <p:spPr>
          <a:xfrm>
            <a:off x="4031423" y="5193412"/>
            <a:ext cx="2180860" cy="141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0BAAD-6F17-469D-97D9-834DD8B68759}"/>
              </a:ext>
            </a:extLst>
          </p:cNvPr>
          <p:cNvSpPr/>
          <p:nvPr/>
        </p:nvSpPr>
        <p:spPr>
          <a:xfrm>
            <a:off x="1214206" y="5207554"/>
            <a:ext cx="2180860" cy="14119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D2A868-91D8-4514-8E54-3AA1DEB59D44}"/>
              </a:ext>
            </a:extLst>
          </p:cNvPr>
          <p:cNvSpPr txBox="1"/>
          <p:nvPr/>
        </p:nvSpPr>
        <p:spPr>
          <a:xfrm>
            <a:off x="5366201" y="5203269"/>
            <a:ext cx="941929" cy="37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مشخص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EC1085-2A2E-41BA-A90C-534A5411B581}"/>
              </a:ext>
            </a:extLst>
          </p:cNvPr>
          <p:cNvSpPr txBox="1"/>
          <p:nvPr/>
        </p:nvSpPr>
        <p:spPr>
          <a:xfrm>
            <a:off x="2614670" y="5281068"/>
            <a:ext cx="941929" cy="37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مشخص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2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54" y="612547"/>
            <a:ext cx="3394455" cy="5559653"/>
          </a:xfrm>
        </p:spPr>
        <p:txBody>
          <a:bodyPr>
            <a:normAutofit/>
          </a:bodyPr>
          <a:lstStyle/>
          <a:p>
            <a:pPr algn="r" rtl="1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FSA</a:t>
            </a:r>
          </a:p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محاسبه عبارات ساده</a:t>
            </a:r>
          </a:p>
          <a:p>
            <a:pPr algn="r" rtl="1"/>
            <a:r>
              <a:rPr lang="fa-IR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در نمایش درختی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معادل: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عملگر در ساق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 و ریشه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عملوند در برگ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عملگر= نماد غیر پایانی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عملوند= نماد پایانی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38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CAF5367A-2866-4A4E-B05A-3300EBFE4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48455" b="44976"/>
          <a:stretch/>
        </p:blipFill>
        <p:spPr>
          <a:xfrm>
            <a:off x="1537041" y="1531100"/>
            <a:ext cx="3720229" cy="29825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287CE88-38FF-4973-BA34-3A29DC21C474}"/>
              </a:ext>
            </a:extLst>
          </p:cNvPr>
          <p:cNvSpPr/>
          <p:nvPr/>
        </p:nvSpPr>
        <p:spPr>
          <a:xfrm>
            <a:off x="5069307" y="3928322"/>
            <a:ext cx="443020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53AAD0-7708-49AA-B335-2046098DBA9A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4691996" y="4296335"/>
            <a:ext cx="442190" cy="3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9E607-F154-431F-93B1-D7DA1A53C8E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447448" y="4296335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711B09B-D2FA-40CD-B836-9A77ABDC7273}"/>
              </a:ext>
            </a:extLst>
          </p:cNvPr>
          <p:cNvSpPr/>
          <p:nvPr/>
        </p:nvSpPr>
        <p:spPr>
          <a:xfrm>
            <a:off x="4313852" y="4574858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5135F0-A9D8-415E-A8F7-A13F59000790}"/>
              </a:ext>
            </a:extLst>
          </p:cNvPr>
          <p:cNvSpPr/>
          <p:nvPr/>
        </p:nvSpPr>
        <p:spPr>
          <a:xfrm>
            <a:off x="5804119" y="4947072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E99996-55D6-4856-819C-424B6E9BC0B3}"/>
              </a:ext>
            </a:extLst>
          </p:cNvPr>
          <p:cNvSpPr/>
          <p:nvPr/>
        </p:nvSpPr>
        <p:spPr>
          <a:xfrm>
            <a:off x="7234647" y="3934500"/>
            <a:ext cx="443020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FA6AFA-B1E2-4FD8-B1AB-5C5AD30BAD36}"/>
              </a:ext>
            </a:extLst>
          </p:cNvPr>
          <p:cNvCxnSpPr>
            <a:stCxn id="16" idx="3"/>
          </p:cNvCxnSpPr>
          <p:nvPr/>
        </p:nvCxnSpPr>
        <p:spPr>
          <a:xfrm flipH="1">
            <a:off x="6766814" y="4302513"/>
            <a:ext cx="532712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CCAB9-EE40-4C88-9D15-67FF7497D7DF}"/>
              </a:ext>
            </a:extLst>
          </p:cNvPr>
          <p:cNvCxnSpPr>
            <a:stCxn id="16" idx="5"/>
          </p:cNvCxnSpPr>
          <p:nvPr/>
        </p:nvCxnSpPr>
        <p:spPr>
          <a:xfrm>
            <a:off x="7612788" y="4302513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8C823A-7652-4B84-9CA7-9543FB618F1F}"/>
              </a:ext>
            </a:extLst>
          </p:cNvPr>
          <p:cNvSpPr/>
          <p:nvPr/>
        </p:nvSpPr>
        <p:spPr>
          <a:xfrm>
            <a:off x="6466329" y="4932986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0F2E5-BEB3-4B9C-A11D-DABE71B2D42F}"/>
              </a:ext>
            </a:extLst>
          </p:cNvPr>
          <p:cNvSpPr/>
          <p:nvPr/>
        </p:nvSpPr>
        <p:spPr>
          <a:xfrm>
            <a:off x="8004197" y="4951746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C6B452-2626-49D4-8C55-83E1D1B7B98F}"/>
              </a:ext>
            </a:extLst>
          </p:cNvPr>
          <p:cNvSpPr/>
          <p:nvPr/>
        </p:nvSpPr>
        <p:spPr>
          <a:xfrm>
            <a:off x="6247142" y="3108112"/>
            <a:ext cx="520589" cy="496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8C633-D682-426C-9ED9-B511443536C9}"/>
              </a:ext>
            </a:extLst>
          </p:cNvPr>
          <p:cNvCxnSpPr>
            <a:stCxn id="21" idx="3"/>
            <a:endCxn id="11" idx="7"/>
          </p:cNvCxnSpPr>
          <p:nvPr/>
        </p:nvCxnSpPr>
        <p:spPr>
          <a:xfrm flipH="1">
            <a:off x="5447448" y="3531489"/>
            <a:ext cx="875932" cy="45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D25AF-2057-4215-9765-1ED954715DDE}"/>
              </a:ext>
            </a:extLst>
          </p:cNvPr>
          <p:cNvCxnSpPr>
            <a:cxnSpLocks/>
            <a:stCxn id="21" idx="5"/>
            <a:endCxn id="16" idx="1"/>
          </p:cNvCxnSpPr>
          <p:nvPr/>
        </p:nvCxnSpPr>
        <p:spPr>
          <a:xfrm>
            <a:off x="6691493" y="3531489"/>
            <a:ext cx="608033" cy="46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494B2-3532-4714-A569-3718D8F69673}"/>
              </a:ext>
            </a:extLst>
          </p:cNvPr>
          <p:cNvCxnSpPr>
            <a:cxnSpLocks/>
            <a:stCxn id="14" idx="3"/>
            <a:endCxn id="41" idx="7"/>
          </p:cNvCxnSpPr>
          <p:nvPr/>
        </p:nvCxnSpPr>
        <p:spPr>
          <a:xfrm flipH="1">
            <a:off x="3870190" y="4942871"/>
            <a:ext cx="508541" cy="2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09E67C-2E9F-4F58-896B-13397273FA37}"/>
              </a:ext>
            </a:extLst>
          </p:cNvPr>
          <p:cNvCxnSpPr>
            <a:cxnSpLocks/>
            <a:stCxn id="14" idx="5"/>
            <a:endCxn id="29" idx="0"/>
          </p:cNvCxnSpPr>
          <p:nvPr/>
        </p:nvCxnSpPr>
        <p:spPr>
          <a:xfrm>
            <a:off x="4691996" y="4942871"/>
            <a:ext cx="388860" cy="2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D85BA5E-B7EC-4467-AF98-F0EED3FA11CA}"/>
              </a:ext>
            </a:extLst>
          </p:cNvPr>
          <p:cNvSpPr/>
          <p:nvPr/>
        </p:nvSpPr>
        <p:spPr>
          <a:xfrm>
            <a:off x="4859344" y="5181412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83AEF5-C7B0-4920-9DCE-2B4971506832}"/>
              </a:ext>
            </a:extLst>
          </p:cNvPr>
          <p:cNvSpPr/>
          <p:nvPr/>
        </p:nvSpPr>
        <p:spPr>
          <a:xfrm>
            <a:off x="3492046" y="5118246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0CD35D-ADD5-4E03-AD68-428EBBD142F3}"/>
              </a:ext>
            </a:extLst>
          </p:cNvPr>
          <p:cNvCxnSpPr>
            <a:cxnSpLocks/>
            <a:stCxn id="41" idx="3"/>
            <a:endCxn id="44" idx="7"/>
          </p:cNvCxnSpPr>
          <p:nvPr/>
        </p:nvCxnSpPr>
        <p:spPr>
          <a:xfrm flipH="1">
            <a:off x="3517333" y="5486259"/>
            <a:ext cx="395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A0520D-B3A1-433E-98F7-939C1B28EE84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3870190" y="5486259"/>
            <a:ext cx="1021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1E35224-9761-459F-BB2E-4DC942AB9B2E}"/>
              </a:ext>
            </a:extLst>
          </p:cNvPr>
          <p:cNvSpPr/>
          <p:nvPr/>
        </p:nvSpPr>
        <p:spPr>
          <a:xfrm>
            <a:off x="3139189" y="5675732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23B345-F2CA-4344-B4E6-0E1C9769EBFA}"/>
              </a:ext>
            </a:extLst>
          </p:cNvPr>
          <p:cNvSpPr/>
          <p:nvPr/>
        </p:nvSpPr>
        <p:spPr>
          <a:xfrm>
            <a:off x="3907503" y="5675732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994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40" y="830262"/>
            <a:ext cx="11824134" cy="579000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تاریخچه سخت افزار- نرم افزار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کامپیوترهای بزرگ- اندازه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پردازش دسته ای: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کارت پانچ- نوار مغناطیس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 یکجای کل اطلاعات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امکان شناسایی و اصلاح خطای در کد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پردازش محاوره ای: </a:t>
            </a:r>
            <a:endParaRPr lang="fa-I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تبادل اطلاعات به مستقیم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به شکل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I/O</a:t>
            </a:r>
            <a:endParaRPr lang="fa-I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پاسخ های میانی سیستم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پردازش خطا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محدودیت زمانی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چند کاربره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پردازش خطا= قابلیت اعتماد= افزایش کاربرد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Punched card - Wikipedia">
            <a:extLst>
              <a:ext uri="{FF2B5EF4-FFF2-40B4-BE49-F238E27FC236}">
                <a16:creationId xmlns:a16="http://schemas.microsoft.com/office/drawing/2014/main" id="{18829FD1-B8BF-4E2A-B057-4AA76E0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4454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netic Tape Alert Project | Magnetic Tape Alert Project">
            <a:extLst>
              <a:ext uri="{FF2B5EF4-FFF2-40B4-BE49-F238E27FC236}">
                <a16:creationId xmlns:a16="http://schemas.microsoft.com/office/drawing/2014/main" id="{9F166088-7DB6-4EFF-9D05-FEF8936B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7" y="1874758"/>
            <a:ext cx="4004791" cy="46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FSA</a:t>
                </a:r>
                <a:endParaRPr lang="fa-IR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ایراد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  <a:blipFill>
                <a:blip r:embed="rId2"/>
                <a:stretch>
                  <a:fillRect t="-1491" r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39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40EBE246-ADB0-4F2D-8D15-6FDF4B11C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2219" b="55054"/>
          <a:stretch/>
        </p:blipFill>
        <p:spPr>
          <a:xfrm>
            <a:off x="5153456" y="702167"/>
            <a:ext cx="2862786" cy="2022649"/>
          </a:xfrm>
          <a:prstGeom prst="rect">
            <a:avLst/>
          </a:prstGeom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1B329AF8-E02F-4830-868E-C6333FFAE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t="52210" r="1"/>
          <a:stretch/>
        </p:blipFill>
        <p:spPr>
          <a:xfrm>
            <a:off x="3033932" y="2807634"/>
            <a:ext cx="7101834" cy="21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آیا همه عبارات ریاضی با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FSA </a:t>
                </a: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قابل پیاده سازی است:</a:t>
                </a:r>
                <a:r>
                  <a:rPr lang="fa-I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خیر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ضعف حافظه </a:t>
                </a:r>
                <a:r>
                  <a:rPr lang="fa-IR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در </a:t>
                </a: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ساختار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FSA</a:t>
                </a: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عدم تفکیک قسمت های یک فرمول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2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fa-IR" sz="2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sup>
                    </m:sSup>
                  </m:oMath>
                </a14:m>
                <a:endParaRPr lang="fa-IR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Wingdings" panose="05000000000000000000" pitchFamily="2" charset="2"/>
                  <a:buChar char="Ø"/>
                </a:pPr>
                <a:endParaRPr lang="fa-IR" sz="3200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  <a:blipFill>
                <a:blip r:embed="rId2"/>
                <a:stretch>
                  <a:fillRect t="-1278" r="-104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8071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8126" y="564118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رفع عیب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FSA</a:t>
                </a: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: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FSA</a:t>
                </a: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+ پشته =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PDA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پشته پشتیبان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PDA</a:t>
                </a: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: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یک پشته به عنوان یک محل برای ذخیره عملگر و عملوند ها 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کنترل عملیات مورد نظر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a-IR" sz="320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fa-IR" sz="320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a-IR" sz="3200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8126" y="564118"/>
                <a:ext cx="11687174" cy="5722937"/>
              </a:xfrm>
              <a:blipFill>
                <a:blip r:embed="rId2"/>
                <a:stretch>
                  <a:fillRect t="-1066" r="-83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0E93C-E0FD-4336-9619-55812D2D1295}"/>
              </a:ext>
            </a:extLst>
          </p:cNvPr>
          <p:cNvSpPr/>
          <p:nvPr/>
        </p:nvSpPr>
        <p:spPr>
          <a:xfrm>
            <a:off x="1590408" y="3090504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69C5A-3F28-4565-8F73-8A6273D380D1}"/>
              </a:ext>
            </a:extLst>
          </p:cNvPr>
          <p:cNvSpPr/>
          <p:nvPr/>
        </p:nvSpPr>
        <p:spPr>
          <a:xfrm>
            <a:off x="3784109" y="3090504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4C040-CD73-431A-9A3C-D6E735D56A1A}"/>
              </a:ext>
            </a:extLst>
          </p:cNvPr>
          <p:cNvSpPr/>
          <p:nvPr/>
        </p:nvSpPr>
        <p:spPr>
          <a:xfrm>
            <a:off x="5977811" y="3090504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BB835D-DBE1-4AE9-8164-74A4402E0EA3}"/>
                  </a:ext>
                </a:extLst>
              </p:cNvPr>
              <p:cNvSpPr/>
              <p:nvPr/>
            </p:nvSpPr>
            <p:spPr>
              <a:xfrm>
                <a:off x="3784109" y="5696163"/>
                <a:ext cx="1114157" cy="499704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a-IR" sz="180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𝐵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BB835D-DBE1-4AE9-8164-74A4402E0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09" y="5696163"/>
                <a:ext cx="1114157" cy="499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8">
            <a:extLst>
              <a:ext uri="{FF2B5EF4-FFF2-40B4-BE49-F238E27FC236}">
                <a16:creationId xmlns:a16="http://schemas.microsoft.com/office/drawing/2014/main" id="{B83B0243-7C68-4CE5-B1B0-F851B1BB736A}"/>
              </a:ext>
            </a:extLst>
          </p:cNvPr>
          <p:cNvSpPr/>
          <p:nvPr/>
        </p:nvSpPr>
        <p:spPr>
          <a:xfrm rot="10800000">
            <a:off x="4185634" y="3503054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ED56CF2-A72E-4C29-8E5F-6461DD60ACA9}"/>
              </a:ext>
            </a:extLst>
          </p:cNvPr>
          <p:cNvSpPr/>
          <p:nvPr/>
        </p:nvSpPr>
        <p:spPr>
          <a:xfrm>
            <a:off x="6344925" y="3503054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FD235F4-4C7E-4692-BA05-9162FB9866BD}"/>
              </a:ext>
            </a:extLst>
          </p:cNvPr>
          <p:cNvSpPr/>
          <p:nvPr/>
        </p:nvSpPr>
        <p:spPr>
          <a:xfrm rot="5400000">
            <a:off x="3054373" y="4082178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DC846A4-31B4-4EEF-BEB1-FD9160F3AC9B}"/>
              </a:ext>
            </a:extLst>
          </p:cNvPr>
          <p:cNvSpPr/>
          <p:nvPr/>
        </p:nvSpPr>
        <p:spPr>
          <a:xfrm rot="5400000">
            <a:off x="5248075" y="4082178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algn="r" rt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</a:p>
          <a:p>
            <a:pPr algn="r" rtl="1"/>
            <a:r>
              <a:rPr lang="fa-IR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ای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راد</a:t>
            </a:r>
            <a:endParaRPr lang="fa-IR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42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1BF77C-1814-403D-85D5-393D44C8E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03" y="1661374"/>
            <a:ext cx="9150089" cy="39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58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نقطه ضعف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PDA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نظر اولویت همواره عنصر بالای پشته انتخاب می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درک مفهوم اولیت عملگر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بهینه سازی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PDA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بیان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عبارت محاسباتی به شکل اولویت مند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روش لهستانی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Reverse Polish Notation (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+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قوانین خواندن و تصحیح پشته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اگر نماد بالای پشته پایانی باشد فقط در صورتی درست است که نماد انتهایی عبارت باشد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اگر نماد بالای پشته غیر پایانی باشد با نماد پایانی بعدی ترکیب کن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308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𝐵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𝐶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𝐷</m:t>
                      </m:r>
                    </m:oMath>
                  </m:oMathPara>
                </a14:m>
                <a:endParaRPr lang="en-US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+×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𝐶𝐷</m:t>
                      </m:r>
                    </m:oMath>
                  </m:oMathPara>
                </a14:m>
                <a:endParaRPr lang="fa-IR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1- اگر نماد بالای پشته پایانی باشد فقط در صورتی درست است که نماد انتهایی عبارت باشد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a-IR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2- اگر نماد بالای پشته غیر پایانی باشد با نماد پایانی بعدی ترکیب کن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  <a:blipFill>
                <a:blip r:embed="rId2"/>
                <a:stretch>
                  <a:fillRect r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44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8BC1D-330A-4197-9E20-13B2910E1BCC}"/>
              </a:ext>
            </a:extLst>
          </p:cNvPr>
          <p:cNvSpPr/>
          <p:nvPr/>
        </p:nvSpPr>
        <p:spPr>
          <a:xfrm>
            <a:off x="1030177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B6D72-9B99-4869-8388-A984D11B6C4B}"/>
              </a:ext>
            </a:extLst>
          </p:cNvPr>
          <p:cNvSpPr/>
          <p:nvPr/>
        </p:nvSpPr>
        <p:spPr>
          <a:xfrm>
            <a:off x="3223878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4BCD7-6739-4D61-B2D0-E09A96673380}"/>
              </a:ext>
            </a:extLst>
          </p:cNvPr>
          <p:cNvSpPr/>
          <p:nvPr/>
        </p:nvSpPr>
        <p:spPr>
          <a:xfrm>
            <a:off x="5417580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A16D87D-D718-4A66-B786-87B99054208A}"/>
              </a:ext>
            </a:extLst>
          </p:cNvPr>
          <p:cNvSpPr/>
          <p:nvPr/>
        </p:nvSpPr>
        <p:spPr>
          <a:xfrm rot="5400000">
            <a:off x="2494142" y="3534826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81A278-87D5-4049-96AF-251CBF2655FE}"/>
              </a:ext>
            </a:extLst>
          </p:cNvPr>
          <p:cNvSpPr/>
          <p:nvPr/>
        </p:nvSpPr>
        <p:spPr>
          <a:xfrm rot="5400000">
            <a:off x="4687844" y="3534826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5EA90-5E81-4724-A54B-CFC95381DA72}"/>
              </a:ext>
            </a:extLst>
          </p:cNvPr>
          <p:cNvSpPr/>
          <p:nvPr/>
        </p:nvSpPr>
        <p:spPr>
          <a:xfrm>
            <a:off x="5417581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11128-6ECC-473A-93F5-C0B4AAC2660D}"/>
              </a:ext>
            </a:extLst>
          </p:cNvPr>
          <p:cNvSpPr/>
          <p:nvPr/>
        </p:nvSpPr>
        <p:spPr>
          <a:xfrm>
            <a:off x="7611282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3B16F-6874-4118-B437-BFD3A9421806}"/>
              </a:ext>
            </a:extLst>
          </p:cNvPr>
          <p:cNvSpPr/>
          <p:nvPr/>
        </p:nvSpPr>
        <p:spPr>
          <a:xfrm>
            <a:off x="9804984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9AE482F-1014-4810-AD3B-5B31E9969AA1}"/>
              </a:ext>
            </a:extLst>
          </p:cNvPr>
          <p:cNvSpPr/>
          <p:nvPr/>
        </p:nvSpPr>
        <p:spPr>
          <a:xfrm rot="5400000">
            <a:off x="6881546" y="3534827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DA11B453-0A5C-4DD2-AB56-9AF891BEBE4A}"/>
              </a:ext>
            </a:extLst>
          </p:cNvPr>
          <p:cNvSpPr/>
          <p:nvPr/>
        </p:nvSpPr>
        <p:spPr>
          <a:xfrm rot="5400000">
            <a:off x="9075248" y="3534827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DA2AE7F-8C87-4097-9215-291471CAE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8862"/>
              </p:ext>
            </p:extLst>
          </p:nvPr>
        </p:nvGraphicFramePr>
        <p:xfrm>
          <a:off x="1079288" y="5222706"/>
          <a:ext cx="1015934" cy="3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34">
                  <a:extLst>
                    <a:ext uri="{9D8B030D-6E8A-4147-A177-3AD203B41FA5}">
                      <a16:colId xmlns:a16="http://schemas.microsoft.com/office/drawing/2014/main" val="2200659604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69205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6F78B04-0D47-4B38-815C-1F592AE33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7806"/>
              </p:ext>
            </p:extLst>
          </p:nvPr>
        </p:nvGraphicFramePr>
        <p:xfrm>
          <a:off x="1079288" y="4720858"/>
          <a:ext cx="1015934" cy="3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34">
                  <a:extLst>
                    <a:ext uri="{9D8B030D-6E8A-4147-A177-3AD203B41FA5}">
                      <a16:colId xmlns:a16="http://schemas.microsoft.com/office/drawing/2014/main" val="2200659604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692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F5A95958-0FD3-4411-9B03-24B9A78C3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13815"/>
                  </p:ext>
                </p:extLst>
              </p:nvPr>
            </p:nvGraphicFramePr>
            <p:xfrm>
              <a:off x="1079288" y="4188548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F5A95958-0FD3-4411-9B03-24B9A78C3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13815"/>
                  </p:ext>
                </p:extLst>
              </p:nvPr>
            </p:nvGraphicFramePr>
            <p:xfrm>
              <a:off x="1079288" y="4188548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587" r="-2395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FBC8D351-C66E-49D3-8137-C5EB47C66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94675"/>
              </p:ext>
            </p:extLst>
          </p:nvPr>
        </p:nvGraphicFramePr>
        <p:xfrm>
          <a:off x="1079288" y="3692965"/>
          <a:ext cx="1015934" cy="3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34">
                  <a:extLst>
                    <a:ext uri="{9D8B030D-6E8A-4147-A177-3AD203B41FA5}">
                      <a16:colId xmlns:a16="http://schemas.microsoft.com/office/drawing/2014/main" val="2200659604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692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79B1208C-4B48-4F7A-A122-60DD87C4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61289"/>
              </p:ext>
            </p:extLst>
          </p:nvPr>
        </p:nvGraphicFramePr>
        <p:xfrm>
          <a:off x="1079288" y="3191117"/>
          <a:ext cx="1015934" cy="3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34">
                  <a:extLst>
                    <a:ext uri="{9D8B030D-6E8A-4147-A177-3AD203B41FA5}">
                      <a16:colId xmlns:a16="http://schemas.microsoft.com/office/drawing/2014/main" val="2200659604"/>
                    </a:ext>
                  </a:extLst>
                </a:gridCol>
              </a:tblGrid>
              <a:tr h="379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692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5">
                <a:extLst>
                  <a:ext uri="{FF2B5EF4-FFF2-40B4-BE49-F238E27FC236}">
                    <a16:creationId xmlns:a16="http://schemas.microsoft.com/office/drawing/2014/main" id="{4A7EDEB5-2C0B-407D-91D3-A590B1DEA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58310"/>
                  </p:ext>
                </p:extLst>
              </p:nvPr>
            </p:nvGraphicFramePr>
            <p:xfrm>
              <a:off x="1079288" y="2658807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5">
                <a:extLst>
                  <a:ext uri="{FF2B5EF4-FFF2-40B4-BE49-F238E27FC236}">
                    <a16:creationId xmlns:a16="http://schemas.microsoft.com/office/drawing/2014/main" id="{4A7EDEB5-2C0B-407D-91D3-A590B1DEA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58310"/>
                  </p:ext>
                </p:extLst>
              </p:nvPr>
            </p:nvGraphicFramePr>
            <p:xfrm>
              <a:off x="1079288" y="2658807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" t="-1587" r="-2395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CCAE03E-E3B7-49E0-9ABA-21DE46E4FB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70132"/>
                  </p:ext>
                </p:extLst>
              </p:nvPr>
            </p:nvGraphicFramePr>
            <p:xfrm>
              <a:off x="3282389" y="4614489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𝑨𝑿𝑩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CCAE03E-E3B7-49E0-9ABA-21DE46E4FB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70132"/>
                  </p:ext>
                </p:extLst>
              </p:nvPr>
            </p:nvGraphicFramePr>
            <p:xfrm>
              <a:off x="3282389" y="4614489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5" t="-1563" r="-2381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5">
                <a:extLst>
                  <a:ext uri="{FF2B5EF4-FFF2-40B4-BE49-F238E27FC236}">
                    <a16:creationId xmlns:a16="http://schemas.microsoft.com/office/drawing/2014/main" id="{A09F5531-DCB5-4843-9099-A40260A9C4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981949"/>
                  </p:ext>
                </p:extLst>
              </p:nvPr>
            </p:nvGraphicFramePr>
            <p:xfrm>
              <a:off x="3272989" y="5222706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5">
                <a:extLst>
                  <a:ext uri="{FF2B5EF4-FFF2-40B4-BE49-F238E27FC236}">
                    <a16:creationId xmlns:a16="http://schemas.microsoft.com/office/drawing/2014/main" id="{A09F5531-DCB5-4843-9099-A40260A9C4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981949"/>
                  </p:ext>
                </p:extLst>
              </p:nvPr>
            </p:nvGraphicFramePr>
            <p:xfrm>
              <a:off x="3272989" y="5222706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5" t="-1563" r="-2381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5">
                <a:extLst>
                  <a:ext uri="{FF2B5EF4-FFF2-40B4-BE49-F238E27FC236}">
                    <a16:creationId xmlns:a16="http://schemas.microsoft.com/office/drawing/2014/main" id="{423988EE-1A24-45D4-AD96-B7608D164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205102"/>
                  </p:ext>
                </p:extLst>
              </p:nvPr>
            </p:nvGraphicFramePr>
            <p:xfrm>
              <a:off x="1090125" y="2170315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5">
                <a:extLst>
                  <a:ext uri="{FF2B5EF4-FFF2-40B4-BE49-F238E27FC236}">
                    <a16:creationId xmlns:a16="http://schemas.microsoft.com/office/drawing/2014/main" id="{423988EE-1A24-45D4-AD96-B7608D164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205102"/>
                  </p:ext>
                </p:extLst>
              </p:nvPr>
            </p:nvGraphicFramePr>
            <p:xfrm>
              <a:off x="1090125" y="2170315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95" t="-3175" r="-238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5">
                <a:extLst>
                  <a:ext uri="{FF2B5EF4-FFF2-40B4-BE49-F238E27FC236}">
                    <a16:creationId xmlns:a16="http://schemas.microsoft.com/office/drawing/2014/main" id="{B14CC56C-1197-4E64-B46A-2A6848766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73938"/>
                  </p:ext>
                </p:extLst>
              </p:nvPr>
            </p:nvGraphicFramePr>
            <p:xfrm>
              <a:off x="3272989" y="4072893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𝑪𝑿𝑫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5">
                <a:extLst>
                  <a:ext uri="{FF2B5EF4-FFF2-40B4-BE49-F238E27FC236}">
                    <a16:creationId xmlns:a16="http://schemas.microsoft.com/office/drawing/2014/main" id="{B14CC56C-1197-4E64-B46A-2A6848766A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573938"/>
                  </p:ext>
                </p:extLst>
              </p:nvPr>
            </p:nvGraphicFramePr>
            <p:xfrm>
              <a:off x="3272989" y="4072893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95" t="-1587" r="-238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82BA217-1046-C8D8-5B0A-F0BCE87EB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7230732"/>
                  </p:ext>
                </p:extLst>
              </p:nvPr>
            </p:nvGraphicFramePr>
            <p:xfrm>
              <a:off x="5471938" y="5130043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𝑪𝑿𝑫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82BA217-1046-C8D8-5B0A-F0BCE87EB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7230732"/>
                  </p:ext>
                </p:extLst>
              </p:nvPr>
            </p:nvGraphicFramePr>
            <p:xfrm>
              <a:off x="5471938" y="5130043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>
                          <a:blip r:embed="rId9"/>
                          <a:stretch>
                            <a:fillRect l="-595" t="-1587" r="-2381" b="-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B98C089A-87B9-8F4F-643F-54184138DA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207914"/>
                  </p:ext>
                </p:extLst>
              </p:nvPr>
            </p:nvGraphicFramePr>
            <p:xfrm>
              <a:off x="5443589" y="4680489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𝑨𝑿𝑩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B98C089A-87B9-8F4F-643F-54184138DA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3207914"/>
                  </p:ext>
                </p:extLst>
              </p:nvPr>
            </p:nvGraphicFramePr>
            <p:xfrm>
              <a:off x="5443589" y="4680489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>
                          <a:blip r:embed="rId10"/>
                          <a:stretch>
                            <a:fillRect l="-595" t="-1563" r="-2381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5">
                <a:extLst>
                  <a:ext uri="{FF2B5EF4-FFF2-40B4-BE49-F238E27FC236}">
                    <a16:creationId xmlns:a16="http://schemas.microsoft.com/office/drawing/2014/main" id="{9C548960-7BD1-B169-C46B-0EECC7FF3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464830"/>
                  </p:ext>
                </p:extLst>
              </p:nvPr>
            </p:nvGraphicFramePr>
            <p:xfrm>
              <a:off x="5455789" y="4194306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5">
                <a:extLst>
                  <a:ext uri="{FF2B5EF4-FFF2-40B4-BE49-F238E27FC236}">
                    <a16:creationId xmlns:a16="http://schemas.microsoft.com/office/drawing/2014/main" id="{9C548960-7BD1-B169-C46B-0EECC7FF3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464830"/>
                  </p:ext>
                </p:extLst>
              </p:nvPr>
            </p:nvGraphicFramePr>
            <p:xfrm>
              <a:off x="5455789" y="4194306"/>
              <a:ext cx="1015934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5934">
                      <a:extLst>
                        <a:ext uri="{9D8B030D-6E8A-4147-A177-3AD203B41FA5}">
                          <a16:colId xmlns:a16="http://schemas.microsoft.com/office/drawing/2014/main" val="2200659604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>
                          <a:blip r:embed="rId11"/>
                          <a:stretch>
                            <a:fillRect l="-595" t="-1587" r="-238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2692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874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a-IR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a-IR" b="0" i="1" u="none" strike="noStrike" baseline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u="none" strike="noStrike" baseline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𝐴</m:t>
                              </m:r>
                              <m:r>
                                <a:rPr lang="en-US" b="0" i="1" u="none" strike="noStrike" baseline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en-US" b="0" i="1" u="none" strike="noStrike" baseline="0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𝐵</m:t>
                              </m:r>
                            </m:e>
                          </m:d>
                          <m:r>
                            <a:rPr lang="fa-IR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×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𝐶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𝐷</m:t>
                          </m:r>
                        </m:e>
                      </m:d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/</m:t>
                      </m:r>
                      <m:d>
                        <m:d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𝐸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/ </m:t>
                      </m:r>
                      <m:d>
                        <m:d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𝐶𝐷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++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𝐸𝐹𝐺</m:t>
                          </m:r>
                        </m:e>
                      </m:d>
                    </m:oMath>
                  </m:oMathPara>
                </a14:m>
                <a:endParaRPr lang="fa-IR" b="0" i="0" u="none" strike="noStrike" baseline="0" dirty="0">
                  <a:latin typeface="BNazanin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A39C539-0EEE-4399-82D9-D3046645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6700" y="830262"/>
                <a:ext cx="11687174" cy="57229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45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8BC1D-330A-4197-9E20-13B2910E1BCC}"/>
              </a:ext>
            </a:extLst>
          </p:cNvPr>
          <p:cNvSpPr/>
          <p:nvPr/>
        </p:nvSpPr>
        <p:spPr>
          <a:xfrm>
            <a:off x="1030177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B6D72-9B99-4869-8388-A984D11B6C4B}"/>
              </a:ext>
            </a:extLst>
          </p:cNvPr>
          <p:cNvSpPr/>
          <p:nvPr/>
        </p:nvSpPr>
        <p:spPr>
          <a:xfrm>
            <a:off x="3223878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4BCD7-6739-4D61-B2D0-E09A96673380}"/>
              </a:ext>
            </a:extLst>
          </p:cNvPr>
          <p:cNvSpPr/>
          <p:nvPr/>
        </p:nvSpPr>
        <p:spPr>
          <a:xfrm>
            <a:off x="5417580" y="2543152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A16D87D-D718-4A66-B786-87B99054208A}"/>
              </a:ext>
            </a:extLst>
          </p:cNvPr>
          <p:cNvSpPr/>
          <p:nvPr/>
        </p:nvSpPr>
        <p:spPr>
          <a:xfrm rot="5400000">
            <a:off x="2494142" y="3534826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81A278-87D5-4049-96AF-251CBF2655FE}"/>
              </a:ext>
            </a:extLst>
          </p:cNvPr>
          <p:cNvSpPr/>
          <p:nvPr/>
        </p:nvSpPr>
        <p:spPr>
          <a:xfrm rot="5400000">
            <a:off x="4687844" y="3534826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5EA90-5E81-4724-A54B-CFC95381DA72}"/>
              </a:ext>
            </a:extLst>
          </p:cNvPr>
          <p:cNvSpPr/>
          <p:nvPr/>
        </p:nvSpPr>
        <p:spPr>
          <a:xfrm>
            <a:off x="5417581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11128-6ECC-473A-93F5-C0B4AAC2660D}"/>
              </a:ext>
            </a:extLst>
          </p:cNvPr>
          <p:cNvSpPr/>
          <p:nvPr/>
        </p:nvSpPr>
        <p:spPr>
          <a:xfrm>
            <a:off x="7611282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3B16F-6874-4118-B437-BFD3A9421806}"/>
              </a:ext>
            </a:extLst>
          </p:cNvPr>
          <p:cNvSpPr/>
          <p:nvPr/>
        </p:nvSpPr>
        <p:spPr>
          <a:xfrm>
            <a:off x="9804984" y="2543153"/>
            <a:ext cx="1114157" cy="30909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9AE482F-1014-4810-AD3B-5B31E9969AA1}"/>
              </a:ext>
            </a:extLst>
          </p:cNvPr>
          <p:cNvSpPr/>
          <p:nvPr/>
        </p:nvSpPr>
        <p:spPr>
          <a:xfrm rot="5400000">
            <a:off x="6881546" y="3534827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DA11B453-0A5C-4DD2-AB56-9AF891BEBE4A}"/>
              </a:ext>
            </a:extLst>
          </p:cNvPr>
          <p:cNvSpPr/>
          <p:nvPr/>
        </p:nvSpPr>
        <p:spPr>
          <a:xfrm rot="5400000">
            <a:off x="9075248" y="3534827"/>
            <a:ext cx="379927" cy="727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54" y="612547"/>
            <a:ext cx="3394455" cy="5559653"/>
          </a:xfrm>
        </p:spPr>
        <p:txBody>
          <a:bodyPr>
            <a:normAutofit/>
          </a:bodyPr>
          <a:lstStyle/>
          <a:p>
            <a:pPr algn="r" rt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FSA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38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87CE88-38FF-4973-BA34-3A29DC21C474}"/>
              </a:ext>
            </a:extLst>
          </p:cNvPr>
          <p:cNvSpPr/>
          <p:nvPr/>
        </p:nvSpPr>
        <p:spPr>
          <a:xfrm>
            <a:off x="2718087" y="2045094"/>
            <a:ext cx="443020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53AAD0-7708-49AA-B335-2046098DBA9A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2340776" y="2413107"/>
            <a:ext cx="442190" cy="3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9E607-F154-431F-93B1-D7DA1A53C8E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96228" y="2413107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711B09B-D2FA-40CD-B836-9A77ABDC7273}"/>
              </a:ext>
            </a:extLst>
          </p:cNvPr>
          <p:cNvSpPr/>
          <p:nvPr/>
        </p:nvSpPr>
        <p:spPr>
          <a:xfrm>
            <a:off x="1962632" y="2691630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5135F0-A9D8-415E-A8F7-A13F59000790}"/>
              </a:ext>
            </a:extLst>
          </p:cNvPr>
          <p:cNvSpPr/>
          <p:nvPr/>
        </p:nvSpPr>
        <p:spPr>
          <a:xfrm>
            <a:off x="3452899" y="3063844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E99996-55D6-4856-819C-424B6E9BC0B3}"/>
              </a:ext>
            </a:extLst>
          </p:cNvPr>
          <p:cNvSpPr/>
          <p:nvPr/>
        </p:nvSpPr>
        <p:spPr>
          <a:xfrm>
            <a:off x="4883427" y="2051272"/>
            <a:ext cx="443020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FA6AFA-B1E2-4FD8-B1AB-5C5AD30BAD36}"/>
              </a:ext>
            </a:extLst>
          </p:cNvPr>
          <p:cNvCxnSpPr>
            <a:stCxn id="16" idx="3"/>
          </p:cNvCxnSpPr>
          <p:nvPr/>
        </p:nvCxnSpPr>
        <p:spPr>
          <a:xfrm flipH="1">
            <a:off x="4415594" y="2419285"/>
            <a:ext cx="532712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CCAB9-EE40-4C88-9D15-67FF7497D7DF}"/>
              </a:ext>
            </a:extLst>
          </p:cNvPr>
          <p:cNvCxnSpPr>
            <a:stCxn id="16" idx="5"/>
          </p:cNvCxnSpPr>
          <p:nvPr/>
        </p:nvCxnSpPr>
        <p:spPr>
          <a:xfrm>
            <a:off x="5261568" y="2419285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08C823A-7652-4B84-9CA7-9543FB618F1F}"/>
              </a:ext>
            </a:extLst>
          </p:cNvPr>
          <p:cNvSpPr/>
          <p:nvPr/>
        </p:nvSpPr>
        <p:spPr>
          <a:xfrm>
            <a:off x="4115109" y="3049758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0F2E5-BEB3-4B9C-A11D-DABE71B2D42F}"/>
              </a:ext>
            </a:extLst>
          </p:cNvPr>
          <p:cNvSpPr/>
          <p:nvPr/>
        </p:nvSpPr>
        <p:spPr>
          <a:xfrm>
            <a:off x="5652977" y="3068518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C6B452-2626-49D4-8C55-83E1D1B7B98F}"/>
              </a:ext>
            </a:extLst>
          </p:cNvPr>
          <p:cNvSpPr/>
          <p:nvPr/>
        </p:nvSpPr>
        <p:spPr>
          <a:xfrm>
            <a:off x="3895922" y="1224884"/>
            <a:ext cx="520589" cy="496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8C633-D682-426C-9ED9-B511443536C9}"/>
              </a:ext>
            </a:extLst>
          </p:cNvPr>
          <p:cNvCxnSpPr>
            <a:stCxn id="21" idx="3"/>
            <a:endCxn id="11" idx="7"/>
          </p:cNvCxnSpPr>
          <p:nvPr/>
        </p:nvCxnSpPr>
        <p:spPr>
          <a:xfrm flipH="1">
            <a:off x="3096228" y="1648261"/>
            <a:ext cx="875932" cy="45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D25AF-2057-4215-9765-1ED954715DDE}"/>
              </a:ext>
            </a:extLst>
          </p:cNvPr>
          <p:cNvCxnSpPr>
            <a:cxnSpLocks/>
            <a:stCxn id="21" idx="5"/>
            <a:endCxn id="16" idx="1"/>
          </p:cNvCxnSpPr>
          <p:nvPr/>
        </p:nvCxnSpPr>
        <p:spPr>
          <a:xfrm>
            <a:off x="4340273" y="1648261"/>
            <a:ext cx="608033" cy="46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494B2-3532-4714-A569-3718D8F69673}"/>
              </a:ext>
            </a:extLst>
          </p:cNvPr>
          <p:cNvCxnSpPr>
            <a:cxnSpLocks/>
            <a:stCxn id="14" idx="3"/>
            <a:endCxn id="41" idx="7"/>
          </p:cNvCxnSpPr>
          <p:nvPr/>
        </p:nvCxnSpPr>
        <p:spPr>
          <a:xfrm flipH="1">
            <a:off x="1551419" y="3059643"/>
            <a:ext cx="476092" cy="22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09E67C-2E9F-4F58-896B-13397273FA37}"/>
              </a:ext>
            </a:extLst>
          </p:cNvPr>
          <p:cNvCxnSpPr>
            <a:cxnSpLocks/>
            <a:stCxn id="14" idx="5"/>
            <a:endCxn id="29" idx="0"/>
          </p:cNvCxnSpPr>
          <p:nvPr/>
        </p:nvCxnSpPr>
        <p:spPr>
          <a:xfrm>
            <a:off x="2340776" y="3059643"/>
            <a:ext cx="388860" cy="2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D85BA5E-B7EC-4467-AF98-F0EED3FA11CA}"/>
              </a:ext>
            </a:extLst>
          </p:cNvPr>
          <p:cNvSpPr/>
          <p:nvPr/>
        </p:nvSpPr>
        <p:spPr>
          <a:xfrm>
            <a:off x="2508124" y="3298184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83AEF5-C7B0-4920-9DCE-2B4971506832}"/>
              </a:ext>
            </a:extLst>
          </p:cNvPr>
          <p:cNvSpPr/>
          <p:nvPr/>
        </p:nvSpPr>
        <p:spPr>
          <a:xfrm>
            <a:off x="1173275" y="3223920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0CD35D-ADD5-4E03-AD68-428EBBD142F3}"/>
              </a:ext>
            </a:extLst>
          </p:cNvPr>
          <p:cNvCxnSpPr>
            <a:cxnSpLocks/>
            <a:stCxn id="41" idx="3"/>
            <a:endCxn id="44" idx="7"/>
          </p:cNvCxnSpPr>
          <p:nvPr/>
        </p:nvCxnSpPr>
        <p:spPr>
          <a:xfrm flipH="1">
            <a:off x="1166113" y="3591933"/>
            <a:ext cx="72041" cy="26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A0520D-B3A1-433E-98F7-939C1B28EE84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1551419" y="3591933"/>
            <a:ext cx="133180" cy="3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1E35224-9761-459F-BB2E-4DC942AB9B2E}"/>
              </a:ext>
            </a:extLst>
          </p:cNvPr>
          <p:cNvSpPr/>
          <p:nvPr/>
        </p:nvSpPr>
        <p:spPr>
          <a:xfrm>
            <a:off x="787969" y="3792504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23B345-F2CA-4344-B4E6-0E1C9769EBFA}"/>
              </a:ext>
            </a:extLst>
          </p:cNvPr>
          <p:cNvSpPr/>
          <p:nvPr/>
        </p:nvSpPr>
        <p:spPr>
          <a:xfrm>
            <a:off x="1619720" y="3855670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ED5B1-D0B0-466A-8920-2925D2AFBBB8}"/>
              </a:ext>
            </a:extLst>
          </p:cNvPr>
          <p:cNvSpPr/>
          <p:nvPr/>
        </p:nvSpPr>
        <p:spPr>
          <a:xfrm>
            <a:off x="8399445" y="1848277"/>
            <a:ext cx="443020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0B2F6E-9095-49E2-82E4-85637D9A8A07}"/>
              </a:ext>
            </a:extLst>
          </p:cNvPr>
          <p:cNvCxnSpPr>
            <a:cxnSpLocks/>
            <a:stCxn id="28" idx="3"/>
            <a:endCxn id="32" idx="7"/>
          </p:cNvCxnSpPr>
          <p:nvPr/>
        </p:nvCxnSpPr>
        <p:spPr>
          <a:xfrm flipH="1">
            <a:off x="8022134" y="2216290"/>
            <a:ext cx="442190" cy="3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F91E0C-DE0D-48B2-B4CC-0AA7A3CED20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777586" y="2216290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BCE377B-A7B0-4797-8EB2-9433D20A1F69}"/>
              </a:ext>
            </a:extLst>
          </p:cNvPr>
          <p:cNvSpPr/>
          <p:nvPr/>
        </p:nvSpPr>
        <p:spPr>
          <a:xfrm>
            <a:off x="7643990" y="2494813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530CD0-09F2-407C-9AB6-3C185AB4D111}"/>
              </a:ext>
            </a:extLst>
          </p:cNvPr>
          <p:cNvSpPr/>
          <p:nvPr/>
        </p:nvSpPr>
        <p:spPr>
          <a:xfrm>
            <a:off x="9134257" y="286702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807BF3-C5AC-47E7-81D1-1775ADD64AE9}"/>
              </a:ext>
            </a:extLst>
          </p:cNvPr>
          <p:cNvSpPr/>
          <p:nvPr/>
        </p:nvSpPr>
        <p:spPr>
          <a:xfrm>
            <a:off x="10564785" y="1854455"/>
            <a:ext cx="443020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FF8C26-7D88-4E66-9D23-660F7762F15D}"/>
              </a:ext>
            </a:extLst>
          </p:cNvPr>
          <p:cNvCxnSpPr>
            <a:stCxn id="34" idx="3"/>
          </p:cNvCxnSpPr>
          <p:nvPr/>
        </p:nvCxnSpPr>
        <p:spPr>
          <a:xfrm flipH="1">
            <a:off x="10096952" y="2222468"/>
            <a:ext cx="532712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21AB32-AA67-483F-9AFA-43A8A8254AAE}"/>
              </a:ext>
            </a:extLst>
          </p:cNvPr>
          <p:cNvCxnSpPr>
            <a:stCxn id="34" idx="5"/>
          </p:cNvCxnSpPr>
          <p:nvPr/>
        </p:nvCxnSpPr>
        <p:spPr>
          <a:xfrm>
            <a:off x="10942926" y="2222468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798946-6922-45EE-8272-3D7DC78F1981}"/>
              </a:ext>
            </a:extLst>
          </p:cNvPr>
          <p:cNvSpPr/>
          <p:nvPr/>
        </p:nvSpPr>
        <p:spPr>
          <a:xfrm>
            <a:off x="9796467" y="2852941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9E617C-FD4E-4295-8388-E9C8AF82E3D7}"/>
              </a:ext>
            </a:extLst>
          </p:cNvPr>
          <p:cNvSpPr/>
          <p:nvPr/>
        </p:nvSpPr>
        <p:spPr>
          <a:xfrm>
            <a:off x="11334335" y="2871701"/>
            <a:ext cx="443023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719421-5DF4-4A70-9322-6F0BBBBF1AC3}"/>
              </a:ext>
            </a:extLst>
          </p:cNvPr>
          <p:cNvSpPr/>
          <p:nvPr/>
        </p:nvSpPr>
        <p:spPr>
          <a:xfrm>
            <a:off x="9577280" y="1028067"/>
            <a:ext cx="520589" cy="496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D35DF6-D523-42B1-A3F3-ABBFDFEBFB73}"/>
              </a:ext>
            </a:extLst>
          </p:cNvPr>
          <p:cNvCxnSpPr>
            <a:stCxn id="39" idx="3"/>
            <a:endCxn id="28" idx="7"/>
          </p:cNvCxnSpPr>
          <p:nvPr/>
        </p:nvCxnSpPr>
        <p:spPr>
          <a:xfrm flipH="1">
            <a:off x="8777586" y="1451444"/>
            <a:ext cx="875932" cy="45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7F0210-2B42-48F7-9DE1-C44166B4D630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10021631" y="1451444"/>
            <a:ext cx="608033" cy="46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9D3623-7E68-4329-AC0F-CDAAAAF6134F}"/>
              </a:ext>
            </a:extLst>
          </p:cNvPr>
          <p:cNvCxnSpPr>
            <a:cxnSpLocks/>
            <a:stCxn id="32" idx="3"/>
            <a:endCxn id="50" idx="7"/>
          </p:cNvCxnSpPr>
          <p:nvPr/>
        </p:nvCxnSpPr>
        <p:spPr>
          <a:xfrm flipH="1">
            <a:off x="7200328" y="2862826"/>
            <a:ext cx="508541" cy="2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37DE7C-A36A-4F35-8AA8-21F6C07D7326}"/>
              </a:ext>
            </a:extLst>
          </p:cNvPr>
          <p:cNvCxnSpPr>
            <a:cxnSpLocks/>
            <a:stCxn id="32" idx="5"/>
            <a:endCxn id="49" idx="0"/>
          </p:cNvCxnSpPr>
          <p:nvPr/>
        </p:nvCxnSpPr>
        <p:spPr>
          <a:xfrm>
            <a:off x="8022134" y="2862826"/>
            <a:ext cx="388860" cy="2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1DBF445-FC47-4F33-8CDD-4FB327752E84}"/>
              </a:ext>
            </a:extLst>
          </p:cNvPr>
          <p:cNvSpPr/>
          <p:nvPr/>
        </p:nvSpPr>
        <p:spPr>
          <a:xfrm>
            <a:off x="8189482" y="310136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90F13A-0C94-44D5-AEE3-F59506FA8393}"/>
              </a:ext>
            </a:extLst>
          </p:cNvPr>
          <p:cNvSpPr/>
          <p:nvPr/>
        </p:nvSpPr>
        <p:spPr>
          <a:xfrm>
            <a:off x="6822184" y="3038201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E93E31-C4B7-46FC-B5C3-F247AC75F7CD}"/>
              </a:ext>
            </a:extLst>
          </p:cNvPr>
          <p:cNvCxnSpPr>
            <a:cxnSpLocks/>
            <a:stCxn id="50" idx="3"/>
            <a:endCxn id="53" idx="7"/>
          </p:cNvCxnSpPr>
          <p:nvPr/>
        </p:nvCxnSpPr>
        <p:spPr>
          <a:xfrm flipH="1">
            <a:off x="6847471" y="3406214"/>
            <a:ext cx="395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7202D9-581A-4085-8012-1C88A1AF6FA3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>
          <a:xfrm>
            <a:off x="7200328" y="3406214"/>
            <a:ext cx="1021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A703607-0B4B-48A9-BD45-BB654C77B223}"/>
              </a:ext>
            </a:extLst>
          </p:cNvPr>
          <p:cNvSpPr/>
          <p:nvPr/>
        </p:nvSpPr>
        <p:spPr>
          <a:xfrm>
            <a:off x="6469327" y="359568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2D273-23DA-4164-83F2-C41C40AD056A}"/>
              </a:ext>
            </a:extLst>
          </p:cNvPr>
          <p:cNvSpPr/>
          <p:nvPr/>
        </p:nvSpPr>
        <p:spPr>
          <a:xfrm>
            <a:off x="7237641" y="359568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1A70CB-9BF9-40CF-85A0-30FEEE97971C}"/>
              </a:ext>
            </a:extLst>
          </p:cNvPr>
          <p:cNvSpPr/>
          <p:nvPr/>
        </p:nvSpPr>
        <p:spPr>
          <a:xfrm>
            <a:off x="783105" y="3781406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EE3C40-9A02-46B4-8782-33088CBCCCBB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751466" y="4149419"/>
            <a:ext cx="96518" cy="47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6348B2-EBFC-4FCD-900C-1128364FCEC4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>
          <a:xfrm>
            <a:off x="1161249" y="4149419"/>
            <a:ext cx="171296" cy="47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EDFA27D-7456-4882-B1BA-D2C574AAC0B5}"/>
              </a:ext>
            </a:extLst>
          </p:cNvPr>
          <p:cNvSpPr/>
          <p:nvPr/>
        </p:nvSpPr>
        <p:spPr>
          <a:xfrm>
            <a:off x="373322" y="456556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733499-2544-4CAD-80BE-1B0E02A61F2D}"/>
              </a:ext>
            </a:extLst>
          </p:cNvPr>
          <p:cNvSpPr/>
          <p:nvPr/>
        </p:nvSpPr>
        <p:spPr>
          <a:xfrm>
            <a:off x="1267666" y="456556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A1742D-F444-49D6-AE34-DF5500B46B09}"/>
              </a:ext>
            </a:extLst>
          </p:cNvPr>
          <p:cNvSpPr/>
          <p:nvPr/>
        </p:nvSpPr>
        <p:spPr>
          <a:xfrm>
            <a:off x="8209310" y="310136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31C89A-7005-4DD2-AC97-80494290E4C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225489" y="3469380"/>
            <a:ext cx="48700" cy="25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E2E495-9D99-426C-9962-ACD8D1A78604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587454" y="3469380"/>
            <a:ext cx="93084" cy="256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333441-756F-4E0D-87C9-375E344123B4}"/>
              </a:ext>
            </a:extLst>
          </p:cNvPr>
          <p:cNvSpPr/>
          <p:nvPr/>
        </p:nvSpPr>
        <p:spPr>
          <a:xfrm>
            <a:off x="7847345" y="366239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BAA77A-6748-4AF6-9368-2FAC98DD9C1E}"/>
              </a:ext>
            </a:extLst>
          </p:cNvPr>
          <p:cNvSpPr/>
          <p:nvPr/>
        </p:nvSpPr>
        <p:spPr>
          <a:xfrm>
            <a:off x="8615659" y="3662397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5283DAF-9F05-4DE1-A828-8834686299F0}"/>
              </a:ext>
            </a:extLst>
          </p:cNvPr>
          <p:cNvSpPr/>
          <p:nvPr/>
        </p:nvSpPr>
        <p:spPr>
          <a:xfrm>
            <a:off x="6000814" y="2108235"/>
            <a:ext cx="744125" cy="43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-17543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" y="240145"/>
            <a:ext cx="11952720" cy="6617855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تجزیه کلی 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انتزاعی: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ورودی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دنباله کاراکتر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طول متناهی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مفاهیم مشخص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بیان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مفاهیم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***2- خروجی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دنباله کاراکتر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نامحدود بودن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امکان مبهم بودن مفهوم خروجی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***به همین علت برای کد نویسی دامنه مفاهیم را بایدمحدود کرد 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نتیجه شکل بدون محدودیت مفهوم در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= ذاتا مبهم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انتزاعی بر اساس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 پیاده سازی نیست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قابل پیاده سازی: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متناهی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دارای ایراد حافظه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غیر قطعی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46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A98A99-2764-C78A-E771-CCDBD42C77DE}"/>
              </a:ext>
            </a:extLst>
          </p:cNvPr>
          <p:cNvSpPr/>
          <p:nvPr/>
        </p:nvSpPr>
        <p:spPr>
          <a:xfrm>
            <a:off x="950400" y="1360800"/>
            <a:ext cx="2181600" cy="22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6000" dirty="0"/>
              <a:t>میان ترم</a:t>
            </a:r>
          </a:p>
        </p:txBody>
      </p:sp>
    </p:spTree>
    <p:extLst>
      <p:ext uri="{BB962C8B-B14F-4D97-AF65-F5344CB8AC3E}">
        <p14:creationId xmlns:p14="http://schemas.microsoft.com/office/powerpoint/2010/main" val="1172473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6293882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رسمی زبان: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زبان شامل سه بخش اساسی است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گرامر (نحو) زبان: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 منظم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معنای زبان: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 مجموعه محدود از صفت ها که بیان کننده خواص یک موجودیت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وارسی برنامه: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برابری معنایی رشته خروجی و ورودی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نماد شروع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نماد غیر پایانی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نماد پایانی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نماد بست         (قابل تجزیه به نماد های غیر پایانی و پایانی)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صفات جدید به کمک ترکیب صفات قدیمی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A1A3A-49E3-4FF9-B443-A3F0D7FD1189}"/>
              </a:ext>
            </a:extLst>
          </p:cNvPr>
          <p:cNvSpPr/>
          <p:nvPr/>
        </p:nvSpPr>
        <p:spPr>
          <a:xfrm>
            <a:off x="2982089" y="4434270"/>
            <a:ext cx="443020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D4C17D-706D-4DC6-9183-F6F25269D102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2604778" y="4802283"/>
            <a:ext cx="442190" cy="3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9FDE4-3565-469E-A894-0BCDE583BB7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360230" y="4802283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1C72D-EB47-46FC-8613-396F96F42BCB}"/>
              </a:ext>
            </a:extLst>
          </p:cNvPr>
          <p:cNvSpPr/>
          <p:nvPr/>
        </p:nvSpPr>
        <p:spPr>
          <a:xfrm>
            <a:off x="2226634" y="5080806"/>
            <a:ext cx="443023" cy="43115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3C7BFE-32F9-4263-936C-85E9B5159932}"/>
              </a:ext>
            </a:extLst>
          </p:cNvPr>
          <p:cNvSpPr/>
          <p:nvPr/>
        </p:nvSpPr>
        <p:spPr>
          <a:xfrm>
            <a:off x="3716901" y="5453020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0997BB-1DAE-476F-876F-15F8936405C1}"/>
              </a:ext>
            </a:extLst>
          </p:cNvPr>
          <p:cNvSpPr/>
          <p:nvPr/>
        </p:nvSpPr>
        <p:spPr>
          <a:xfrm>
            <a:off x="5147429" y="4440448"/>
            <a:ext cx="443020" cy="4311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-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837C6-2DC0-4653-8957-EE04BE706B65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4679596" y="4808461"/>
            <a:ext cx="532712" cy="6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9323AD-E72A-4A20-8901-82C9431576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525570" y="4808461"/>
            <a:ext cx="568155" cy="68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2E89CC0-5BAB-4A9A-B53B-D83D7A0767AE}"/>
              </a:ext>
            </a:extLst>
          </p:cNvPr>
          <p:cNvSpPr/>
          <p:nvPr/>
        </p:nvSpPr>
        <p:spPr>
          <a:xfrm>
            <a:off x="4379111" y="5438934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93A77-0A9C-4CA9-B91C-4085C996C374}"/>
              </a:ext>
            </a:extLst>
          </p:cNvPr>
          <p:cNvSpPr/>
          <p:nvPr/>
        </p:nvSpPr>
        <p:spPr>
          <a:xfrm>
            <a:off x="5916979" y="5457694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30ADF2-FD90-4976-8F1A-5D2663EA5F3B}"/>
              </a:ext>
            </a:extLst>
          </p:cNvPr>
          <p:cNvSpPr/>
          <p:nvPr/>
        </p:nvSpPr>
        <p:spPr>
          <a:xfrm>
            <a:off x="4159924" y="3614060"/>
            <a:ext cx="520589" cy="4960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40CE4A-8632-4574-8932-37BDA6CEA471}"/>
              </a:ext>
            </a:extLst>
          </p:cNvPr>
          <p:cNvCxnSpPr>
            <a:stCxn id="16" idx="3"/>
            <a:endCxn id="6" idx="7"/>
          </p:cNvCxnSpPr>
          <p:nvPr/>
        </p:nvCxnSpPr>
        <p:spPr>
          <a:xfrm flipH="1">
            <a:off x="3360230" y="4037437"/>
            <a:ext cx="875932" cy="45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64E079-EE7F-4F98-BB71-BEE0BDD1892F}"/>
              </a:ext>
            </a:extLst>
          </p:cNvPr>
          <p:cNvCxnSpPr>
            <a:cxnSpLocks/>
            <a:stCxn id="16" idx="5"/>
            <a:endCxn id="11" idx="1"/>
          </p:cNvCxnSpPr>
          <p:nvPr/>
        </p:nvCxnSpPr>
        <p:spPr>
          <a:xfrm>
            <a:off x="4604275" y="4037437"/>
            <a:ext cx="608033" cy="46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DC5A09-4223-4213-BA08-073474FF7B1F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1782972" y="5448819"/>
            <a:ext cx="508541" cy="2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E6745B-7C40-4859-B970-6CDEF55C992A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2604778" y="5448819"/>
            <a:ext cx="388860" cy="23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C519A7-0F38-44E3-82FE-F7F96605574C}"/>
              </a:ext>
            </a:extLst>
          </p:cNvPr>
          <p:cNvSpPr/>
          <p:nvPr/>
        </p:nvSpPr>
        <p:spPr>
          <a:xfrm>
            <a:off x="2772126" y="5687360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14042-28C5-4853-86DE-C6A3C559B3BD}"/>
              </a:ext>
            </a:extLst>
          </p:cNvPr>
          <p:cNvSpPr/>
          <p:nvPr/>
        </p:nvSpPr>
        <p:spPr>
          <a:xfrm>
            <a:off x="1404828" y="5624194"/>
            <a:ext cx="443023" cy="431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612E42-3F93-4007-983C-E60F7D884CB5}"/>
              </a:ext>
            </a:extLst>
          </p:cNvPr>
          <p:cNvCxnSpPr>
            <a:cxnSpLocks/>
            <a:stCxn id="22" idx="3"/>
            <a:endCxn id="25" idx="7"/>
          </p:cNvCxnSpPr>
          <p:nvPr/>
        </p:nvCxnSpPr>
        <p:spPr>
          <a:xfrm flipH="1">
            <a:off x="1430115" y="5992207"/>
            <a:ext cx="395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002D2-9613-4BAD-9BDE-380280F9841D}"/>
              </a:ext>
            </a:extLst>
          </p:cNvPr>
          <p:cNvCxnSpPr>
            <a:cxnSpLocks/>
            <a:stCxn id="22" idx="5"/>
            <a:endCxn id="26" idx="1"/>
          </p:cNvCxnSpPr>
          <p:nvPr/>
        </p:nvCxnSpPr>
        <p:spPr>
          <a:xfrm>
            <a:off x="1782972" y="5992207"/>
            <a:ext cx="102192" cy="2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7C0E1A-99B2-4E07-9112-B8D110C53D37}"/>
              </a:ext>
            </a:extLst>
          </p:cNvPr>
          <p:cNvSpPr/>
          <p:nvPr/>
        </p:nvSpPr>
        <p:spPr>
          <a:xfrm>
            <a:off x="1051971" y="6181680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CF0646-DBD3-40D8-A08F-6DABC69658B9}"/>
              </a:ext>
            </a:extLst>
          </p:cNvPr>
          <p:cNvSpPr/>
          <p:nvPr/>
        </p:nvSpPr>
        <p:spPr>
          <a:xfrm>
            <a:off x="1820285" y="6181680"/>
            <a:ext cx="443023" cy="4311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75E62C-076B-412F-A7CF-A049F645889E}"/>
              </a:ext>
            </a:extLst>
          </p:cNvPr>
          <p:cNvSpPr/>
          <p:nvPr/>
        </p:nvSpPr>
        <p:spPr>
          <a:xfrm>
            <a:off x="3947070" y="2734055"/>
            <a:ext cx="946296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BF659C-2FC4-4F07-934B-2A57017C8FA4}"/>
              </a:ext>
            </a:extLst>
          </p:cNvPr>
          <p:cNvCxnSpPr>
            <a:cxnSpLocks/>
            <a:stCxn id="27" idx="4"/>
            <a:endCxn id="16" idx="0"/>
          </p:cNvCxnSpPr>
          <p:nvPr/>
        </p:nvCxnSpPr>
        <p:spPr>
          <a:xfrm>
            <a:off x="4420218" y="3165209"/>
            <a:ext cx="1" cy="44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8C40F8C-E7B5-4E5E-B1EC-05212CDE413D}"/>
              </a:ext>
            </a:extLst>
          </p:cNvPr>
          <p:cNvSpPr/>
          <p:nvPr/>
        </p:nvSpPr>
        <p:spPr>
          <a:xfrm>
            <a:off x="9412313" y="4244732"/>
            <a:ext cx="946296" cy="43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BE5BFA-E422-4BFD-9286-764DC87FC754}"/>
              </a:ext>
            </a:extLst>
          </p:cNvPr>
          <p:cNvSpPr/>
          <p:nvPr/>
        </p:nvSpPr>
        <p:spPr>
          <a:xfrm>
            <a:off x="9792563" y="4764606"/>
            <a:ext cx="443020" cy="4311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027B64-A677-4153-B843-98F7574557F9}"/>
              </a:ext>
            </a:extLst>
          </p:cNvPr>
          <p:cNvSpPr/>
          <p:nvPr/>
        </p:nvSpPr>
        <p:spPr>
          <a:xfrm>
            <a:off x="10010958" y="5284480"/>
            <a:ext cx="449251" cy="4048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63AC4F-0B50-432F-B7FD-D1240BB5DF91}"/>
              </a:ext>
            </a:extLst>
          </p:cNvPr>
          <p:cNvSpPr/>
          <p:nvPr/>
        </p:nvSpPr>
        <p:spPr>
          <a:xfrm>
            <a:off x="10208571" y="5778027"/>
            <a:ext cx="449251" cy="428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1449D-7ED4-4B6F-897D-48190A37ECDA}"/>
              </a:ext>
            </a:extLst>
          </p:cNvPr>
          <p:cNvSpPr/>
          <p:nvPr/>
        </p:nvSpPr>
        <p:spPr>
          <a:xfrm>
            <a:off x="884582" y="5041953"/>
            <a:ext cx="2399683" cy="1678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D1C3A0-25DB-46EC-AD22-FA4348F465B4}"/>
              </a:ext>
            </a:extLst>
          </p:cNvPr>
          <p:cNvSpPr/>
          <p:nvPr/>
        </p:nvSpPr>
        <p:spPr>
          <a:xfrm>
            <a:off x="2024748" y="4634957"/>
            <a:ext cx="1022220" cy="4311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^</a:t>
            </a:r>
            <a:r>
              <a:rPr lang="fa-IR" sz="3200" dirty="0"/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701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تاریخچه سخت افزار- نرم افزار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کامپیوتر های شخصی (اندازه کوچک-قیمت ارزان)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درهم</a:t>
            </a:r>
            <a:r>
              <a:rPr lang="fa-I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سازی </a:t>
            </a: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(درون سازی)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embedded</a:t>
            </a:r>
            <a:r>
              <a:rPr lang="ar-S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جدا شدن محیط 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نویسی از محیط سیستم به کمک شبیه سازی </a:t>
            </a:r>
            <a:endParaRPr lang="fa-I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حذف امکان </a:t>
            </a:r>
            <a:r>
              <a:rPr lang="fa-I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خطای کدنویسی منجر به آسیب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خطا یابی ساده تر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بیشتر زبان های برنامه نویسی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نویسی ساده تر شد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درون سازی شده + زبان برنامه نویسی = واسط کاربر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واسط کاربر</a:t>
            </a:r>
            <a:r>
              <a:rPr lang="fa-IR" sz="28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fa-I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ارتباط بهتر با زبان و خطا یابی ساده تر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سرعت 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توسعه زبان ها بسیار زیاد شد = استاندارد سازی زبان   برنامه نویسی عمومی تولید    (( انتقال کد ))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های شی گرا 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ساختار های بسیار ساده 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پشتیبانی بهتر از کاربر و سیستم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066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9270" y="191057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6" y="564118"/>
            <a:ext cx="11940208" cy="6293882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سلسله مراتب گرامر چامسکی(1959):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چهار سطح برای بیان مفاهیم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از حالت درک انسان تا درک ماشین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سوم: گرامر های منظم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دوم: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اول: زبان های برنامه نویسی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صفر: مفاهیم (زبان طبیعی)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3: تحلیل گر نحو و روال خطا یابی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مترجم کد ساده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ماشین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کاربر می تواند تمام حالات ممکن برای ماشین تعریف کند.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تعداد و تنوع گرامر ها از نظر طول و مفهوم قابل تعیین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نشانه های زبان و مفهوم در این سطح قابل تعریف هستند(مجموعه دستورات اولیه)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طول رشته ها از نظر ماشین محدود نیست.(محدودیت توسط سخت افزار اعمال می شود)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6812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3913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373062"/>
            <a:ext cx="11851409" cy="618013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سوم :گرامر های منظم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دوم: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اول: زبان های برنامه نویسی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 : مفاهیم (زبان طبیعی)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2: گرامر مستقل از متن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کامپایلر</a:t>
            </a:r>
          </a:p>
          <a:p>
            <a:pPr marL="285750" marR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ساده سازی کد کاربر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فقط برخی از مفاهیم قابل تعریف است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فقط برخی از صفات قابل اعمال و پیاده سازی هستند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می توان رشته ها را از نظر طول و اندازه مقایسه کرد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رشته ها توسط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PDA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پیاده سازی می شوند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می توان درخت تجزیه تولید کرد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49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6277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062"/>
            <a:ext cx="11687174" cy="618013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سوم :گرامر های منظم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دوم: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اول: زبان های برنامه نویسی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 : مفاهیم (زبان طبیعی)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1: گرامر وابسته به متن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context sensitive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برنامه نویسی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قابلیت اضافه کردن مفاهیم جانبی جدید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گرامر وابسته به متن دامنه مفاهیم وسیع تری نسبت به گرامر مستقل از متن دارد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رشته ورودی ماشین ممکن است از رشته خروجی ماشین کوتاه تر باشد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می توان هر نوع رشته با هر طولی تولید کرد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می توان گرامر های پیچیده به کار برد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عملا کاربردی نیست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خواص گرامر های پیچیده ناشناخته است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7133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سوم :گرامر های منظم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دوم: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اول: زبان های برنامه نویسی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 : مفاهیم (زبان طبیعی)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صفر:  گرامر و مفهوم نامحدود        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طبیعی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هر چیزی قابل تعریف است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خواص و صفات زبان کاملا ناشناخته است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9234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سوم :گرامر های منظم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دوم: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اول: زبان های برنامه نویسی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سطح صفر : مفاهیم (زبان طبیعی)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سطح 0 به 3 دامنه مفاهیم محدود می شوند تا به یک ساختار منطق صرف برسد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سطح 0 به 3 قابلیت پیاده سازی مفاهیم برای ماشین بالا می رود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سطح 0 به 3 انتقال مفاهیم به علت قوانین محدود کنند سخت تر می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هدف: قابلیت پاسخ به همه سوال ها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عمکرد: گرامر سطح صفر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عملیاتی آن در کدام ناحیه ؟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38126" y="5935182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7954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توپولوژی: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نوار حافظه (شامل پاسخ هایی برای تمام سوالات موجود 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هد خواندن نوار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علمکرد: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وارد شدن سوال هد در هر دو طرف نوار به دنبال جواب جستجو می کند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در گرامر های سطح صفر ویک 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دارای سوالات نامحدود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طول نوار حافظه نا محدود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فرض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موجود بودن نوار با طول نامحدود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نتیجه پیاده سازی ماشین تورینگ برای سطح صفر ویک ممکن هست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1109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8466" y="11927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09" y="586422"/>
            <a:ext cx="11796091" cy="6152308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آیا پیاده سازی ماشین تورینگ برای سطح دو و سه ممکن است؟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ابهام: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علت عدم محدودیت در مفاهیم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 درخت تجزیه ممکن نیست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جواب منحصر به فرد برای سوال نیست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ابهام ماشین در بین چند جواب برای یک سوال واحد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عدم توقف: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نامحدود طول نوار زمان جستجو نیز نامحدود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نمی توان تعیین کرد که آیا زمان رسیدن به جواب نامحدود است و یا اصلا جواب وجود ندارد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پدیده 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تصمیم ناپذیری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نمی تواند در بین چند گزینه یک گزینه مشخص را به عنوان پاسخ در زمان مشخص ارجاع دهد(ابهام وعدم توقف)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1706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564118"/>
            <a:ext cx="11805227" cy="5989081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قابل پیاده سازی: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هزینه ماشین: محاسباتی و زمانی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محاسباتی (الگوریتمی)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سطح سوم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FSM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درخت تجزیه(گراف هرس شده محدود)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نوار حافظه محدود قابل پیمایش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سطح دوم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PDA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وجود حافظه (پشته پشتیبان) امکان ساخت درخت تجزیه موجود نیست.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تجزیه از نوع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گراف دو جهته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نوار حافظه باید در هر دوسمت قابل پیمایش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علاوه بر نوار یک حافظه پشتیبان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5145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سوم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قابل پیاده سازی: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هزینه ماشین: محاسباتی و زمانی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محاسباتی (الگوریتمی)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سطح یک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LDA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نامحدود بودن سوالات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طول نوار نامشخص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گراف تجزیه متناظر نامشخص (که کدام راس، راس پایانی)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4-سطح صفر (ماشین تورینگ): 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طول نوار نامحدود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مفاهیم نامحدود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هیچ تصوری در مورد گراف قابل بیان نیست.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7566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061"/>
            <a:ext cx="11832936" cy="6484939"/>
          </a:xfrm>
        </p:spPr>
        <p:txBody>
          <a:bodyPr>
            <a:normAutofit lnSpcReduction="10000"/>
          </a:bodyPr>
          <a:lstStyle/>
          <a:p>
            <a:pPr marL="228600"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ماشین تورینگ: </a:t>
            </a:r>
          </a:p>
          <a:p>
            <a:pPr marL="228600"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زمانی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قطعی: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میزان پیچیدگی وابسته یک دسته از عوامل داخل سوال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مقیاس پذیر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غیر قطعی: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میزان پیچیدگی وابسته به چند عامل و غالبا از هم مستقل نبوده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مقیاس پذیری نیست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میزان عدم قطعیت: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عدم مقیاس پذیری نمی توان یک کران برای محاسبات در نظر گرفت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علت مشخص نبودن کران ها کلاس های پیچیدگی از هم قابل تفکیک نیست.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تصاعدی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چند عامل وابسته یکسان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چند جمله ای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 چند عامل وابسته غیر همسان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پیچیدگی چند جمله ای تصاعدی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چند عامل وابسته غیر همسان+ چند عامل وابسته یکسان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NP-hard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مسئله ای از کلاس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که بتوان آن را به چند کلاس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ساده تر تجزیه کرد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NP-complete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 مسئله ای از کلاس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NP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که قابل تجزیه نیست.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19CF67-B320-43B0-8495-3EC30399F197}"/>
              </a:ext>
            </a:extLst>
          </p:cNvPr>
          <p:cNvSpPr/>
          <p:nvPr/>
        </p:nvSpPr>
        <p:spPr>
          <a:xfrm>
            <a:off x="1541721" y="723014"/>
            <a:ext cx="1446028" cy="16799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9D2C3-162A-49E9-815D-32BA22709E16}"/>
              </a:ext>
            </a:extLst>
          </p:cNvPr>
          <p:cNvSpPr/>
          <p:nvPr/>
        </p:nvSpPr>
        <p:spPr>
          <a:xfrm>
            <a:off x="1541721" y="1760538"/>
            <a:ext cx="1446028" cy="16799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A9AD91-30F9-445A-B840-F4FEE172EA9F}"/>
              </a:ext>
            </a:extLst>
          </p:cNvPr>
          <p:cNvSpPr/>
          <p:nvPr/>
        </p:nvSpPr>
        <p:spPr>
          <a:xfrm>
            <a:off x="1541721" y="2851758"/>
            <a:ext cx="1446028" cy="16799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27B0A-1785-4BAF-B07A-FF18A1C927FB}"/>
              </a:ext>
            </a:extLst>
          </p:cNvPr>
          <p:cNvSpPr/>
          <p:nvPr/>
        </p:nvSpPr>
        <p:spPr>
          <a:xfrm>
            <a:off x="1541720" y="3809078"/>
            <a:ext cx="1573617" cy="1783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Hard NP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1E516-93AE-4C9E-91BD-04A40DB4CA73}"/>
              </a:ext>
            </a:extLst>
          </p:cNvPr>
          <p:cNvSpPr/>
          <p:nvPr/>
        </p:nvSpPr>
        <p:spPr>
          <a:xfrm>
            <a:off x="1541719" y="4156622"/>
            <a:ext cx="1573618" cy="16799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complete NP</a:t>
            </a:r>
          </a:p>
        </p:txBody>
      </p:sp>
    </p:spTree>
    <p:extLst>
      <p:ext uri="{BB962C8B-B14F-4D97-AF65-F5344CB8AC3E}">
        <p14:creationId xmlns:p14="http://schemas.microsoft.com/office/powerpoint/2010/main" val="142575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830262"/>
            <a:ext cx="11687174" cy="5722937"/>
          </a:xfrm>
        </p:spPr>
        <p:txBody>
          <a:bodyPr>
            <a:norm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کامپیوتر های میزبان-میهمان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client-server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استفاده و جابجایی اطلاعات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قوانین دسترسی: پروتکل شبکه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FTP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و....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بستر کلی </a:t>
            </a:r>
            <a:r>
              <a:rPr lang="fa-I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اتصال کامپیوتر ناهمگن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سر شکن شدن پردازش بر روی سرور ها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بانک اطلاعاتی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 توزیع شده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 نویسی موازی-چند نخی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پردازش ابری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 توجه به وجود ابر دیگر نیازی به بستر کد نویسی نبود (برنامه نویسی بدون بستر) </a:t>
            </a:r>
            <a:r>
              <a:rPr lang="fa-I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؟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4664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317644"/>
            <a:ext cx="11842173" cy="6180138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 زبان 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انتقال معنا توسط صفت ها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تعاریف اولیه همان صفت های ساده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زودرس توسط توسعه دهنده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تعریف مفاهیم جدید با تعریف صفات جدید 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دیررس توسط کد نویس</a:t>
            </a: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***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 وکار برای تغییرات جزئی در صفات اولیه بدون اسیب به مفهوم اصلی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ترکیب صفات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2-وراثت در صفات (شی گرایی)</a:t>
            </a:r>
          </a:p>
          <a:p>
            <a:pPr algn="r" rtl="1"/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5262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062"/>
            <a:ext cx="11687174" cy="6484938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 زبان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م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ل های ترکیب صفت و معنا: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مدل گرامری: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BNF</a:t>
            </a: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تولید ساختار های جدید عبارت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مانند: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(شرط= عملگر-عملوند)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طوری که قابل پیاده سازی در درخت تجزیه باشد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پیروی از اصول کلی گرامر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مدل دستوری: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توصیف معانی و صفات به شکل دستورات خطی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درخت تجزیه با قائده پیمایش مشخص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ترجمه به صورت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منظم خطی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حالت (مجموعه صفات) یک خط 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اجرای خط به خط </a:t>
            </a: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اجرا به شکل انتقال از یک حالت به حالت دیگر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state fellow machine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==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FSA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375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6293882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 زبان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مدل های ترکیب صفت و معنا: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مدل تابعی: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مفاهیم در شکل یک تابع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و خطایابی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همه تعریف جدید قبل از اجرا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غیر قابل تغییر در زمان اجرا  (انقیاد زودرس)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قابل ترکیب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مدل موضوعی: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صفات جدید با دامنه معنی بزرگتر و دامنه کاربرد محدودتر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تعاریف جدید در بخش خاصی از کاربرد ها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ابتدا یک مجموعه مفاهیم به شکل کلی تعریف می شوند (انقیاد زودرس)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ولی کاربر کدنویس بسته به نیاز و کاربرد موضوع مسئله مجاز به تغییر در مفاهیم ایجاد (انقیاد دیررس)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بسیار کاربر پسند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اما دامنه آن محدود و با گسترش آن ایجاد مفاهیم گنگ می شود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3993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64118"/>
            <a:ext cx="11687174" cy="6293882"/>
          </a:xfrm>
        </p:spPr>
        <p:txBody>
          <a:bodyPr>
            <a:normAutofit/>
          </a:bodyPr>
          <a:lstStyle/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 زبان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مدل های ترکیب صفت و معنا: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 حالت مشخه: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دو مدل موضوعی و تابعی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تعرف مفاهیم به شکل توابع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بررسی و خطایابی قبل از اجرا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خطا های ناشی از عدم تطابق مفاهیم شناسایی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محدود کردن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مفاهیم با تعریف دامنه نفوذ برای هر تابع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0039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چهارم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روال های بررسی معنا (مفهوم مد نظر کاربر) و صفت (مفهوم موجود در کد)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آیا کد ترجمه شده از یک صفت (معنا) برابر مفهوم مد نظر کدنویس هست یا خیر ؟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اجرایی کاربر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معنایی مد نظر کدنویس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بررسی معنا: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دقیقا برابر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باشد انگاه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باید نتایج مورد نظر را تولید کند (اجرای کد)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مهندسی مجدد: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اگر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دقیقا برابر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باشد انگاه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باید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 ساختار معادل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P</a:t>
            </a: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که معنای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پیاده سازی می کند برابری کند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مجددا نوشته شده و دو کد با هم مقایسه شوند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کنترل خطا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مهندسی معکوس):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دقیقا برابر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باشد انگاه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نیز دقیقا برابر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هست، در نتیجه اجرای خط به خط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باید برابر باشند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قطعات نظیر به نظیر قابل تطبیق باشند.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کامپایل گام به گام و خط به خط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62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619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شئ داده: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گروهی از یک یا چند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قسمت اطلاعات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ظرفی مجازی برای مقادیر داده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قابلیت ذخیره و بازیابی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دارای برد و دامنه مشخص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دارای طول عمر مشخص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تعریف شئ: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1- کاربر برنامه نویس</a:t>
            </a: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2- سیستم: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در اختیار برنامه نویس نیست</a:t>
            </a: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9616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شئ داده: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یک نام منحصر به فرد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مجموعه ای از صفات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انواع شئ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اولیه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محلی در حافظه برای ذخیره داده ها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ساختارمند: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دارای الگوی ساختاری 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مجموعه ای از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اشیاء اولیه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935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انقیاد در شئ داده: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انقیاد شئ به داده 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زمان ترجمه شئ عملا تولید می شود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انقیاد شئ به حافظه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حین تعریف مخفی از کاربر توسط سیستم 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انقیاد شئ به مقدار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انتساب مقدار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انقیاد شئ به نام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اعلان و فراخوانی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انقیاد شئ به شئ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متغییر و اشاره گر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ماهیت شئ: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1- متغییر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2- ثابت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BNazanin"/>
                <a:cs typeface="B Nazanin" panose="00000400000000000000" pitchFamily="2" charset="-78"/>
              </a:rPr>
              <a:t>3- پیمانه(</a:t>
            </a:r>
            <a:r>
              <a:rPr lang="en-US" dirty="0">
                <a:latin typeface="Colonna MT" panose="04020805060202030203" pitchFamily="82" charset="0"/>
                <a:cs typeface="+mj-cs"/>
              </a:rPr>
              <a:t>literal</a:t>
            </a:r>
            <a:r>
              <a:rPr lang="fa-IR" dirty="0">
                <a:latin typeface="BNazanin"/>
                <a:cs typeface="B Nazanin" panose="00000400000000000000" pitchFamily="2" charset="-78"/>
              </a:rPr>
              <a:t>): مقدار ثابت قابل تعریف و تغییر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2739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نوع داده: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داده های اولیه و قابل تعریف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2-1 انواع تعریف داده: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2-1-1 تعریف مشخص: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بیان خصوصیات و مشخصات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صفات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دامنه مقادیر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عملیات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2-1-2 تعریف پیاده سازی: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توصیف مشخصات با عملیات مجاز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عملیات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سخت افزاری: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 برنامه و تابع: اعمال از قبل تعریف شده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دستورات داخلی: توابع درون کار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در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1760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تعریف عملیات: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عملیات ساده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عملیات به ازای ورودی مشخص: سرریز یا فروریز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ارگومان های ثانویه و ضمنی: تعریف غیر مشخص و صریح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بر اساس اثرات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side effect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تغییر صفات بر اثر عملیات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خود اصلاحی: تغییر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seed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 نوع ها: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Long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Short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…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404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15636"/>
            <a:ext cx="11777518" cy="6137563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دوره حیات زبان های برنامه نویسی: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تولید: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نیاز هایی جدید بر اثر رشد تکنولوژی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فراموشی: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عدم پاسخ گویی به نیازی جدید تر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جایگزینی با زبان جدید 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 های زبان جاری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(زنده= هنوز مورد استفاده)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(با توجه به وضعیت امروز)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مستقل از سخت افزار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کاربرد تخصصی (زبان برای هدف خاصی طراحی شده و دارای ابزار های کمکی در آن مورد است)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پشتیبانی از برنامه نویس (کاربر پسند): (کد نویسی ساده- خطایابی ساده- کتابخانه جامع-ساختار کمکی)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پشتیبانی از پیاده سازی (مفهوم نزدیک به قابلیت انتقال): کد های تولید شده توسط یک زبان باید بتواند روی طیف وسیعی از بستر ها اجرا شود.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معیارهایی برای مقایسه با سایر زبان ها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استاندارد باشد (مجموعه ای از قوانین کلی موجود است که باید از آن ها پیروی کرد)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81516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اعلان(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Declaration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تعیین کننده نام، طول عمر و نوع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صریح: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توسط برنامه نویس به شکل د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قیق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ضمنی: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توسط کامپایلر یا پیش فرض ها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کاربرد اعلان: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1- تعیین نمایش حا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فظه: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چقدر حافظه برای چه نوعی از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2- مدیریت حافظه: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اختیار و آزاد سازی حافظه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تعیین عملیات جنریک: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++ -- + -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4- کنترل نوع: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**ایستا/ پویا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3415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بررسی نوع: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بررسی صحت تعداد و آرگومان های هرعملیات</a:t>
            </a: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پویا: (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زمان اجر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+ برچسب زنی خودکار اشیاء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+تبدیل نوع در حین اجرا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+ انعطاف پذیر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اشکال زدایی مشکل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نیاز به نگهداری اطلاعات شئ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پیاده سازی نرم افزاری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ک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نترل ایستا: (</a:t>
            </a: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زمان ترجمه)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+ کنترل یکجا تمامی عملیات برنامه </a:t>
            </a: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+ عدم نیاز به حافظه اضافی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+ سرعت بالا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انعطاف پذیری کم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نیاز به تعریف تمام ساختار در ابتدا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69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8293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تبدیل نوع و تبدیل همبستگی(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Converting &amp;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Coersion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 ارگمان های یک عملیات یکسان ن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باشد: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وقوع خط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 در برنامه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تبدیل نوع آرگومان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تبدیل نوع: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صریح: تبدیل با فراخوانی توابع از قبل تعریف شده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ضمنی: به شکل خودکار توسط کامپایلر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826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انتساب: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عمل انقیاد در تغیر مقدار شئ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مقداردهی اولیه: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ایجاد داده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برابر اختصاص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م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قدار دهی پر کردن فضای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انواع مقدار دهی: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مستقیم: توسط کاربر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ضمنی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توسط کامپایلر بر اساس تساوی و هم ارزی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71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6845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اسکالر: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ای فقط با یک صفت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پیروی از سخت افزار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1- صحیح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یک مقدار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دارای 4 زیر کلاس :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long, short, int, char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سه نوع نمایش حافظه: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بدون توصیف گر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توصیف گر مجزا (توصیف گر در محل دیگر)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توصیف گر و مقدار کاراکتر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8843F-B964-4936-96CD-4944CFCAFF77}"/>
              </a:ext>
            </a:extLst>
          </p:cNvPr>
          <p:cNvSpPr/>
          <p:nvPr/>
        </p:nvSpPr>
        <p:spPr>
          <a:xfrm>
            <a:off x="3390900" y="3181350"/>
            <a:ext cx="27051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C71E0-366C-402B-905A-C4963DB86C2A}"/>
              </a:ext>
            </a:extLst>
          </p:cNvPr>
          <p:cNvSpPr/>
          <p:nvPr/>
        </p:nvSpPr>
        <p:spPr>
          <a:xfrm>
            <a:off x="3390900" y="318135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C747D-8544-4B8F-AC23-8CE8D047FD0C}"/>
              </a:ext>
            </a:extLst>
          </p:cNvPr>
          <p:cNvSpPr/>
          <p:nvPr/>
        </p:nvSpPr>
        <p:spPr>
          <a:xfrm>
            <a:off x="3390900" y="4638675"/>
            <a:ext cx="27051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68B28-53C1-4C19-9196-C675559C13FA}"/>
              </a:ext>
            </a:extLst>
          </p:cNvPr>
          <p:cNvSpPr/>
          <p:nvPr/>
        </p:nvSpPr>
        <p:spPr>
          <a:xfrm>
            <a:off x="3390900" y="4638675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601A5-1E1C-4E31-BA58-E1326D80FE53}"/>
              </a:ext>
            </a:extLst>
          </p:cNvPr>
          <p:cNvSpPr/>
          <p:nvPr/>
        </p:nvSpPr>
        <p:spPr>
          <a:xfrm>
            <a:off x="266700" y="4638675"/>
            <a:ext cx="27051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01058-35ED-42A9-965A-7FB2BF613CEE}"/>
              </a:ext>
            </a:extLst>
          </p:cNvPr>
          <p:cNvSpPr/>
          <p:nvPr/>
        </p:nvSpPr>
        <p:spPr>
          <a:xfrm>
            <a:off x="266700" y="4638675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D0E767-72D1-4221-9599-F93FBF49D9DD}"/>
              </a:ext>
            </a:extLst>
          </p:cNvPr>
          <p:cNvSpPr/>
          <p:nvPr/>
        </p:nvSpPr>
        <p:spPr>
          <a:xfrm>
            <a:off x="3390900" y="5676900"/>
            <a:ext cx="27051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72E18-1258-45FF-9B47-1AE442ECE25E}"/>
              </a:ext>
            </a:extLst>
          </p:cNvPr>
          <p:cNvSpPr/>
          <p:nvPr/>
        </p:nvSpPr>
        <p:spPr>
          <a:xfrm>
            <a:off x="3390900" y="56769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57E5B-716A-4F28-9D6F-88DFEA1819A8}"/>
              </a:ext>
            </a:extLst>
          </p:cNvPr>
          <p:cNvSpPr/>
          <p:nvPr/>
        </p:nvSpPr>
        <p:spPr>
          <a:xfrm>
            <a:off x="3667125" y="5683704"/>
            <a:ext cx="304800" cy="381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fa-I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24415C-2F03-4C7D-AB20-EA9580AC2786}"/>
              </a:ext>
            </a:extLst>
          </p:cNvPr>
          <p:cNvSpPr/>
          <p:nvPr/>
        </p:nvSpPr>
        <p:spPr>
          <a:xfrm>
            <a:off x="3028950" y="4714875"/>
            <a:ext cx="304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EA0AE-6D37-41A4-86A3-694FDA16A879}"/>
              </a:ext>
            </a:extLst>
          </p:cNvPr>
          <p:cNvSpPr txBox="1"/>
          <p:nvPr/>
        </p:nvSpPr>
        <p:spPr>
          <a:xfrm>
            <a:off x="180975" y="4147453"/>
            <a:ext cx="18097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Type descriptor</a:t>
            </a:r>
            <a:endParaRPr lang="fa-IR" dirty="0"/>
          </a:p>
          <a:p>
            <a:endParaRPr lang="fa-I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09B58-FAD9-4005-B9C5-29E1F95881C6}"/>
              </a:ext>
            </a:extLst>
          </p:cNvPr>
          <p:cNvSpPr txBox="1"/>
          <p:nvPr/>
        </p:nvSpPr>
        <p:spPr>
          <a:xfrm>
            <a:off x="3028950" y="2725519"/>
            <a:ext cx="18097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 bit</a:t>
            </a:r>
            <a:endParaRPr lang="fa-IR" dirty="0"/>
          </a:p>
          <a:p>
            <a:endParaRPr lang="fa-I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5C169-A16E-4DFD-BF32-30193C78136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19250" y="5019675"/>
            <a:ext cx="21240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974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اسکالر: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2- اعشاری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Real/float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حقیقی ممیزی: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بدون خطای گرد کردن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اعشاری </a:t>
            </a:r>
            <a:r>
              <a:rPr lang="en-US" b="0" i="0" u="none" strike="noStrike" baseline="0" dirty="0">
                <a:latin typeface="BNazanin"/>
                <a:cs typeface="B Nazanin" panose="00000400000000000000" pitchFamily="2" charset="-78"/>
              </a:rPr>
              <a:t>Fixed point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BNazanin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BNazanin"/>
                <a:cs typeface="B Nazanin" panose="00000400000000000000" pitchFamily="2" charset="-78"/>
              </a:rPr>
              <a:t>اعشاری ممیز شناور </a:t>
            </a:r>
            <a:r>
              <a:rPr lang="en-US" b="0" i="0" u="none" strike="noStrike" baseline="0" dirty="0">
                <a:latin typeface="BNazanin"/>
                <a:cs typeface="B Nazanin" panose="00000400000000000000" pitchFamily="2" charset="-78"/>
              </a:rPr>
              <a:t>Floating point </a:t>
            </a:r>
            <a:endParaRPr lang="fa-IR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81574-361D-44FD-AE3C-9D42F49DC16E}"/>
              </a:ext>
            </a:extLst>
          </p:cNvPr>
          <p:cNvSpPr/>
          <p:nvPr/>
        </p:nvSpPr>
        <p:spPr>
          <a:xfrm>
            <a:off x="5714998" y="1028700"/>
            <a:ext cx="2038351" cy="704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fraction</a:t>
            </a:r>
            <a:endParaRPr lang="fa-I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75547-30EB-4EA8-B7CE-C0DFC341DA55}"/>
              </a:ext>
            </a:extLst>
          </p:cNvPr>
          <p:cNvSpPr/>
          <p:nvPr/>
        </p:nvSpPr>
        <p:spPr>
          <a:xfrm>
            <a:off x="3390899" y="1028700"/>
            <a:ext cx="598197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</a:t>
            </a:r>
            <a:endParaRPr lang="fa-I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400C8-6A2F-4DA8-89AB-CF47EB0C01CC}"/>
              </a:ext>
            </a:extLst>
          </p:cNvPr>
          <p:cNvSpPr/>
          <p:nvPr/>
        </p:nvSpPr>
        <p:spPr>
          <a:xfrm>
            <a:off x="3989096" y="1028700"/>
            <a:ext cx="1725903" cy="704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exponent</a:t>
            </a:r>
            <a:endParaRPr lang="fa-I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ABE1C-B1DA-4965-8CCC-4C936B843566}"/>
              </a:ext>
            </a:extLst>
          </p:cNvPr>
          <p:cNvSpPr/>
          <p:nvPr/>
        </p:nvSpPr>
        <p:spPr>
          <a:xfrm>
            <a:off x="3390899" y="3076575"/>
            <a:ext cx="598197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</a:t>
            </a:r>
            <a:endParaRPr lang="fa-I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FC729-1A98-4AF3-B8A9-5E5F66624C6B}"/>
              </a:ext>
            </a:extLst>
          </p:cNvPr>
          <p:cNvSpPr/>
          <p:nvPr/>
        </p:nvSpPr>
        <p:spPr>
          <a:xfrm>
            <a:off x="3989096" y="3076575"/>
            <a:ext cx="3764253" cy="704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Exponent- fraction</a:t>
            </a:r>
            <a:endParaRPr lang="fa-I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112DF-938F-487A-AFD2-966B59AAB3DD}"/>
              </a:ext>
            </a:extLst>
          </p:cNvPr>
          <p:cNvSpPr/>
          <p:nvPr/>
        </p:nvSpPr>
        <p:spPr>
          <a:xfrm>
            <a:off x="3390899" y="4438650"/>
            <a:ext cx="1162051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Exponent sign</a:t>
            </a:r>
            <a:endParaRPr lang="fa-I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EF00-2095-498E-900C-9B154B46E2D2}"/>
              </a:ext>
            </a:extLst>
          </p:cNvPr>
          <p:cNvSpPr/>
          <p:nvPr/>
        </p:nvSpPr>
        <p:spPr>
          <a:xfrm>
            <a:off x="4552951" y="4438650"/>
            <a:ext cx="1162047" cy="704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Exponent</a:t>
            </a:r>
            <a:endParaRPr lang="fa-I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77BDE-9B2C-4B13-BCDE-C0E281501B4E}"/>
              </a:ext>
            </a:extLst>
          </p:cNvPr>
          <p:cNvSpPr/>
          <p:nvPr/>
        </p:nvSpPr>
        <p:spPr>
          <a:xfrm>
            <a:off x="2792702" y="4438650"/>
            <a:ext cx="598197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</a:t>
            </a:r>
            <a:endParaRPr lang="fa-I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3E-5C08-45C4-8C89-4D49485F2E5D}"/>
              </a:ext>
            </a:extLst>
          </p:cNvPr>
          <p:cNvSpPr/>
          <p:nvPr/>
        </p:nvSpPr>
        <p:spPr>
          <a:xfrm>
            <a:off x="5714998" y="4438650"/>
            <a:ext cx="2038350" cy="704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fraction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6295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اسکالر: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4- شمارشی(ثابت شمارشی)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نام کلاس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دارای سه عمل اصلی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= انتصاب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&gt; قبلی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&lt; بعدی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5- بولین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تک بیت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0" i="0" u="none" strike="noStrike" baseline="0" dirty="0">
                <a:latin typeface="Times New Roman" panose="02020603050405020304" pitchFamily="18" charset="0"/>
                <a:cs typeface="B Nazanin" panose="00000400000000000000" pitchFamily="2" charset="-78"/>
              </a:rPr>
              <a:t>6- رشته کاراکتر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b="0" i="0" u="none" strike="noStrike" baseline="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4461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مرکب: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رشته کاراکتر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مشخصات نحوی: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ارایه کاراکتر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رشته نوع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مشخصات حافظه: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نمایش حافظه: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طول ثابت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طول متغییر معین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طول متغیر پویا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7163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مرکب: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اشاره گر و شئ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سه عمل اصلی: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انتساب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دستیابی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محاسبه و رابطه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نمایش حافظه: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ادرس دهی مطلق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آدرس واقعی بلوک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کارآمد-کنترل حافظه مشکل- بازیابی مشکل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ادرس دهی نسبی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یک مقدار افست از هرم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دسترسی ساده- بهینه سازی فضا- دسترسی جمعی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76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70981C-D65F-4F63-92BB-8C0F350D9B3C}"/>
              </a:ext>
            </a:extLst>
          </p:cNvPr>
          <p:cNvSpPr/>
          <p:nvPr/>
        </p:nvSpPr>
        <p:spPr>
          <a:xfrm>
            <a:off x="2002971" y="4038600"/>
            <a:ext cx="805543" cy="225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20mb</a:t>
            </a:r>
            <a:endParaRPr lang="fa-I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4E1D3-6D8D-469B-9839-20F910EF5D95}"/>
              </a:ext>
            </a:extLst>
          </p:cNvPr>
          <p:cNvSpPr/>
          <p:nvPr/>
        </p:nvSpPr>
        <p:spPr>
          <a:xfrm>
            <a:off x="2002971" y="1783318"/>
            <a:ext cx="805543" cy="2255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20mb</a:t>
            </a:r>
            <a:endParaRPr lang="fa-I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651ED-1116-48BE-AEA6-60EB455D1CA9}"/>
              </a:ext>
            </a:extLst>
          </p:cNvPr>
          <p:cNvSpPr txBox="1"/>
          <p:nvPr/>
        </p:nvSpPr>
        <p:spPr>
          <a:xfrm>
            <a:off x="732064" y="3994354"/>
            <a:ext cx="8055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12245</a:t>
            </a:r>
            <a:endParaRPr lang="fa-I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C7B090-AA5D-42FE-B2B7-38033338984A}"/>
              </a:ext>
            </a:extLst>
          </p:cNvPr>
          <p:cNvCxnSpPr/>
          <p:nvPr/>
        </p:nvCxnSpPr>
        <p:spPr>
          <a:xfrm>
            <a:off x="1632857" y="4212771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C1F6B3-0256-468A-A6B1-2BC2B461D765}"/>
              </a:ext>
            </a:extLst>
          </p:cNvPr>
          <p:cNvSpPr/>
          <p:nvPr/>
        </p:nvSpPr>
        <p:spPr>
          <a:xfrm>
            <a:off x="4386942" y="1783318"/>
            <a:ext cx="805543" cy="451056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1DB4A-63BC-4F9A-8D5E-BCD1669E8510}"/>
              </a:ext>
            </a:extLst>
          </p:cNvPr>
          <p:cNvSpPr txBox="1"/>
          <p:nvPr/>
        </p:nvSpPr>
        <p:spPr>
          <a:xfrm>
            <a:off x="2996292" y="1598652"/>
            <a:ext cx="8055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12245</a:t>
            </a:r>
            <a:endParaRPr lang="fa-I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04D9CF-CF40-45E1-B788-DE889C06E856}"/>
              </a:ext>
            </a:extLst>
          </p:cNvPr>
          <p:cNvCxnSpPr/>
          <p:nvPr/>
        </p:nvCxnSpPr>
        <p:spPr>
          <a:xfrm>
            <a:off x="3897085" y="1817069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39DD77-C282-4DA6-8964-010041009F5B}"/>
              </a:ext>
            </a:extLst>
          </p:cNvPr>
          <p:cNvSpPr/>
          <p:nvPr/>
        </p:nvSpPr>
        <p:spPr>
          <a:xfrm>
            <a:off x="4386942" y="4038600"/>
            <a:ext cx="805543" cy="3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 </a:t>
            </a:r>
            <a:r>
              <a:rPr lang="en-US" dirty="0" err="1"/>
              <a:t>th</a:t>
            </a:r>
            <a:endParaRPr lang="fa-I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D0F52-FAC0-405E-89EF-5735BAD897CA}"/>
              </a:ext>
            </a:extLst>
          </p:cNvPr>
          <p:cNvSpPr/>
          <p:nvPr/>
        </p:nvSpPr>
        <p:spPr>
          <a:xfrm flipV="1">
            <a:off x="5263923" y="4288228"/>
            <a:ext cx="421821" cy="7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1B756-D28A-4F2B-B100-E9EDF55A305E}"/>
              </a:ext>
            </a:extLst>
          </p:cNvPr>
          <p:cNvSpPr/>
          <p:nvPr/>
        </p:nvSpPr>
        <p:spPr>
          <a:xfrm>
            <a:off x="5726566" y="4288228"/>
            <a:ext cx="925284" cy="826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A1</a:t>
            </a:r>
          </a:p>
          <a:p>
            <a:pPr algn="ctr"/>
            <a:r>
              <a:rPr lang="en-US" dirty="0"/>
              <a:t>15mb</a:t>
            </a:r>
            <a:endParaRPr lang="fa-IR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157B167-2D47-4960-8487-EDA6AB26E46D}"/>
              </a:ext>
            </a:extLst>
          </p:cNvPr>
          <p:cNvSpPr/>
          <p:nvPr/>
        </p:nvSpPr>
        <p:spPr>
          <a:xfrm>
            <a:off x="6692672" y="4963886"/>
            <a:ext cx="383042" cy="7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5D7877-EC85-486E-BDDF-0EFD329D6528}"/>
              </a:ext>
            </a:extLst>
          </p:cNvPr>
          <p:cNvSpPr/>
          <p:nvPr/>
        </p:nvSpPr>
        <p:spPr>
          <a:xfrm>
            <a:off x="7185931" y="5001615"/>
            <a:ext cx="805543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A2</a:t>
            </a:r>
          </a:p>
          <a:p>
            <a:pPr algn="ctr"/>
            <a:r>
              <a:rPr lang="en-US" dirty="0"/>
              <a:t>5mb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25037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پنجم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داده های مرکب: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فایل های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I/O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فایل ترتیبی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فایل دسترسی مستقیم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فایل دسترسی شاخص دار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فایل متنی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426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93622"/>
            <a:ext cx="11925300" cy="6271578"/>
          </a:xfrm>
        </p:spPr>
        <p:txBody>
          <a:bodyPr>
            <a:normAutofit fontScale="925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 یک زبان زنده</a:t>
            </a:r>
            <a:r>
              <a:rPr lang="fa-IR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خوب</a:t>
            </a:r>
            <a:r>
              <a:rPr lang="fa-I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یکپارچگی و شفافیت (وضوح):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های قابل خواندن توسط کاربر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نحو دستور باید ساده و قابل فهم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جامعیت مفهوم (هر دستور 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فقط یک معنی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تعامد: قابلیت ترکیب مفاهیم اولیه برای تولید مفاهیم جدید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پشتیبانی از انتزاع: اگر مفهوم از طریق تعامد قابل تعریف نباشد. باید بتوان مفاهیم جدید به شکل منفرد تعریف کرد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4- طبیعی بودن: وجود یک نگاشت مستقیم و بدون ابهام بین کد نوشته شده و مفهوم مد نظر کاربر </a:t>
            </a:r>
            <a:r>
              <a:rPr lang="fa-IR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(ارتباط مستقیم نحو و معنای زبان)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5- قابلیت کشف و اصلاح خطا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6- کاربر دوستی- واسط کاربری موثر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7- قابلیت حمل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8- هزینه معقول: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انواع هزینه: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1- هزینه ترجمه و کامپایل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2- هزینه اجرا   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3- هزینه نگهداری: قابلیت ایجاد تغییر در کد پس از کامپایل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sz="28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18370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توصیف ویژگی های انواع داده های جدید (مقدمه ای بر داده کاوی)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دسترسی به داده در غالب پردازش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ساختمان داده: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توصیف داده به صورت شی حاصل از ترکیب اشیاء (مفهوم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data descriptor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زیربرنامه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توصیف یک تابع و یا زیر برنامه به صورت یک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اعلان نوع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امکانات در نظر گرفته شده در زبان توسط توسعه دهنده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4- وراثت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.......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30468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ساختمان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مشخصات ساختمان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داده شامل تعدادی زیر قسمت (عنصر، اتم، فیلد، درایه)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تعداد زیر قسمت ها (تعداد صفات ترکیب شده)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همگن یا نا همگن بودن (نوع صفات و عناصر)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اسامی و آدرس دهی (سیستم دسترس به زیر قسمت ها)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حداکثر/حداقل تعداد زیر قسمت های مجاز (داده با طول متفاوت)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ساختار داخلی و ترتیب زیر قسمت ها (صف، دنباله پشته)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عملیات انتخاب زیر قسمت ها (دسترسی ترتیبی، مستقیم، تصادفی)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عملیات مجاز بر روی داده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ایجاد تغییرات در زیر قسمت ها (درج، حذف، تغییرات)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ایجاد و حذف کل ساختمان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79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6D9A2-1717-465C-965E-53DBEB617053}"/>
              </a:ext>
            </a:extLst>
          </p:cNvPr>
          <p:cNvSpPr/>
          <p:nvPr/>
        </p:nvSpPr>
        <p:spPr>
          <a:xfrm>
            <a:off x="1338943" y="1589313"/>
            <a:ext cx="1001486" cy="385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AB762-37B2-45C2-8A60-D4D0C8966AEA}"/>
              </a:ext>
            </a:extLst>
          </p:cNvPr>
          <p:cNvSpPr/>
          <p:nvPr/>
        </p:nvSpPr>
        <p:spPr>
          <a:xfrm>
            <a:off x="2579914" y="3429000"/>
            <a:ext cx="805543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1399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2D809-BF82-45DF-80DA-6CC7239A15B3}"/>
              </a:ext>
            </a:extLst>
          </p:cNvPr>
          <p:cNvSpPr/>
          <p:nvPr/>
        </p:nvSpPr>
        <p:spPr>
          <a:xfrm>
            <a:off x="2579914" y="3755571"/>
            <a:ext cx="805543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1.3م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06F4F-69E4-4539-B4A9-283077B52D94}"/>
              </a:ext>
            </a:extLst>
          </p:cNvPr>
          <p:cNvSpPr/>
          <p:nvPr/>
        </p:nvSpPr>
        <p:spPr>
          <a:xfrm>
            <a:off x="2579914" y="4082142"/>
            <a:ext cx="80554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6ED5EE-09AB-40BE-BC86-FF739D31FD39}"/>
              </a:ext>
            </a:extLst>
          </p:cNvPr>
          <p:cNvSpPr/>
          <p:nvPr/>
        </p:nvSpPr>
        <p:spPr>
          <a:xfrm>
            <a:off x="2982685" y="4158343"/>
            <a:ext cx="680358" cy="17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3D2A6-CDCD-4C64-A971-9F1D993BF80C}"/>
              </a:ext>
            </a:extLst>
          </p:cNvPr>
          <p:cNvSpPr/>
          <p:nvPr/>
        </p:nvSpPr>
        <p:spPr>
          <a:xfrm>
            <a:off x="3663043" y="4136570"/>
            <a:ext cx="805543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1398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A2A8E-D178-42AF-94FA-1F9FDD52D83A}"/>
              </a:ext>
            </a:extLst>
          </p:cNvPr>
          <p:cNvSpPr/>
          <p:nvPr/>
        </p:nvSpPr>
        <p:spPr>
          <a:xfrm>
            <a:off x="3663043" y="4463141"/>
            <a:ext cx="805543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1.1م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F95D6-27BE-4741-A237-DC0A04D48002}"/>
              </a:ext>
            </a:extLst>
          </p:cNvPr>
          <p:cNvSpPr/>
          <p:nvPr/>
        </p:nvSpPr>
        <p:spPr>
          <a:xfrm>
            <a:off x="3663043" y="4789712"/>
            <a:ext cx="80554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A67250-3DA8-452C-9618-5B54AFA03AFA}"/>
              </a:ext>
            </a:extLst>
          </p:cNvPr>
          <p:cNvSpPr/>
          <p:nvPr/>
        </p:nvSpPr>
        <p:spPr>
          <a:xfrm>
            <a:off x="4128407" y="4865913"/>
            <a:ext cx="680358" cy="17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8B225-2703-466E-9B6D-BAB57A6586A8}"/>
              </a:ext>
            </a:extLst>
          </p:cNvPr>
          <p:cNvSpPr/>
          <p:nvPr/>
        </p:nvSpPr>
        <p:spPr>
          <a:xfrm>
            <a:off x="4808765" y="4844139"/>
            <a:ext cx="805543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1397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49AF2-FD6C-49E7-A02E-3F35D5C20C8C}"/>
              </a:ext>
            </a:extLst>
          </p:cNvPr>
          <p:cNvSpPr/>
          <p:nvPr/>
        </p:nvSpPr>
        <p:spPr>
          <a:xfrm>
            <a:off x="4808765" y="5170710"/>
            <a:ext cx="805543" cy="326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0.8م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D9FD2-A41D-4361-B6C5-2AFF7211A51E}"/>
              </a:ext>
            </a:extLst>
          </p:cNvPr>
          <p:cNvSpPr/>
          <p:nvPr/>
        </p:nvSpPr>
        <p:spPr>
          <a:xfrm>
            <a:off x="4808765" y="5497281"/>
            <a:ext cx="80554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1CE24F-C4BE-4B39-9111-5151214E940E}"/>
              </a:ext>
            </a:extLst>
          </p:cNvPr>
          <p:cNvSpPr/>
          <p:nvPr/>
        </p:nvSpPr>
        <p:spPr>
          <a:xfrm>
            <a:off x="2340429" y="3505200"/>
            <a:ext cx="289832" cy="174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2C8FFB-0217-4269-A2B6-2677865A8311}"/>
              </a:ext>
            </a:extLst>
          </p:cNvPr>
          <p:cNvSpPr/>
          <p:nvPr/>
        </p:nvSpPr>
        <p:spPr>
          <a:xfrm>
            <a:off x="1338944" y="3395642"/>
            <a:ext cx="1001486" cy="359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بیمه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D0A28-787F-49E0-B44E-3E0E334250D2}"/>
              </a:ext>
            </a:extLst>
          </p:cNvPr>
          <p:cNvSpPr/>
          <p:nvPr/>
        </p:nvSpPr>
        <p:spPr>
          <a:xfrm>
            <a:off x="1328057" y="1164071"/>
            <a:ext cx="1012372" cy="425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/>
              <a:t>کارمند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1F6467-7E9E-42C6-B6EB-A57D00EDC463}"/>
              </a:ext>
            </a:extLst>
          </p:cNvPr>
          <p:cNvSpPr/>
          <p:nvPr/>
        </p:nvSpPr>
        <p:spPr>
          <a:xfrm>
            <a:off x="4302579" y="1141602"/>
            <a:ext cx="1012372" cy="172064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83199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پیاده سازی ساختمان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دو عامل اصلی: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نمایش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پیاده سازی اعمال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نمایش حافظه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توصیف نحوه قرار گرفتن قسمت های شئ و توصیف گرها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یکجا و ترتیبی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مجزا و پیوندی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80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033DE-18D5-488A-8ED7-D9F721F8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429000"/>
            <a:ext cx="1295132" cy="2554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A878AF-8B8D-4B71-8C15-16B58A49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4121150"/>
            <a:ext cx="1295132" cy="25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89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پیاده سازی اعمال: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نحوه دسترسی و انتخاب زیر قسمت ها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انتخاب ترتیبی در حافظه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انتخاب مستقیم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ساختار آدرس مبنا + آفست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base + offset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انتخاب پیوندی در حافظه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انتخاب غیر مستقیم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پیمایش تمام زیر قسمت ها از ابتدا تا قسمت مد نظر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B49F3-9C81-4D77-81E5-B06A6A24B50C}"/>
              </a:ext>
            </a:extLst>
          </p:cNvPr>
          <p:cNvSpPr/>
          <p:nvPr/>
        </p:nvSpPr>
        <p:spPr>
          <a:xfrm>
            <a:off x="4114800" y="863600"/>
            <a:ext cx="1625600" cy="41021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D2E65-2D2C-46ED-9D38-BF0D4248B537}"/>
              </a:ext>
            </a:extLst>
          </p:cNvPr>
          <p:cNvSpPr txBox="1"/>
          <p:nvPr/>
        </p:nvSpPr>
        <p:spPr>
          <a:xfrm>
            <a:off x="6489700" y="1904484"/>
            <a:ext cx="73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offset</a:t>
            </a:r>
            <a:endParaRPr lang="fa-I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A0B1073-0F9F-4532-A0E8-2C0ECE5DEE06}"/>
              </a:ext>
            </a:extLst>
          </p:cNvPr>
          <p:cNvSpPr/>
          <p:nvPr/>
        </p:nvSpPr>
        <p:spPr>
          <a:xfrm>
            <a:off x="5867400" y="863600"/>
            <a:ext cx="444500" cy="245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D0535-B115-4AA7-82A3-833CAC943F9A}"/>
              </a:ext>
            </a:extLst>
          </p:cNvPr>
          <p:cNvSpPr txBox="1"/>
          <p:nvPr/>
        </p:nvSpPr>
        <p:spPr>
          <a:xfrm>
            <a:off x="4241800" y="477918"/>
            <a:ext cx="162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 address</a:t>
            </a:r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E365A-0E26-4E0F-9B87-9EFADD55BA20}"/>
              </a:ext>
            </a:extLst>
          </p:cNvPr>
          <p:cNvSpPr txBox="1"/>
          <p:nvPr/>
        </p:nvSpPr>
        <p:spPr>
          <a:xfrm>
            <a:off x="4114800" y="3313589"/>
            <a:ext cx="1625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I </a:t>
            </a:r>
            <a:r>
              <a:rPr lang="en-US" dirty="0" err="1">
                <a:cs typeface="+mj-cs"/>
              </a:rPr>
              <a:t>th</a:t>
            </a:r>
            <a:r>
              <a:rPr lang="en-US" dirty="0">
                <a:cs typeface="+mj-cs"/>
              </a:rPr>
              <a:t> </a:t>
            </a:r>
            <a:r>
              <a:rPr lang="en-US" dirty="0"/>
              <a:t>component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42782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مدیریت حافظه و اشاره گر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طول عمر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انقیاد شروع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حذف انقیاد تمام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هر لحظه از طول عمر ممکن است چند مسیر دسترسی به یک داده موجود باشد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عدم الزام برابری طول عمر مسیر دسترسی با طول عمر داده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دو ایراد اساسی: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داده اشغال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garbage data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بدون اشاره گر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ارجاع بی ربط-معلق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dangling reference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اشاره گر بدون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FF642-4FE1-4CBF-A3E6-2BAA64FB30D3}"/>
              </a:ext>
            </a:extLst>
          </p:cNvPr>
          <p:cNvSpPr/>
          <p:nvPr/>
        </p:nvSpPr>
        <p:spPr>
          <a:xfrm>
            <a:off x="5537200" y="4216400"/>
            <a:ext cx="5588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B0416-AD42-45DD-BB44-449F668E3FA3}"/>
              </a:ext>
            </a:extLst>
          </p:cNvPr>
          <p:cNvSpPr/>
          <p:nvPr/>
        </p:nvSpPr>
        <p:spPr>
          <a:xfrm>
            <a:off x="5551487" y="4641850"/>
            <a:ext cx="5588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B5B74-49A2-40EB-B820-4160139C42DE}"/>
              </a:ext>
            </a:extLst>
          </p:cNvPr>
          <p:cNvSpPr txBox="1"/>
          <p:nvPr/>
        </p:nvSpPr>
        <p:spPr>
          <a:xfrm>
            <a:off x="4483100" y="4088368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</a:t>
            </a:r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E1431-2D7C-4A7E-A0F4-450F6EF771FC}"/>
              </a:ext>
            </a:extLst>
          </p:cNvPr>
          <p:cNvSpPr txBox="1"/>
          <p:nvPr/>
        </p:nvSpPr>
        <p:spPr>
          <a:xfrm>
            <a:off x="4432300" y="4513818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</a:t>
            </a:r>
            <a:endParaRPr lang="fa-I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A860-4E93-4593-A697-03C51BB49A30}"/>
              </a:ext>
            </a:extLst>
          </p:cNvPr>
          <p:cNvCxnSpPr/>
          <p:nvPr/>
        </p:nvCxnSpPr>
        <p:spPr>
          <a:xfrm>
            <a:off x="4826000" y="433705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037A2B-6370-4989-B73A-A5E4CC0E8B4E}"/>
              </a:ext>
            </a:extLst>
          </p:cNvPr>
          <p:cNvCxnSpPr>
            <a:cxnSpLocks/>
          </p:cNvCxnSpPr>
          <p:nvPr/>
        </p:nvCxnSpPr>
        <p:spPr>
          <a:xfrm flipV="1">
            <a:off x="4826000" y="4457700"/>
            <a:ext cx="711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D11F5-8860-41BF-8D39-BBAA26FD1363}"/>
              </a:ext>
            </a:extLst>
          </p:cNvPr>
          <p:cNvSpPr/>
          <p:nvPr/>
        </p:nvSpPr>
        <p:spPr>
          <a:xfrm>
            <a:off x="5551487" y="5867916"/>
            <a:ext cx="55880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3E2A1-96BA-433A-9F72-A06AC9635064}"/>
              </a:ext>
            </a:extLst>
          </p:cNvPr>
          <p:cNvSpPr txBox="1"/>
          <p:nvPr/>
        </p:nvSpPr>
        <p:spPr>
          <a:xfrm>
            <a:off x="4483100" y="5314434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DE325-FE4A-467E-A030-1730C0023DC8}"/>
              </a:ext>
            </a:extLst>
          </p:cNvPr>
          <p:cNvSpPr txBox="1"/>
          <p:nvPr/>
        </p:nvSpPr>
        <p:spPr>
          <a:xfrm>
            <a:off x="4432300" y="5739884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</a:t>
            </a:r>
            <a:endParaRPr lang="fa-I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A00C-E66E-47F8-8BC0-7210313864FC}"/>
              </a:ext>
            </a:extLst>
          </p:cNvPr>
          <p:cNvCxnSpPr/>
          <p:nvPr/>
        </p:nvCxnSpPr>
        <p:spPr>
          <a:xfrm>
            <a:off x="4826000" y="556311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5E88A2-CB1B-452C-BEFD-8A55490A2E2B}"/>
              </a:ext>
            </a:extLst>
          </p:cNvPr>
          <p:cNvCxnSpPr/>
          <p:nvPr/>
        </p:nvCxnSpPr>
        <p:spPr>
          <a:xfrm>
            <a:off x="4826000" y="598856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7F368-AEF1-44DB-96C1-184867D89AD4}"/>
              </a:ext>
            </a:extLst>
          </p:cNvPr>
          <p:cNvSpPr/>
          <p:nvPr/>
        </p:nvSpPr>
        <p:spPr>
          <a:xfrm>
            <a:off x="4038600" y="3301484"/>
            <a:ext cx="5588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36167-2282-4AF2-8ABA-739813A88252}"/>
              </a:ext>
            </a:extLst>
          </p:cNvPr>
          <p:cNvSpPr/>
          <p:nvPr/>
        </p:nvSpPr>
        <p:spPr>
          <a:xfrm>
            <a:off x="4052887" y="3726934"/>
            <a:ext cx="55880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36DAE-6C6B-4EA4-9CBB-C4F5098A390F}"/>
              </a:ext>
            </a:extLst>
          </p:cNvPr>
          <p:cNvSpPr txBox="1"/>
          <p:nvPr/>
        </p:nvSpPr>
        <p:spPr>
          <a:xfrm>
            <a:off x="2984500" y="3173452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</a:t>
            </a:r>
            <a:endParaRPr lang="fa-I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5565E-C255-47CB-B617-81ADCDEE2297}"/>
              </a:ext>
            </a:extLst>
          </p:cNvPr>
          <p:cNvSpPr txBox="1"/>
          <p:nvPr/>
        </p:nvSpPr>
        <p:spPr>
          <a:xfrm>
            <a:off x="2933700" y="3598902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</a:t>
            </a:r>
            <a:endParaRPr lang="fa-I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53FB5D-9971-424F-8D8E-AE872CF61624}"/>
              </a:ext>
            </a:extLst>
          </p:cNvPr>
          <p:cNvCxnSpPr/>
          <p:nvPr/>
        </p:nvCxnSpPr>
        <p:spPr>
          <a:xfrm>
            <a:off x="3327400" y="342213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8E106-A3D1-4700-89FC-19F16D3FA4C0}"/>
              </a:ext>
            </a:extLst>
          </p:cNvPr>
          <p:cNvCxnSpPr/>
          <p:nvPr/>
        </p:nvCxnSpPr>
        <p:spPr>
          <a:xfrm>
            <a:off x="3327400" y="384758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646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ساختمان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پس از هر اعلان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نیازمند یک سیستم کنترل ساختمان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سیستم کنترل تضمین کننده انجام صحیح اعمال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متفاوت از سیستم کنترل حافظه 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وظایف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کنترل وجود عنصر داده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آیا اصلا درایه مورد نظر موجود است یا خیر؟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کنترل نوع عنصر داده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اگر عنصر داده وجود دارد آیا نوع آن هم درست است؟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33005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اعمال بر روی داده های برداری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05108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جستجو بر روی داده های برداری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برش آرایه: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Slice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ایجاد یک برش در هر جهت از ابعاد بردار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تولید یک زیر آرایه جدید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شرکت پذیری آرایه: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Associate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دسترسی به زیر قسمت داده بر اساس کلید دسترسی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تعیین یک کلید برای هر عنصر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امکان تجمیع کلید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امکان تفاضل کلید ها (حذف کلید های نا مطلوب)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مثال: شناسایی دانشجویان بومی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85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BA51D-9C34-4349-9062-2EB6AAFA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80" y="2095500"/>
            <a:ext cx="395504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1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رکورد: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Structure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چند داده برداری با زیر قسمت های (عنصر/فیلد) ناهمگن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 بررسی به صورت چند بردار مجزا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مشخصات رکورد: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تعداد زیر قسمت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نوع زیر قسمت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نام زیر قسمت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تعریف آرایه از رکورد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تعریف رکورد های تو در توی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هر حال دارای قابلیت جستجوی برداری: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مثال: لیست کارکنان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کارکنان ساعتی/ کارکنان ماهیانه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00054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رکورد: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نکته: رکورد های هم نوع الزاما طول برابر ندارند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کارکنان ساعتی اضافه کار ندارند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کارکنان ساعتی داده بازنشستگی ندارند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سیستم کنترل ساختمان داده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ایستا: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ساختن زیر قسمت برای همه و قرار دادن نشانه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Tag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روی آن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توصیف به صورت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Union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بدون بررسی وکنترل (فرض بر وجود)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پویا: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دسترسی بر اساس کلید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بررسی زیر قسمت قبل از دسترسی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F4B203-7EB7-4496-854F-EA4C700A0B14}"/>
              </a:ext>
            </a:extLst>
          </p:cNvPr>
          <p:cNvSpPr/>
          <p:nvPr/>
        </p:nvSpPr>
        <p:spPr>
          <a:xfrm>
            <a:off x="5175250" y="4140200"/>
            <a:ext cx="393700" cy="3937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068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اول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6" y="564118"/>
            <a:ext cx="11771700" cy="6265199"/>
          </a:xfrm>
        </p:spPr>
        <p:txBody>
          <a:bodyPr>
            <a:normAutofit lnSpcReduction="1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زبان 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نحو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syntax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دستور العمل ها و قوانین نوشتاری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معنا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semantic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 مفهوم مشخص و یکتا از هر خط دستور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کد نویسی از نحو و در خطا یابی از معنا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دسته بندی زبان بر اساس ارتباط نحو و معنا (نوع محاسبات)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دستوری: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کد ها به شکل دنباله ذخیره می شوند و در زمان کامپایل و اجرا خط به خط اجرا می شوند.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تابعی: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دستورات در قالب های بزرگ و مجزا نوشته می شود و در همان قالب ها کامپایل و اجرا می شوند.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قانون مند (حالت مدار)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State fellow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مجموعه ای از قوانین تعریف می شود و مجموعه ای از حالات</a:t>
            </a: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ممکن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کل مدل </a:t>
            </a: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شرایط در حین اجرا از حالتی به حالت دیگر انتقال می یابد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شی گرا: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دستورات در قالب ساختار های پیچیده با خواص ترکیب و ارث بری </a:t>
            </a:r>
            <a:endParaRPr lang="fa-IR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 اساس قوانین موجود در هر شی در زمان ترجمه و اجرا</a:t>
            </a:r>
            <a:endParaRPr lang="fa-IR" sz="3200" b="0" i="0" u="none" strike="noStrike" baseline="0" dirty="0">
              <a:latin typeface="BNazanin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8133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لیست: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برداری با زیر قسمت های مرتب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ترتیب دسترسی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طول لیست در زمان اجرا ثابت نیست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زیر قسمت های لیست ناهمگن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سه قسمت اصلی: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اغلب به صورت حافظه پیوندی پیاده سازی می شود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88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7BFC9-7009-46FA-AAAE-9D440CD93D28}"/>
              </a:ext>
            </a:extLst>
          </p:cNvPr>
          <p:cNvSpPr/>
          <p:nvPr/>
        </p:nvSpPr>
        <p:spPr>
          <a:xfrm>
            <a:off x="5334000" y="3683000"/>
            <a:ext cx="8890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fa-I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41718-3D9C-488B-BEF5-A45BBE9FD560}"/>
              </a:ext>
            </a:extLst>
          </p:cNvPr>
          <p:cNvSpPr/>
          <p:nvPr/>
        </p:nvSpPr>
        <p:spPr>
          <a:xfrm>
            <a:off x="6223000" y="3683000"/>
            <a:ext cx="88900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</a:t>
            </a:r>
            <a:endParaRPr lang="fa-I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24409-BB40-4A4D-8CA9-03F050F2A455}"/>
              </a:ext>
            </a:extLst>
          </p:cNvPr>
          <p:cNvSpPr/>
          <p:nvPr/>
        </p:nvSpPr>
        <p:spPr>
          <a:xfrm>
            <a:off x="7112000" y="3683000"/>
            <a:ext cx="88900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tail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21256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19726"/>
            <a:ext cx="11687174" cy="6538274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انواع لیست: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پشته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صف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درخت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گراف جهت دار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 شاخص: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زیر قسمت ها توسط اشاره گر و شاخص به هم وصل شده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هر زیر قسمت شامل دو زیر قسمت: نام شاخص و مقدار شاخص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محدودیتی روی نام و مقدار تعریف نشده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تعریف توسط کد نویس و کاربر پایانی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89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6CE91-AF64-43B2-B1B7-3CD224C2E341}"/>
              </a:ext>
            </a:extLst>
          </p:cNvPr>
          <p:cNvSpPr/>
          <p:nvPr/>
        </p:nvSpPr>
        <p:spPr>
          <a:xfrm>
            <a:off x="4381500" y="4241800"/>
            <a:ext cx="20701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B2A2B-FA29-419A-B3FA-D136A2CB1F89}"/>
              </a:ext>
            </a:extLst>
          </p:cNvPr>
          <p:cNvSpPr txBox="1"/>
          <p:nvPr/>
        </p:nvSpPr>
        <p:spPr>
          <a:xfrm>
            <a:off x="4381500" y="4241800"/>
            <a:ext cx="11430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descriptor</a:t>
            </a:r>
            <a:endParaRPr lang="fa-I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1BD4B-2A81-450A-B83E-3E2F83C1D459}"/>
              </a:ext>
            </a:extLst>
          </p:cNvPr>
          <p:cNvSpPr txBox="1"/>
          <p:nvPr/>
        </p:nvSpPr>
        <p:spPr>
          <a:xfrm>
            <a:off x="5524500" y="4241800"/>
            <a:ext cx="9271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name</a:t>
            </a:r>
            <a:endParaRPr lang="fa-I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CFEE6-121D-4F5A-B62A-74BEE1A6EFF6}"/>
              </a:ext>
            </a:extLst>
          </p:cNvPr>
          <p:cNvCxnSpPr>
            <a:cxnSpLocks/>
          </p:cNvCxnSpPr>
          <p:nvPr/>
        </p:nvCxnSpPr>
        <p:spPr>
          <a:xfrm>
            <a:off x="5524500" y="477520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114B4-9058-4107-ADD9-C008C6AEBE98}"/>
              </a:ext>
            </a:extLst>
          </p:cNvPr>
          <p:cNvSpPr/>
          <p:nvPr/>
        </p:nvSpPr>
        <p:spPr>
          <a:xfrm>
            <a:off x="6896100" y="4597400"/>
            <a:ext cx="20701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3B94C-71D0-4594-A807-380B867F8882}"/>
              </a:ext>
            </a:extLst>
          </p:cNvPr>
          <p:cNvSpPr txBox="1"/>
          <p:nvPr/>
        </p:nvSpPr>
        <p:spPr>
          <a:xfrm>
            <a:off x="6896100" y="4590535"/>
            <a:ext cx="2070099" cy="368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value</a:t>
            </a:r>
            <a:endParaRPr lang="fa-I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ACD8CB-4342-4A79-B20E-E869A845708D}"/>
              </a:ext>
            </a:extLst>
          </p:cNvPr>
          <p:cNvCxnSpPr>
            <a:cxnSpLocks/>
          </p:cNvCxnSpPr>
          <p:nvPr/>
        </p:nvCxnSpPr>
        <p:spPr>
          <a:xfrm>
            <a:off x="8178800" y="513080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00884A-3629-47C4-BC5C-DA07E7ABD0FC}"/>
              </a:ext>
            </a:extLst>
          </p:cNvPr>
          <p:cNvSpPr/>
          <p:nvPr/>
        </p:nvSpPr>
        <p:spPr>
          <a:xfrm rot="5400000">
            <a:off x="6489698" y="3668079"/>
            <a:ext cx="368301" cy="45846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D184C-4266-4300-AA36-951D18463D67}"/>
              </a:ext>
            </a:extLst>
          </p:cNvPr>
          <p:cNvSpPr txBox="1"/>
          <p:nvPr/>
        </p:nvSpPr>
        <p:spPr>
          <a:xfrm>
            <a:off x="6362700" y="6169976"/>
            <a:ext cx="2209800" cy="3682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Field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89139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مجموعه 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Set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چند زیر قسمت های مرتب یا نامرتب، مستقل و </a:t>
            </a:r>
            <a:r>
              <a:rPr lang="fa-IR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غیرتکراری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ذخیره نتایج جستجو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تعریف عضویت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درج و حذف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برش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اشتراک، اجتماع و تفاضل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پیاده سازی با عملگر بولی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مثال: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دانشجویان بومی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کارکنان ساعتی/ کارکنان ماهیانه 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90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7996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مجموعه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عناصر مجموعه ناهمگن ولی عملیات بولی همگن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پیاده سازی تبدیلی: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پیاده سازی بیتی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ترجمه و یا نگاشت زیر قسمت ها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در هم سازی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ترجمه همه زیر قسمت ها به یک نوع واحد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پدیده برخورد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Collision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در هم سازی مجدد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یکی از کلید های همسان مجدد درهم سازی شود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پیمایش ترتیبی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اضافه کردن یک فضای حافظه به محل برخورد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پیمانه کشی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Bucketing/Bin packing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873F311-3B11-DB50-6EEE-26A568D924FC}"/>
              </a:ext>
            </a:extLst>
          </p:cNvPr>
          <p:cNvSpPr/>
          <p:nvPr/>
        </p:nvSpPr>
        <p:spPr>
          <a:xfrm>
            <a:off x="1432800" y="1245600"/>
            <a:ext cx="1476000" cy="1476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173249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6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شئ اجرایی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Consulate 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خود دستور یک شئ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خود اجرایی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Bootstrap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ورودی و خروجی قابل تعریف و تغییر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کمک اعلان تعریف می شود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Define </a:t>
            </a:r>
            <a:r>
              <a:rPr lang="en-US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Fn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(cons (a b c) (d e f))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FEF81-9BFF-4541-AFD3-0B23D58B1901}"/>
              </a:ext>
            </a:extLst>
          </p:cNvPr>
          <p:cNvSpPr txBox="1"/>
          <p:nvPr/>
        </p:nvSpPr>
        <p:spPr>
          <a:xfrm>
            <a:off x="939800" y="3365579"/>
            <a:ext cx="1028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457385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داده انتزاعی 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Abstract data type (ADT)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تقریبا بدون کاربرد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مخصوص زبان های ابتدایی با انقیاد زودرس شدید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امکان تعریف داده جدید بسیار محدود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تعریف داده در قالب زیر برنامه و کلاس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این ایده بیان توسعه شئ و داده های ناهمگن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روش های تولید داده انتزاعی: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مجموعه اشیاء (غالبا با یک یا چند نوع)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مجموعه عملیات بر روی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3- بسته داده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Data package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تعریف هر مورد فوق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93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70683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بسته داده (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 package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):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توسعه نوع جدید داده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تغییر در این نوع داده فقط از طریق عملیات مجاز تعریف شده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نیازمند تعاریف دقیق: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کاربر نهایی با این نوع جدید اشنا نیست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فقط با دانستن نام و عملیات باید معنا و مفهوم درک شود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مفاهیم باید به خوبی پیاده سازی شود زیرا امکان تغییر در آن ها نیست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اختصاص حافظه باید صحیح و کاملا حقیقی باشد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ساده ترین راه توسعه یک ساختار جدید از طریق تقسیم و غلبه</a:t>
            </a: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تولید یک داده انتزاعی در قالب یک یا چند ماژول یا زیر برنامه 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94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6680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تعریف زیر برنامه: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مزیت اصلی: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ایستا بودن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فراخوانی یک کپی در قالب سابقه فعالیت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Activation record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 تولید شده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پایان کار بدون هیچ اثری در حافظه و یا برنامه از بین می رود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ساختار آن توسط کاربرنهایی قابل تغییر نیست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معایب: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علت ایستا بودن نیازمند توصیف دقیق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آرگومان ضمنی زیر برنامه به شکل محلی یا غیر محلی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نتایج ضمنی که در قالب اثرات جانبی بر روی سایر آرگومان ها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برخری ورودی ها ممکن است تعریف نشده باشد و نتایج خطا و یا غیر دقیق تولید کند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مشکل حافظه (قدیمی)</a:t>
            </a: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95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6139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تعریف زیر برنامه: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زیر برنامه شامل دو بخش اصلی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بخش ایستا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نسخه اصلی کد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code segment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کد اجرایی و ثبات ها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ثابت بوده و به هیچ تغییر نمی کند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بخش پویا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نسخه کپی (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Activation record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فراخوانی تولید می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شامل پارامترها، نتایج، داده درونی و پیوند ارجاع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هر نسخه بسته به ورودی کمی متفاوت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زبان های جدید زیر برنامه ها را در قالب شئ تعریف می کنند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49807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87E2-C5EC-450D-AC64-4264B72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0" y="213360"/>
            <a:ext cx="1346834" cy="373061"/>
          </a:xfrm>
        </p:spPr>
        <p:txBody>
          <a:bodyPr>
            <a:no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فصل ششم</a:t>
            </a:r>
            <a:endParaRPr lang="en-US" sz="1800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9C539-0EEE-4399-82D9-D3046645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86422"/>
            <a:ext cx="11687174" cy="627157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هم ارزی: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همواره باید برابری داده ها و نوع آن ها بررسی شود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به دو صورت: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ایستا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پویا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در صورت عدم یکسان بودن عملیات تبدیل نوع و یا تولید خطا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بررسی یکسان بودن نوع داده ها: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1- هم ارزی نام 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2- هم ارزی ساختار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9ECF7-143E-4512-B7FF-42D94F4DBCD0}"/>
              </a:ext>
            </a:extLst>
          </p:cNvPr>
          <p:cNvSpPr txBox="1"/>
          <p:nvPr/>
        </p:nvSpPr>
        <p:spPr>
          <a:xfrm>
            <a:off x="266700" y="5924550"/>
            <a:ext cx="4286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97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002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8342</Words>
  <Application>Microsoft Office PowerPoint</Application>
  <PresentationFormat>Widescreen</PresentationFormat>
  <Paragraphs>1625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5" baseType="lpstr">
      <vt:lpstr>Arial</vt:lpstr>
      <vt:lpstr>ArialMT</vt:lpstr>
      <vt:lpstr>B Nazanin</vt:lpstr>
      <vt:lpstr>BNazanin</vt:lpstr>
      <vt:lpstr>Calibri</vt:lpstr>
      <vt:lpstr>Calibri Light</vt:lpstr>
      <vt:lpstr>Cambria Math</vt:lpstr>
      <vt:lpstr>Colonna MT</vt:lpstr>
      <vt:lpstr>Symbol</vt:lpstr>
      <vt:lpstr>Times New Roman</vt:lpstr>
      <vt:lpstr>Wingdings</vt:lpstr>
      <vt:lpstr>Wingdings-Regular</vt:lpstr>
      <vt:lpstr>Office Theme</vt:lpstr>
      <vt:lpstr>طراحی زبان های برنامه نویسی 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اول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دوم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سوم</vt:lpstr>
      <vt:lpstr>فصل چهارم</vt:lpstr>
      <vt:lpstr>فصل چهارم</vt:lpstr>
      <vt:lpstr>فصل چهارم</vt:lpstr>
      <vt:lpstr>فصل چهارم</vt:lpstr>
      <vt:lpstr>فصل چهارم</vt:lpstr>
      <vt:lpstr>فصل چهارم</vt:lpstr>
      <vt:lpstr>فصل چهارم</vt:lpstr>
      <vt:lpstr>فصل چهارم</vt:lpstr>
      <vt:lpstr>فصل سوم</vt:lpstr>
      <vt:lpstr>فصل سوم</vt:lpstr>
      <vt:lpstr>فصل چهارم</vt:lpstr>
      <vt:lpstr>فصل چهارم</vt:lpstr>
      <vt:lpstr>فصل چهارم</vt:lpstr>
      <vt:lpstr>فصل چهارم</vt:lpstr>
      <vt:lpstr>فصل چهارم</vt:lpstr>
      <vt:lpstr>فصل چهارم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پنجم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  <vt:lpstr>فصل ششم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فرایند های تکاملی</dc:title>
  <dc:creator>s.a.mirkazemy@gmail.com</dc:creator>
  <cp:lastModifiedBy>s.a.mirkazemy@gmail.com</cp:lastModifiedBy>
  <cp:revision>67</cp:revision>
  <dcterms:created xsi:type="dcterms:W3CDTF">2021-09-08T21:03:15Z</dcterms:created>
  <dcterms:modified xsi:type="dcterms:W3CDTF">2023-04-30T15:55:13Z</dcterms:modified>
</cp:coreProperties>
</file>