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2B438CE-0E4D-4AD7-890B-459075BBFB5F}" type="datetimeFigureOut">
              <a:rPr lang="fa-IR" smtClean="0"/>
              <a:t>6/19/1442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EFF93761-ACFA-40C8-A825-30097DC0F89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1148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cs typeface="B Nazanin" panose="00000400000000000000" pitchFamily="2" charset="-78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09600" y="6088829"/>
            <a:ext cx="3650428" cy="632648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fa-IR" dirty="0" smtClean="0"/>
              <a:t>زمستان 99</a:t>
            </a:r>
            <a:endParaRPr lang="fa-IR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620546" y="5916706"/>
            <a:ext cx="5523454" cy="804770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fa-IR" dirty="0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7271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0650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4799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lang="fa-IR" dirty="0" smtClean="0"/>
            </a:lvl1pPr>
          </a:lstStyle>
          <a:p>
            <a:r>
              <a:rPr lang="fa-IR" dirty="0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4517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637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31894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08283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36823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3890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3005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96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smtClean="0"/>
              <a:t>زمستان 99</a:t>
            </a:r>
            <a:endParaRPr lang="fa-IR" dirty="0" smtClean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dirty="0" smtClean="0"/>
              <a:t>محمود فرخیان – دانشگاه شهید چمران اهواز</a:t>
            </a:r>
            <a:endParaRPr lang="fa-IR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7FFF28-B6EA-4CA9-98BD-94F81796E2EA}" type="slidenum">
              <a:rPr lang="fa-IR" smtClean="0"/>
              <a:t>‹#›</a:t>
            </a:fld>
            <a:endParaRPr lang="fa-IR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57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B Nazanin" panose="00000400000000000000" pitchFamily="2" charset="-78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نظریه زبانها و ماشینها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b="1" dirty="0" smtClean="0"/>
              <a:t>فصل دوم</a:t>
            </a:r>
          </a:p>
          <a:p>
            <a:r>
              <a:rPr lang="fa-IR" b="1" dirty="0" smtClean="0"/>
              <a:t>ماشینهای باپایان</a:t>
            </a:r>
            <a:endParaRPr lang="fa-IR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82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رابطه بین ماشینهای باپایان قطعی و غیر قطعی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سوال: آیا معادل هر ماشین غیرقطعی یک قطعی میتوان رسم کرد؟</a:t>
            </a:r>
          </a:p>
          <a:p>
            <a:r>
              <a:rPr lang="fa-IR" dirty="0" smtClean="0"/>
              <a:t>مثال: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2857500"/>
            <a:ext cx="3381375" cy="1143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3905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قضیه: تساوی رده زبانهای قابل پذیرش با ماشینهای قطعی و غیرقطعی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زبان منظم: زبانی که برای پذیرش آن یک ماشین باپایان (قطعی یا غیرقطعی) وجود داشته باشد.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525245"/>
            <a:ext cx="6334125" cy="116205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753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رویه تبدیل </a:t>
            </a:r>
            <a:r>
              <a:rPr lang="en-US" dirty="0" err="1" smtClean="0"/>
              <a:t>nfa</a:t>
            </a:r>
            <a:r>
              <a:rPr lang="fa-IR" dirty="0" smtClean="0"/>
              <a:t> به </a:t>
            </a:r>
            <a:r>
              <a:rPr lang="en-US" dirty="0" err="1" smtClean="0"/>
              <a:t>dfa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27" y="2193663"/>
            <a:ext cx="6619875" cy="3114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91" y="5130557"/>
            <a:ext cx="6343650" cy="9429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12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765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ماشین باپایان غیرقطعی زیر را تبدیل به ماشین باپایان قطعی کنید.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467366"/>
            <a:ext cx="3314700" cy="15144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13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666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مثال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ماشین باپایان غیرقطعی زیر را تبدیل به ماشین باپایان قطعی کنید.</a:t>
            </a:r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2431955"/>
            <a:ext cx="5381625" cy="11334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14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3038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ماشین باپایان قطعی (معین)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تعریف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 smtClean="0"/>
              <a:t>مثال</a:t>
            </a:r>
          </a:p>
          <a:p>
            <a:endParaRPr lang="fa-IR" dirty="0"/>
          </a:p>
          <a:p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979867"/>
            <a:ext cx="5848350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4726417"/>
            <a:ext cx="4457700" cy="120015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021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زبان یک </a:t>
            </a:r>
            <a:r>
              <a:rPr lang="en-US" dirty="0" err="1" smtClean="0"/>
              <a:t>dfa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مفهوم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a-I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fa-I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fa-IR" dirty="0" smtClean="0"/>
              </a:p>
              <a:p>
                <a:endParaRPr lang="fa-IR" dirty="0" smtClean="0"/>
              </a:p>
              <a:p>
                <a:r>
                  <a:rPr lang="fa-IR" dirty="0" smtClean="0"/>
                  <a:t>زبانی که یک </a:t>
                </a:r>
                <a:r>
                  <a:rPr lang="en-US" dirty="0" err="1" smtClean="0"/>
                  <a:t>dfa</a:t>
                </a:r>
                <a:r>
                  <a:rPr lang="fa-IR" dirty="0" smtClean="0"/>
                  <a:t> میپذیرد به صورت زیر تعریف میشود:</a:t>
                </a:r>
              </a:p>
              <a:p>
                <a:endParaRPr lang="fa-IR" dirty="0" smtClean="0"/>
              </a:p>
              <a:p>
                <a:endParaRPr lang="fa-IR" dirty="0"/>
              </a:p>
              <a:p>
                <a:endParaRPr lang="fa-IR" dirty="0" smtClean="0"/>
              </a:p>
              <a:p>
                <a:endParaRPr lang="fa-IR" dirty="0"/>
              </a:p>
              <a:p>
                <a:r>
                  <a:rPr lang="fa-IR" dirty="0" smtClean="0"/>
                  <a:t>مثال</a:t>
                </a:r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72" r="-72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91" y="3341846"/>
            <a:ext cx="3458962" cy="376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5124450"/>
            <a:ext cx="4457700" cy="120015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222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یک ماشین باپایان تعریف کنید که رشته های متشکل از </a:t>
            </a:r>
            <a:r>
              <a:rPr lang="en-US" dirty="0" smtClean="0"/>
              <a:t>a</a:t>
            </a:r>
            <a:r>
              <a:rPr lang="fa-IR" dirty="0" smtClean="0"/>
              <a:t> و </a:t>
            </a:r>
            <a:r>
              <a:rPr lang="en-US" dirty="0" smtClean="0"/>
              <a:t>b</a:t>
            </a:r>
            <a:r>
              <a:rPr lang="fa-IR" dirty="0" smtClean="0"/>
              <a:t> را بپذیرد که با </a:t>
            </a:r>
            <a:r>
              <a:rPr lang="en-US" dirty="0" smtClean="0"/>
              <a:t>ab</a:t>
            </a:r>
            <a:r>
              <a:rPr lang="fa-IR" dirty="0" smtClean="0"/>
              <a:t> شروع میشوند.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/>
              <a:t>یک ماشین باپایان تعریف کنید که رشته های متشکل از </a:t>
            </a:r>
            <a:r>
              <a:rPr lang="fa-IR" dirty="0" smtClean="0"/>
              <a:t>0 </a:t>
            </a:r>
            <a:r>
              <a:rPr lang="fa-IR" dirty="0"/>
              <a:t>و </a:t>
            </a:r>
            <a:r>
              <a:rPr lang="fa-IR" dirty="0" smtClean="0"/>
              <a:t>1 </a:t>
            </a:r>
            <a:r>
              <a:rPr lang="fa-IR" dirty="0"/>
              <a:t>را بپذیرد که </a:t>
            </a:r>
            <a:r>
              <a:rPr lang="fa-IR" dirty="0" smtClean="0"/>
              <a:t>طول زوج دارند.</a:t>
            </a:r>
            <a:endParaRPr lang="fa-IR" dirty="0"/>
          </a:p>
          <a:p>
            <a:endParaRPr lang="fa-I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4</a:t>
            </a:fld>
            <a:endParaRPr lang="fa-IR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6712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a-IR" dirty="0" smtClean="0"/>
              <a:t>یک ماشین باپایان تعریف کنید که اعداد باینری زوج را بپذیرد.</a:t>
            </a:r>
          </a:p>
          <a:p>
            <a:endParaRPr lang="fa-IR" dirty="0" smtClean="0"/>
          </a:p>
          <a:p>
            <a:endParaRPr lang="fa-IR" dirty="0" smtClean="0"/>
          </a:p>
          <a:p>
            <a:endParaRPr lang="fa-IR" dirty="0"/>
          </a:p>
          <a:p>
            <a:pPr lvl="0"/>
            <a:r>
              <a:rPr lang="fa-IR" dirty="0"/>
              <a:t>یک ماشین باپایان تعریف کنید که اعداد باینری </a:t>
            </a:r>
            <a:r>
              <a:rPr lang="fa-IR" dirty="0" smtClean="0"/>
              <a:t>مضرب 3 را </a:t>
            </a:r>
            <a:r>
              <a:rPr lang="fa-IR" dirty="0"/>
              <a:t>بپذیرد</a:t>
            </a:r>
            <a:r>
              <a:rPr lang="fa-IR" dirty="0" smtClean="0"/>
              <a:t>.</a:t>
            </a:r>
          </a:p>
          <a:p>
            <a:pPr lvl="0"/>
            <a:endParaRPr lang="fa-IR" dirty="0"/>
          </a:p>
          <a:p>
            <a:pPr lvl="0"/>
            <a:endParaRPr lang="fa-I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8993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یک ماشین باپایان تعریف کنید که رشته های متشکل از </a:t>
            </a:r>
            <a:r>
              <a:rPr lang="en-US" dirty="0"/>
              <a:t>a</a:t>
            </a:r>
            <a:r>
              <a:rPr lang="fa-IR" dirty="0"/>
              <a:t> و </a:t>
            </a:r>
            <a:r>
              <a:rPr lang="en-US" dirty="0"/>
              <a:t>b</a:t>
            </a:r>
            <a:r>
              <a:rPr lang="fa-IR" dirty="0"/>
              <a:t> را بپذیرد </a:t>
            </a:r>
            <a:r>
              <a:rPr lang="fa-IR" dirty="0" smtClean="0"/>
              <a:t>که دارای زیررشته </a:t>
            </a:r>
            <a:r>
              <a:rPr lang="en-US" dirty="0" err="1" smtClean="0"/>
              <a:t>aab</a:t>
            </a:r>
            <a:r>
              <a:rPr lang="fa-IR" dirty="0"/>
              <a:t> </a:t>
            </a:r>
            <a:r>
              <a:rPr lang="fa-IR" dirty="0" smtClean="0"/>
              <a:t>هستند.</a:t>
            </a:r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r>
              <a:rPr lang="fa-IR" dirty="0"/>
              <a:t>یک ماشین باپایان تعریف کنید که رشته های متشکل از </a:t>
            </a:r>
            <a:r>
              <a:rPr lang="en-US" dirty="0"/>
              <a:t>a</a:t>
            </a:r>
            <a:r>
              <a:rPr lang="fa-IR" dirty="0"/>
              <a:t> و </a:t>
            </a:r>
            <a:r>
              <a:rPr lang="en-US" dirty="0"/>
              <a:t>b</a:t>
            </a:r>
            <a:r>
              <a:rPr lang="fa-IR" dirty="0"/>
              <a:t> را بپذیرد که دارای </a:t>
            </a:r>
            <a:r>
              <a:rPr lang="fa-IR" dirty="0" smtClean="0"/>
              <a:t>سه </a:t>
            </a:r>
            <a:r>
              <a:rPr lang="en-US" dirty="0" smtClean="0"/>
              <a:t>a</a:t>
            </a:r>
            <a:r>
              <a:rPr lang="fa-IR" dirty="0" smtClean="0"/>
              <a:t> پشت سر هم نیستند</a:t>
            </a:r>
            <a:r>
              <a:rPr lang="fa-IR" dirty="0"/>
              <a:t>.</a:t>
            </a:r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419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یک ماشین باپایان تعریف کنید که رشته های متشکل از </a:t>
            </a:r>
            <a:r>
              <a:rPr lang="en-US" dirty="0"/>
              <a:t>a</a:t>
            </a:r>
            <a:r>
              <a:rPr lang="fa-IR" dirty="0"/>
              <a:t> و </a:t>
            </a:r>
            <a:r>
              <a:rPr lang="en-US" dirty="0"/>
              <a:t>b</a:t>
            </a:r>
            <a:r>
              <a:rPr lang="fa-IR" dirty="0"/>
              <a:t> را بپذیرد که </a:t>
            </a:r>
            <a:r>
              <a:rPr lang="fa-IR" dirty="0" smtClean="0"/>
              <a:t>به </a:t>
            </a:r>
            <a:r>
              <a:rPr lang="en-US" dirty="0" smtClean="0"/>
              <a:t>aa</a:t>
            </a:r>
            <a:r>
              <a:rPr lang="fa-IR" dirty="0" smtClean="0"/>
              <a:t> ختم میشوند.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 smtClean="0"/>
          </a:p>
          <a:p>
            <a:r>
              <a:rPr lang="fa-IR" dirty="0" smtClean="0"/>
              <a:t>سوال: اگر بخواهیم رشته هایی که با </a:t>
            </a:r>
            <a:r>
              <a:rPr lang="en-US" dirty="0" err="1" smtClean="0"/>
              <a:t>aaa</a:t>
            </a:r>
            <a:r>
              <a:rPr lang="fa-IR" dirty="0" smtClean="0"/>
              <a:t> شروع میشوند را پیدا کنیم چند حالت احتیاج داریم؟</a:t>
            </a:r>
            <a:br>
              <a:rPr lang="fa-IR" dirty="0" smtClean="0"/>
            </a:br>
            <a:r>
              <a:rPr lang="fa-IR" dirty="0" smtClean="0"/>
              <a:t>	</a:t>
            </a:r>
            <a:r>
              <a:rPr lang="fa-IR" dirty="0"/>
              <a:t>اگر بخواهیم رشته هایی که </a:t>
            </a:r>
            <a:r>
              <a:rPr lang="fa-IR" dirty="0" smtClean="0"/>
              <a:t>به </a:t>
            </a:r>
            <a:r>
              <a:rPr lang="en-US" dirty="0" err="1"/>
              <a:t>aaa</a:t>
            </a:r>
            <a:r>
              <a:rPr lang="fa-IR" dirty="0"/>
              <a:t> </a:t>
            </a:r>
            <a:r>
              <a:rPr lang="fa-IR" dirty="0" smtClean="0"/>
              <a:t>ختم </a:t>
            </a:r>
            <a:r>
              <a:rPr lang="fa-IR" dirty="0"/>
              <a:t>میشوند را پیدا کنیم چند حالت احتیاج داریم؟</a:t>
            </a:r>
          </a:p>
          <a:p>
            <a:pPr marL="0" indent="0">
              <a:buNone/>
            </a:pPr>
            <a:endParaRPr lang="fa-IR" dirty="0"/>
          </a:p>
          <a:p>
            <a:endParaRPr lang="fa-I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415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اتوماتای باپایان غیرقطعی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تعریف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مثال:</a:t>
            </a:r>
          </a:p>
          <a:p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443779"/>
            <a:ext cx="63246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25" y="5183729"/>
            <a:ext cx="3638550" cy="11144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90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زبان یک </a:t>
            </a:r>
            <a:r>
              <a:rPr lang="en-US" dirty="0" err="1" smtClean="0"/>
              <a:t>nfa</a:t>
            </a:r>
            <a:r>
              <a:rPr lang="fa-IR" dirty="0" smtClean="0"/>
              <a:t> به صورت زیر تعریف میشود:</a:t>
            </a:r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r>
              <a:rPr lang="fa-IR" dirty="0" smtClean="0"/>
              <a:t>مثال: یک اتوماتای باپایان بنویسید که اعداد باینری را بپذیرد که مضرب 3 هستند یا 3 تا یک پشت سر هم دارند.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2" y="2377888"/>
            <a:ext cx="3305175" cy="3810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smtClean="0"/>
              <a:t>زمستان 99</a:t>
            </a:r>
            <a:endParaRPr lang="fa-I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smtClean="0"/>
              <a:t>محمود فرخیان – دانشگاه شهید چمران اهواز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FF28-B6EA-4CA9-98BD-94F81796E2EA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547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نظریه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نظریه" id="{B7B49782-DFD7-4A2D-9837-400CFE27ABFC}" vid="{0095F4A3-05C4-4B3E-B0D4-F71DCFA198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نظریه</Template>
  <TotalTime>102</TotalTime>
  <Words>474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 Nazanin</vt:lpstr>
      <vt:lpstr>Calibri</vt:lpstr>
      <vt:lpstr>Cambria Math</vt:lpstr>
      <vt:lpstr>Constantia</vt:lpstr>
      <vt:lpstr>Majalla UI</vt:lpstr>
      <vt:lpstr>Wingdings 2</vt:lpstr>
      <vt:lpstr>نظریه</vt:lpstr>
      <vt:lpstr>نظریه زبانها و ماشینها</vt:lpstr>
      <vt:lpstr>ماشین باپایان قطعی (معین)</vt:lpstr>
      <vt:lpstr>زبان یک dfa</vt:lpstr>
      <vt:lpstr>مثال</vt:lpstr>
      <vt:lpstr>مثال</vt:lpstr>
      <vt:lpstr>PowerPoint Presentation</vt:lpstr>
      <vt:lpstr>PowerPoint Presentation</vt:lpstr>
      <vt:lpstr>اتوماتای باپایان غیرقطعی</vt:lpstr>
      <vt:lpstr>PowerPoint Presentation</vt:lpstr>
      <vt:lpstr>رابطه بین ماشینهای باپایان قطعی و غیر قطعی</vt:lpstr>
      <vt:lpstr>PowerPoint Presentation</vt:lpstr>
      <vt:lpstr>رویه تبدیل nfa به dfa</vt:lpstr>
      <vt:lpstr>مثال</vt:lpstr>
      <vt:lpstr>مثال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نظریه زبانها و ماشینها</dc:title>
  <dc:creator>Farokhian</dc:creator>
  <cp:lastModifiedBy>Farokhian</cp:lastModifiedBy>
  <cp:revision>12</cp:revision>
  <dcterms:created xsi:type="dcterms:W3CDTF">2021-02-01T09:09:03Z</dcterms:created>
  <dcterms:modified xsi:type="dcterms:W3CDTF">2021-02-01T10:54:09Z</dcterms:modified>
</cp:coreProperties>
</file>