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1" r:id="rId1"/>
  </p:sldMasterIdLst>
  <p:sldIdLst>
    <p:sldId id="256" r:id="rId2"/>
    <p:sldId id="258" r:id="rId3"/>
    <p:sldId id="259" r:id="rId4"/>
    <p:sldId id="260" r:id="rId5"/>
    <p:sldId id="262" r:id="rId6"/>
    <p:sldId id="288" r:id="rId7"/>
    <p:sldId id="263" r:id="rId8"/>
    <p:sldId id="264" r:id="rId9"/>
    <p:sldId id="265" r:id="rId10"/>
    <p:sldId id="283" r:id="rId11"/>
    <p:sldId id="284" r:id="rId12"/>
    <p:sldId id="285" r:id="rId13"/>
    <p:sldId id="286" r:id="rId14"/>
    <p:sldId id="287"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57" r:id="rId28"/>
    <p:sldId id="289" r:id="rId29"/>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90" d="100"/>
          <a:sy n="90" d="100"/>
        </p:scale>
        <p:origin x="-918"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72" y="33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2.wmf"/><Relationship Id="rId1" Type="http://schemas.openxmlformats.org/officeDocument/2006/relationships/image" Target="../media/image5.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B Nazanin" panose="00000400000000000000" pitchFamily="2" charset="-78"/>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cs typeface="B Nazanin" panose="00000400000000000000" pitchFamily="2" charset="-78"/>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19" name="Footer Placeholder 18"/>
          <p:cNvSpPr>
            <a:spLocks noGrp="1"/>
          </p:cNvSpPr>
          <p:nvPr>
            <p:ph type="ftr" sz="quarter" idx="11"/>
          </p:nvPr>
        </p:nvSpPr>
        <p:spPr/>
        <p:txBody>
          <a:bodyPr/>
          <a:lstStyle/>
          <a:p>
            <a:endParaRPr lang="fa-IR"/>
          </a:p>
        </p:txBody>
      </p:sp>
      <p:sp>
        <p:nvSpPr>
          <p:cNvPr id="27" name="Slide Number Placeholder 26"/>
          <p:cNvSpPr>
            <a:spLocks noGrp="1"/>
          </p:cNvSpPr>
          <p:nvPr>
            <p:ph type="sldNum" sz="quarter" idx="12"/>
          </p:nvPr>
        </p:nvSpPr>
        <p:spPr/>
        <p:txBody>
          <a:bodyPr/>
          <a:lstStyle/>
          <a:p>
            <a:fld id="{771A37B7-FC98-45AC-82E7-2CC798EB9F5C}" type="slidenum">
              <a:rPr lang="fa-IR" smtClean="0"/>
              <a:pPr/>
              <a:t>‹#›</a:t>
            </a:fld>
            <a:endParaRPr lang="fa-I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71A37B7-FC98-45AC-82E7-2CC798EB9F5C}" type="slidenum">
              <a:rPr lang="fa-IR" smtClean="0"/>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71A37B7-FC98-45AC-82E7-2CC798EB9F5C}" type="slidenum">
              <a:rPr lang="fa-IR" smtClean="0"/>
              <a:pPr/>
              <a:t>‹#›</a:t>
            </a:fld>
            <a:endParaRPr lang="fa-I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00113" y="260350"/>
            <a:ext cx="7772400" cy="630238"/>
          </a:xfrm>
        </p:spPr>
        <p:txBody>
          <a:bodyPr/>
          <a:lstStyle/>
          <a:p>
            <a:r>
              <a:rPr lang="en-US" smtClean="0"/>
              <a:t>Click to edit Master title style</a:t>
            </a:r>
            <a:endParaRPr lang="fa-IR"/>
          </a:p>
        </p:txBody>
      </p:sp>
      <p:sp>
        <p:nvSpPr>
          <p:cNvPr id="3" name="Table Placeholder 2"/>
          <p:cNvSpPr>
            <a:spLocks noGrp="1"/>
          </p:cNvSpPr>
          <p:nvPr>
            <p:ph type="tbl" idx="1"/>
          </p:nvPr>
        </p:nvSpPr>
        <p:spPr>
          <a:xfrm>
            <a:off x="914400" y="1600200"/>
            <a:ext cx="7772400" cy="4530725"/>
          </a:xfrm>
        </p:spPr>
        <p:txBody>
          <a:bodyPr/>
          <a:lstStyle/>
          <a:p>
            <a:pPr lvl="0"/>
            <a:endParaRPr lang="fa-IR"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spd="med">
    <p:whee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71A37B7-FC98-45AC-82E7-2CC798EB9F5C}" type="slidenum">
              <a:rPr lang="fa-IR" smtClean="0"/>
              <a:pPr/>
              <a:t>‹#›</a:t>
            </a:fld>
            <a:endParaRPr lang="fa-I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71A37B7-FC98-45AC-82E7-2CC798EB9F5C}" type="slidenum">
              <a:rPr lang="fa-IR" smtClean="0"/>
              <a:pPr/>
              <a:t>‹#›</a:t>
            </a:fld>
            <a:endParaRPr lang="fa-I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71A37B7-FC98-45AC-82E7-2CC798EB9F5C}" type="slidenum">
              <a:rPr lang="fa-IR" smtClean="0"/>
              <a:pPr/>
              <a:t>‹#›</a:t>
            </a:fld>
            <a:endParaRPr lang="fa-I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771A37B7-FC98-45AC-82E7-2CC798EB9F5C}" type="slidenum">
              <a:rPr lang="fa-IR" smtClean="0"/>
              <a:pPr/>
              <a:t>‹#›</a:t>
            </a:fld>
            <a:endParaRPr lang="fa-I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71A37B7-FC98-45AC-82E7-2CC798EB9F5C}" type="slidenum">
              <a:rPr lang="fa-IR" smtClean="0"/>
              <a:pPr/>
              <a:t>‹#›</a:t>
            </a:fld>
            <a:endParaRPr lang="fa-I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771A37B7-FC98-45AC-82E7-2CC798EB9F5C}" type="slidenum">
              <a:rPr lang="fa-IR" smtClean="0"/>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71A37B7-FC98-45AC-82E7-2CC798EB9F5C}" type="slidenum">
              <a:rPr lang="fa-IR" smtClean="0"/>
              <a:pPr/>
              <a:t>‹#›</a:t>
            </a:fld>
            <a:endParaRPr lang="fa-I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B151F5-74A3-4C83-B913-8FA48B831090}" type="datetimeFigureOut">
              <a:rPr lang="fa-IR" smtClean="0"/>
              <a:pPr/>
              <a:t>09/15/1440</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a:xfrm>
            <a:off x="8077200" y="6356350"/>
            <a:ext cx="609600" cy="365125"/>
          </a:xfrm>
        </p:spPr>
        <p:txBody>
          <a:bodyPr/>
          <a:lstStyle/>
          <a:p>
            <a:fld id="{771A37B7-FC98-45AC-82E7-2CC798EB9F5C}" type="slidenum">
              <a:rPr lang="fa-IR" smtClean="0"/>
              <a:pPr/>
              <a:t>‹#›</a:t>
            </a:fld>
            <a:endParaRPr lang="fa-I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B151F5-74A3-4C83-B913-8FA48B831090}" type="datetimeFigureOut">
              <a:rPr lang="fa-IR" smtClean="0"/>
              <a:pPr/>
              <a:t>09/15/1440</a:t>
            </a:fld>
            <a:endParaRPr lang="fa-I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a-I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1A37B7-FC98-45AC-82E7-2CC798EB9F5C}" type="slidenum">
              <a:rPr lang="fa-IR" smtClean="0"/>
              <a:pPr/>
              <a:t>‹#›</a:t>
            </a:fld>
            <a:endParaRPr lang="fa-I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r" rtl="1" eaLnBrk="1" latinLnBrk="0" hangingPunct="1">
        <a:spcBef>
          <a:spcPct val="0"/>
        </a:spcBef>
        <a:buNone/>
        <a:defRPr kumimoji="0" sz="5000" b="0" kern="1200">
          <a:ln>
            <a:noFill/>
          </a:ln>
          <a:solidFill>
            <a:schemeClr val="tx2"/>
          </a:solidFill>
          <a:effectLst/>
          <a:latin typeface="+mj-lt"/>
          <a:ea typeface="+mj-ea"/>
          <a:cs typeface="B Nazanin" panose="00000400000000000000" pitchFamily="2" charset="-78"/>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B Nazanin" panose="00000400000000000000" pitchFamily="2" charset="-78"/>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B Nazanin" panose="00000400000000000000" pitchFamily="2" charset="-78"/>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B Nazanin" panose="00000400000000000000" pitchFamily="2" charset="-78"/>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B Nazanin" panose="00000400000000000000" pitchFamily="2" charset="-78"/>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B Nazanin" panose="00000400000000000000" pitchFamily="2" charset="-78"/>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2.wmf"/><Relationship Id="rId9" Type="http://schemas.openxmlformats.org/officeDocument/2006/relationships/image" Target="../media/image4.wmf"/></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13.bin"/><Relationship Id="rId18" Type="http://schemas.openxmlformats.org/officeDocument/2006/relationships/image" Target="../media/image10.wmf"/><Relationship Id="rId26" Type="http://schemas.openxmlformats.org/officeDocument/2006/relationships/oleObject" Target="../embeddings/oleObject23.bin"/><Relationship Id="rId3" Type="http://schemas.openxmlformats.org/officeDocument/2006/relationships/oleObject" Target="../embeddings/oleObject7.bin"/><Relationship Id="rId21" Type="http://schemas.openxmlformats.org/officeDocument/2006/relationships/oleObject" Target="../embeddings/oleObject18.bin"/><Relationship Id="rId7" Type="http://schemas.openxmlformats.org/officeDocument/2006/relationships/oleObject" Target="../embeddings/oleObject10.bin"/><Relationship Id="rId12" Type="http://schemas.openxmlformats.org/officeDocument/2006/relationships/image" Target="../media/image7.wmf"/><Relationship Id="rId17" Type="http://schemas.openxmlformats.org/officeDocument/2006/relationships/oleObject" Target="../embeddings/oleObject15.bin"/><Relationship Id="rId25"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oleObject" Target="../embeddings/oleObject17.bin"/><Relationship Id="rId29" Type="http://schemas.openxmlformats.org/officeDocument/2006/relationships/oleObject" Target="../embeddings/oleObject26.bin"/><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oleObject" Target="../embeddings/oleObject12.bin"/><Relationship Id="rId24" Type="http://schemas.openxmlformats.org/officeDocument/2006/relationships/oleObject" Target="../embeddings/oleObject21.bin"/><Relationship Id="rId5" Type="http://schemas.openxmlformats.org/officeDocument/2006/relationships/oleObject" Target="../embeddings/oleObject8.bin"/><Relationship Id="rId15" Type="http://schemas.openxmlformats.org/officeDocument/2006/relationships/oleObject" Target="../embeddings/oleObject14.bin"/><Relationship Id="rId23" Type="http://schemas.openxmlformats.org/officeDocument/2006/relationships/oleObject" Target="../embeddings/oleObject20.bin"/><Relationship Id="rId28" Type="http://schemas.openxmlformats.org/officeDocument/2006/relationships/oleObject" Target="../embeddings/oleObject25.bin"/><Relationship Id="rId10" Type="http://schemas.openxmlformats.org/officeDocument/2006/relationships/image" Target="../media/image6.wmf"/><Relationship Id="rId19" Type="http://schemas.openxmlformats.org/officeDocument/2006/relationships/oleObject" Target="../embeddings/oleObject16.bin"/><Relationship Id="rId4" Type="http://schemas.openxmlformats.org/officeDocument/2006/relationships/image" Target="../media/image5.wmf"/><Relationship Id="rId9" Type="http://schemas.openxmlformats.org/officeDocument/2006/relationships/oleObject" Target="../embeddings/oleObject11.bin"/><Relationship Id="rId14" Type="http://schemas.openxmlformats.org/officeDocument/2006/relationships/image" Target="../media/image8.wmf"/><Relationship Id="rId22" Type="http://schemas.openxmlformats.org/officeDocument/2006/relationships/oleObject" Target="../embeddings/oleObject19.bin"/><Relationship Id="rId27" Type="http://schemas.openxmlformats.org/officeDocument/2006/relationships/oleObject" Target="../embeddings/oleObject24.bin"/></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image" Target="../media/image17.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30.bin"/><Relationship Id="rId14" Type="http://schemas.openxmlformats.org/officeDocument/2006/relationships/image" Target="../media/image1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b="1" dirty="0" smtClean="0"/>
              <a:t>نظریه زبانها و ماشینها</a:t>
            </a:r>
            <a:endParaRPr lang="fa-IR" b="1" dirty="0"/>
          </a:p>
        </p:txBody>
      </p:sp>
      <p:sp>
        <p:nvSpPr>
          <p:cNvPr id="3" name="Subtitle 2"/>
          <p:cNvSpPr>
            <a:spLocks noGrp="1"/>
          </p:cNvSpPr>
          <p:nvPr>
            <p:ph type="subTitle" idx="1"/>
          </p:nvPr>
        </p:nvSpPr>
        <p:spPr/>
        <p:txBody>
          <a:bodyPr/>
          <a:lstStyle/>
          <a:p>
            <a:r>
              <a:rPr lang="fa-IR" dirty="0" smtClean="0"/>
              <a:t>فصل 10</a:t>
            </a:r>
          </a:p>
          <a:p>
            <a:r>
              <a:rPr lang="fa-IR" dirty="0" smtClean="0"/>
              <a:t>مدلهای دیگر ماشین تورینگ</a:t>
            </a:r>
            <a:endParaRPr lang="fa-I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BD204972-7C94-4BF8-B761-5C18753F4EA9}" type="slidenum">
              <a:rPr lang="en-US" smtClean="0"/>
              <a:pPr>
                <a:defRPr/>
              </a:pPr>
              <a:t>10</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97290"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97286" name="TextBox 1"/>
          <p:cNvSpPr txBox="1">
            <a:spLocks noChangeArrowheads="1"/>
          </p:cNvSpPr>
          <p:nvPr/>
        </p:nvSpPr>
        <p:spPr bwMode="auto">
          <a:xfrm>
            <a:off x="838200" y="838200"/>
            <a:ext cx="4840288" cy="461963"/>
          </a:xfrm>
          <a:prstGeom prst="rect">
            <a:avLst/>
          </a:prstGeom>
          <a:noFill/>
          <a:ln w="9525">
            <a:noFill/>
            <a:miter lim="800000"/>
            <a:headEnd/>
            <a:tailEnd/>
          </a:ln>
        </p:spPr>
        <p:txBody>
          <a:bodyPr wrap="none">
            <a:spAutoFit/>
          </a:bodyPr>
          <a:lstStyle/>
          <a:p>
            <a:r>
              <a:rPr lang="en-US" sz="2400" b="1">
                <a:solidFill>
                  <a:srgbClr val="0033A4"/>
                </a:solidFill>
                <a:latin typeface="Verdana" pitchFamily="34" charset="0"/>
              </a:rPr>
              <a:t>Variants of Turing Machine</a:t>
            </a:r>
          </a:p>
        </p:txBody>
      </p:sp>
      <p:sp>
        <p:nvSpPr>
          <p:cNvPr id="6" name="Rectangle 5"/>
          <p:cNvSpPr/>
          <p:nvPr/>
        </p:nvSpPr>
        <p:spPr>
          <a:xfrm>
            <a:off x="838200" y="1828800"/>
            <a:ext cx="7429500" cy="3416300"/>
          </a:xfrm>
          <a:prstGeom prst="rect">
            <a:avLst/>
          </a:prstGeom>
        </p:spPr>
        <p:txBody>
          <a:bodyPr>
            <a:spAutoFit/>
          </a:bodyPr>
          <a:lstStyle/>
          <a:p>
            <a:pPr>
              <a:lnSpc>
                <a:spcPct val="90000"/>
              </a:lnSpc>
            </a:pPr>
            <a:r>
              <a:rPr lang="en-US" altLang="zh-CN" sz="2400" i="1" dirty="0">
                <a:solidFill>
                  <a:srgbClr val="0D0D0D"/>
                </a:solidFill>
              </a:rPr>
              <a:t>A normal TM is a 7-tuple </a:t>
            </a:r>
          </a:p>
          <a:p>
            <a:pPr algn="ctr">
              <a:lnSpc>
                <a:spcPct val="90000"/>
              </a:lnSpc>
              <a:buFont typeface="Wingdings 2" pitchFamily="18" charset="2"/>
              <a:buNone/>
            </a:pPr>
            <a:r>
              <a:rPr lang="en-US" altLang="zh-CN" sz="2800" dirty="0"/>
              <a:t>(Q, </a:t>
            </a:r>
            <a:r>
              <a:rPr lang="el-GR" sz="2800" dirty="0"/>
              <a:t>Σ</a:t>
            </a:r>
            <a:r>
              <a:rPr lang="en-US" altLang="zh-CN" sz="2800" dirty="0"/>
              <a:t>, </a:t>
            </a:r>
            <a:r>
              <a:rPr lang="en-US" altLang="zh-CN" sz="2800" dirty="0">
                <a:sym typeface="Symbol" pitchFamily="18" charset="2"/>
              </a:rPr>
              <a:t>, </a:t>
            </a:r>
            <a:r>
              <a:rPr lang="el-GR" sz="2800" dirty="0">
                <a:sym typeface="Symbol" pitchFamily="18" charset="2"/>
              </a:rPr>
              <a:t>δ</a:t>
            </a:r>
            <a:r>
              <a:rPr lang="en-US" altLang="zh-CN" sz="2800" dirty="0">
                <a:sym typeface="Symbol" pitchFamily="18" charset="2"/>
              </a:rPr>
              <a:t>, q</a:t>
            </a:r>
            <a:r>
              <a:rPr lang="en-US" altLang="zh-CN" sz="2800" baseline="-25000" dirty="0">
                <a:sym typeface="Symbol" pitchFamily="18" charset="2"/>
              </a:rPr>
              <a:t>0</a:t>
            </a:r>
            <a:r>
              <a:rPr lang="en-US" altLang="zh-CN" sz="2800" dirty="0">
                <a:sym typeface="Symbol" pitchFamily="18" charset="2"/>
              </a:rPr>
              <a:t>, </a:t>
            </a:r>
            <a:r>
              <a:rPr lang="en-US" altLang="zh-CN" sz="2800" dirty="0" err="1">
                <a:sym typeface="Symbol" pitchFamily="18" charset="2"/>
              </a:rPr>
              <a:t>q</a:t>
            </a:r>
            <a:r>
              <a:rPr lang="en-US" altLang="zh-CN" sz="2800" baseline="-25000" dirty="0" err="1">
                <a:sym typeface="Symbol" pitchFamily="18" charset="2"/>
              </a:rPr>
              <a:t>accept</a:t>
            </a:r>
            <a:r>
              <a:rPr lang="en-US" altLang="zh-CN" sz="2800" dirty="0">
                <a:sym typeface="Symbol" pitchFamily="18" charset="2"/>
              </a:rPr>
              <a:t>, </a:t>
            </a:r>
            <a:r>
              <a:rPr lang="en-US" altLang="zh-CN" sz="2800" dirty="0" err="1">
                <a:sym typeface="Symbol" pitchFamily="18" charset="2"/>
              </a:rPr>
              <a:t>q</a:t>
            </a:r>
            <a:r>
              <a:rPr lang="en-US" altLang="zh-CN" sz="2800" baseline="-25000" dirty="0" err="1">
                <a:sym typeface="Symbol" pitchFamily="18" charset="2"/>
              </a:rPr>
              <a:t>reject</a:t>
            </a:r>
            <a:r>
              <a:rPr lang="en-US" altLang="zh-CN" sz="2800" dirty="0">
                <a:sym typeface="Symbol" pitchFamily="18" charset="2"/>
              </a:rPr>
              <a:t>) where:</a:t>
            </a:r>
          </a:p>
          <a:p>
            <a:pPr lvl="1">
              <a:lnSpc>
                <a:spcPct val="90000"/>
              </a:lnSpc>
            </a:pPr>
            <a:r>
              <a:rPr lang="en-US" altLang="zh-CN" sz="2400" dirty="0"/>
              <a:t>everything is the same as a TM except the transition function:</a:t>
            </a:r>
          </a:p>
          <a:p>
            <a:pPr lvl="1" algn="ctr">
              <a:lnSpc>
                <a:spcPct val="90000"/>
              </a:lnSpc>
              <a:buFont typeface="Wingdings" pitchFamily="2" charset="2"/>
              <a:buNone/>
            </a:pPr>
            <a:r>
              <a:rPr lang="el-GR" sz="2400" dirty="0">
                <a:solidFill>
                  <a:srgbClr val="C00000"/>
                </a:solidFill>
              </a:rPr>
              <a:t>δ</a:t>
            </a:r>
            <a:r>
              <a:rPr lang="en-US" altLang="zh-CN" sz="2400" dirty="0">
                <a:solidFill>
                  <a:srgbClr val="C00000"/>
                </a:solidFill>
              </a:rPr>
              <a:t>: Q x </a:t>
            </a:r>
            <a:r>
              <a:rPr lang="en-US" altLang="zh-CN" sz="2400" dirty="0">
                <a:solidFill>
                  <a:srgbClr val="C00000"/>
                </a:solidFill>
                <a:sym typeface="Symbol" pitchFamily="18" charset="2"/>
              </a:rPr>
              <a:t></a:t>
            </a:r>
            <a:r>
              <a:rPr lang="en-US" altLang="zh-CN" sz="2400" baseline="30000" dirty="0">
                <a:solidFill>
                  <a:srgbClr val="C00000"/>
                </a:solidFill>
                <a:sym typeface="Symbol" pitchFamily="18" charset="2"/>
              </a:rPr>
              <a:t>k</a:t>
            </a:r>
            <a:r>
              <a:rPr lang="en-US" altLang="zh-CN" sz="2400" dirty="0">
                <a:solidFill>
                  <a:srgbClr val="C00000"/>
                </a:solidFill>
              </a:rPr>
              <a:t> → Q x </a:t>
            </a:r>
            <a:r>
              <a:rPr lang="en-US" altLang="zh-CN" sz="2400" dirty="0">
                <a:solidFill>
                  <a:srgbClr val="C00000"/>
                </a:solidFill>
                <a:sym typeface="Symbol" pitchFamily="18" charset="2"/>
              </a:rPr>
              <a:t></a:t>
            </a:r>
            <a:r>
              <a:rPr lang="en-US" altLang="zh-CN" sz="2400" baseline="30000" dirty="0">
                <a:solidFill>
                  <a:srgbClr val="C00000"/>
                </a:solidFill>
                <a:sym typeface="Symbol" pitchFamily="18" charset="2"/>
              </a:rPr>
              <a:t>k</a:t>
            </a:r>
            <a:r>
              <a:rPr lang="en-US" altLang="zh-CN" sz="2400" dirty="0">
                <a:solidFill>
                  <a:srgbClr val="C00000"/>
                </a:solidFill>
              </a:rPr>
              <a:t> </a:t>
            </a:r>
            <a:r>
              <a:rPr lang="en-US" altLang="zh-CN" sz="2400" dirty="0">
                <a:solidFill>
                  <a:srgbClr val="C00000"/>
                </a:solidFill>
                <a:sym typeface="Symbol" pitchFamily="18" charset="2"/>
              </a:rPr>
              <a:t>x {L, R}</a:t>
            </a:r>
            <a:r>
              <a:rPr lang="en-US" altLang="zh-CN" sz="2400" baseline="30000" dirty="0">
                <a:solidFill>
                  <a:srgbClr val="C00000"/>
                </a:solidFill>
                <a:sym typeface="Symbol" pitchFamily="18" charset="2"/>
              </a:rPr>
              <a:t>k</a:t>
            </a:r>
          </a:p>
          <a:p>
            <a:pPr lvl="1" algn="ctr">
              <a:lnSpc>
                <a:spcPct val="90000"/>
              </a:lnSpc>
              <a:buFont typeface="Wingdings" pitchFamily="2" charset="2"/>
              <a:buNone/>
            </a:pPr>
            <a:endParaRPr lang="en-US" altLang="zh-CN" sz="2400" baseline="30000" dirty="0">
              <a:solidFill>
                <a:srgbClr val="FF0000"/>
              </a:solidFill>
              <a:sym typeface="Symbol" pitchFamily="18" charset="2"/>
            </a:endParaRPr>
          </a:p>
          <a:p>
            <a:pPr lvl="1">
              <a:lnSpc>
                <a:spcPct val="90000"/>
              </a:lnSpc>
              <a:buFont typeface="Wingdings" pitchFamily="2" charset="2"/>
              <a:buNone/>
            </a:pPr>
            <a:r>
              <a:rPr lang="el-GR" sz="2400" dirty="0">
                <a:solidFill>
                  <a:srgbClr val="C00000"/>
                </a:solidFill>
              </a:rPr>
              <a:t>δ</a:t>
            </a:r>
            <a:r>
              <a:rPr lang="en-US" altLang="zh-CN" sz="2400" dirty="0">
                <a:solidFill>
                  <a:srgbClr val="C00000"/>
                </a:solidFill>
              </a:rPr>
              <a:t>(</a:t>
            </a:r>
            <a:r>
              <a:rPr lang="en-US" altLang="zh-CN" sz="2400" dirty="0" err="1">
                <a:solidFill>
                  <a:srgbClr val="C00000"/>
                </a:solidFill>
              </a:rPr>
              <a:t>q</a:t>
            </a:r>
            <a:r>
              <a:rPr lang="en-US" altLang="zh-CN" sz="2400" baseline="-25000" dirty="0" err="1">
                <a:solidFill>
                  <a:srgbClr val="C00000"/>
                </a:solidFill>
              </a:rPr>
              <a:t>i</a:t>
            </a:r>
            <a:r>
              <a:rPr lang="en-US" altLang="zh-CN" sz="2400" dirty="0">
                <a:solidFill>
                  <a:srgbClr val="C00000"/>
                </a:solidFill>
              </a:rPr>
              <a:t>, a</a:t>
            </a:r>
            <a:r>
              <a:rPr lang="en-US" altLang="zh-CN" sz="2400" baseline="-25000" dirty="0">
                <a:solidFill>
                  <a:srgbClr val="C00000"/>
                </a:solidFill>
              </a:rPr>
              <a:t>1</a:t>
            </a:r>
            <a:r>
              <a:rPr lang="en-US" altLang="zh-CN" sz="2400" dirty="0">
                <a:solidFill>
                  <a:srgbClr val="C00000"/>
                </a:solidFill>
              </a:rPr>
              <a:t>,a</a:t>
            </a:r>
            <a:r>
              <a:rPr lang="en-US" altLang="zh-CN" sz="2400" baseline="-25000" dirty="0">
                <a:solidFill>
                  <a:srgbClr val="C00000"/>
                </a:solidFill>
              </a:rPr>
              <a:t>2</a:t>
            </a:r>
            <a:r>
              <a:rPr lang="en-US" altLang="zh-CN" sz="2400" dirty="0">
                <a:solidFill>
                  <a:srgbClr val="C00000"/>
                </a:solidFill>
              </a:rPr>
              <a:t>,…,</a:t>
            </a:r>
            <a:r>
              <a:rPr lang="en-US" altLang="zh-CN" sz="2400" dirty="0" err="1">
                <a:solidFill>
                  <a:srgbClr val="C00000"/>
                </a:solidFill>
              </a:rPr>
              <a:t>a</a:t>
            </a:r>
            <a:r>
              <a:rPr lang="en-US" altLang="zh-CN" sz="2400" baseline="-25000" dirty="0" err="1">
                <a:solidFill>
                  <a:srgbClr val="C00000"/>
                </a:solidFill>
              </a:rPr>
              <a:t>k</a:t>
            </a:r>
            <a:r>
              <a:rPr lang="en-US" altLang="zh-CN" sz="2400" dirty="0">
                <a:solidFill>
                  <a:srgbClr val="C00000"/>
                </a:solidFill>
              </a:rPr>
              <a:t>) = (</a:t>
            </a:r>
            <a:r>
              <a:rPr lang="en-US" altLang="zh-CN" sz="2400" dirty="0" err="1">
                <a:solidFill>
                  <a:srgbClr val="C00000"/>
                </a:solidFill>
              </a:rPr>
              <a:t>q</a:t>
            </a:r>
            <a:r>
              <a:rPr lang="en-US" altLang="zh-CN" sz="2400" baseline="-25000" dirty="0" err="1">
                <a:solidFill>
                  <a:srgbClr val="C00000"/>
                </a:solidFill>
              </a:rPr>
              <a:t>j</a:t>
            </a:r>
            <a:r>
              <a:rPr lang="en-US" altLang="zh-CN" sz="2400" dirty="0">
                <a:solidFill>
                  <a:srgbClr val="C00000"/>
                </a:solidFill>
              </a:rPr>
              <a:t>, b</a:t>
            </a:r>
            <a:r>
              <a:rPr lang="en-US" altLang="zh-CN" sz="2400" baseline="-25000" dirty="0">
                <a:solidFill>
                  <a:srgbClr val="C00000"/>
                </a:solidFill>
              </a:rPr>
              <a:t>1</a:t>
            </a:r>
            <a:r>
              <a:rPr lang="en-US" altLang="zh-CN" sz="2400" dirty="0">
                <a:solidFill>
                  <a:srgbClr val="C00000"/>
                </a:solidFill>
              </a:rPr>
              <a:t>,b</a:t>
            </a:r>
            <a:r>
              <a:rPr lang="en-US" altLang="zh-CN" sz="2400" baseline="-25000" dirty="0">
                <a:solidFill>
                  <a:srgbClr val="C00000"/>
                </a:solidFill>
              </a:rPr>
              <a:t>2</a:t>
            </a:r>
            <a:r>
              <a:rPr lang="en-US" altLang="zh-CN" sz="2400" dirty="0">
                <a:solidFill>
                  <a:srgbClr val="C00000"/>
                </a:solidFill>
              </a:rPr>
              <a:t>,…,</a:t>
            </a:r>
            <a:r>
              <a:rPr lang="en-US" altLang="zh-CN" sz="2400" dirty="0" err="1">
                <a:solidFill>
                  <a:srgbClr val="C00000"/>
                </a:solidFill>
              </a:rPr>
              <a:t>b</a:t>
            </a:r>
            <a:r>
              <a:rPr lang="en-US" altLang="zh-CN" sz="2400" baseline="-25000" dirty="0" err="1">
                <a:solidFill>
                  <a:srgbClr val="C00000"/>
                </a:solidFill>
              </a:rPr>
              <a:t>k</a:t>
            </a:r>
            <a:r>
              <a:rPr lang="en-US" altLang="zh-CN" sz="2400" dirty="0">
                <a:solidFill>
                  <a:srgbClr val="C00000"/>
                </a:solidFill>
              </a:rPr>
              <a:t>, L, R,…, L) = </a:t>
            </a:r>
          </a:p>
          <a:p>
            <a:pPr lvl="1">
              <a:lnSpc>
                <a:spcPct val="90000"/>
              </a:lnSpc>
              <a:buFont typeface="Wingdings" pitchFamily="2" charset="2"/>
              <a:buNone/>
            </a:pPr>
            <a:r>
              <a:rPr lang="en-US" altLang="zh-CN" sz="2400" dirty="0"/>
              <a:t>“in state </a:t>
            </a:r>
            <a:r>
              <a:rPr lang="en-US" altLang="zh-CN" sz="2400" dirty="0" err="1"/>
              <a:t>q</a:t>
            </a:r>
            <a:r>
              <a:rPr lang="en-US" altLang="zh-CN" sz="2400" baseline="-25000" dirty="0" err="1"/>
              <a:t>i</a:t>
            </a:r>
            <a:r>
              <a:rPr lang="en-US" altLang="zh-CN" sz="2400" dirty="0"/>
              <a:t>, reading a</a:t>
            </a:r>
            <a:r>
              <a:rPr lang="en-US" altLang="zh-CN" sz="2400" baseline="-25000" dirty="0"/>
              <a:t>1</a:t>
            </a:r>
            <a:r>
              <a:rPr lang="en-US" altLang="zh-CN" sz="2400" dirty="0"/>
              <a:t>,a</a:t>
            </a:r>
            <a:r>
              <a:rPr lang="en-US" altLang="zh-CN" sz="2400" baseline="-25000" dirty="0"/>
              <a:t>2</a:t>
            </a:r>
            <a:r>
              <a:rPr lang="en-US" altLang="zh-CN" sz="2400" dirty="0"/>
              <a:t>,…,</a:t>
            </a:r>
            <a:r>
              <a:rPr lang="en-US" altLang="zh-CN" sz="2400" dirty="0" err="1"/>
              <a:t>a</a:t>
            </a:r>
            <a:r>
              <a:rPr lang="en-US" altLang="zh-CN" sz="2400" baseline="-25000" dirty="0" err="1"/>
              <a:t>k</a:t>
            </a:r>
            <a:r>
              <a:rPr lang="en-US" altLang="zh-CN" sz="2400" baseline="-25000" dirty="0"/>
              <a:t> </a:t>
            </a:r>
            <a:r>
              <a:rPr lang="en-US" altLang="zh-CN" sz="2400" dirty="0"/>
              <a:t>on k tapes, move to state </a:t>
            </a:r>
            <a:r>
              <a:rPr lang="en-US" altLang="zh-CN" sz="2400" dirty="0" err="1"/>
              <a:t>q</a:t>
            </a:r>
            <a:r>
              <a:rPr lang="en-US" altLang="zh-CN" sz="2400" baseline="-25000" dirty="0" err="1"/>
              <a:t>j</a:t>
            </a:r>
            <a:r>
              <a:rPr lang="en-US" altLang="zh-CN" sz="2400" dirty="0"/>
              <a:t>, write b</a:t>
            </a:r>
            <a:r>
              <a:rPr lang="en-US" altLang="zh-CN" sz="2400" baseline="-25000" dirty="0"/>
              <a:t>1</a:t>
            </a:r>
            <a:r>
              <a:rPr lang="en-US" altLang="zh-CN" sz="2400" dirty="0"/>
              <a:t>,b</a:t>
            </a:r>
            <a:r>
              <a:rPr lang="en-US" altLang="zh-CN" sz="2400" baseline="-25000" dirty="0"/>
              <a:t>2</a:t>
            </a:r>
            <a:r>
              <a:rPr lang="en-US" altLang="zh-CN" sz="2400" dirty="0"/>
              <a:t>,…,</a:t>
            </a:r>
            <a:r>
              <a:rPr lang="en-US" altLang="zh-CN" sz="2400" dirty="0" err="1"/>
              <a:t>b</a:t>
            </a:r>
            <a:r>
              <a:rPr lang="en-US" altLang="zh-CN" sz="2400" baseline="-25000" dirty="0" err="1"/>
              <a:t>k</a:t>
            </a:r>
            <a:r>
              <a:rPr lang="en-US" altLang="zh-CN" sz="2400" baseline="-25000" dirty="0"/>
              <a:t> </a:t>
            </a:r>
            <a:r>
              <a:rPr lang="en-US" altLang="zh-CN" sz="2400" dirty="0"/>
              <a:t>on k tapes, move L, R on k tapes as specified.”</a:t>
            </a:r>
          </a:p>
        </p:txBody>
      </p:sp>
      <p:sp>
        <p:nvSpPr>
          <p:cNvPr id="97288" name="TextBox 7"/>
          <p:cNvSpPr txBox="1">
            <a:spLocks noChangeArrowheads="1"/>
          </p:cNvSpPr>
          <p:nvPr/>
        </p:nvSpPr>
        <p:spPr bwMode="auto">
          <a:xfrm>
            <a:off x="838200" y="1371600"/>
            <a:ext cx="4057650" cy="461963"/>
          </a:xfrm>
          <a:prstGeom prst="rect">
            <a:avLst/>
          </a:prstGeom>
          <a:noFill/>
          <a:ln w="9525">
            <a:noFill/>
            <a:miter lim="800000"/>
            <a:headEnd/>
            <a:tailEnd/>
          </a:ln>
        </p:spPr>
        <p:txBody>
          <a:bodyPr wrap="none">
            <a:spAutoFit/>
          </a:bodyPr>
          <a:lstStyle/>
          <a:p>
            <a:pPr marL="342900" indent="-342900">
              <a:buFont typeface="Courier New" pitchFamily="49" charset="0"/>
              <a:buChar char="o"/>
            </a:pPr>
            <a:r>
              <a:rPr lang="en-US" sz="2400">
                <a:solidFill>
                  <a:srgbClr val="0814FE"/>
                </a:solidFill>
              </a:rPr>
              <a:t>Multitape Turing Machine: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44D7E6F0-7C75-43AC-ACF1-76BBA5682028}" type="slidenum">
              <a:rPr lang="en-US" smtClean="0"/>
              <a:pPr>
                <a:defRPr/>
              </a:pPr>
              <a:t>11</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98387"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98310" name="Rectangle 3"/>
          <p:cNvSpPr txBox="1">
            <a:spLocks noChangeArrowheads="1"/>
          </p:cNvSpPr>
          <p:nvPr/>
        </p:nvSpPr>
        <p:spPr bwMode="auto">
          <a:xfrm>
            <a:off x="736600" y="762000"/>
            <a:ext cx="8178800" cy="701675"/>
          </a:xfrm>
          <a:prstGeom prst="rect">
            <a:avLst/>
          </a:prstGeom>
          <a:noFill/>
          <a:ln w="9525">
            <a:noFill/>
            <a:miter lim="800000"/>
            <a:headEnd/>
            <a:tailEnd/>
          </a:ln>
        </p:spPr>
        <p:txBody>
          <a:bodyPr/>
          <a:lstStyle/>
          <a:p>
            <a:pPr eaLnBrk="0" hangingPunct="0">
              <a:spcBef>
                <a:spcPct val="20000"/>
              </a:spcBef>
              <a:buFont typeface="Arial" pitchFamily="34" charset="0"/>
              <a:buNone/>
            </a:pPr>
            <a:r>
              <a:rPr lang="en-US" altLang="zh-CN" sz="2800">
                <a:solidFill>
                  <a:srgbClr val="0814FE"/>
                </a:solidFill>
              </a:rPr>
              <a:t>k-tape TM</a:t>
            </a:r>
          </a:p>
        </p:txBody>
      </p:sp>
      <p:sp>
        <p:nvSpPr>
          <p:cNvPr id="10" name="Text Box 4"/>
          <p:cNvSpPr txBox="1">
            <a:spLocks noChangeArrowheads="1"/>
          </p:cNvSpPr>
          <p:nvPr/>
        </p:nvSpPr>
        <p:spPr bwMode="auto">
          <a:xfrm>
            <a:off x="2844800" y="1938338"/>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dirty="0">
                <a:cs typeface="Arial" charset="0"/>
              </a:rPr>
              <a:t>0</a:t>
            </a:r>
          </a:p>
        </p:txBody>
      </p:sp>
      <p:sp>
        <p:nvSpPr>
          <p:cNvPr id="11" name="Text Box 5"/>
          <p:cNvSpPr txBox="1">
            <a:spLocks noChangeArrowheads="1"/>
          </p:cNvSpPr>
          <p:nvPr/>
        </p:nvSpPr>
        <p:spPr bwMode="auto">
          <a:xfrm>
            <a:off x="31496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12" name="Text Box 6"/>
          <p:cNvSpPr txBox="1">
            <a:spLocks noChangeArrowheads="1"/>
          </p:cNvSpPr>
          <p:nvPr/>
        </p:nvSpPr>
        <p:spPr bwMode="auto">
          <a:xfrm>
            <a:off x="34544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13" name="Text Box 7"/>
          <p:cNvSpPr txBox="1">
            <a:spLocks noChangeArrowheads="1"/>
          </p:cNvSpPr>
          <p:nvPr/>
        </p:nvSpPr>
        <p:spPr bwMode="auto">
          <a:xfrm>
            <a:off x="37592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14" name="Text Box 8"/>
          <p:cNvSpPr txBox="1">
            <a:spLocks noChangeArrowheads="1"/>
          </p:cNvSpPr>
          <p:nvPr/>
        </p:nvSpPr>
        <p:spPr bwMode="auto">
          <a:xfrm>
            <a:off x="40640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15" name="Text Box 9"/>
          <p:cNvSpPr txBox="1">
            <a:spLocks noChangeArrowheads="1"/>
          </p:cNvSpPr>
          <p:nvPr/>
        </p:nvSpPr>
        <p:spPr bwMode="auto">
          <a:xfrm>
            <a:off x="43688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16" name="Text Box 10"/>
          <p:cNvSpPr txBox="1">
            <a:spLocks noChangeArrowheads="1"/>
          </p:cNvSpPr>
          <p:nvPr/>
        </p:nvSpPr>
        <p:spPr bwMode="auto">
          <a:xfrm>
            <a:off x="4673600" y="1938338"/>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17" name="Text Box 11"/>
          <p:cNvSpPr txBox="1">
            <a:spLocks noChangeArrowheads="1"/>
          </p:cNvSpPr>
          <p:nvPr/>
        </p:nvSpPr>
        <p:spPr bwMode="auto">
          <a:xfrm>
            <a:off x="49784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18" name="Text Box 12"/>
          <p:cNvSpPr txBox="1">
            <a:spLocks noChangeArrowheads="1"/>
          </p:cNvSpPr>
          <p:nvPr/>
        </p:nvSpPr>
        <p:spPr bwMode="auto">
          <a:xfrm>
            <a:off x="52832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19" name="Text Box 13"/>
          <p:cNvSpPr txBox="1">
            <a:spLocks noChangeArrowheads="1"/>
          </p:cNvSpPr>
          <p:nvPr/>
        </p:nvSpPr>
        <p:spPr bwMode="auto">
          <a:xfrm>
            <a:off x="5588000" y="1938338"/>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20" name="Text Box 14"/>
          <p:cNvSpPr txBox="1">
            <a:spLocks noChangeArrowheads="1"/>
          </p:cNvSpPr>
          <p:nvPr/>
        </p:nvSpPr>
        <p:spPr bwMode="auto">
          <a:xfrm>
            <a:off x="58928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21" name="Text Box 15"/>
          <p:cNvSpPr txBox="1">
            <a:spLocks noChangeArrowheads="1"/>
          </p:cNvSpPr>
          <p:nvPr/>
        </p:nvSpPr>
        <p:spPr bwMode="auto">
          <a:xfrm>
            <a:off x="61976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dirty="0">
                <a:cs typeface="Arial" charset="0"/>
              </a:rPr>
              <a:t>0</a:t>
            </a:r>
          </a:p>
        </p:txBody>
      </p:sp>
      <p:sp>
        <p:nvSpPr>
          <p:cNvPr id="22" name="Text Box 16"/>
          <p:cNvSpPr txBox="1">
            <a:spLocks noChangeArrowheads="1"/>
          </p:cNvSpPr>
          <p:nvPr/>
        </p:nvSpPr>
        <p:spPr bwMode="auto">
          <a:xfrm>
            <a:off x="65024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23" name="Text Box 17"/>
          <p:cNvSpPr txBox="1">
            <a:spLocks noChangeArrowheads="1"/>
          </p:cNvSpPr>
          <p:nvPr/>
        </p:nvSpPr>
        <p:spPr bwMode="auto">
          <a:xfrm>
            <a:off x="68072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24" name="Text Box 18"/>
          <p:cNvSpPr txBox="1">
            <a:spLocks noChangeArrowheads="1"/>
          </p:cNvSpPr>
          <p:nvPr/>
        </p:nvSpPr>
        <p:spPr bwMode="auto">
          <a:xfrm>
            <a:off x="7112000" y="19335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98326" name="Text Box 19"/>
          <p:cNvSpPr txBox="1">
            <a:spLocks noChangeArrowheads="1"/>
          </p:cNvSpPr>
          <p:nvPr/>
        </p:nvSpPr>
        <p:spPr bwMode="auto">
          <a:xfrm>
            <a:off x="1397000" y="2903538"/>
            <a:ext cx="685800" cy="588962"/>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sz="3200"/>
              <a:t>q</a:t>
            </a:r>
            <a:r>
              <a:rPr lang="en-US" altLang="zh-CN" sz="3200" baseline="-25000"/>
              <a:t>0</a:t>
            </a:r>
            <a:endParaRPr lang="en-US" altLang="zh-CN" sz="3200"/>
          </a:p>
        </p:txBody>
      </p:sp>
      <p:sp>
        <p:nvSpPr>
          <p:cNvPr id="98327" name="Text Box 20"/>
          <p:cNvSpPr txBox="1">
            <a:spLocks noChangeArrowheads="1"/>
          </p:cNvSpPr>
          <p:nvPr/>
        </p:nvSpPr>
        <p:spPr bwMode="auto">
          <a:xfrm>
            <a:off x="4216400" y="1490663"/>
            <a:ext cx="2133600" cy="519112"/>
          </a:xfrm>
          <a:prstGeom prst="rect">
            <a:avLst/>
          </a:prstGeom>
          <a:noFill/>
          <a:ln w="9525">
            <a:noFill/>
            <a:miter lim="800000"/>
            <a:headEnd/>
            <a:tailEnd/>
          </a:ln>
          <a:effectLst/>
        </p:spPr>
        <p:txBody>
          <a:bodyPr>
            <a:spAutoFit/>
          </a:bodyPr>
          <a:lstStyle/>
          <a:p>
            <a:pPr>
              <a:spcBef>
                <a:spcPct val="50000"/>
              </a:spcBef>
            </a:pPr>
            <a:r>
              <a:rPr lang="en-US" altLang="zh-CN" sz="2800">
                <a:solidFill>
                  <a:srgbClr val="C00000"/>
                </a:solidFill>
              </a:rPr>
              <a:t>input tape</a:t>
            </a:r>
          </a:p>
        </p:txBody>
      </p:sp>
      <p:sp>
        <p:nvSpPr>
          <p:cNvPr id="98328" name="Text Box 21"/>
          <p:cNvSpPr txBox="1">
            <a:spLocks noChangeArrowheads="1"/>
          </p:cNvSpPr>
          <p:nvPr/>
        </p:nvSpPr>
        <p:spPr bwMode="auto">
          <a:xfrm>
            <a:off x="461963" y="2122488"/>
            <a:ext cx="2159000" cy="460375"/>
          </a:xfrm>
          <a:prstGeom prst="rect">
            <a:avLst/>
          </a:prstGeom>
          <a:noFill/>
          <a:ln w="9525">
            <a:noFill/>
            <a:miter lim="800000"/>
            <a:headEnd/>
            <a:tailEnd/>
          </a:ln>
          <a:effectLst/>
        </p:spPr>
        <p:txBody>
          <a:bodyPr>
            <a:spAutoFit/>
          </a:bodyPr>
          <a:lstStyle/>
          <a:p>
            <a:pPr algn="ctr">
              <a:spcBef>
                <a:spcPct val="50000"/>
              </a:spcBef>
            </a:pPr>
            <a:r>
              <a:rPr lang="en-US" altLang="zh-CN" sz="2400">
                <a:solidFill>
                  <a:srgbClr val="C00000"/>
                </a:solidFill>
              </a:rPr>
              <a:t>finite control</a:t>
            </a:r>
          </a:p>
        </p:txBody>
      </p:sp>
      <p:cxnSp>
        <p:nvCxnSpPr>
          <p:cNvPr id="98329" name="AutoShape 22"/>
          <p:cNvCxnSpPr>
            <a:cxnSpLocks noChangeShapeType="1"/>
            <a:stCxn id="98326" idx="3"/>
            <a:endCxn id="10" idx="2"/>
          </p:cNvCxnSpPr>
          <p:nvPr/>
        </p:nvCxnSpPr>
        <p:spPr bwMode="auto">
          <a:xfrm flipV="1">
            <a:off x="2082800" y="2314575"/>
            <a:ext cx="914400" cy="884238"/>
          </a:xfrm>
          <a:prstGeom prst="bentConnector2">
            <a:avLst/>
          </a:prstGeom>
          <a:noFill/>
          <a:ln w="9525">
            <a:solidFill>
              <a:schemeClr val="tx1"/>
            </a:solidFill>
            <a:miter lim="800000"/>
            <a:headEnd/>
            <a:tailEnd type="triangle" w="med" len="med"/>
          </a:ln>
          <a:effectLst/>
        </p:spPr>
      </p:cxnSp>
      <p:sp>
        <p:nvSpPr>
          <p:cNvPr id="98330" name="Text Box 23"/>
          <p:cNvSpPr txBox="1">
            <a:spLocks noChangeArrowheads="1"/>
          </p:cNvSpPr>
          <p:nvPr/>
        </p:nvSpPr>
        <p:spPr bwMode="auto">
          <a:xfrm>
            <a:off x="7569200" y="1795463"/>
            <a:ext cx="685800" cy="519112"/>
          </a:xfrm>
          <a:prstGeom prst="rect">
            <a:avLst/>
          </a:prstGeom>
          <a:noFill/>
          <a:ln w="9525">
            <a:noFill/>
            <a:miter lim="800000"/>
            <a:headEnd/>
            <a:tailEnd/>
          </a:ln>
          <a:effectLst/>
        </p:spPr>
        <p:txBody>
          <a:bodyPr>
            <a:spAutoFit/>
          </a:bodyPr>
          <a:lstStyle/>
          <a:p>
            <a:pPr>
              <a:spcBef>
                <a:spcPct val="50000"/>
              </a:spcBef>
            </a:pPr>
            <a:r>
              <a:rPr lang="zh-CN" altLang="en-US" sz="2800"/>
              <a:t>…</a:t>
            </a:r>
          </a:p>
        </p:txBody>
      </p:sp>
      <p:sp>
        <p:nvSpPr>
          <p:cNvPr id="98331" name="Text Box 24"/>
          <p:cNvSpPr txBox="1">
            <a:spLocks noChangeArrowheads="1"/>
          </p:cNvSpPr>
          <p:nvPr/>
        </p:nvSpPr>
        <p:spPr bwMode="auto">
          <a:xfrm>
            <a:off x="4216400" y="2557463"/>
            <a:ext cx="1905000" cy="646112"/>
          </a:xfrm>
          <a:prstGeom prst="rect">
            <a:avLst/>
          </a:prstGeom>
          <a:noFill/>
          <a:ln w="9525">
            <a:noFill/>
            <a:miter lim="800000"/>
            <a:headEnd/>
            <a:tailEnd/>
          </a:ln>
          <a:effectLst/>
        </p:spPr>
        <p:txBody>
          <a:bodyPr>
            <a:spAutoFit/>
          </a:bodyPr>
          <a:lstStyle/>
          <a:p>
            <a:pPr algn="ctr">
              <a:spcBef>
                <a:spcPct val="50000"/>
              </a:spcBef>
            </a:pPr>
            <a:r>
              <a:rPr lang="en-US" altLang="zh-CN">
                <a:solidFill>
                  <a:srgbClr val="C00000"/>
                </a:solidFill>
              </a:rPr>
              <a:t>k read/write heads</a:t>
            </a:r>
          </a:p>
        </p:txBody>
      </p:sp>
      <p:sp>
        <p:nvSpPr>
          <p:cNvPr id="31" name="Text Box 25"/>
          <p:cNvSpPr txBox="1">
            <a:spLocks noChangeArrowheads="1"/>
          </p:cNvSpPr>
          <p:nvPr/>
        </p:nvSpPr>
        <p:spPr bwMode="auto">
          <a:xfrm>
            <a:off x="2921000" y="3614738"/>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32" name="Text Box 26"/>
          <p:cNvSpPr txBox="1">
            <a:spLocks noChangeArrowheads="1"/>
          </p:cNvSpPr>
          <p:nvPr/>
        </p:nvSpPr>
        <p:spPr bwMode="auto">
          <a:xfrm>
            <a:off x="32258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33" name="Text Box 27"/>
          <p:cNvSpPr txBox="1">
            <a:spLocks noChangeArrowheads="1"/>
          </p:cNvSpPr>
          <p:nvPr/>
        </p:nvSpPr>
        <p:spPr bwMode="auto">
          <a:xfrm>
            <a:off x="35306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34" name="Text Box 28"/>
          <p:cNvSpPr txBox="1">
            <a:spLocks noChangeArrowheads="1"/>
          </p:cNvSpPr>
          <p:nvPr/>
        </p:nvSpPr>
        <p:spPr bwMode="auto">
          <a:xfrm>
            <a:off x="38354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35" name="Text Box 29"/>
          <p:cNvSpPr txBox="1">
            <a:spLocks noChangeArrowheads="1"/>
          </p:cNvSpPr>
          <p:nvPr/>
        </p:nvSpPr>
        <p:spPr bwMode="auto">
          <a:xfrm>
            <a:off x="41402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36" name="Text Box 30"/>
          <p:cNvSpPr txBox="1">
            <a:spLocks noChangeArrowheads="1"/>
          </p:cNvSpPr>
          <p:nvPr/>
        </p:nvSpPr>
        <p:spPr bwMode="auto">
          <a:xfrm>
            <a:off x="44450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37" name="Text Box 31"/>
          <p:cNvSpPr txBox="1">
            <a:spLocks noChangeArrowheads="1"/>
          </p:cNvSpPr>
          <p:nvPr/>
        </p:nvSpPr>
        <p:spPr bwMode="auto">
          <a:xfrm>
            <a:off x="4749800" y="3614738"/>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38" name="Text Box 32"/>
          <p:cNvSpPr txBox="1">
            <a:spLocks noChangeArrowheads="1"/>
          </p:cNvSpPr>
          <p:nvPr/>
        </p:nvSpPr>
        <p:spPr bwMode="auto">
          <a:xfrm>
            <a:off x="50546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39" name="Text Box 33"/>
          <p:cNvSpPr txBox="1">
            <a:spLocks noChangeArrowheads="1"/>
          </p:cNvSpPr>
          <p:nvPr/>
        </p:nvSpPr>
        <p:spPr bwMode="auto">
          <a:xfrm>
            <a:off x="53594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40" name="Text Box 34"/>
          <p:cNvSpPr txBox="1">
            <a:spLocks noChangeArrowheads="1"/>
          </p:cNvSpPr>
          <p:nvPr/>
        </p:nvSpPr>
        <p:spPr bwMode="auto">
          <a:xfrm>
            <a:off x="5664200" y="3614738"/>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41" name="Text Box 35"/>
          <p:cNvSpPr txBox="1">
            <a:spLocks noChangeArrowheads="1"/>
          </p:cNvSpPr>
          <p:nvPr/>
        </p:nvSpPr>
        <p:spPr bwMode="auto">
          <a:xfrm>
            <a:off x="59690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42" name="Text Box 36"/>
          <p:cNvSpPr txBox="1">
            <a:spLocks noChangeArrowheads="1"/>
          </p:cNvSpPr>
          <p:nvPr/>
        </p:nvSpPr>
        <p:spPr bwMode="auto">
          <a:xfrm>
            <a:off x="62738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43" name="Text Box 37"/>
          <p:cNvSpPr txBox="1">
            <a:spLocks noChangeArrowheads="1"/>
          </p:cNvSpPr>
          <p:nvPr/>
        </p:nvSpPr>
        <p:spPr bwMode="auto">
          <a:xfrm>
            <a:off x="65786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44" name="Text Box 38"/>
          <p:cNvSpPr txBox="1">
            <a:spLocks noChangeArrowheads="1"/>
          </p:cNvSpPr>
          <p:nvPr/>
        </p:nvSpPr>
        <p:spPr bwMode="auto">
          <a:xfrm>
            <a:off x="68834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45" name="Text Box 39"/>
          <p:cNvSpPr txBox="1">
            <a:spLocks noChangeArrowheads="1"/>
          </p:cNvSpPr>
          <p:nvPr/>
        </p:nvSpPr>
        <p:spPr bwMode="auto">
          <a:xfrm>
            <a:off x="7188200" y="36099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98347" name="Text Box 40"/>
          <p:cNvSpPr txBox="1">
            <a:spLocks noChangeArrowheads="1"/>
          </p:cNvSpPr>
          <p:nvPr/>
        </p:nvSpPr>
        <p:spPr bwMode="auto">
          <a:xfrm>
            <a:off x="468313" y="4538663"/>
            <a:ext cx="2019300" cy="461962"/>
          </a:xfrm>
          <a:prstGeom prst="rect">
            <a:avLst/>
          </a:prstGeom>
          <a:noFill/>
          <a:ln w="9525">
            <a:noFill/>
            <a:miter lim="800000"/>
            <a:headEnd/>
            <a:tailEnd/>
          </a:ln>
          <a:effectLst/>
        </p:spPr>
        <p:txBody>
          <a:bodyPr>
            <a:spAutoFit/>
          </a:bodyPr>
          <a:lstStyle/>
          <a:p>
            <a:pPr>
              <a:spcBef>
                <a:spcPct val="50000"/>
              </a:spcBef>
            </a:pPr>
            <a:r>
              <a:rPr lang="en-US" altLang="zh-CN" sz="2400">
                <a:solidFill>
                  <a:srgbClr val="C00000"/>
                </a:solidFill>
              </a:rPr>
              <a:t>“work tapes”</a:t>
            </a:r>
          </a:p>
        </p:txBody>
      </p:sp>
      <p:sp>
        <p:nvSpPr>
          <p:cNvPr id="98348" name="Text Box 41"/>
          <p:cNvSpPr txBox="1">
            <a:spLocks noChangeArrowheads="1"/>
          </p:cNvSpPr>
          <p:nvPr/>
        </p:nvSpPr>
        <p:spPr bwMode="auto">
          <a:xfrm>
            <a:off x="7645400" y="3471863"/>
            <a:ext cx="685800" cy="519112"/>
          </a:xfrm>
          <a:prstGeom prst="rect">
            <a:avLst/>
          </a:prstGeom>
          <a:noFill/>
          <a:ln w="9525">
            <a:noFill/>
            <a:miter lim="800000"/>
            <a:headEnd/>
            <a:tailEnd/>
          </a:ln>
        </p:spPr>
        <p:txBody>
          <a:bodyPr>
            <a:spAutoFit/>
          </a:bodyPr>
          <a:lstStyle/>
          <a:p>
            <a:pPr>
              <a:spcBef>
                <a:spcPct val="50000"/>
              </a:spcBef>
            </a:pPr>
            <a:r>
              <a:rPr lang="zh-CN" altLang="en-US" sz="2800"/>
              <a:t>…</a:t>
            </a:r>
          </a:p>
        </p:txBody>
      </p:sp>
      <p:sp>
        <p:nvSpPr>
          <p:cNvPr id="48" name="Text Box 42"/>
          <p:cNvSpPr txBox="1">
            <a:spLocks noChangeArrowheads="1"/>
          </p:cNvSpPr>
          <p:nvPr/>
        </p:nvSpPr>
        <p:spPr bwMode="auto">
          <a:xfrm>
            <a:off x="2921000" y="4148138"/>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49" name="Text Box 43"/>
          <p:cNvSpPr txBox="1">
            <a:spLocks noChangeArrowheads="1"/>
          </p:cNvSpPr>
          <p:nvPr/>
        </p:nvSpPr>
        <p:spPr bwMode="auto">
          <a:xfrm>
            <a:off x="32258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50" name="Text Box 44"/>
          <p:cNvSpPr txBox="1">
            <a:spLocks noChangeArrowheads="1"/>
          </p:cNvSpPr>
          <p:nvPr/>
        </p:nvSpPr>
        <p:spPr bwMode="auto">
          <a:xfrm>
            <a:off x="35306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51" name="Text Box 45"/>
          <p:cNvSpPr txBox="1">
            <a:spLocks noChangeArrowheads="1"/>
          </p:cNvSpPr>
          <p:nvPr/>
        </p:nvSpPr>
        <p:spPr bwMode="auto">
          <a:xfrm>
            <a:off x="38354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52" name="Text Box 46"/>
          <p:cNvSpPr txBox="1">
            <a:spLocks noChangeArrowheads="1"/>
          </p:cNvSpPr>
          <p:nvPr/>
        </p:nvSpPr>
        <p:spPr bwMode="auto">
          <a:xfrm>
            <a:off x="41402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53" name="Text Box 47"/>
          <p:cNvSpPr txBox="1">
            <a:spLocks noChangeArrowheads="1"/>
          </p:cNvSpPr>
          <p:nvPr/>
        </p:nvSpPr>
        <p:spPr bwMode="auto">
          <a:xfrm>
            <a:off x="44450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54" name="Text Box 48"/>
          <p:cNvSpPr txBox="1">
            <a:spLocks noChangeArrowheads="1"/>
          </p:cNvSpPr>
          <p:nvPr/>
        </p:nvSpPr>
        <p:spPr bwMode="auto">
          <a:xfrm>
            <a:off x="4749800" y="4148138"/>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55" name="Text Box 49"/>
          <p:cNvSpPr txBox="1">
            <a:spLocks noChangeArrowheads="1"/>
          </p:cNvSpPr>
          <p:nvPr/>
        </p:nvSpPr>
        <p:spPr bwMode="auto">
          <a:xfrm>
            <a:off x="50546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56" name="Text Box 50"/>
          <p:cNvSpPr txBox="1">
            <a:spLocks noChangeArrowheads="1"/>
          </p:cNvSpPr>
          <p:nvPr/>
        </p:nvSpPr>
        <p:spPr bwMode="auto">
          <a:xfrm>
            <a:off x="53594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57" name="Text Box 51"/>
          <p:cNvSpPr txBox="1">
            <a:spLocks noChangeArrowheads="1"/>
          </p:cNvSpPr>
          <p:nvPr/>
        </p:nvSpPr>
        <p:spPr bwMode="auto">
          <a:xfrm>
            <a:off x="5664200" y="4148138"/>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1</a:t>
            </a:r>
          </a:p>
        </p:txBody>
      </p:sp>
      <p:sp>
        <p:nvSpPr>
          <p:cNvPr id="58" name="Text Box 52"/>
          <p:cNvSpPr txBox="1">
            <a:spLocks noChangeArrowheads="1"/>
          </p:cNvSpPr>
          <p:nvPr/>
        </p:nvSpPr>
        <p:spPr bwMode="auto">
          <a:xfrm>
            <a:off x="59690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59" name="Text Box 53"/>
          <p:cNvSpPr txBox="1">
            <a:spLocks noChangeArrowheads="1"/>
          </p:cNvSpPr>
          <p:nvPr/>
        </p:nvSpPr>
        <p:spPr bwMode="auto">
          <a:xfrm>
            <a:off x="62738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60" name="Text Box 54"/>
          <p:cNvSpPr txBox="1">
            <a:spLocks noChangeArrowheads="1"/>
          </p:cNvSpPr>
          <p:nvPr/>
        </p:nvSpPr>
        <p:spPr bwMode="auto">
          <a:xfrm>
            <a:off x="65786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61" name="Text Box 55"/>
          <p:cNvSpPr txBox="1">
            <a:spLocks noChangeArrowheads="1"/>
          </p:cNvSpPr>
          <p:nvPr/>
        </p:nvSpPr>
        <p:spPr bwMode="auto">
          <a:xfrm>
            <a:off x="68834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62" name="Text Box 56"/>
          <p:cNvSpPr txBox="1">
            <a:spLocks noChangeArrowheads="1"/>
          </p:cNvSpPr>
          <p:nvPr/>
        </p:nvSpPr>
        <p:spPr bwMode="auto">
          <a:xfrm>
            <a:off x="7188200" y="414337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98364" name="Text Box 57"/>
          <p:cNvSpPr txBox="1">
            <a:spLocks noChangeArrowheads="1"/>
          </p:cNvSpPr>
          <p:nvPr/>
        </p:nvSpPr>
        <p:spPr bwMode="auto">
          <a:xfrm>
            <a:off x="7645400" y="4005263"/>
            <a:ext cx="685800" cy="519112"/>
          </a:xfrm>
          <a:prstGeom prst="rect">
            <a:avLst/>
          </a:prstGeom>
          <a:noFill/>
          <a:ln w="9525">
            <a:noFill/>
            <a:miter lim="800000"/>
            <a:headEnd/>
            <a:tailEnd/>
          </a:ln>
        </p:spPr>
        <p:txBody>
          <a:bodyPr>
            <a:spAutoFit/>
          </a:bodyPr>
          <a:lstStyle/>
          <a:p>
            <a:pPr>
              <a:spcBef>
                <a:spcPct val="50000"/>
              </a:spcBef>
            </a:pPr>
            <a:r>
              <a:rPr lang="zh-CN" altLang="en-US" sz="2800"/>
              <a:t>…</a:t>
            </a:r>
          </a:p>
        </p:txBody>
      </p:sp>
      <p:sp>
        <p:nvSpPr>
          <p:cNvPr id="64" name="Text Box 58"/>
          <p:cNvSpPr txBox="1">
            <a:spLocks noChangeArrowheads="1"/>
          </p:cNvSpPr>
          <p:nvPr/>
        </p:nvSpPr>
        <p:spPr bwMode="auto">
          <a:xfrm>
            <a:off x="2921000" y="500062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r>
              <a:rPr lang="zh-CN" altLang="en-US">
                <a:cs typeface="Arial" charset="0"/>
              </a:rPr>
              <a:t>0</a:t>
            </a:r>
          </a:p>
        </p:txBody>
      </p:sp>
      <p:sp>
        <p:nvSpPr>
          <p:cNvPr id="65" name="Text Box 59"/>
          <p:cNvSpPr txBox="1">
            <a:spLocks noChangeArrowheads="1"/>
          </p:cNvSpPr>
          <p:nvPr/>
        </p:nvSpPr>
        <p:spPr bwMode="auto">
          <a:xfrm>
            <a:off x="32258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66" name="Text Box 60"/>
          <p:cNvSpPr txBox="1">
            <a:spLocks noChangeArrowheads="1"/>
          </p:cNvSpPr>
          <p:nvPr/>
        </p:nvSpPr>
        <p:spPr bwMode="auto">
          <a:xfrm>
            <a:off x="35306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67" name="Text Box 61"/>
          <p:cNvSpPr txBox="1">
            <a:spLocks noChangeArrowheads="1"/>
          </p:cNvSpPr>
          <p:nvPr/>
        </p:nvSpPr>
        <p:spPr bwMode="auto">
          <a:xfrm>
            <a:off x="38354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68" name="Text Box 62"/>
          <p:cNvSpPr txBox="1">
            <a:spLocks noChangeArrowheads="1"/>
          </p:cNvSpPr>
          <p:nvPr/>
        </p:nvSpPr>
        <p:spPr bwMode="auto">
          <a:xfrm>
            <a:off x="41402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69" name="Text Box 63"/>
          <p:cNvSpPr txBox="1">
            <a:spLocks noChangeArrowheads="1"/>
          </p:cNvSpPr>
          <p:nvPr/>
        </p:nvSpPr>
        <p:spPr bwMode="auto">
          <a:xfrm>
            <a:off x="44450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70" name="Text Box 64"/>
          <p:cNvSpPr txBox="1">
            <a:spLocks noChangeArrowheads="1"/>
          </p:cNvSpPr>
          <p:nvPr/>
        </p:nvSpPr>
        <p:spPr bwMode="auto">
          <a:xfrm>
            <a:off x="4749800" y="500062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71" name="Text Box 65"/>
          <p:cNvSpPr txBox="1">
            <a:spLocks noChangeArrowheads="1"/>
          </p:cNvSpPr>
          <p:nvPr/>
        </p:nvSpPr>
        <p:spPr bwMode="auto">
          <a:xfrm>
            <a:off x="50546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72" name="Text Box 66"/>
          <p:cNvSpPr txBox="1">
            <a:spLocks noChangeArrowheads="1"/>
          </p:cNvSpPr>
          <p:nvPr/>
        </p:nvSpPr>
        <p:spPr bwMode="auto">
          <a:xfrm>
            <a:off x="53594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73" name="Text Box 67"/>
          <p:cNvSpPr txBox="1">
            <a:spLocks noChangeArrowheads="1"/>
          </p:cNvSpPr>
          <p:nvPr/>
        </p:nvSpPr>
        <p:spPr bwMode="auto">
          <a:xfrm>
            <a:off x="5664200" y="5000625"/>
            <a:ext cx="304800" cy="376238"/>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74" name="Text Box 68"/>
          <p:cNvSpPr txBox="1">
            <a:spLocks noChangeArrowheads="1"/>
          </p:cNvSpPr>
          <p:nvPr/>
        </p:nvSpPr>
        <p:spPr bwMode="auto">
          <a:xfrm>
            <a:off x="59690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75" name="Text Box 69"/>
          <p:cNvSpPr txBox="1">
            <a:spLocks noChangeArrowheads="1"/>
          </p:cNvSpPr>
          <p:nvPr/>
        </p:nvSpPr>
        <p:spPr bwMode="auto">
          <a:xfrm>
            <a:off x="62738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76" name="Text Box 70"/>
          <p:cNvSpPr txBox="1">
            <a:spLocks noChangeArrowheads="1"/>
          </p:cNvSpPr>
          <p:nvPr/>
        </p:nvSpPr>
        <p:spPr bwMode="auto">
          <a:xfrm>
            <a:off x="65786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77" name="Text Box 71"/>
          <p:cNvSpPr txBox="1">
            <a:spLocks noChangeArrowheads="1"/>
          </p:cNvSpPr>
          <p:nvPr/>
        </p:nvSpPr>
        <p:spPr bwMode="auto">
          <a:xfrm>
            <a:off x="68834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78" name="Text Box 72"/>
          <p:cNvSpPr txBox="1">
            <a:spLocks noChangeArrowheads="1"/>
          </p:cNvSpPr>
          <p:nvPr/>
        </p:nvSpPr>
        <p:spPr bwMode="auto">
          <a:xfrm>
            <a:off x="7188200" y="4995863"/>
            <a:ext cx="304800" cy="376237"/>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defRPr/>
            </a:pPr>
            <a:endParaRPr lang="zh-CN" altLang="en-US">
              <a:cs typeface="Arial" charset="0"/>
            </a:endParaRPr>
          </a:p>
        </p:txBody>
      </p:sp>
      <p:sp>
        <p:nvSpPr>
          <p:cNvPr id="98380" name="Text Box 73"/>
          <p:cNvSpPr txBox="1">
            <a:spLocks noChangeArrowheads="1"/>
          </p:cNvSpPr>
          <p:nvPr/>
        </p:nvSpPr>
        <p:spPr bwMode="auto">
          <a:xfrm>
            <a:off x="7645400" y="4857750"/>
            <a:ext cx="685800" cy="519113"/>
          </a:xfrm>
          <a:prstGeom prst="rect">
            <a:avLst/>
          </a:prstGeom>
          <a:noFill/>
          <a:ln w="9525">
            <a:noFill/>
            <a:miter lim="800000"/>
            <a:headEnd/>
            <a:tailEnd/>
          </a:ln>
        </p:spPr>
        <p:txBody>
          <a:bodyPr>
            <a:spAutoFit/>
          </a:bodyPr>
          <a:lstStyle/>
          <a:p>
            <a:pPr>
              <a:spcBef>
                <a:spcPct val="50000"/>
              </a:spcBef>
            </a:pPr>
            <a:r>
              <a:rPr lang="zh-CN" altLang="en-US" sz="2800"/>
              <a:t>…</a:t>
            </a:r>
          </a:p>
        </p:txBody>
      </p:sp>
      <p:sp>
        <p:nvSpPr>
          <p:cNvPr id="98381" name="Text Box 74"/>
          <p:cNvSpPr txBox="1">
            <a:spLocks noChangeArrowheads="1"/>
          </p:cNvSpPr>
          <p:nvPr/>
        </p:nvSpPr>
        <p:spPr bwMode="auto">
          <a:xfrm>
            <a:off x="3111500" y="4476750"/>
            <a:ext cx="647700" cy="523875"/>
          </a:xfrm>
          <a:prstGeom prst="rect">
            <a:avLst/>
          </a:prstGeom>
          <a:noFill/>
          <a:ln w="9525">
            <a:noFill/>
            <a:miter lim="800000"/>
            <a:headEnd/>
            <a:tailEnd/>
          </a:ln>
        </p:spPr>
        <p:txBody>
          <a:bodyPr>
            <a:spAutoFit/>
          </a:bodyPr>
          <a:lstStyle/>
          <a:p>
            <a:pPr>
              <a:spcBef>
                <a:spcPct val="50000"/>
              </a:spcBef>
            </a:pPr>
            <a:r>
              <a:rPr lang="zh-CN" altLang="en-US" sz="2800"/>
              <a:t>…</a:t>
            </a:r>
          </a:p>
        </p:txBody>
      </p:sp>
      <p:sp>
        <p:nvSpPr>
          <p:cNvPr id="98382" name="AutoShape 75"/>
          <p:cNvSpPr>
            <a:spLocks/>
          </p:cNvSpPr>
          <p:nvPr/>
        </p:nvSpPr>
        <p:spPr bwMode="auto">
          <a:xfrm>
            <a:off x="2463800" y="3624263"/>
            <a:ext cx="304800" cy="1752600"/>
          </a:xfrm>
          <a:prstGeom prst="leftBrace">
            <a:avLst>
              <a:gd name="adj1" fmla="val 47917"/>
              <a:gd name="adj2" fmla="val 50000"/>
            </a:avLst>
          </a:prstGeom>
          <a:noFill/>
          <a:ln w="9525">
            <a:solidFill>
              <a:schemeClr val="tx1"/>
            </a:solidFill>
            <a:round/>
            <a:headEnd/>
            <a:tailEnd/>
          </a:ln>
          <a:effectLst/>
        </p:spPr>
        <p:txBody>
          <a:bodyPr wrap="none" anchor="ctr"/>
          <a:lstStyle/>
          <a:p>
            <a:endParaRPr lang="fa-IR"/>
          </a:p>
        </p:txBody>
      </p:sp>
      <p:cxnSp>
        <p:nvCxnSpPr>
          <p:cNvPr id="98383" name="AutoShape 76"/>
          <p:cNvCxnSpPr>
            <a:cxnSpLocks noChangeShapeType="1"/>
            <a:stCxn id="98326" idx="3"/>
            <a:endCxn id="36" idx="0"/>
          </p:cNvCxnSpPr>
          <p:nvPr/>
        </p:nvCxnSpPr>
        <p:spPr bwMode="auto">
          <a:xfrm>
            <a:off x="2082800" y="3198813"/>
            <a:ext cx="2514600" cy="411162"/>
          </a:xfrm>
          <a:prstGeom prst="bentConnector2">
            <a:avLst/>
          </a:prstGeom>
          <a:noFill/>
          <a:ln w="9525">
            <a:solidFill>
              <a:schemeClr val="tx1"/>
            </a:solidFill>
            <a:miter lim="800000"/>
            <a:headEnd/>
            <a:tailEnd type="triangle" w="med" len="med"/>
          </a:ln>
          <a:effectLst/>
        </p:spPr>
      </p:cxnSp>
      <p:cxnSp>
        <p:nvCxnSpPr>
          <p:cNvPr id="98384" name="AutoShape 77"/>
          <p:cNvCxnSpPr>
            <a:cxnSpLocks noChangeShapeType="1"/>
            <a:stCxn id="98326" idx="3"/>
            <a:endCxn id="50" idx="0"/>
          </p:cNvCxnSpPr>
          <p:nvPr/>
        </p:nvCxnSpPr>
        <p:spPr bwMode="auto">
          <a:xfrm>
            <a:off x="2082800" y="3198813"/>
            <a:ext cx="1600200" cy="944562"/>
          </a:xfrm>
          <a:prstGeom prst="bentConnector2">
            <a:avLst/>
          </a:prstGeom>
          <a:noFill/>
          <a:ln w="9525">
            <a:solidFill>
              <a:schemeClr val="tx1"/>
            </a:solidFill>
            <a:miter lim="800000"/>
            <a:headEnd/>
            <a:tailEnd type="triangle" w="med" len="med"/>
          </a:ln>
          <a:effectLst/>
        </p:spPr>
      </p:cxnSp>
      <p:cxnSp>
        <p:nvCxnSpPr>
          <p:cNvPr id="98385" name="AutoShape 78"/>
          <p:cNvCxnSpPr>
            <a:cxnSpLocks noChangeShapeType="1"/>
            <a:stCxn id="98326" idx="3"/>
            <a:endCxn id="64" idx="0"/>
          </p:cNvCxnSpPr>
          <p:nvPr/>
        </p:nvCxnSpPr>
        <p:spPr bwMode="auto">
          <a:xfrm>
            <a:off x="2082800" y="3198813"/>
            <a:ext cx="990600" cy="1801812"/>
          </a:xfrm>
          <a:prstGeom prst="bentConnector2">
            <a:avLst/>
          </a:prstGeom>
          <a:noFill/>
          <a:ln w="9525">
            <a:solidFill>
              <a:schemeClr val="tx1"/>
            </a:solidFill>
            <a:miter lim="800000"/>
            <a:headEnd/>
            <a:tailEnd type="triangle" w="med" len="med"/>
          </a:ln>
          <a:effectLst/>
        </p:spPr>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0C6D5091-71F7-4DE5-B0BF-F9EFB034FCE7}" type="slidenum">
              <a:rPr lang="en-US" smtClean="0"/>
              <a:pPr>
                <a:defRPr/>
              </a:pPr>
              <a:t>12</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99336"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99334" name="Rectangle 3"/>
          <p:cNvSpPr txBox="1">
            <a:spLocks noChangeArrowheads="1"/>
          </p:cNvSpPr>
          <p:nvPr/>
        </p:nvSpPr>
        <p:spPr bwMode="auto">
          <a:xfrm>
            <a:off x="609600" y="1066800"/>
            <a:ext cx="8178800" cy="4876800"/>
          </a:xfrm>
          <a:prstGeom prst="rect">
            <a:avLst/>
          </a:prstGeom>
          <a:noFill/>
          <a:ln w="9525">
            <a:noFill/>
            <a:miter lim="800000"/>
            <a:headEnd/>
            <a:tailEnd/>
          </a:ln>
        </p:spPr>
        <p:txBody>
          <a:bodyPr/>
          <a:lstStyle/>
          <a:p>
            <a:pPr eaLnBrk="0" hangingPunct="0">
              <a:lnSpc>
                <a:spcPct val="90000"/>
              </a:lnSpc>
              <a:spcBef>
                <a:spcPct val="20000"/>
              </a:spcBef>
              <a:buFont typeface="Arial" pitchFamily="34" charset="0"/>
              <a:buNone/>
            </a:pPr>
            <a:r>
              <a:rPr lang="en-US" altLang="zh-CN" sz="2800">
                <a:solidFill>
                  <a:srgbClr val="0814FE"/>
                </a:solidFill>
              </a:rPr>
              <a:t>Informal description of </a:t>
            </a:r>
            <a:r>
              <a:rPr lang="en-US" altLang="zh-CN" sz="2800">
                <a:solidFill>
                  <a:srgbClr val="C00000"/>
                </a:solidFill>
              </a:rPr>
              <a:t>k-tape</a:t>
            </a:r>
            <a:r>
              <a:rPr lang="en-US" altLang="zh-CN" sz="2800">
                <a:solidFill>
                  <a:srgbClr val="0814FE"/>
                </a:solidFill>
              </a:rPr>
              <a:t> TM:</a:t>
            </a:r>
          </a:p>
          <a:p>
            <a:pPr eaLnBrk="0" hangingPunct="0">
              <a:lnSpc>
                <a:spcPct val="90000"/>
              </a:lnSpc>
              <a:spcBef>
                <a:spcPct val="20000"/>
              </a:spcBef>
              <a:buFont typeface="Arial" pitchFamily="34" charset="0"/>
              <a:buNone/>
            </a:pPr>
            <a:endParaRPr lang="en-US" altLang="zh-CN" sz="2800">
              <a:solidFill>
                <a:srgbClr val="0814FE"/>
              </a:solidFill>
            </a:endParaRPr>
          </a:p>
          <a:p>
            <a:pPr marL="742950" lvl="1" indent="-285750" eaLnBrk="0" hangingPunct="0">
              <a:lnSpc>
                <a:spcPct val="90000"/>
              </a:lnSpc>
              <a:spcBef>
                <a:spcPct val="20000"/>
              </a:spcBef>
              <a:buFont typeface="Wingdings" pitchFamily="2" charset="2"/>
              <a:buChar char="q"/>
            </a:pPr>
            <a:r>
              <a:rPr lang="en-US" altLang="zh-CN" sz="2400">
                <a:latin typeface="Calibri" pitchFamily="34" charset="0"/>
              </a:rPr>
              <a:t> Input written on left-most squares of tape </a:t>
            </a:r>
            <a:r>
              <a:rPr lang="en-US" altLang="zh-CN" sz="2000">
                <a:solidFill>
                  <a:srgbClr val="C00000"/>
                </a:solidFill>
              </a:rPr>
              <a:t>#1</a:t>
            </a:r>
          </a:p>
          <a:p>
            <a:pPr marL="742950" lvl="1" indent="-285750" eaLnBrk="0" hangingPunct="0">
              <a:lnSpc>
                <a:spcPct val="90000"/>
              </a:lnSpc>
              <a:spcBef>
                <a:spcPct val="20000"/>
              </a:spcBef>
              <a:buFont typeface="Wingdings" pitchFamily="2" charset="2"/>
              <a:buChar char="q"/>
            </a:pPr>
            <a:r>
              <a:rPr lang="en-US" altLang="zh-CN" sz="2400">
                <a:latin typeface="Calibri" pitchFamily="34" charset="0"/>
              </a:rPr>
              <a:t> Rest of squares are blank </a:t>
            </a:r>
            <a:r>
              <a:rPr lang="en-US" altLang="zh-CN" sz="2400">
                <a:solidFill>
                  <a:srgbClr val="C00000"/>
                </a:solidFill>
              </a:rPr>
              <a:t>on all tapes</a:t>
            </a:r>
          </a:p>
          <a:p>
            <a:pPr marL="742950" lvl="1" indent="-285750" eaLnBrk="0" hangingPunct="0">
              <a:lnSpc>
                <a:spcPct val="90000"/>
              </a:lnSpc>
              <a:spcBef>
                <a:spcPct val="20000"/>
              </a:spcBef>
              <a:buFont typeface="Wingdings" pitchFamily="2" charset="2"/>
              <a:buChar char="q"/>
            </a:pPr>
            <a:r>
              <a:rPr lang="en-US" altLang="zh-CN" sz="2400">
                <a:latin typeface="Calibri" pitchFamily="34" charset="0"/>
              </a:rPr>
              <a:t> At each point, take a step determined by</a:t>
            </a:r>
          </a:p>
          <a:p>
            <a:pPr marL="1143000" lvl="2" indent="-228600" eaLnBrk="0" hangingPunct="0">
              <a:lnSpc>
                <a:spcPct val="90000"/>
              </a:lnSpc>
              <a:spcBef>
                <a:spcPct val="20000"/>
              </a:spcBef>
              <a:buFont typeface="Arial" pitchFamily="34" charset="0"/>
              <a:buChar char="•"/>
            </a:pPr>
            <a:r>
              <a:rPr lang="en-US" altLang="zh-CN" sz="2200">
                <a:latin typeface="Calibri" pitchFamily="34" charset="0"/>
              </a:rPr>
              <a:t>current</a:t>
            </a:r>
            <a:r>
              <a:rPr lang="en-US" altLang="zh-CN" sz="2200">
                <a:solidFill>
                  <a:schemeClr val="accent2"/>
                </a:solidFill>
                <a:latin typeface="Calibri" pitchFamily="34" charset="0"/>
              </a:rPr>
              <a:t> </a:t>
            </a:r>
            <a:r>
              <a:rPr lang="en-US" altLang="zh-CN" sz="2400">
                <a:solidFill>
                  <a:srgbClr val="C00000"/>
                </a:solidFill>
                <a:latin typeface="Calibri" pitchFamily="34" charset="0"/>
              </a:rPr>
              <a:t>k</a:t>
            </a:r>
            <a:r>
              <a:rPr lang="en-US" altLang="zh-CN" sz="2200">
                <a:solidFill>
                  <a:schemeClr val="accent2"/>
                </a:solidFill>
                <a:latin typeface="Calibri" pitchFamily="34" charset="0"/>
              </a:rPr>
              <a:t> </a:t>
            </a:r>
            <a:r>
              <a:rPr lang="en-US" altLang="zh-CN" sz="2200">
                <a:latin typeface="Calibri" pitchFamily="34" charset="0"/>
              </a:rPr>
              <a:t>symbols being read</a:t>
            </a:r>
            <a:r>
              <a:rPr lang="en-US" altLang="zh-CN" sz="2200">
                <a:solidFill>
                  <a:schemeClr val="accent2"/>
                </a:solidFill>
                <a:latin typeface="Calibri" pitchFamily="34" charset="0"/>
              </a:rPr>
              <a:t> </a:t>
            </a:r>
            <a:r>
              <a:rPr lang="en-US" altLang="zh-CN" sz="2400">
                <a:solidFill>
                  <a:srgbClr val="C00000"/>
                </a:solidFill>
                <a:latin typeface="Calibri" pitchFamily="34" charset="0"/>
              </a:rPr>
              <a:t>on k tapes</a:t>
            </a:r>
          </a:p>
          <a:p>
            <a:pPr marL="1143000" lvl="2" indent="-228600" eaLnBrk="0" hangingPunct="0">
              <a:lnSpc>
                <a:spcPct val="90000"/>
              </a:lnSpc>
              <a:spcBef>
                <a:spcPct val="20000"/>
              </a:spcBef>
              <a:buFont typeface="Arial" pitchFamily="34" charset="0"/>
              <a:buChar char="•"/>
            </a:pPr>
            <a:r>
              <a:rPr lang="en-US" altLang="zh-CN" sz="2200">
                <a:latin typeface="Calibri" pitchFamily="34" charset="0"/>
              </a:rPr>
              <a:t>current state of finite control</a:t>
            </a:r>
          </a:p>
          <a:p>
            <a:pPr marL="742950" lvl="1" indent="-285750" eaLnBrk="0" hangingPunct="0">
              <a:lnSpc>
                <a:spcPct val="90000"/>
              </a:lnSpc>
              <a:spcBef>
                <a:spcPct val="20000"/>
              </a:spcBef>
              <a:buFont typeface="Wingdings" pitchFamily="2" charset="2"/>
              <a:buChar char="q"/>
            </a:pPr>
            <a:r>
              <a:rPr lang="en-US" altLang="zh-CN" sz="2400">
                <a:latin typeface="Calibri" pitchFamily="34" charset="0"/>
              </a:rPr>
              <a:t> A step consists of</a:t>
            </a:r>
          </a:p>
          <a:p>
            <a:pPr marL="1143000" lvl="2" indent="-228600" eaLnBrk="0" hangingPunct="0">
              <a:lnSpc>
                <a:spcPct val="90000"/>
              </a:lnSpc>
              <a:spcBef>
                <a:spcPct val="20000"/>
              </a:spcBef>
              <a:buFont typeface="Arial" pitchFamily="34" charset="0"/>
              <a:buChar char="•"/>
            </a:pPr>
            <a:r>
              <a:rPr lang="en-US" altLang="zh-CN" sz="2200">
                <a:latin typeface="Calibri" pitchFamily="34" charset="0"/>
              </a:rPr>
              <a:t>writing </a:t>
            </a:r>
            <a:r>
              <a:rPr lang="en-US" altLang="zh-CN" sz="2400">
                <a:solidFill>
                  <a:srgbClr val="C00000"/>
                </a:solidFill>
                <a:latin typeface="Calibri" pitchFamily="34" charset="0"/>
              </a:rPr>
              <a:t>k</a:t>
            </a:r>
            <a:r>
              <a:rPr lang="en-US" altLang="zh-CN" sz="2200">
                <a:latin typeface="Calibri" pitchFamily="34" charset="0"/>
              </a:rPr>
              <a:t> new symbols </a:t>
            </a:r>
            <a:r>
              <a:rPr lang="en-US" altLang="zh-CN" sz="2400">
                <a:solidFill>
                  <a:srgbClr val="C00000"/>
                </a:solidFill>
                <a:latin typeface="Calibri" pitchFamily="34" charset="0"/>
              </a:rPr>
              <a:t>on k tapes</a:t>
            </a:r>
          </a:p>
          <a:p>
            <a:pPr marL="1143000" lvl="2" indent="-228600" eaLnBrk="0" hangingPunct="0">
              <a:lnSpc>
                <a:spcPct val="90000"/>
              </a:lnSpc>
              <a:spcBef>
                <a:spcPct val="20000"/>
              </a:spcBef>
              <a:buFont typeface="Arial" pitchFamily="34" charset="0"/>
              <a:buChar char="•"/>
            </a:pPr>
            <a:r>
              <a:rPr lang="en-US" altLang="zh-CN" sz="2200">
                <a:latin typeface="Calibri" pitchFamily="34" charset="0"/>
              </a:rPr>
              <a:t>moving each of </a:t>
            </a:r>
            <a:r>
              <a:rPr lang="en-US" altLang="zh-CN" sz="2400">
                <a:solidFill>
                  <a:srgbClr val="C00000"/>
                </a:solidFill>
                <a:latin typeface="Calibri" pitchFamily="34" charset="0"/>
              </a:rPr>
              <a:t>k </a:t>
            </a:r>
            <a:r>
              <a:rPr lang="en-US" altLang="zh-CN" sz="2200">
                <a:latin typeface="Calibri" pitchFamily="34" charset="0"/>
              </a:rPr>
              <a:t>read/write heads left or right</a:t>
            </a:r>
          </a:p>
          <a:p>
            <a:pPr marL="1143000" lvl="2" indent="-228600" eaLnBrk="0" hangingPunct="0">
              <a:lnSpc>
                <a:spcPct val="90000"/>
              </a:lnSpc>
              <a:spcBef>
                <a:spcPct val="20000"/>
              </a:spcBef>
              <a:buFont typeface="Arial" pitchFamily="34" charset="0"/>
              <a:buChar char="•"/>
            </a:pPr>
            <a:r>
              <a:rPr lang="en-US" altLang="zh-CN" sz="2200">
                <a:latin typeface="Calibri" pitchFamily="34" charset="0"/>
              </a:rPr>
              <a:t>changing state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31FD31F7-402F-40F6-9BFE-0999F225D081}" type="slidenum">
              <a:rPr lang="en-US" smtClean="0"/>
              <a:pPr>
                <a:defRPr/>
              </a:pPr>
              <a:t>13</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00410"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100358" name="Rectangle 3"/>
          <p:cNvSpPr txBox="1">
            <a:spLocks noChangeArrowheads="1"/>
          </p:cNvSpPr>
          <p:nvPr/>
        </p:nvSpPr>
        <p:spPr bwMode="auto">
          <a:xfrm>
            <a:off x="466725" y="914400"/>
            <a:ext cx="8178800" cy="1676400"/>
          </a:xfrm>
          <a:prstGeom prst="rect">
            <a:avLst/>
          </a:prstGeom>
          <a:noFill/>
          <a:ln w="9525">
            <a:noFill/>
            <a:miter lim="800000"/>
            <a:headEnd/>
            <a:tailEnd/>
          </a:ln>
        </p:spPr>
        <p:txBody>
          <a:bodyPr/>
          <a:lstStyle/>
          <a:p>
            <a:pPr marL="342900" indent="-342900" eaLnBrk="0" hangingPunct="0">
              <a:spcBef>
                <a:spcPct val="20000"/>
              </a:spcBef>
              <a:buFont typeface="Wingdings 2" pitchFamily="18" charset="2"/>
              <a:buNone/>
            </a:pPr>
            <a:r>
              <a:rPr lang="en-US" altLang="zh-CN" sz="2800" b="1">
                <a:solidFill>
                  <a:srgbClr val="0814FE"/>
                </a:solidFill>
                <a:latin typeface="Calibri" pitchFamily="34" charset="0"/>
              </a:rPr>
              <a:t>Theorem</a:t>
            </a:r>
            <a:r>
              <a:rPr lang="en-US" altLang="zh-CN" sz="2800">
                <a:solidFill>
                  <a:srgbClr val="0814FE"/>
                </a:solidFill>
                <a:latin typeface="Calibri" pitchFamily="34" charset="0"/>
              </a:rPr>
              <a:t>: </a:t>
            </a:r>
            <a:r>
              <a:rPr lang="en-US" altLang="zh-CN" sz="2400">
                <a:latin typeface="Calibri" pitchFamily="34" charset="0"/>
              </a:rPr>
              <a:t>Every </a:t>
            </a:r>
            <a:r>
              <a:rPr lang="en-US" altLang="zh-CN" sz="2400">
                <a:solidFill>
                  <a:srgbClr val="C00000"/>
                </a:solidFill>
                <a:latin typeface="Calibri" pitchFamily="34" charset="0"/>
              </a:rPr>
              <a:t>k-tape TM </a:t>
            </a:r>
            <a:r>
              <a:rPr lang="en-US" altLang="zh-CN" sz="2400">
                <a:latin typeface="Calibri" pitchFamily="34" charset="0"/>
              </a:rPr>
              <a:t>has an equivalent single-tape TM.</a:t>
            </a:r>
            <a:endParaRPr lang="en-US" altLang="zh-CN" sz="3200">
              <a:latin typeface="Calibri" pitchFamily="34" charset="0"/>
            </a:endParaRPr>
          </a:p>
          <a:p>
            <a:pPr marL="342900" indent="-342900" eaLnBrk="0" hangingPunct="0">
              <a:spcBef>
                <a:spcPct val="20000"/>
              </a:spcBef>
              <a:buFont typeface="Wingdings 2" pitchFamily="18" charset="2"/>
              <a:buNone/>
            </a:pPr>
            <a:r>
              <a:rPr lang="en-US" altLang="zh-CN" sz="2800" b="1">
                <a:solidFill>
                  <a:srgbClr val="0814FE"/>
                </a:solidFill>
                <a:latin typeface="Calibri" pitchFamily="34" charset="0"/>
              </a:rPr>
              <a:t>Proof: </a:t>
            </a:r>
            <a:r>
              <a:rPr lang="en-US" altLang="zh-CN" sz="2400">
                <a:latin typeface="Calibri" pitchFamily="34" charset="0"/>
              </a:rPr>
              <a:t>Simulate k-tape TM on a 1-tape TM.</a:t>
            </a:r>
          </a:p>
        </p:txBody>
      </p:sp>
      <p:sp>
        <p:nvSpPr>
          <p:cNvPr id="100359" name="Text Box 4"/>
          <p:cNvSpPr txBox="1">
            <a:spLocks noChangeArrowheads="1"/>
          </p:cNvSpPr>
          <p:nvPr/>
        </p:nvSpPr>
        <p:spPr bwMode="auto">
          <a:xfrm>
            <a:off x="4343400" y="2590800"/>
            <a:ext cx="1447800" cy="519113"/>
          </a:xfrm>
          <a:prstGeom prst="rect">
            <a:avLst/>
          </a:prstGeom>
          <a:noFill/>
          <a:ln w="9525">
            <a:noFill/>
            <a:miter lim="800000"/>
            <a:headEnd/>
            <a:tailEnd/>
          </a:ln>
          <a:effectLst/>
        </p:spPr>
        <p:txBody>
          <a:bodyPr>
            <a:spAutoFit/>
          </a:bodyPr>
          <a:lstStyle/>
          <a:p>
            <a:pPr>
              <a:spcBef>
                <a:spcPct val="50000"/>
              </a:spcBef>
            </a:pPr>
            <a:r>
              <a:rPr lang="zh-CN" altLang="en-US" sz="2800">
                <a:latin typeface="Comic Sans MS" pitchFamily="66" charset="0"/>
              </a:rPr>
              <a:t>. . . </a:t>
            </a:r>
          </a:p>
        </p:txBody>
      </p:sp>
      <p:sp>
        <p:nvSpPr>
          <p:cNvPr id="100360" name="AutoShape 5"/>
          <p:cNvSpPr>
            <a:spLocks noChangeArrowheads="1"/>
          </p:cNvSpPr>
          <p:nvPr/>
        </p:nvSpPr>
        <p:spPr bwMode="auto">
          <a:xfrm>
            <a:off x="1219200" y="3262313"/>
            <a:ext cx="381000" cy="242887"/>
          </a:xfrm>
          <a:prstGeom prst="upArrow">
            <a:avLst>
              <a:gd name="adj1" fmla="val 50000"/>
              <a:gd name="adj2" fmla="val 25000"/>
            </a:avLst>
          </a:prstGeom>
          <a:solidFill>
            <a:srgbClr val="C0C0C0"/>
          </a:solidFill>
          <a:ln w="9525">
            <a:solidFill>
              <a:schemeClr val="tx1"/>
            </a:solidFill>
            <a:miter lim="800000"/>
            <a:headEnd/>
            <a:tailEnd/>
          </a:ln>
          <a:effectLst/>
        </p:spPr>
        <p:txBody>
          <a:bodyPr wrap="none" anchor="ctr"/>
          <a:lstStyle/>
          <a:p>
            <a:endParaRPr lang="fa-IR"/>
          </a:p>
        </p:txBody>
      </p:sp>
      <p:sp>
        <p:nvSpPr>
          <p:cNvPr id="14" name="Text Box 6"/>
          <p:cNvSpPr txBox="1">
            <a:spLocks noChangeArrowheads="1"/>
          </p:cNvSpPr>
          <p:nvPr/>
        </p:nvSpPr>
        <p:spPr bwMode="auto">
          <a:xfrm>
            <a:off x="838200" y="27289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a</a:t>
            </a:r>
          </a:p>
        </p:txBody>
      </p:sp>
      <p:sp>
        <p:nvSpPr>
          <p:cNvPr id="15" name="Text Box 7"/>
          <p:cNvSpPr txBox="1">
            <a:spLocks noChangeArrowheads="1"/>
          </p:cNvSpPr>
          <p:nvPr/>
        </p:nvSpPr>
        <p:spPr bwMode="auto">
          <a:xfrm>
            <a:off x="1219200" y="27289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b</a:t>
            </a:r>
          </a:p>
        </p:txBody>
      </p:sp>
      <p:sp>
        <p:nvSpPr>
          <p:cNvPr id="16" name="Text Box 8"/>
          <p:cNvSpPr txBox="1">
            <a:spLocks noChangeArrowheads="1"/>
          </p:cNvSpPr>
          <p:nvPr/>
        </p:nvSpPr>
        <p:spPr bwMode="auto">
          <a:xfrm>
            <a:off x="1600200" y="27289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a</a:t>
            </a:r>
          </a:p>
        </p:txBody>
      </p:sp>
      <p:sp>
        <p:nvSpPr>
          <p:cNvPr id="17" name="Text Box 9"/>
          <p:cNvSpPr txBox="1">
            <a:spLocks noChangeArrowheads="1"/>
          </p:cNvSpPr>
          <p:nvPr/>
        </p:nvSpPr>
        <p:spPr bwMode="auto">
          <a:xfrm>
            <a:off x="1981200" y="27289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b</a:t>
            </a:r>
          </a:p>
        </p:txBody>
      </p:sp>
      <p:sp>
        <p:nvSpPr>
          <p:cNvPr id="18" name="Text Box 10"/>
          <p:cNvSpPr txBox="1">
            <a:spLocks noChangeArrowheads="1"/>
          </p:cNvSpPr>
          <p:nvPr/>
        </p:nvSpPr>
        <p:spPr bwMode="auto">
          <a:xfrm>
            <a:off x="2362200" y="27289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19" name="Text Box 11"/>
          <p:cNvSpPr txBox="1">
            <a:spLocks noChangeArrowheads="1"/>
          </p:cNvSpPr>
          <p:nvPr/>
        </p:nvSpPr>
        <p:spPr bwMode="auto">
          <a:xfrm>
            <a:off x="2743200" y="27289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20" name="Text Box 12"/>
          <p:cNvSpPr txBox="1">
            <a:spLocks noChangeArrowheads="1"/>
          </p:cNvSpPr>
          <p:nvPr/>
        </p:nvSpPr>
        <p:spPr bwMode="auto">
          <a:xfrm>
            <a:off x="3124200" y="27289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21" name="Text Box 13"/>
          <p:cNvSpPr txBox="1">
            <a:spLocks noChangeArrowheads="1"/>
          </p:cNvSpPr>
          <p:nvPr/>
        </p:nvSpPr>
        <p:spPr bwMode="auto">
          <a:xfrm>
            <a:off x="3505200" y="27289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22" name="Text Box 14"/>
          <p:cNvSpPr txBox="1">
            <a:spLocks noChangeArrowheads="1"/>
          </p:cNvSpPr>
          <p:nvPr/>
        </p:nvSpPr>
        <p:spPr bwMode="auto">
          <a:xfrm>
            <a:off x="3886200" y="27289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100370" name="AutoShape 15"/>
          <p:cNvSpPr>
            <a:spLocks noChangeArrowheads="1"/>
          </p:cNvSpPr>
          <p:nvPr/>
        </p:nvSpPr>
        <p:spPr bwMode="auto">
          <a:xfrm>
            <a:off x="838200" y="4252913"/>
            <a:ext cx="381000" cy="242887"/>
          </a:xfrm>
          <a:prstGeom prst="upArrow">
            <a:avLst>
              <a:gd name="adj1" fmla="val 50000"/>
              <a:gd name="adj2" fmla="val 25000"/>
            </a:avLst>
          </a:prstGeom>
          <a:solidFill>
            <a:srgbClr val="C0C0C0"/>
          </a:solidFill>
          <a:ln w="9525">
            <a:solidFill>
              <a:schemeClr val="tx1"/>
            </a:solidFill>
            <a:miter lim="800000"/>
            <a:headEnd/>
            <a:tailEnd/>
          </a:ln>
          <a:effectLst/>
        </p:spPr>
        <p:txBody>
          <a:bodyPr wrap="none" anchor="ctr"/>
          <a:lstStyle/>
          <a:p>
            <a:endParaRPr lang="fa-IR"/>
          </a:p>
        </p:txBody>
      </p:sp>
      <p:sp>
        <p:nvSpPr>
          <p:cNvPr id="24" name="Text Box 16"/>
          <p:cNvSpPr txBox="1">
            <a:spLocks noChangeArrowheads="1"/>
          </p:cNvSpPr>
          <p:nvPr/>
        </p:nvSpPr>
        <p:spPr bwMode="auto">
          <a:xfrm>
            <a:off x="838200" y="37195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a</a:t>
            </a:r>
          </a:p>
        </p:txBody>
      </p:sp>
      <p:sp>
        <p:nvSpPr>
          <p:cNvPr id="25" name="Text Box 17"/>
          <p:cNvSpPr txBox="1">
            <a:spLocks noChangeArrowheads="1"/>
          </p:cNvSpPr>
          <p:nvPr/>
        </p:nvSpPr>
        <p:spPr bwMode="auto">
          <a:xfrm>
            <a:off x="1219200" y="37195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a</a:t>
            </a:r>
          </a:p>
        </p:txBody>
      </p:sp>
      <p:sp>
        <p:nvSpPr>
          <p:cNvPr id="26" name="Text Box 18"/>
          <p:cNvSpPr txBox="1">
            <a:spLocks noChangeArrowheads="1"/>
          </p:cNvSpPr>
          <p:nvPr/>
        </p:nvSpPr>
        <p:spPr bwMode="auto">
          <a:xfrm>
            <a:off x="1600200" y="37195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27" name="Text Box 19"/>
          <p:cNvSpPr txBox="1">
            <a:spLocks noChangeArrowheads="1"/>
          </p:cNvSpPr>
          <p:nvPr/>
        </p:nvSpPr>
        <p:spPr bwMode="auto">
          <a:xfrm>
            <a:off x="1981200" y="37195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28" name="Text Box 20"/>
          <p:cNvSpPr txBox="1">
            <a:spLocks noChangeArrowheads="1"/>
          </p:cNvSpPr>
          <p:nvPr/>
        </p:nvSpPr>
        <p:spPr bwMode="auto">
          <a:xfrm>
            <a:off x="2362200" y="37195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29" name="Text Box 21"/>
          <p:cNvSpPr txBox="1">
            <a:spLocks noChangeArrowheads="1"/>
          </p:cNvSpPr>
          <p:nvPr/>
        </p:nvSpPr>
        <p:spPr bwMode="auto">
          <a:xfrm>
            <a:off x="2743200" y="37195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30" name="Text Box 22"/>
          <p:cNvSpPr txBox="1">
            <a:spLocks noChangeArrowheads="1"/>
          </p:cNvSpPr>
          <p:nvPr/>
        </p:nvSpPr>
        <p:spPr bwMode="auto">
          <a:xfrm>
            <a:off x="3124200" y="37195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31" name="Text Box 23"/>
          <p:cNvSpPr txBox="1">
            <a:spLocks noChangeArrowheads="1"/>
          </p:cNvSpPr>
          <p:nvPr/>
        </p:nvSpPr>
        <p:spPr bwMode="auto">
          <a:xfrm>
            <a:off x="3505200" y="37195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32" name="Text Box 24"/>
          <p:cNvSpPr txBox="1">
            <a:spLocks noChangeArrowheads="1"/>
          </p:cNvSpPr>
          <p:nvPr/>
        </p:nvSpPr>
        <p:spPr bwMode="auto">
          <a:xfrm>
            <a:off x="3886200" y="3719513"/>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100380" name="AutoShape 25"/>
          <p:cNvSpPr>
            <a:spLocks noChangeArrowheads="1"/>
          </p:cNvSpPr>
          <p:nvPr/>
        </p:nvSpPr>
        <p:spPr bwMode="auto">
          <a:xfrm>
            <a:off x="1600200" y="5257800"/>
            <a:ext cx="381000" cy="228600"/>
          </a:xfrm>
          <a:prstGeom prst="upArrow">
            <a:avLst>
              <a:gd name="adj1" fmla="val 50000"/>
              <a:gd name="adj2" fmla="val 25000"/>
            </a:avLst>
          </a:prstGeom>
          <a:solidFill>
            <a:srgbClr val="C0C0C0"/>
          </a:solidFill>
          <a:ln w="9525">
            <a:solidFill>
              <a:schemeClr val="tx1"/>
            </a:solidFill>
            <a:miter lim="800000"/>
            <a:headEnd/>
            <a:tailEnd/>
          </a:ln>
          <a:effectLst/>
        </p:spPr>
        <p:txBody>
          <a:bodyPr wrap="none" anchor="ctr"/>
          <a:lstStyle/>
          <a:p>
            <a:endParaRPr lang="fa-IR"/>
          </a:p>
        </p:txBody>
      </p:sp>
      <p:sp>
        <p:nvSpPr>
          <p:cNvPr id="34" name="Text Box 26"/>
          <p:cNvSpPr txBox="1">
            <a:spLocks noChangeArrowheads="1"/>
          </p:cNvSpPr>
          <p:nvPr/>
        </p:nvSpPr>
        <p:spPr bwMode="auto">
          <a:xfrm>
            <a:off x="838200" y="4724400"/>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b</a:t>
            </a:r>
          </a:p>
        </p:txBody>
      </p:sp>
      <p:sp>
        <p:nvSpPr>
          <p:cNvPr id="35" name="Text Box 27"/>
          <p:cNvSpPr txBox="1">
            <a:spLocks noChangeArrowheads="1"/>
          </p:cNvSpPr>
          <p:nvPr/>
        </p:nvSpPr>
        <p:spPr bwMode="auto">
          <a:xfrm>
            <a:off x="1219200" y="4724400"/>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b</a:t>
            </a:r>
          </a:p>
        </p:txBody>
      </p:sp>
      <p:sp>
        <p:nvSpPr>
          <p:cNvPr id="36" name="Text Box 28"/>
          <p:cNvSpPr txBox="1">
            <a:spLocks noChangeArrowheads="1"/>
          </p:cNvSpPr>
          <p:nvPr/>
        </p:nvSpPr>
        <p:spPr bwMode="auto">
          <a:xfrm>
            <a:off x="1600200" y="4724400"/>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c</a:t>
            </a:r>
          </a:p>
        </p:txBody>
      </p:sp>
      <p:sp>
        <p:nvSpPr>
          <p:cNvPr id="37" name="Text Box 29"/>
          <p:cNvSpPr txBox="1">
            <a:spLocks noChangeArrowheads="1"/>
          </p:cNvSpPr>
          <p:nvPr/>
        </p:nvSpPr>
        <p:spPr bwMode="auto">
          <a:xfrm>
            <a:off x="1981200" y="4724400"/>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d</a:t>
            </a:r>
          </a:p>
        </p:txBody>
      </p:sp>
      <p:sp>
        <p:nvSpPr>
          <p:cNvPr id="38" name="Text Box 30"/>
          <p:cNvSpPr txBox="1">
            <a:spLocks noChangeArrowheads="1"/>
          </p:cNvSpPr>
          <p:nvPr/>
        </p:nvSpPr>
        <p:spPr bwMode="auto">
          <a:xfrm>
            <a:off x="2362200" y="4724400"/>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39" name="Text Box 31"/>
          <p:cNvSpPr txBox="1">
            <a:spLocks noChangeArrowheads="1"/>
          </p:cNvSpPr>
          <p:nvPr/>
        </p:nvSpPr>
        <p:spPr bwMode="auto">
          <a:xfrm>
            <a:off x="2743200" y="4724400"/>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40" name="Text Box 32"/>
          <p:cNvSpPr txBox="1">
            <a:spLocks noChangeArrowheads="1"/>
          </p:cNvSpPr>
          <p:nvPr/>
        </p:nvSpPr>
        <p:spPr bwMode="auto">
          <a:xfrm>
            <a:off x="3124200" y="4724400"/>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41" name="Text Box 33"/>
          <p:cNvSpPr txBox="1">
            <a:spLocks noChangeArrowheads="1"/>
          </p:cNvSpPr>
          <p:nvPr/>
        </p:nvSpPr>
        <p:spPr bwMode="auto">
          <a:xfrm>
            <a:off x="3505200" y="4724400"/>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42" name="Text Box 34"/>
          <p:cNvSpPr txBox="1">
            <a:spLocks noChangeArrowheads="1"/>
          </p:cNvSpPr>
          <p:nvPr/>
        </p:nvSpPr>
        <p:spPr bwMode="auto">
          <a:xfrm>
            <a:off x="3886200" y="4724400"/>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endParaRPr lang="zh-CN" altLang="en-US">
              <a:latin typeface="Comic Sans MS" pitchFamily="66" charset="0"/>
              <a:cs typeface="Arial" charset="0"/>
            </a:endParaRPr>
          </a:p>
        </p:txBody>
      </p:sp>
      <p:sp>
        <p:nvSpPr>
          <p:cNvPr id="100390" name="Text Box 35"/>
          <p:cNvSpPr txBox="1">
            <a:spLocks noChangeArrowheads="1"/>
          </p:cNvSpPr>
          <p:nvPr/>
        </p:nvSpPr>
        <p:spPr bwMode="auto">
          <a:xfrm>
            <a:off x="4343400" y="3657600"/>
            <a:ext cx="1447800" cy="519113"/>
          </a:xfrm>
          <a:prstGeom prst="rect">
            <a:avLst/>
          </a:prstGeom>
          <a:noFill/>
          <a:ln w="9525">
            <a:noFill/>
            <a:miter lim="800000"/>
            <a:headEnd/>
            <a:tailEnd/>
          </a:ln>
          <a:effectLst/>
        </p:spPr>
        <p:txBody>
          <a:bodyPr>
            <a:spAutoFit/>
          </a:bodyPr>
          <a:lstStyle/>
          <a:p>
            <a:pPr>
              <a:spcBef>
                <a:spcPct val="50000"/>
              </a:spcBef>
            </a:pPr>
            <a:r>
              <a:rPr lang="zh-CN" altLang="en-US" sz="2800">
                <a:latin typeface="Comic Sans MS" pitchFamily="66" charset="0"/>
              </a:rPr>
              <a:t>. . . </a:t>
            </a:r>
          </a:p>
        </p:txBody>
      </p:sp>
      <p:sp>
        <p:nvSpPr>
          <p:cNvPr id="100391" name="Text Box 36"/>
          <p:cNvSpPr txBox="1">
            <a:spLocks noChangeArrowheads="1"/>
          </p:cNvSpPr>
          <p:nvPr/>
        </p:nvSpPr>
        <p:spPr bwMode="auto">
          <a:xfrm>
            <a:off x="4343400" y="4572000"/>
            <a:ext cx="1447800" cy="519113"/>
          </a:xfrm>
          <a:prstGeom prst="rect">
            <a:avLst/>
          </a:prstGeom>
          <a:noFill/>
          <a:ln w="9525">
            <a:noFill/>
            <a:miter lim="800000"/>
            <a:headEnd/>
            <a:tailEnd/>
          </a:ln>
          <a:effectLst/>
        </p:spPr>
        <p:txBody>
          <a:bodyPr>
            <a:spAutoFit/>
          </a:bodyPr>
          <a:lstStyle/>
          <a:p>
            <a:pPr>
              <a:spcBef>
                <a:spcPct val="50000"/>
              </a:spcBef>
            </a:pPr>
            <a:r>
              <a:rPr lang="zh-CN" altLang="en-US" sz="2800">
                <a:latin typeface="Comic Sans MS" pitchFamily="66" charset="0"/>
              </a:rPr>
              <a:t>. . . </a:t>
            </a:r>
          </a:p>
        </p:txBody>
      </p:sp>
      <p:sp>
        <p:nvSpPr>
          <p:cNvPr id="100392" name="Text Box 37"/>
          <p:cNvSpPr txBox="1">
            <a:spLocks noChangeArrowheads="1"/>
          </p:cNvSpPr>
          <p:nvPr/>
        </p:nvSpPr>
        <p:spPr bwMode="auto">
          <a:xfrm>
            <a:off x="2514600" y="3186113"/>
            <a:ext cx="2362200" cy="457200"/>
          </a:xfrm>
          <a:prstGeom prst="rect">
            <a:avLst/>
          </a:prstGeom>
          <a:noFill/>
          <a:ln w="9525">
            <a:noFill/>
            <a:miter lim="800000"/>
            <a:headEnd/>
            <a:tailEnd/>
          </a:ln>
          <a:effectLst/>
        </p:spPr>
        <p:txBody>
          <a:bodyPr>
            <a:spAutoFit/>
          </a:bodyPr>
          <a:lstStyle/>
          <a:p>
            <a:pPr>
              <a:spcBef>
                <a:spcPct val="50000"/>
              </a:spcBef>
            </a:pPr>
            <a:r>
              <a:rPr lang="zh-CN" altLang="en-US">
                <a:latin typeface="Comic Sans MS" pitchFamily="66" charset="0"/>
              </a:rPr>
              <a:t>(</a:t>
            </a:r>
            <a:r>
              <a:rPr lang="en-US" altLang="zh-CN">
                <a:latin typeface="Comic Sans MS" pitchFamily="66" charset="0"/>
              </a:rPr>
              <a:t>input tape)</a:t>
            </a:r>
          </a:p>
        </p:txBody>
      </p:sp>
      <p:sp>
        <p:nvSpPr>
          <p:cNvPr id="46" name="Text Box 38"/>
          <p:cNvSpPr txBox="1">
            <a:spLocks noChangeArrowheads="1"/>
          </p:cNvSpPr>
          <p:nvPr/>
        </p:nvSpPr>
        <p:spPr bwMode="auto">
          <a:xfrm>
            <a:off x="2438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zh-CN" altLang="en-US">
                <a:latin typeface="Comic Sans MS" pitchFamily="66" charset="0"/>
                <a:cs typeface="Arial" charset="0"/>
              </a:rPr>
              <a:t>#</a:t>
            </a:r>
          </a:p>
        </p:txBody>
      </p:sp>
      <p:sp>
        <p:nvSpPr>
          <p:cNvPr id="47" name="Text Box 39"/>
          <p:cNvSpPr txBox="1">
            <a:spLocks noChangeArrowheads="1"/>
          </p:cNvSpPr>
          <p:nvPr/>
        </p:nvSpPr>
        <p:spPr bwMode="auto">
          <a:xfrm>
            <a:off x="2819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a</a:t>
            </a:r>
          </a:p>
        </p:txBody>
      </p:sp>
      <p:sp>
        <p:nvSpPr>
          <p:cNvPr id="48" name="Text Box 40"/>
          <p:cNvSpPr txBox="1">
            <a:spLocks noChangeArrowheads="1"/>
          </p:cNvSpPr>
          <p:nvPr/>
        </p:nvSpPr>
        <p:spPr bwMode="auto">
          <a:xfrm>
            <a:off x="3200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b="1" u="sng">
                <a:latin typeface="Comic Sans MS" pitchFamily="66" charset="0"/>
                <a:cs typeface="Arial" charset="0"/>
              </a:rPr>
              <a:t>b</a:t>
            </a:r>
          </a:p>
        </p:txBody>
      </p:sp>
      <p:sp>
        <p:nvSpPr>
          <p:cNvPr id="49" name="Text Box 41"/>
          <p:cNvSpPr txBox="1">
            <a:spLocks noChangeArrowheads="1"/>
          </p:cNvSpPr>
          <p:nvPr/>
        </p:nvSpPr>
        <p:spPr bwMode="auto">
          <a:xfrm>
            <a:off x="3581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a</a:t>
            </a:r>
          </a:p>
        </p:txBody>
      </p:sp>
      <p:sp>
        <p:nvSpPr>
          <p:cNvPr id="50" name="Text Box 42"/>
          <p:cNvSpPr txBox="1">
            <a:spLocks noChangeArrowheads="1"/>
          </p:cNvSpPr>
          <p:nvPr/>
        </p:nvSpPr>
        <p:spPr bwMode="auto">
          <a:xfrm>
            <a:off x="3962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b</a:t>
            </a:r>
          </a:p>
        </p:txBody>
      </p:sp>
      <p:sp>
        <p:nvSpPr>
          <p:cNvPr id="51" name="Text Box 43"/>
          <p:cNvSpPr txBox="1">
            <a:spLocks noChangeArrowheads="1"/>
          </p:cNvSpPr>
          <p:nvPr/>
        </p:nvSpPr>
        <p:spPr bwMode="auto">
          <a:xfrm>
            <a:off x="4343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zh-CN" altLang="en-US">
                <a:latin typeface="Comic Sans MS" pitchFamily="66" charset="0"/>
                <a:cs typeface="Arial" charset="0"/>
              </a:rPr>
              <a:t>#</a:t>
            </a:r>
          </a:p>
        </p:txBody>
      </p:sp>
      <p:sp>
        <p:nvSpPr>
          <p:cNvPr id="52" name="Text Box 44"/>
          <p:cNvSpPr txBox="1">
            <a:spLocks noChangeArrowheads="1"/>
          </p:cNvSpPr>
          <p:nvPr/>
        </p:nvSpPr>
        <p:spPr bwMode="auto">
          <a:xfrm>
            <a:off x="4724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b="1" u="sng">
                <a:latin typeface="Comic Sans MS" pitchFamily="66" charset="0"/>
                <a:cs typeface="Arial" charset="0"/>
              </a:rPr>
              <a:t>a</a:t>
            </a:r>
          </a:p>
        </p:txBody>
      </p:sp>
      <p:sp>
        <p:nvSpPr>
          <p:cNvPr id="53" name="Text Box 45"/>
          <p:cNvSpPr txBox="1">
            <a:spLocks noChangeArrowheads="1"/>
          </p:cNvSpPr>
          <p:nvPr/>
        </p:nvSpPr>
        <p:spPr bwMode="auto">
          <a:xfrm>
            <a:off x="5105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a</a:t>
            </a:r>
          </a:p>
        </p:txBody>
      </p:sp>
      <p:sp>
        <p:nvSpPr>
          <p:cNvPr id="54" name="Text Box 46"/>
          <p:cNvSpPr txBox="1">
            <a:spLocks noChangeArrowheads="1"/>
          </p:cNvSpPr>
          <p:nvPr/>
        </p:nvSpPr>
        <p:spPr bwMode="auto">
          <a:xfrm>
            <a:off x="5486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zh-CN" altLang="en-US">
                <a:latin typeface="Comic Sans MS" pitchFamily="66" charset="0"/>
                <a:cs typeface="Arial" charset="0"/>
              </a:rPr>
              <a:t>#</a:t>
            </a:r>
          </a:p>
        </p:txBody>
      </p:sp>
      <p:sp>
        <p:nvSpPr>
          <p:cNvPr id="55" name="Text Box 47"/>
          <p:cNvSpPr txBox="1">
            <a:spLocks noChangeArrowheads="1"/>
          </p:cNvSpPr>
          <p:nvPr/>
        </p:nvSpPr>
        <p:spPr bwMode="auto">
          <a:xfrm>
            <a:off x="5867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b</a:t>
            </a:r>
          </a:p>
        </p:txBody>
      </p:sp>
      <p:sp>
        <p:nvSpPr>
          <p:cNvPr id="56" name="Text Box 48"/>
          <p:cNvSpPr txBox="1">
            <a:spLocks noChangeArrowheads="1"/>
          </p:cNvSpPr>
          <p:nvPr/>
        </p:nvSpPr>
        <p:spPr bwMode="auto">
          <a:xfrm>
            <a:off x="6248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b</a:t>
            </a:r>
          </a:p>
        </p:txBody>
      </p:sp>
      <p:sp>
        <p:nvSpPr>
          <p:cNvPr id="57" name="Text Box 49"/>
          <p:cNvSpPr txBox="1">
            <a:spLocks noChangeArrowheads="1"/>
          </p:cNvSpPr>
          <p:nvPr/>
        </p:nvSpPr>
        <p:spPr bwMode="auto">
          <a:xfrm>
            <a:off x="6629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b="1" u="sng">
                <a:latin typeface="Comic Sans MS" pitchFamily="66" charset="0"/>
                <a:cs typeface="Arial" charset="0"/>
              </a:rPr>
              <a:t>c</a:t>
            </a:r>
          </a:p>
        </p:txBody>
      </p:sp>
      <p:sp>
        <p:nvSpPr>
          <p:cNvPr id="58" name="Text Box 50"/>
          <p:cNvSpPr txBox="1">
            <a:spLocks noChangeArrowheads="1"/>
          </p:cNvSpPr>
          <p:nvPr/>
        </p:nvSpPr>
        <p:spPr bwMode="auto">
          <a:xfrm>
            <a:off x="7010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altLang="zh-CN">
                <a:latin typeface="Comic Sans MS" pitchFamily="66" charset="0"/>
                <a:cs typeface="Arial" charset="0"/>
              </a:rPr>
              <a:t>d</a:t>
            </a:r>
          </a:p>
        </p:txBody>
      </p:sp>
      <p:sp>
        <p:nvSpPr>
          <p:cNvPr id="59" name="Text Box 51"/>
          <p:cNvSpPr txBox="1">
            <a:spLocks noChangeArrowheads="1"/>
          </p:cNvSpPr>
          <p:nvPr/>
        </p:nvSpPr>
        <p:spPr bwMode="auto">
          <a:xfrm>
            <a:off x="7391400" y="5629275"/>
            <a:ext cx="381000" cy="466725"/>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zh-CN" altLang="en-US">
                <a:latin typeface="Comic Sans MS" pitchFamily="66" charset="0"/>
                <a:cs typeface="Arial" charset="0"/>
              </a:rPr>
              <a:t>#</a:t>
            </a:r>
          </a:p>
        </p:txBody>
      </p:sp>
      <p:sp>
        <p:nvSpPr>
          <p:cNvPr id="100407" name="Text Box 52"/>
          <p:cNvSpPr txBox="1">
            <a:spLocks noChangeArrowheads="1"/>
          </p:cNvSpPr>
          <p:nvPr/>
        </p:nvSpPr>
        <p:spPr bwMode="auto">
          <a:xfrm>
            <a:off x="7924800" y="5562600"/>
            <a:ext cx="838200" cy="519113"/>
          </a:xfrm>
          <a:prstGeom prst="rect">
            <a:avLst/>
          </a:prstGeom>
          <a:noFill/>
          <a:ln w="9525">
            <a:noFill/>
            <a:miter lim="800000"/>
            <a:headEnd/>
            <a:tailEnd/>
          </a:ln>
          <a:effectLst/>
        </p:spPr>
        <p:txBody>
          <a:bodyPr>
            <a:spAutoFit/>
          </a:bodyPr>
          <a:lstStyle/>
          <a:p>
            <a:pPr>
              <a:spcBef>
                <a:spcPct val="50000"/>
              </a:spcBef>
            </a:pPr>
            <a:r>
              <a:rPr lang="zh-CN" altLang="en-US" sz="2800">
                <a:latin typeface="Comic Sans MS" pitchFamily="66" charset="0"/>
              </a:rPr>
              <a:t>. . . </a:t>
            </a:r>
          </a:p>
        </p:txBody>
      </p:sp>
      <p:sp>
        <p:nvSpPr>
          <p:cNvPr id="61" name="Text Box 53"/>
          <p:cNvSpPr txBox="1">
            <a:spLocks noChangeArrowheads="1"/>
          </p:cNvSpPr>
          <p:nvPr/>
        </p:nvSpPr>
        <p:spPr bwMode="auto">
          <a:xfrm>
            <a:off x="5029200" y="2819400"/>
            <a:ext cx="37338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tabLst>
                <a:tab pos="225425" algn="l"/>
                <a:tab pos="461963" algn="l"/>
              </a:tabLst>
              <a:defRPr/>
            </a:pPr>
            <a:r>
              <a:rPr lang="zh-CN" altLang="en-US" sz="3200" dirty="0">
                <a:cs typeface="Arial" charset="0"/>
              </a:rPr>
              <a:t>   </a:t>
            </a:r>
            <a:r>
              <a:rPr lang="en-US" altLang="zh-CN" sz="2400" dirty="0">
                <a:solidFill>
                  <a:srgbClr val="003300"/>
                </a:solidFill>
                <a:latin typeface="+mn-lt"/>
                <a:cs typeface="+mn-cs"/>
              </a:rPr>
              <a:t>add new symbol x for 		each old x</a:t>
            </a:r>
          </a:p>
          <a:p>
            <a:pPr marL="457200" indent="-457200">
              <a:spcBef>
                <a:spcPct val="50000"/>
              </a:spcBef>
              <a:buFontTx/>
              <a:buChar char="•"/>
              <a:defRPr/>
            </a:pPr>
            <a:r>
              <a:rPr lang="en-US" altLang="zh-CN" sz="2400" dirty="0">
                <a:solidFill>
                  <a:srgbClr val="003300"/>
                </a:solidFill>
                <a:latin typeface="+mn-lt"/>
                <a:cs typeface="+mn-cs"/>
              </a:rPr>
              <a:t>marks location of “virtual heads”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F9391680-2EE9-461B-A602-8311CAFF9B2B}" type="slidenum">
              <a:rPr lang="en-US" smtClean="0"/>
              <a:pPr>
                <a:defRPr/>
              </a:pPr>
              <a:t>14</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01384"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101382" name="TextBox 1"/>
          <p:cNvSpPr txBox="1">
            <a:spLocks noChangeArrowheads="1"/>
          </p:cNvSpPr>
          <p:nvPr/>
        </p:nvSpPr>
        <p:spPr bwMode="auto">
          <a:xfrm>
            <a:off x="1066800" y="2187575"/>
            <a:ext cx="6858000" cy="1568450"/>
          </a:xfrm>
          <a:prstGeom prst="rect">
            <a:avLst/>
          </a:prstGeom>
          <a:noFill/>
          <a:ln w="9525">
            <a:noFill/>
            <a:miter lim="800000"/>
            <a:headEnd/>
            <a:tailEnd/>
          </a:ln>
        </p:spPr>
        <p:txBody>
          <a:bodyPr>
            <a:spAutoFit/>
          </a:bodyPr>
          <a:lstStyle/>
          <a:p>
            <a:r>
              <a:rPr lang="en-US" sz="2400">
                <a:solidFill>
                  <a:srgbClr val="C00000"/>
                </a:solidFill>
                <a:latin typeface="Arial Rounded MT Bold" pitchFamily="34" charset="0"/>
                <a:ea typeface="Kozuka Mincho Pro L" pitchFamily="18" charset="-128"/>
              </a:rPr>
              <a:t>Theorem:</a:t>
            </a:r>
            <a:r>
              <a:rPr lang="en-US" sz="2400">
                <a:solidFill>
                  <a:srgbClr val="0814FE"/>
                </a:solidFill>
                <a:latin typeface="Arial Rounded MT Bold" pitchFamily="34" charset="0"/>
                <a:ea typeface="Kozuka Mincho Pro L" pitchFamily="18" charset="-128"/>
              </a:rPr>
              <a:t> </a:t>
            </a:r>
          </a:p>
          <a:p>
            <a:r>
              <a:rPr lang="en-US" sz="2400">
                <a:solidFill>
                  <a:srgbClr val="0814FE"/>
                </a:solidFill>
                <a:latin typeface="Arial Rounded MT Bold" pitchFamily="34" charset="0"/>
                <a:ea typeface="Kozuka Mincho Pro L" pitchFamily="18" charset="-128"/>
              </a:rPr>
              <a:t>	The time taken by the one-tape TM to 	simulate n moves of the k-tape TM is 	O(n</a:t>
            </a:r>
            <a:r>
              <a:rPr lang="en-US" sz="2400" baseline="30000">
                <a:solidFill>
                  <a:srgbClr val="0814FE"/>
                </a:solidFill>
                <a:latin typeface="Arial Rounded MT Bold" pitchFamily="34" charset="0"/>
                <a:ea typeface="Kozuka Mincho Pro L" pitchFamily="18" charset="-128"/>
              </a:rPr>
              <a:t>2</a:t>
            </a:r>
            <a:r>
              <a:rPr lang="en-US" sz="2400">
                <a:solidFill>
                  <a:srgbClr val="0814FE"/>
                </a:solidFill>
                <a:latin typeface="Arial Rounded MT Bold" pitchFamily="34" charset="0"/>
                <a:ea typeface="Kozuka Mincho Pro L" pitchFamily="18" charset="-128"/>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6" name="Rectangle 10"/>
          <p:cNvSpPr>
            <a:spLocks noGrp="1" noChangeArrowheads="1"/>
          </p:cNvSpPr>
          <p:nvPr>
            <p:ph type="title"/>
          </p:nvPr>
        </p:nvSpPr>
        <p:spPr/>
        <p:txBody>
          <a:bodyPr/>
          <a:lstStyle/>
          <a:p>
            <a:r>
              <a:rPr lang="fa-IR" dirty="0" smtClean="0"/>
              <a:t>ماشینهای تورینگ غیر قطعی</a:t>
            </a:r>
            <a:endParaRPr lang="en-US" dirty="0" smtClean="0"/>
          </a:p>
        </p:txBody>
      </p:sp>
      <p:sp>
        <p:nvSpPr>
          <p:cNvPr id="5" name="Content Placeholder 4"/>
          <p:cNvSpPr>
            <a:spLocks noGrp="1"/>
          </p:cNvSpPr>
          <p:nvPr>
            <p:ph idx="1"/>
          </p:nvPr>
        </p:nvSpPr>
        <p:spPr/>
        <p:txBody>
          <a:bodyPr/>
          <a:lstStyle/>
          <a:p>
            <a:r>
              <a:rPr lang="fa-IR" dirty="0" smtClean="0"/>
              <a:t>یک ماشین تورینگ غیر قطعی ممکن است یک تعداد متناهی از گذرها را برای یک وضعیت مشخص تعین کند. اجزا یک ماشین غیر قطعی ، به جز تابع  گذر، عیناً مشابه اجزا ماشین تورینگ استاندارد است. گذرها در یک ماشین غیر قطعی یه وسیله یک تابع جزئی از</a:t>
            </a:r>
            <a:r>
              <a:rPr lang="en-US" dirty="0" smtClean="0"/>
              <a:t>Q×</a:t>
            </a:r>
            <a:r>
              <a:rPr lang="el-GR" dirty="0" smtClean="0">
                <a:cs typeface="Arial" pitchFamily="34" charset="0"/>
              </a:rPr>
              <a:t>Γ</a:t>
            </a:r>
            <a:r>
              <a:rPr lang="fa-IR" dirty="0" smtClean="0"/>
              <a:t> به مجموعه زیر مجموعه های </a:t>
            </a:r>
            <a:r>
              <a:rPr lang="en-US" dirty="0" smtClean="0"/>
              <a:t>Q×</a:t>
            </a:r>
            <a:r>
              <a:rPr lang="el-GR" dirty="0" smtClean="0">
                <a:cs typeface="Arial" pitchFamily="34" charset="0"/>
              </a:rPr>
              <a:t>Γ</a:t>
            </a:r>
            <a:r>
              <a:rPr lang="en-US" dirty="0" smtClean="0"/>
              <a:t>×{L,R}</a:t>
            </a:r>
            <a:r>
              <a:rPr lang="fa-IR" dirty="0" smtClean="0"/>
              <a:t> تعریف می شود.</a:t>
            </a:r>
            <a:endParaRPr lang="en-US" dirty="0" smtClean="0"/>
          </a:p>
          <a:p>
            <a:endParaRPr lang="fa-IR"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39" name="Rectangle 39"/>
          <p:cNvSpPr>
            <a:spLocks noGrp="1" noChangeArrowheads="1"/>
          </p:cNvSpPr>
          <p:nvPr>
            <p:ph type="title"/>
          </p:nvPr>
        </p:nvSpPr>
        <p:spPr/>
        <p:txBody>
          <a:bodyPr/>
          <a:lstStyle/>
          <a:p>
            <a:r>
              <a:rPr lang="fa-IR" smtClean="0"/>
              <a:t>ماشینهای تورینگ غیر قطعی</a:t>
            </a:r>
            <a:endParaRPr lang="en-US" dirty="0" smtClean="0"/>
          </a:p>
        </p:txBody>
      </p:sp>
      <p:sp>
        <p:nvSpPr>
          <p:cNvPr id="36" name="Content Placeholder 35"/>
          <p:cNvSpPr>
            <a:spLocks noGrp="1"/>
          </p:cNvSpPr>
          <p:nvPr>
            <p:ph idx="1"/>
          </p:nvPr>
        </p:nvSpPr>
        <p:spPr/>
        <p:txBody>
          <a:bodyPr/>
          <a:lstStyle/>
          <a:p>
            <a:pPr>
              <a:spcBef>
                <a:spcPct val="50000"/>
              </a:spcBef>
            </a:pPr>
            <a:r>
              <a:rPr lang="fa-IR" dirty="0" smtClean="0">
                <a:solidFill>
                  <a:schemeClr val="accent1"/>
                </a:solidFill>
              </a:rPr>
              <a:t>مثال: </a:t>
            </a:r>
            <a:r>
              <a:rPr lang="fa-IR" dirty="0" smtClean="0"/>
              <a:t>ماشین غیر قطعی زیر رشته هایی را می پذیرد که در آن یک </a:t>
            </a:r>
            <a:r>
              <a:rPr lang="en-US" dirty="0" smtClean="0"/>
              <a:t>c</a:t>
            </a:r>
            <a:r>
              <a:rPr lang="fa-IR" dirty="0" smtClean="0"/>
              <a:t> قبل یا بعد از </a:t>
            </a:r>
            <a:r>
              <a:rPr lang="en-US" dirty="0" err="1" smtClean="0"/>
              <a:t>ab</a:t>
            </a:r>
            <a:r>
              <a:rPr lang="fa-IR" dirty="0" smtClean="0"/>
              <a:t> وجود داشته باشد.</a:t>
            </a:r>
            <a:endParaRPr lang="en-US" dirty="0" smtClean="0"/>
          </a:p>
          <a:p>
            <a:endParaRPr lang="fa-IR" dirty="0"/>
          </a:p>
        </p:txBody>
      </p:sp>
      <p:grpSp>
        <p:nvGrpSpPr>
          <p:cNvPr id="2" name="Group 79"/>
          <p:cNvGrpSpPr>
            <a:grpSpLocks/>
          </p:cNvGrpSpPr>
          <p:nvPr/>
        </p:nvGrpSpPr>
        <p:grpSpPr bwMode="auto">
          <a:xfrm>
            <a:off x="1115616" y="2996952"/>
            <a:ext cx="7180262" cy="2770188"/>
            <a:chOff x="166" y="1888"/>
            <a:chExt cx="4523" cy="1745"/>
          </a:xfrm>
        </p:grpSpPr>
        <p:sp>
          <p:nvSpPr>
            <p:cNvPr id="221189" name="Oval 42"/>
            <p:cNvSpPr>
              <a:spLocks noChangeArrowheads="1"/>
            </p:cNvSpPr>
            <p:nvPr/>
          </p:nvSpPr>
          <p:spPr bwMode="auto">
            <a:xfrm>
              <a:off x="553" y="2478"/>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0</a:t>
              </a:r>
              <a:endParaRPr lang="en-US" sz="2000"/>
            </a:p>
          </p:txBody>
        </p:sp>
        <p:sp>
          <p:nvSpPr>
            <p:cNvPr id="221190" name="Oval 43"/>
            <p:cNvSpPr>
              <a:spLocks noChangeArrowheads="1"/>
            </p:cNvSpPr>
            <p:nvPr/>
          </p:nvSpPr>
          <p:spPr bwMode="auto">
            <a:xfrm>
              <a:off x="1437" y="2478"/>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1</a:t>
              </a:r>
              <a:endParaRPr lang="en-US" sz="2000"/>
            </a:p>
          </p:txBody>
        </p:sp>
        <p:sp>
          <p:nvSpPr>
            <p:cNvPr id="221191" name="Oval 44"/>
            <p:cNvSpPr>
              <a:spLocks noChangeArrowheads="1"/>
            </p:cNvSpPr>
            <p:nvPr/>
          </p:nvSpPr>
          <p:spPr bwMode="auto">
            <a:xfrm>
              <a:off x="2397" y="2478"/>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2</a:t>
              </a:r>
              <a:endParaRPr lang="en-US" sz="2000"/>
            </a:p>
          </p:txBody>
        </p:sp>
        <p:sp>
          <p:nvSpPr>
            <p:cNvPr id="221192" name="Oval 45"/>
            <p:cNvSpPr>
              <a:spLocks noChangeArrowheads="1"/>
            </p:cNvSpPr>
            <p:nvPr/>
          </p:nvSpPr>
          <p:spPr bwMode="auto">
            <a:xfrm>
              <a:off x="3387" y="2478"/>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3</a:t>
              </a:r>
              <a:endParaRPr lang="en-US" sz="2000"/>
            </a:p>
          </p:txBody>
        </p:sp>
        <p:sp>
          <p:nvSpPr>
            <p:cNvPr id="221193" name="Text Box 46"/>
            <p:cNvSpPr txBox="1">
              <a:spLocks noChangeArrowheads="1"/>
            </p:cNvSpPr>
            <p:nvPr/>
          </p:nvSpPr>
          <p:spPr bwMode="auto">
            <a:xfrm>
              <a:off x="166" y="2545"/>
              <a:ext cx="453" cy="250"/>
            </a:xfrm>
            <a:prstGeom prst="rect">
              <a:avLst/>
            </a:prstGeom>
            <a:noFill/>
            <a:ln w="22225" algn="ctr">
              <a:noFill/>
              <a:miter lim="800000"/>
              <a:headEnd/>
              <a:tailEnd/>
            </a:ln>
          </p:spPr>
          <p:txBody>
            <a:bodyPr lIns="90000" tIns="46800" rIns="90000" bIns="46800">
              <a:spAutoFit/>
            </a:bodyPr>
            <a:lstStyle/>
            <a:p>
              <a:pPr>
                <a:spcBef>
                  <a:spcPct val="50000"/>
                </a:spcBef>
              </a:pPr>
              <a:r>
                <a:rPr lang="en-US" sz="2000"/>
                <a:t>&gt;</a:t>
              </a:r>
            </a:p>
          </p:txBody>
        </p:sp>
        <p:cxnSp>
          <p:nvCxnSpPr>
            <p:cNvPr id="221194" name="AutoShape 47"/>
            <p:cNvCxnSpPr>
              <a:cxnSpLocks noChangeShapeType="1"/>
              <a:stCxn id="221189" idx="6"/>
              <a:endCxn id="221190" idx="2"/>
            </p:cNvCxnSpPr>
            <p:nvPr/>
          </p:nvCxnSpPr>
          <p:spPr bwMode="auto">
            <a:xfrm>
              <a:off x="922" y="2659"/>
              <a:ext cx="508" cy="0"/>
            </a:xfrm>
            <a:prstGeom prst="straightConnector1">
              <a:avLst/>
            </a:prstGeom>
            <a:noFill/>
            <a:ln w="22225">
              <a:solidFill>
                <a:schemeClr val="tx1"/>
              </a:solidFill>
              <a:round/>
              <a:headEnd/>
              <a:tailEnd type="triangle" w="med" len="med"/>
            </a:ln>
          </p:spPr>
        </p:cxnSp>
        <p:cxnSp>
          <p:nvCxnSpPr>
            <p:cNvPr id="221195" name="AutoShape 48"/>
            <p:cNvCxnSpPr>
              <a:cxnSpLocks noChangeShapeType="1"/>
              <a:stCxn id="221190" idx="6"/>
              <a:endCxn id="221191" idx="2"/>
            </p:cNvCxnSpPr>
            <p:nvPr/>
          </p:nvCxnSpPr>
          <p:spPr bwMode="auto">
            <a:xfrm>
              <a:off x="1806" y="2659"/>
              <a:ext cx="584" cy="0"/>
            </a:xfrm>
            <a:prstGeom prst="straightConnector1">
              <a:avLst/>
            </a:prstGeom>
            <a:noFill/>
            <a:ln w="22225">
              <a:solidFill>
                <a:schemeClr val="tx1"/>
              </a:solidFill>
              <a:round/>
              <a:headEnd/>
              <a:tailEnd type="triangle" w="med" len="med"/>
            </a:ln>
          </p:spPr>
        </p:cxnSp>
        <p:cxnSp>
          <p:nvCxnSpPr>
            <p:cNvPr id="221196" name="AutoShape 49"/>
            <p:cNvCxnSpPr>
              <a:cxnSpLocks noChangeShapeType="1"/>
              <a:stCxn id="221191" idx="6"/>
              <a:endCxn id="221192" idx="2"/>
            </p:cNvCxnSpPr>
            <p:nvPr/>
          </p:nvCxnSpPr>
          <p:spPr bwMode="auto">
            <a:xfrm>
              <a:off x="2766" y="2659"/>
              <a:ext cx="614" cy="0"/>
            </a:xfrm>
            <a:prstGeom prst="straightConnector1">
              <a:avLst/>
            </a:prstGeom>
            <a:noFill/>
            <a:ln w="22225">
              <a:solidFill>
                <a:schemeClr val="tx1"/>
              </a:solidFill>
              <a:round/>
              <a:headEnd/>
              <a:tailEnd type="triangle" w="med" len="med"/>
            </a:ln>
          </p:spPr>
        </p:cxnSp>
        <p:sp>
          <p:nvSpPr>
            <p:cNvPr id="221197" name="Text Box 50"/>
            <p:cNvSpPr txBox="1">
              <a:spLocks noChangeArrowheads="1"/>
            </p:cNvSpPr>
            <p:nvPr/>
          </p:nvSpPr>
          <p:spPr bwMode="auto">
            <a:xfrm>
              <a:off x="900" y="2493"/>
              <a:ext cx="635" cy="21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600"/>
                <a:t>B/B R</a:t>
              </a:r>
            </a:p>
          </p:txBody>
        </p:sp>
        <p:sp>
          <p:nvSpPr>
            <p:cNvPr id="221198" name="Text Box 51"/>
            <p:cNvSpPr txBox="1">
              <a:spLocks noChangeArrowheads="1"/>
            </p:cNvSpPr>
            <p:nvPr/>
          </p:nvSpPr>
          <p:spPr bwMode="auto">
            <a:xfrm>
              <a:off x="3787" y="2492"/>
              <a:ext cx="635" cy="21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600"/>
                <a:t>b/b R</a:t>
              </a:r>
            </a:p>
          </p:txBody>
        </p:sp>
        <p:sp>
          <p:nvSpPr>
            <p:cNvPr id="221199" name="Text Box 52"/>
            <p:cNvSpPr txBox="1">
              <a:spLocks noChangeArrowheads="1"/>
            </p:cNvSpPr>
            <p:nvPr/>
          </p:nvSpPr>
          <p:spPr bwMode="auto">
            <a:xfrm>
              <a:off x="1882" y="2486"/>
              <a:ext cx="635" cy="21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600"/>
                <a:t>c/c R</a:t>
              </a:r>
            </a:p>
          </p:txBody>
        </p:sp>
        <p:sp>
          <p:nvSpPr>
            <p:cNvPr id="221200" name="Oval 53"/>
            <p:cNvSpPr>
              <a:spLocks noChangeArrowheads="1"/>
            </p:cNvSpPr>
            <p:nvPr/>
          </p:nvSpPr>
          <p:spPr bwMode="auto">
            <a:xfrm>
              <a:off x="4308" y="2477"/>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4</a:t>
              </a:r>
              <a:endParaRPr lang="en-US" sz="2000"/>
            </a:p>
          </p:txBody>
        </p:sp>
        <p:sp>
          <p:nvSpPr>
            <p:cNvPr id="221201" name="Oval 54"/>
            <p:cNvSpPr>
              <a:spLocks noChangeArrowheads="1"/>
            </p:cNvSpPr>
            <p:nvPr/>
          </p:nvSpPr>
          <p:spPr bwMode="auto">
            <a:xfrm>
              <a:off x="1429" y="3250"/>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5</a:t>
              </a:r>
              <a:endParaRPr lang="en-US" sz="2000"/>
            </a:p>
          </p:txBody>
        </p:sp>
        <p:cxnSp>
          <p:nvCxnSpPr>
            <p:cNvPr id="221202" name="AutoShape 55"/>
            <p:cNvCxnSpPr>
              <a:cxnSpLocks noChangeShapeType="1"/>
              <a:stCxn id="221192" idx="6"/>
              <a:endCxn id="221200" idx="2"/>
            </p:cNvCxnSpPr>
            <p:nvPr/>
          </p:nvCxnSpPr>
          <p:spPr bwMode="auto">
            <a:xfrm flipV="1">
              <a:off x="3756" y="2658"/>
              <a:ext cx="545" cy="1"/>
            </a:xfrm>
            <a:prstGeom prst="straightConnector1">
              <a:avLst/>
            </a:prstGeom>
            <a:noFill/>
            <a:ln w="22225">
              <a:solidFill>
                <a:schemeClr val="tx1"/>
              </a:solidFill>
              <a:round/>
              <a:headEnd/>
              <a:tailEnd type="triangle" w="med" len="med"/>
            </a:ln>
          </p:spPr>
        </p:cxnSp>
        <p:cxnSp>
          <p:nvCxnSpPr>
            <p:cNvPr id="221203" name="AutoShape 56"/>
            <p:cNvCxnSpPr>
              <a:cxnSpLocks noChangeShapeType="1"/>
              <a:stCxn id="221190" idx="4"/>
              <a:endCxn id="221201" idx="0"/>
            </p:cNvCxnSpPr>
            <p:nvPr/>
          </p:nvCxnSpPr>
          <p:spPr bwMode="auto">
            <a:xfrm flipH="1">
              <a:off x="1610" y="2847"/>
              <a:ext cx="8" cy="396"/>
            </a:xfrm>
            <a:prstGeom prst="straightConnector1">
              <a:avLst/>
            </a:prstGeom>
            <a:noFill/>
            <a:ln w="22225">
              <a:solidFill>
                <a:schemeClr val="tx1"/>
              </a:solidFill>
              <a:round/>
              <a:headEnd/>
              <a:tailEnd type="triangle" w="med" len="med"/>
            </a:ln>
          </p:spPr>
        </p:cxnSp>
        <p:sp>
          <p:nvSpPr>
            <p:cNvPr id="221204" name="Oval 57"/>
            <p:cNvSpPr>
              <a:spLocks noChangeArrowheads="1"/>
            </p:cNvSpPr>
            <p:nvPr/>
          </p:nvSpPr>
          <p:spPr bwMode="auto">
            <a:xfrm>
              <a:off x="1413" y="2454"/>
              <a:ext cx="408" cy="408"/>
            </a:xfrm>
            <a:prstGeom prst="ellipse">
              <a:avLst/>
            </a:prstGeom>
            <a:noFill/>
            <a:ln w="22225" algn="ctr">
              <a:solidFill>
                <a:schemeClr val="tx1"/>
              </a:solidFill>
              <a:round/>
              <a:headEnd/>
              <a:tailEnd/>
            </a:ln>
          </p:spPr>
          <p:txBody>
            <a:bodyPr wrap="none" lIns="90000" tIns="46800" rIns="90000" bIns="46800" anchor="ctr"/>
            <a:lstStyle/>
            <a:p>
              <a:endParaRPr lang="fa-IR"/>
            </a:p>
          </p:txBody>
        </p:sp>
        <p:sp>
          <p:nvSpPr>
            <p:cNvPr id="221205" name="Oval 58"/>
            <p:cNvSpPr>
              <a:spLocks noChangeArrowheads="1"/>
            </p:cNvSpPr>
            <p:nvPr/>
          </p:nvSpPr>
          <p:spPr bwMode="auto">
            <a:xfrm>
              <a:off x="4281" y="2456"/>
              <a:ext cx="408" cy="408"/>
            </a:xfrm>
            <a:prstGeom prst="ellipse">
              <a:avLst/>
            </a:prstGeom>
            <a:noFill/>
            <a:ln w="22225" algn="ctr">
              <a:solidFill>
                <a:schemeClr val="tx1"/>
              </a:solidFill>
              <a:round/>
              <a:headEnd/>
              <a:tailEnd/>
            </a:ln>
          </p:spPr>
          <p:txBody>
            <a:bodyPr wrap="none" lIns="90000" tIns="46800" rIns="90000" bIns="46800" anchor="ctr"/>
            <a:lstStyle/>
            <a:p>
              <a:endParaRPr lang="fa-IR"/>
            </a:p>
          </p:txBody>
        </p:sp>
        <p:sp>
          <p:nvSpPr>
            <p:cNvPr id="221206" name="Oval 59"/>
            <p:cNvSpPr>
              <a:spLocks noChangeArrowheads="1"/>
            </p:cNvSpPr>
            <p:nvPr/>
          </p:nvSpPr>
          <p:spPr bwMode="auto">
            <a:xfrm>
              <a:off x="3403" y="3225"/>
              <a:ext cx="408" cy="408"/>
            </a:xfrm>
            <a:prstGeom prst="ellipse">
              <a:avLst/>
            </a:prstGeom>
            <a:noFill/>
            <a:ln w="22225" algn="ctr">
              <a:solidFill>
                <a:schemeClr val="tx1"/>
              </a:solidFill>
              <a:round/>
              <a:headEnd/>
              <a:tailEnd/>
            </a:ln>
          </p:spPr>
          <p:txBody>
            <a:bodyPr wrap="none" lIns="90000" tIns="46800" rIns="90000" bIns="46800" anchor="ctr"/>
            <a:lstStyle/>
            <a:p>
              <a:endParaRPr lang="fa-IR"/>
            </a:p>
          </p:txBody>
        </p:sp>
        <p:cxnSp>
          <p:nvCxnSpPr>
            <p:cNvPr id="221207" name="AutoShape 62"/>
            <p:cNvCxnSpPr>
              <a:cxnSpLocks noChangeShapeType="1"/>
              <a:stCxn id="221204" idx="6"/>
              <a:endCxn id="221204" idx="1"/>
            </p:cNvCxnSpPr>
            <p:nvPr/>
          </p:nvCxnSpPr>
          <p:spPr bwMode="auto">
            <a:xfrm flipH="1" flipV="1">
              <a:off x="1473" y="2507"/>
              <a:ext cx="355" cy="151"/>
            </a:xfrm>
            <a:prstGeom prst="curvedConnector4">
              <a:avLst>
                <a:gd name="adj1" fmla="val -38593"/>
                <a:gd name="adj2" fmla="val 230463"/>
              </a:avLst>
            </a:prstGeom>
            <a:noFill/>
            <a:ln w="22225">
              <a:solidFill>
                <a:schemeClr val="tx1"/>
              </a:solidFill>
              <a:round/>
              <a:headEnd/>
              <a:tailEnd type="triangle" w="med" len="med"/>
            </a:ln>
          </p:spPr>
        </p:cxnSp>
        <p:sp>
          <p:nvSpPr>
            <p:cNvPr id="221208" name="Text Box 64"/>
            <p:cNvSpPr txBox="1">
              <a:spLocks noChangeArrowheads="1"/>
            </p:cNvSpPr>
            <p:nvPr/>
          </p:nvSpPr>
          <p:spPr bwMode="auto">
            <a:xfrm>
              <a:off x="2880" y="3255"/>
              <a:ext cx="635" cy="21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600"/>
                <a:t>a/a L</a:t>
              </a:r>
            </a:p>
          </p:txBody>
        </p:sp>
        <p:sp>
          <p:nvSpPr>
            <p:cNvPr id="221209" name="Oval 69"/>
            <p:cNvSpPr>
              <a:spLocks noChangeArrowheads="1"/>
            </p:cNvSpPr>
            <p:nvPr/>
          </p:nvSpPr>
          <p:spPr bwMode="auto">
            <a:xfrm>
              <a:off x="2389" y="3249"/>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dirty="0"/>
                <a:t>q</a:t>
              </a:r>
              <a:r>
                <a:rPr lang="en-US" sz="1000" dirty="0"/>
                <a:t>6</a:t>
              </a:r>
              <a:endParaRPr lang="en-US" sz="2000" dirty="0"/>
            </a:p>
          </p:txBody>
        </p:sp>
        <p:sp>
          <p:nvSpPr>
            <p:cNvPr id="221210" name="Oval 70"/>
            <p:cNvSpPr>
              <a:spLocks noChangeArrowheads="1"/>
            </p:cNvSpPr>
            <p:nvPr/>
          </p:nvSpPr>
          <p:spPr bwMode="auto">
            <a:xfrm>
              <a:off x="3424" y="3249"/>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7</a:t>
              </a:r>
              <a:endParaRPr lang="en-US" sz="2000"/>
            </a:p>
          </p:txBody>
        </p:sp>
        <p:cxnSp>
          <p:nvCxnSpPr>
            <p:cNvPr id="221211" name="AutoShape 71"/>
            <p:cNvCxnSpPr>
              <a:cxnSpLocks noChangeShapeType="1"/>
              <a:stCxn id="221201" idx="6"/>
              <a:endCxn id="221209" idx="2"/>
            </p:cNvCxnSpPr>
            <p:nvPr/>
          </p:nvCxnSpPr>
          <p:spPr bwMode="auto">
            <a:xfrm flipV="1">
              <a:off x="1798" y="3430"/>
              <a:ext cx="584" cy="1"/>
            </a:xfrm>
            <a:prstGeom prst="straightConnector1">
              <a:avLst/>
            </a:prstGeom>
            <a:noFill/>
            <a:ln w="22225">
              <a:solidFill>
                <a:schemeClr val="tx1"/>
              </a:solidFill>
              <a:round/>
              <a:headEnd/>
              <a:tailEnd type="triangle" w="med" len="med"/>
            </a:ln>
          </p:spPr>
        </p:cxnSp>
        <p:cxnSp>
          <p:nvCxnSpPr>
            <p:cNvPr id="221212" name="AutoShape 72"/>
            <p:cNvCxnSpPr>
              <a:cxnSpLocks noChangeShapeType="1"/>
              <a:stCxn id="221209" idx="6"/>
              <a:endCxn id="221210" idx="2"/>
            </p:cNvCxnSpPr>
            <p:nvPr/>
          </p:nvCxnSpPr>
          <p:spPr bwMode="auto">
            <a:xfrm>
              <a:off x="2758" y="3430"/>
              <a:ext cx="659" cy="0"/>
            </a:xfrm>
            <a:prstGeom prst="straightConnector1">
              <a:avLst/>
            </a:prstGeom>
            <a:noFill/>
            <a:ln w="22225">
              <a:solidFill>
                <a:schemeClr val="tx1"/>
              </a:solidFill>
              <a:round/>
              <a:headEnd/>
              <a:tailEnd type="triangle" w="med" len="med"/>
            </a:ln>
          </p:spPr>
        </p:cxnSp>
        <p:sp>
          <p:nvSpPr>
            <p:cNvPr id="221213" name="Text Box 73"/>
            <p:cNvSpPr txBox="1">
              <a:spLocks noChangeArrowheads="1"/>
            </p:cNvSpPr>
            <p:nvPr/>
          </p:nvSpPr>
          <p:spPr bwMode="auto">
            <a:xfrm>
              <a:off x="2880" y="2492"/>
              <a:ext cx="635" cy="21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600"/>
                <a:t>a/a R</a:t>
              </a:r>
            </a:p>
          </p:txBody>
        </p:sp>
        <p:sp>
          <p:nvSpPr>
            <p:cNvPr id="221214" name="Text Box 74"/>
            <p:cNvSpPr txBox="1">
              <a:spLocks noChangeArrowheads="1"/>
            </p:cNvSpPr>
            <p:nvPr/>
          </p:nvSpPr>
          <p:spPr bwMode="auto">
            <a:xfrm>
              <a:off x="1565" y="2901"/>
              <a:ext cx="635" cy="21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600"/>
                <a:t>c/c L</a:t>
              </a:r>
            </a:p>
          </p:txBody>
        </p:sp>
        <p:sp>
          <p:nvSpPr>
            <p:cNvPr id="221215" name="Text Box 75"/>
            <p:cNvSpPr txBox="1">
              <a:spLocks noChangeArrowheads="1"/>
            </p:cNvSpPr>
            <p:nvPr/>
          </p:nvSpPr>
          <p:spPr bwMode="auto">
            <a:xfrm>
              <a:off x="1837" y="3249"/>
              <a:ext cx="635" cy="21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600"/>
                <a:t>b/b L</a:t>
              </a:r>
            </a:p>
          </p:txBody>
        </p:sp>
        <p:sp>
          <p:nvSpPr>
            <p:cNvPr id="221216" name="Text Box 76"/>
            <p:cNvSpPr txBox="1">
              <a:spLocks noChangeArrowheads="1"/>
            </p:cNvSpPr>
            <p:nvPr/>
          </p:nvSpPr>
          <p:spPr bwMode="auto">
            <a:xfrm>
              <a:off x="1519" y="1888"/>
              <a:ext cx="635" cy="21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600"/>
                <a:t>a/a R</a:t>
              </a:r>
            </a:p>
          </p:txBody>
        </p:sp>
        <p:sp>
          <p:nvSpPr>
            <p:cNvPr id="221217" name="Text Box 77"/>
            <p:cNvSpPr txBox="1">
              <a:spLocks noChangeArrowheads="1"/>
            </p:cNvSpPr>
            <p:nvPr/>
          </p:nvSpPr>
          <p:spPr bwMode="auto">
            <a:xfrm>
              <a:off x="1519" y="2001"/>
              <a:ext cx="635" cy="21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600"/>
                <a:t>b/b R</a:t>
              </a:r>
            </a:p>
          </p:txBody>
        </p:sp>
        <p:sp>
          <p:nvSpPr>
            <p:cNvPr id="221218" name="Text Box 78"/>
            <p:cNvSpPr txBox="1">
              <a:spLocks noChangeArrowheads="1"/>
            </p:cNvSpPr>
            <p:nvPr/>
          </p:nvSpPr>
          <p:spPr bwMode="auto">
            <a:xfrm>
              <a:off x="1519" y="2115"/>
              <a:ext cx="635" cy="21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600"/>
                <a:t>c/c R</a:t>
              </a: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50C0B50C-FBA9-469E-9100-F619045DEE2E}" type="slidenum">
              <a:rPr lang="en-US" smtClean="0"/>
              <a:pPr>
                <a:defRPr/>
              </a:pPr>
              <a:t>17</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02409"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102406" name="Rectangle 1"/>
          <p:cNvSpPr>
            <a:spLocks noChangeArrowheads="1"/>
          </p:cNvSpPr>
          <p:nvPr/>
        </p:nvSpPr>
        <p:spPr bwMode="auto">
          <a:xfrm>
            <a:off x="793750" y="1366838"/>
            <a:ext cx="6437313" cy="461962"/>
          </a:xfrm>
          <a:prstGeom prst="rect">
            <a:avLst/>
          </a:prstGeom>
          <a:noFill/>
          <a:ln w="9525">
            <a:noFill/>
            <a:miter lim="800000"/>
            <a:headEnd/>
            <a:tailEnd/>
          </a:ln>
        </p:spPr>
        <p:txBody>
          <a:bodyPr wrap="none">
            <a:spAutoFit/>
          </a:bodyPr>
          <a:lstStyle/>
          <a:p>
            <a:pPr marL="342900" indent="-342900">
              <a:buFont typeface="Courier New" pitchFamily="49" charset="0"/>
              <a:buChar char="o"/>
            </a:pPr>
            <a:r>
              <a:rPr lang="en-US" sz="2400" b="1">
                <a:solidFill>
                  <a:srgbClr val="0814FE"/>
                </a:solidFill>
              </a:rPr>
              <a:t>Nondeterministic Turing Machine (NTM):</a:t>
            </a:r>
          </a:p>
        </p:txBody>
      </p:sp>
      <p:sp>
        <p:nvSpPr>
          <p:cNvPr id="102407" name="TextBox 4"/>
          <p:cNvSpPr txBox="1">
            <a:spLocks noChangeArrowheads="1"/>
          </p:cNvSpPr>
          <p:nvPr/>
        </p:nvSpPr>
        <p:spPr bwMode="auto">
          <a:xfrm>
            <a:off x="1117600" y="2184400"/>
            <a:ext cx="6654800" cy="2616200"/>
          </a:xfrm>
          <a:prstGeom prst="rect">
            <a:avLst/>
          </a:prstGeom>
          <a:noFill/>
          <a:ln w="9525">
            <a:noFill/>
            <a:miter lim="800000"/>
            <a:headEnd/>
            <a:tailEnd/>
          </a:ln>
        </p:spPr>
        <p:txBody>
          <a:bodyPr>
            <a:spAutoFit/>
          </a:bodyPr>
          <a:lstStyle/>
          <a:p>
            <a:r>
              <a:rPr lang="en-US">
                <a:solidFill>
                  <a:srgbClr val="0D0D0D"/>
                </a:solidFill>
                <a:latin typeface="Cambria Math" pitchFamily="18" charset="0"/>
              </a:rPr>
              <a:t>A nondeterministic Turing Machine (NTM) differs from the deterministic variety by having a transition function </a:t>
            </a:r>
            <a:r>
              <a:rPr lang="el-GR">
                <a:solidFill>
                  <a:srgbClr val="0D0D0D"/>
                </a:solidFill>
                <a:latin typeface="Cambria Math" pitchFamily="18" charset="0"/>
              </a:rPr>
              <a:t>δ</a:t>
            </a:r>
            <a:r>
              <a:rPr lang="en-US">
                <a:solidFill>
                  <a:srgbClr val="0D0D0D"/>
                </a:solidFill>
                <a:latin typeface="Cambria Math" pitchFamily="18" charset="0"/>
              </a:rPr>
              <a:t> such that for each state q and tape symbol X, </a:t>
            </a:r>
            <a:r>
              <a:rPr lang="el-GR">
                <a:solidFill>
                  <a:srgbClr val="0D0D0D"/>
                </a:solidFill>
                <a:latin typeface="Cambria Math" pitchFamily="18" charset="0"/>
              </a:rPr>
              <a:t>δ</a:t>
            </a:r>
            <a:r>
              <a:rPr lang="en-US">
                <a:solidFill>
                  <a:srgbClr val="0D0D0D"/>
                </a:solidFill>
                <a:latin typeface="Cambria Math" pitchFamily="18" charset="0"/>
              </a:rPr>
              <a:t>(q, X) is a set of triples</a:t>
            </a:r>
          </a:p>
          <a:p>
            <a:r>
              <a:rPr lang="en-US" sz="2000" b="1">
                <a:solidFill>
                  <a:srgbClr val="0D0D0D"/>
                </a:solidFill>
                <a:latin typeface="Cambria Math" pitchFamily="18" charset="0"/>
              </a:rPr>
              <a:t>{(q</a:t>
            </a:r>
            <a:r>
              <a:rPr lang="en-US" sz="2000" b="1" baseline="-25000">
                <a:solidFill>
                  <a:srgbClr val="0D0D0D"/>
                </a:solidFill>
                <a:latin typeface="Cambria Math" pitchFamily="18" charset="0"/>
              </a:rPr>
              <a:t>1</a:t>
            </a:r>
            <a:r>
              <a:rPr lang="en-US" sz="2000" b="1">
                <a:solidFill>
                  <a:srgbClr val="0D0D0D"/>
                </a:solidFill>
                <a:latin typeface="Cambria Math" pitchFamily="18" charset="0"/>
              </a:rPr>
              <a:t>,Y</a:t>
            </a:r>
            <a:r>
              <a:rPr lang="en-US" sz="2000" b="1" baseline="-25000">
                <a:solidFill>
                  <a:srgbClr val="0D0D0D"/>
                </a:solidFill>
                <a:latin typeface="Cambria Math" pitchFamily="18" charset="0"/>
              </a:rPr>
              <a:t>1</a:t>
            </a:r>
            <a:r>
              <a:rPr lang="en-US" sz="2000" b="1">
                <a:solidFill>
                  <a:srgbClr val="0D0D0D"/>
                </a:solidFill>
                <a:latin typeface="Cambria Math" pitchFamily="18" charset="0"/>
              </a:rPr>
              <a:t>,D</a:t>
            </a:r>
            <a:r>
              <a:rPr lang="en-US" sz="2000" b="1" baseline="-25000">
                <a:solidFill>
                  <a:srgbClr val="0D0D0D"/>
                </a:solidFill>
                <a:latin typeface="Cambria Math" pitchFamily="18" charset="0"/>
              </a:rPr>
              <a:t>1</a:t>
            </a:r>
            <a:r>
              <a:rPr lang="en-US" sz="2000" b="1">
                <a:solidFill>
                  <a:srgbClr val="0D0D0D"/>
                </a:solidFill>
                <a:latin typeface="Cambria Math" pitchFamily="18" charset="0"/>
              </a:rPr>
              <a:t>), (q</a:t>
            </a:r>
            <a:r>
              <a:rPr lang="en-US" sz="2000" b="1" baseline="-25000">
                <a:solidFill>
                  <a:srgbClr val="0D0D0D"/>
                </a:solidFill>
                <a:latin typeface="Cambria Math" pitchFamily="18" charset="0"/>
              </a:rPr>
              <a:t>2</a:t>
            </a:r>
            <a:r>
              <a:rPr lang="en-US" sz="2000" b="1">
                <a:solidFill>
                  <a:srgbClr val="0D0D0D"/>
                </a:solidFill>
                <a:latin typeface="Cambria Math" pitchFamily="18" charset="0"/>
              </a:rPr>
              <a:t>,Y</a:t>
            </a:r>
            <a:r>
              <a:rPr lang="en-US" sz="2000" b="1" baseline="-25000">
                <a:solidFill>
                  <a:srgbClr val="0D0D0D"/>
                </a:solidFill>
                <a:latin typeface="Cambria Math" pitchFamily="18" charset="0"/>
              </a:rPr>
              <a:t>2</a:t>
            </a:r>
            <a:r>
              <a:rPr lang="en-US" sz="2000" b="1">
                <a:solidFill>
                  <a:srgbClr val="0D0D0D"/>
                </a:solidFill>
                <a:latin typeface="Cambria Math" pitchFamily="18" charset="0"/>
              </a:rPr>
              <a:t>,D</a:t>
            </a:r>
            <a:r>
              <a:rPr lang="en-US" sz="2000" b="1" baseline="-25000">
                <a:solidFill>
                  <a:srgbClr val="0D0D0D"/>
                </a:solidFill>
                <a:latin typeface="Cambria Math" pitchFamily="18" charset="0"/>
              </a:rPr>
              <a:t>2</a:t>
            </a:r>
            <a:r>
              <a:rPr lang="en-US" sz="2000" b="1">
                <a:solidFill>
                  <a:srgbClr val="0D0D0D"/>
                </a:solidFill>
                <a:latin typeface="Cambria Math" pitchFamily="18" charset="0"/>
              </a:rPr>
              <a:t>), ……….. (q</a:t>
            </a:r>
            <a:r>
              <a:rPr lang="en-US" sz="2000" b="1" baseline="-25000">
                <a:solidFill>
                  <a:srgbClr val="0D0D0D"/>
                </a:solidFill>
                <a:latin typeface="Cambria Math" pitchFamily="18" charset="0"/>
              </a:rPr>
              <a:t>k</a:t>
            </a:r>
            <a:r>
              <a:rPr lang="en-US" sz="2000" b="1">
                <a:solidFill>
                  <a:srgbClr val="0D0D0D"/>
                </a:solidFill>
                <a:latin typeface="Cambria Math" pitchFamily="18" charset="0"/>
              </a:rPr>
              <a:t>,Y</a:t>
            </a:r>
            <a:r>
              <a:rPr lang="en-US" sz="2000" b="1" baseline="-25000">
                <a:solidFill>
                  <a:srgbClr val="0D0D0D"/>
                </a:solidFill>
                <a:latin typeface="Cambria Math" pitchFamily="18" charset="0"/>
              </a:rPr>
              <a:t>k</a:t>
            </a:r>
            <a:r>
              <a:rPr lang="en-US" sz="2000" b="1">
                <a:solidFill>
                  <a:srgbClr val="0D0D0D"/>
                </a:solidFill>
                <a:latin typeface="Cambria Math" pitchFamily="18" charset="0"/>
              </a:rPr>
              <a:t>,D</a:t>
            </a:r>
            <a:r>
              <a:rPr lang="en-US" sz="2000" b="1" baseline="-25000">
                <a:solidFill>
                  <a:srgbClr val="0D0D0D"/>
                </a:solidFill>
                <a:latin typeface="Cambria Math" pitchFamily="18" charset="0"/>
              </a:rPr>
              <a:t>k</a:t>
            </a:r>
            <a:r>
              <a:rPr lang="en-US" sz="2000" b="1">
                <a:solidFill>
                  <a:srgbClr val="0D0D0D"/>
                </a:solidFill>
                <a:latin typeface="Cambria Math" pitchFamily="18" charset="0"/>
              </a:rPr>
              <a:t>)}</a:t>
            </a:r>
          </a:p>
          <a:p>
            <a:endParaRPr lang="en-US">
              <a:solidFill>
                <a:srgbClr val="0D0D0D"/>
              </a:solidFill>
              <a:latin typeface="Cambria Math" pitchFamily="18" charset="0"/>
            </a:endParaRPr>
          </a:p>
          <a:p>
            <a:r>
              <a:rPr lang="en-US">
                <a:solidFill>
                  <a:srgbClr val="0D0D0D"/>
                </a:solidFill>
                <a:latin typeface="Cambria Math" pitchFamily="18" charset="0"/>
              </a:rPr>
              <a:t>Where k is any finite integer. The NTM can choose, at each step, any of the triples to be the next move. It cannot, however, pick a state from one, a tape symbol from another, a the direction from yet another.</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2CB985E7-32CA-4509-A43F-8074A1CBAF85}" type="slidenum">
              <a:rPr lang="en-US" smtClean="0"/>
              <a:pPr>
                <a:defRPr/>
              </a:pPr>
              <a:t>18</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03467"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103430" name="Rectangle 3"/>
          <p:cNvSpPr txBox="1">
            <a:spLocks noChangeArrowheads="1"/>
          </p:cNvSpPr>
          <p:nvPr/>
        </p:nvSpPr>
        <p:spPr bwMode="auto">
          <a:xfrm>
            <a:off x="736600" y="685800"/>
            <a:ext cx="8178800" cy="1311275"/>
          </a:xfrm>
          <a:prstGeom prst="rect">
            <a:avLst/>
          </a:prstGeom>
          <a:noFill/>
          <a:ln w="9525">
            <a:noFill/>
            <a:miter lim="800000"/>
            <a:headEnd/>
            <a:tailEnd/>
          </a:ln>
        </p:spPr>
        <p:txBody>
          <a:bodyPr/>
          <a:lstStyle/>
          <a:p>
            <a:pPr marL="342900" indent="-342900" eaLnBrk="0" hangingPunct="0">
              <a:spcBef>
                <a:spcPct val="20000"/>
              </a:spcBef>
              <a:buFont typeface="Wingdings 2" pitchFamily="18" charset="2"/>
              <a:buNone/>
            </a:pPr>
            <a:r>
              <a:rPr lang="en-US" altLang="zh-CN" sz="3200" b="1">
                <a:solidFill>
                  <a:srgbClr val="C00000"/>
                </a:solidFill>
                <a:latin typeface="Calibri" pitchFamily="34" charset="0"/>
              </a:rPr>
              <a:t>Theorem</a:t>
            </a:r>
            <a:r>
              <a:rPr lang="en-US" altLang="zh-CN" sz="3200">
                <a:solidFill>
                  <a:srgbClr val="C00000"/>
                </a:solidFill>
                <a:latin typeface="Calibri" pitchFamily="34" charset="0"/>
              </a:rPr>
              <a:t>:</a:t>
            </a:r>
            <a:r>
              <a:rPr lang="en-US" altLang="zh-CN" sz="3200">
                <a:latin typeface="Calibri" pitchFamily="34" charset="0"/>
              </a:rPr>
              <a:t> </a:t>
            </a:r>
            <a:r>
              <a:rPr lang="en-US" altLang="zh-CN" sz="2400" b="1">
                <a:solidFill>
                  <a:srgbClr val="0000CC"/>
                </a:solidFill>
                <a:latin typeface="Calibri" pitchFamily="34" charset="0"/>
              </a:rPr>
              <a:t>Every NTM has an equivalent (deterministic) TM.</a:t>
            </a:r>
            <a:endParaRPr lang="en-US" altLang="zh-CN" sz="3200" b="1">
              <a:solidFill>
                <a:srgbClr val="0000CC"/>
              </a:solidFill>
              <a:latin typeface="Calibri" pitchFamily="34" charset="0"/>
            </a:endParaRPr>
          </a:p>
          <a:p>
            <a:pPr marL="342900" indent="-342900" eaLnBrk="0" hangingPunct="0">
              <a:spcBef>
                <a:spcPct val="20000"/>
              </a:spcBef>
              <a:buFont typeface="Wingdings 2" pitchFamily="18" charset="2"/>
              <a:buNone/>
            </a:pPr>
            <a:r>
              <a:rPr lang="en-US" altLang="zh-CN" sz="3200" b="1">
                <a:solidFill>
                  <a:srgbClr val="C00000"/>
                </a:solidFill>
                <a:latin typeface="Calibri" pitchFamily="34" charset="0"/>
              </a:rPr>
              <a:t>Proof:</a:t>
            </a:r>
            <a:r>
              <a:rPr lang="en-US" altLang="zh-CN" sz="3200">
                <a:latin typeface="Calibri" pitchFamily="34" charset="0"/>
              </a:rPr>
              <a:t> </a:t>
            </a:r>
            <a:r>
              <a:rPr lang="en-US" altLang="zh-CN" sz="2400" b="1">
                <a:solidFill>
                  <a:srgbClr val="0000CC"/>
                </a:solidFill>
                <a:latin typeface="Calibri" pitchFamily="34" charset="0"/>
              </a:rPr>
              <a:t>Simulate NTM with a deterministic TM</a:t>
            </a:r>
          </a:p>
        </p:txBody>
      </p:sp>
      <p:sp>
        <p:nvSpPr>
          <p:cNvPr id="103431" name="Text Box 4"/>
          <p:cNvSpPr txBox="1">
            <a:spLocks noChangeArrowheads="1"/>
          </p:cNvSpPr>
          <p:nvPr/>
        </p:nvSpPr>
        <p:spPr bwMode="auto">
          <a:xfrm>
            <a:off x="2209800" y="2133600"/>
            <a:ext cx="1143000" cy="457200"/>
          </a:xfrm>
          <a:prstGeom prst="rect">
            <a:avLst/>
          </a:prstGeom>
          <a:noFill/>
          <a:ln w="9525">
            <a:noFill/>
            <a:miter lim="800000"/>
            <a:headEnd/>
            <a:tailEnd/>
          </a:ln>
          <a:effectLst/>
        </p:spPr>
        <p:txBody>
          <a:bodyPr>
            <a:spAutoFit/>
          </a:bodyPr>
          <a:lstStyle/>
          <a:p>
            <a:pPr>
              <a:spcBef>
                <a:spcPct val="50000"/>
              </a:spcBef>
            </a:pPr>
            <a:r>
              <a:rPr lang="en-US" altLang="zh-CN"/>
              <a:t>C</a:t>
            </a:r>
            <a:r>
              <a:rPr lang="en-US" altLang="zh-CN" baseline="-25000"/>
              <a:t>start</a:t>
            </a:r>
            <a:endParaRPr lang="en-US" altLang="zh-CN"/>
          </a:p>
        </p:txBody>
      </p:sp>
      <p:sp>
        <p:nvSpPr>
          <p:cNvPr id="103432" name="Oval 5"/>
          <p:cNvSpPr>
            <a:spLocks noChangeArrowheads="1"/>
          </p:cNvSpPr>
          <p:nvPr/>
        </p:nvSpPr>
        <p:spPr bwMode="auto">
          <a:xfrm>
            <a:off x="2057400" y="23622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33" name="Oval 6"/>
          <p:cNvSpPr>
            <a:spLocks noChangeArrowheads="1"/>
          </p:cNvSpPr>
          <p:nvPr/>
        </p:nvSpPr>
        <p:spPr bwMode="auto">
          <a:xfrm>
            <a:off x="1524000" y="30480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34" name="Oval 7"/>
          <p:cNvSpPr>
            <a:spLocks noChangeArrowheads="1"/>
          </p:cNvSpPr>
          <p:nvPr/>
        </p:nvSpPr>
        <p:spPr bwMode="auto">
          <a:xfrm>
            <a:off x="2057400" y="30480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35" name="Oval 8"/>
          <p:cNvSpPr>
            <a:spLocks noChangeArrowheads="1"/>
          </p:cNvSpPr>
          <p:nvPr/>
        </p:nvSpPr>
        <p:spPr bwMode="auto">
          <a:xfrm>
            <a:off x="2590800" y="30480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36" name="Oval 9"/>
          <p:cNvSpPr>
            <a:spLocks noChangeArrowheads="1"/>
          </p:cNvSpPr>
          <p:nvPr/>
        </p:nvSpPr>
        <p:spPr bwMode="auto">
          <a:xfrm>
            <a:off x="1143000" y="36576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37" name="Oval 10"/>
          <p:cNvSpPr>
            <a:spLocks noChangeArrowheads="1"/>
          </p:cNvSpPr>
          <p:nvPr/>
        </p:nvSpPr>
        <p:spPr bwMode="auto">
          <a:xfrm>
            <a:off x="1600200" y="36576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38" name="Oval 11"/>
          <p:cNvSpPr>
            <a:spLocks noChangeArrowheads="1"/>
          </p:cNvSpPr>
          <p:nvPr/>
        </p:nvSpPr>
        <p:spPr bwMode="auto">
          <a:xfrm>
            <a:off x="2667000" y="36576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39" name="Oval 12"/>
          <p:cNvSpPr>
            <a:spLocks noChangeArrowheads="1"/>
          </p:cNvSpPr>
          <p:nvPr/>
        </p:nvSpPr>
        <p:spPr bwMode="auto">
          <a:xfrm>
            <a:off x="2438400" y="43434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40" name="Oval 13"/>
          <p:cNvSpPr>
            <a:spLocks noChangeArrowheads="1"/>
          </p:cNvSpPr>
          <p:nvPr/>
        </p:nvSpPr>
        <p:spPr bwMode="auto">
          <a:xfrm>
            <a:off x="2971800" y="43434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41" name="Oval 14"/>
          <p:cNvSpPr>
            <a:spLocks noChangeArrowheads="1"/>
          </p:cNvSpPr>
          <p:nvPr/>
        </p:nvSpPr>
        <p:spPr bwMode="auto">
          <a:xfrm>
            <a:off x="381000" y="43434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42" name="Oval 15"/>
          <p:cNvSpPr>
            <a:spLocks noChangeArrowheads="1"/>
          </p:cNvSpPr>
          <p:nvPr/>
        </p:nvSpPr>
        <p:spPr bwMode="auto">
          <a:xfrm>
            <a:off x="1447800" y="43434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43" name="Oval 16"/>
          <p:cNvSpPr>
            <a:spLocks noChangeArrowheads="1"/>
          </p:cNvSpPr>
          <p:nvPr/>
        </p:nvSpPr>
        <p:spPr bwMode="auto">
          <a:xfrm>
            <a:off x="914400" y="43434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cxnSp>
        <p:nvCxnSpPr>
          <p:cNvPr id="103444" name="AutoShape 17"/>
          <p:cNvCxnSpPr>
            <a:cxnSpLocks noChangeShapeType="1"/>
            <a:stCxn id="103432" idx="3"/>
            <a:endCxn id="103433" idx="7"/>
          </p:cNvCxnSpPr>
          <p:nvPr/>
        </p:nvCxnSpPr>
        <p:spPr bwMode="auto">
          <a:xfrm flipH="1">
            <a:off x="1654175" y="2492375"/>
            <a:ext cx="425450" cy="577850"/>
          </a:xfrm>
          <a:prstGeom prst="straightConnector1">
            <a:avLst/>
          </a:prstGeom>
          <a:noFill/>
          <a:ln w="9525">
            <a:solidFill>
              <a:schemeClr val="tx1"/>
            </a:solidFill>
            <a:round/>
            <a:headEnd/>
            <a:tailEnd/>
          </a:ln>
          <a:effectLst/>
        </p:spPr>
      </p:cxnSp>
      <p:cxnSp>
        <p:nvCxnSpPr>
          <p:cNvPr id="103445" name="AutoShape 18"/>
          <p:cNvCxnSpPr>
            <a:cxnSpLocks noChangeShapeType="1"/>
            <a:stCxn id="103432" idx="4"/>
            <a:endCxn id="103434" idx="0"/>
          </p:cNvCxnSpPr>
          <p:nvPr/>
        </p:nvCxnSpPr>
        <p:spPr bwMode="auto">
          <a:xfrm>
            <a:off x="2133600" y="2514600"/>
            <a:ext cx="0" cy="533400"/>
          </a:xfrm>
          <a:prstGeom prst="straightConnector1">
            <a:avLst/>
          </a:prstGeom>
          <a:noFill/>
          <a:ln w="9525">
            <a:solidFill>
              <a:schemeClr val="tx1"/>
            </a:solidFill>
            <a:round/>
            <a:headEnd/>
            <a:tailEnd/>
          </a:ln>
          <a:effectLst/>
        </p:spPr>
      </p:cxnSp>
      <p:cxnSp>
        <p:nvCxnSpPr>
          <p:cNvPr id="103446" name="AutoShape 19"/>
          <p:cNvCxnSpPr>
            <a:cxnSpLocks noChangeShapeType="1"/>
            <a:stCxn id="103432" idx="4"/>
            <a:endCxn id="103435" idx="0"/>
          </p:cNvCxnSpPr>
          <p:nvPr/>
        </p:nvCxnSpPr>
        <p:spPr bwMode="auto">
          <a:xfrm>
            <a:off x="2133600" y="2514600"/>
            <a:ext cx="533400" cy="533400"/>
          </a:xfrm>
          <a:prstGeom prst="straightConnector1">
            <a:avLst/>
          </a:prstGeom>
          <a:noFill/>
          <a:ln w="9525">
            <a:solidFill>
              <a:schemeClr val="tx1"/>
            </a:solidFill>
            <a:round/>
            <a:headEnd/>
            <a:tailEnd/>
          </a:ln>
          <a:effectLst/>
        </p:spPr>
      </p:cxnSp>
      <p:cxnSp>
        <p:nvCxnSpPr>
          <p:cNvPr id="103447" name="AutoShape 20"/>
          <p:cNvCxnSpPr>
            <a:cxnSpLocks noChangeShapeType="1"/>
            <a:stCxn id="103433" idx="3"/>
            <a:endCxn id="103436" idx="0"/>
          </p:cNvCxnSpPr>
          <p:nvPr/>
        </p:nvCxnSpPr>
        <p:spPr bwMode="auto">
          <a:xfrm flipH="1">
            <a:off x="1219200" y="3178175"/>
            <a:ext cx="327025" cy="479425"/>
          </a:xfrm>
          <a:prstGeom prst="straightConnector1">
            <a:avLst/>
          </a:prstGeom>
          <a:noFill/>
          <a:ln w="9525">
            <a:solidFill>
              <a:schemeClr val="tx1"/>
            </a:solidFill>
            <a:round/>
            <a:headEnd/>
            <a:tailEnd/>
          </a:ln>
          <a:effectLst/>
        </p:spPr>
      </p:cxnSp>
      <p:cxnSp>
        <p:nvCxnSpPr>
          <p:cNvPr id="103448" name="AutoShape 21"/>
          <p:cNvCxnSpPr>
            <a:cxnSpLocks noChangeShapeType="1"/>
            <a:stCxn id="103433" idx="4"/>
            <a:endCxn id="103437" idx="0"/>
          </p:cNvCxnSpPr>
          <p:nvPr/>
        </p:nvCxnSpPr>
        <p:spPr bwMode="auto">
          <a:xfrm>
            <a:off x="1600200" y="3200400"/>
            <a:ext cx="76200" cy="457200"/>
          </a:xfrm>
          <a:prstGeom prst="straightConnector1">
            <a:avLst/>
          </a:prstGeom>
          <a:noFill/>
          <a:ln w="9525">
            <a:solidFill>
              <a:schemeClr val="tx1"/>
            </a:solidFill>
            <a:round/>
            <a:headEnd/>
            <a:tailEnd/>
          </a:ln>
          <a:effectLst/>
        </p:spPr>
      </p:cxnSp>
      <p:cxnSp>
        <p:nvCxnSpPr>
          <p:cNvPr id="103449" name="AutoShape 22"/>
          <p:cNvCxnSpPr>
            <a:cxnSpLocks noChangeShapeType="1"/>
            <a:stCxn id="103435" idx="4"/>
            <a:endCxn id="103438" idx="0"/>
          </p:cNvCxnSpPr>
          <p:nvPr/>
        </p:nvCxnSpPr>
        <p:spPr bwMode="auto">
          <a:xfrm>
            <a:off x="2667000" y="3200400"/>
            <a:ext cx="76200" cy="457200"/>
          </a:xfrm>
          <a:prstGeom prst="straightConnector1">
            <a:avLst/>
          </a:prstGeom>
          <a:noFill/>
          <a:ln w="9525">
            <a:solidFill>
              <a:schemeClr val="tx1"/>
            </a:solidFill>
            <a:round/>
            <a:headEnd/>
            <a:tailEnd/>
          </a:ln>
          <a:effectLst/>
        </p:spPr>
      </p:cxnSp>
      <p:cxnSp>
        <p:nvCxnSpPr>
          <p:cNvPr id="103450" name="AutoShape 23"/>
          <p:cNvCxnSpPr>
            <a:cxnSpLocks noChangeShapeType="1"/>
            <a:stCxn id="103438" idx="4"/>
            <a:endCxn id="103439" idx="0"/>
          </p:cNvCxnSpPr>
          <p:nvPr/>
        </p:nvCxnSpPr>
        <p:spPr bwMode="auto">
          <a:xfrm flipH="1">
            <a:off x="2514600" y="3810000"/>
            <a:ext cx="228600" cy="533400"/>
          </a:xfrm>
          <a:prstGeom prst="straightConnector1">
            <a:avLst/>
          </a:prstGeom>
          <a:noFill/>
          <a:ln w="9525">
            <a:solidFill>
              <a:schemeClr val="tx1"/>
            </a:solidFill>
            <a:round/>
            <a:headEnd/>
            <a:tailEnd/>
          </a:ln>
          <a:effectLst/>
        </p:spPr>
      </p:cxnSp>
      <p:cxnSp>
        <p:nvCxnSpPr>
          <p:cNvPr id="103451" name="AutoShape 24"/>
          <p:cNvCxnSpPr>
            <a:cxnSpLocks noChangeShapeType="1"/>
            <a:stCxn id="103438" idx="4"/>
            <a:endCxn id="103440" idx="0"/>
          </p:cNvCxnSpPr>
          <p:nvPr/>
        </p:nvCxnSpPr>
        <p:spPr bwMode="auto">
          <a:xfrm>
            <a:off x="2743200" y="3810000"/>
            <a:ext cx="304800" cy="533400"/>
          </a:xfrm>
          <a:prstGeom prst="straightConnector1">
            <a:avLst/>
          </a:prstGeom>
          <a:noFill/>
          <a:ln w="9525">
            <a:solidFill>
              <a:schemeClr val="tx1"/>
            </a:solidFill>
            <a:round/>
            <a:headEnd/>
            <a:tailEnd/>
          </a:ln>
          <a:effectLst/>
        </p:spPr>
      </p:cxnSp>
      <p:cxnSp>
        <p:nvCxnSpPr>
          <p:cNvPr id="103452" name="AutoShape 25"/>
          <p:cNvCxnSpPr>
            <a:cxnSpLocks noChangeShapeType="1"/>
            <a:stCxn id="103436" idx="4"/>
            <a:endCxn id="103442" idx="0"/>
          </p:cNvCxnSpPr>
          <p:nvPr/>
        </p:nvCxnSpPr>
        <p:spPr bwMode="auto">
          <a:xfrm>
            <a:off x="1219200" y="3810000"/>
            <a:ext cx="304800" cy="533400"/>
          </a:xfrm>
          <a:prstGeom prst="straightConnector1">
            <a:avLst/>
          </a:prstGeom>
          <a:noFill/>
          <a:ln w="9525">
            <a:solidFill>
              <a:schemeClr val="tx1"/>
            </a:solidFill>
            <a:round/>
            <a:headEnd/>
            <a:tailEnd/>
          </a:ln>
          <a:effectLst/>
        </p:spPr>
      </p:cxnSp>
      <p:cxnSp>
        <p:nvCxnSpPr>
          <p:cNvPr id="103453" name="AutoShape 26"/>
          <p:cNvCxnSpPr>
            <a:cxnSpLocks noChangeShapeType="1"/>
            <a:stCxn id="103436" idx="4"/>
            <a:endCxn id="103443" idx="0"/>
          </p:cNvCxnSpPr>
          <p:nvPr/>
        </p:nvCxnSpPr>
        <p:spPr bwMode="auto">
          <a:xfrm flipH="1">
            <a:off x="990600" y="3810000"/>
            <a:ext cx="228600" cy="533400"/>
          </a:xfrm>
          <a:prstGeom prst="straightConnector1">
            <a:avLst/>
          </a:prstGeom>
          <a:noFill/>
          <a:ln w="9525">
            <a:solidFill>
              <a:schemeClr val="tx1"/>
            </a:solidFill>
            <a:round/>
            <a:headEnd/>
            <a:tailEnd/>
          </a:ln>
          <a:effectLst/>
        </p:spPr>
      </p:cxnSp>
      <p:cxnSp>
        <p:nvCxnSpPr>
          <p:cNvPr id="103454" name="AutoShape 27"/>
          <p:cNvCxnSpPr>
            <a:cxnSpLocks noChangeShapeType="1"/>
            <a:stCxn id="103436" idx="4"/>
            <a:endCxn id="103441" idx="0"/>
          </p:cNvCxnSpPr>
          <p:nvPr/>
        </p:nvCxnSpPr>
        <p:spPr bwMode="auto">
          <a:xfrm flipH="1">
            <a:off x="457200" y="3810000"/>
            <a:ext cx="762000" cy="533400"/>
          </a:xfrm>
          <a:prstGeom prst="straightConnector1">
            <a:avLst/>
          </a:prstGeom>
          <a:noFill/>
          <a:ln w="9525">
            <a:solidFill>
              <a:schemeClr val="tx1"/>
            </a:solidFill>
            <a:round/>
            <a:headEnd/>
            <a:tailEnd/>
          </a:ln>
          <a:effectLst/>
        </p:spPr>
      </p:cxnSp>
      <p:sp>
        <p:nvSpPr>
          <p:cNvPr id="35" name="Text Box 28"/>
          <p:cNvSpPr txBox="1">
            <a:spLocks noChangeArrowheads="1"/>
          </p:cNvSpPr>
          <p:nvPr/>
        </p:nvSpPr>
        <p:spPr bwMode="auto">
          <a:xfrm>
            <a:off x="3402013" y="3370263"/>
            <a:ext cx="5257800"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defRPr/>
            </a:pPr>
            <a:r>
              <a:rPr lang="zh-CN" altLang="en-US" sz="2800" dirty="0">
                <a:cs typeface="Arial" charset="0"/>
              </a:rPr>
              <a:t> </a:t>
            </a:r>
            <a:r>
              <a:rPr lang="en-US" altLang="zh-CN" sz="2400" dirty="0">
                <a:latin typeface="+mn-lt"/>
                <a:cs typeface="+mn-cs"/>
              </a:rPr>
              <a:t>computations of M are a tree</a:t>
            </a:r>
          </a:p>
          <a:p>
            <a:pPr>
              <a:spcBef>
                <a:spcPct val="50000"/>
              </a:spcBef>
              <a:buFontTx/>
              <a:buChar char="•"/>
              <a:defRPr/>
            </a:pPr>
            <a:r>
              <a:rPr lang="en-US" altLang="zh-CN" sz="2400" dirty="0">
                <a:latin typeface="+mn-lt"/>
                <a:cs typeface="+mn-cs"/>
              </a:rPr>
              <a:t> nodes are configurations</a:t>
            </a:r>
          </a:p>
          <a:p>
            <a:pPr>
              <a:spcBef>
                <a:spcPct val="50000"/>
              </a:spcBef>
              <a:buFontTx/>
              <a:buChar char="•"/>
              <a:tabLst>
                <a:tab pos="225425" algn="l"/>
                <a:tab pos="461963" algn="l"/>
                <a:tab pos="688975" algn="l"/>
                <a:tab pos="914400" algn="l"/>
              </a:tabLst>
              <a:defRPr/>
            </a:pPr>
            <a:r>
              <a:rPr lang="en-US" altLang="zh-CN" sz="2400" dirty="0">
                <a:latin typeface="+mn-lt"/>
                <a:cs typeface="+mn-cs"/>
              </a:rPr>
              <a:t> </a:t>
            </a:r>
            <a:r>
              <a:rPr lang="en-US" altLang="zh-CN" sz="2400" dirty="0" err="1">
                <a:latin typeface="+mn-lt"/>
                <a:cs typeface="+mn-cs"/>
              </a:rPr>
              <a:t>fanout</a:t>
            </a:r>
            <a:r>
              <a:rPr lang="en-US" altLang="zh-CN" sz="2400" dirty="0">
                <a:latin typeface="+mn-lt"/>
                <a:cs typeface="+mn-cs"/>
              </a:rPr>
              <a:t> is b = maximum number of    	choices in transition function</a:t>
            </a:r>
          </a:p>
          <a:p>
            <a:pPr>
              <a:spcBef>
                <a:spcPct val="50000"/>
              </a:spcBef>
              <a:buFontTx/>
              <a:buChar char="•"/>
              <a:defRPr/>
            </a:pPr>
            <a:r>
              <a:rPr lang="en-US" altLang="zh-CN" sz="2400" dirty="0">
                <a:latin typeface="+mn-lt"/>
                <a:cs typeface="+mn-cs"/>
              </a:rPr>
              <a:t> leaves are accept/reject configurations.</a:t>
            </a:r>
          </a:p>
        </p:txBody>
      </p:sp>
      <p:sp>
        <p:nvSpPr>
          <p:cNvPr id="103456" name="Oval 29"/>
          <p:cNvSpPr>
            <a:spLocks noChangeArrowheads="1"/>
          </p:cNvSpPr>
          <p:nvPr/>
        </p:nvSpPr>
        <p:spPr bwMode="auto">
          <a:xfrm>
            <a:off x="685800" y="50292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57" name="Oval 30"/>
          <p:cNvSpPr>
            <a:spLocks noChangeArrowheads="1"/>
          </p:cNvSpPr>
          <p:nvPr/>
        </p:nvSpPr>
        <p:spPr bwMode="auto">
          <a:xfrm>
            <a:off x="1219200" y="50292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cxnSp>
        <p:nvCxnSpPr>
          <p:cNvPr id="103458" name="AutoShape 31"/>
          <p:cNvCxnSpPr>
            <a:cxnSpLocks noChangeShapeType="1"/>
            <a:stCxn id="103443" idx="4"/>
            <a:endCxn id="103456" idx="0"/>
          </p:cNvCxnSpPr>
          <p:nvPr/>
        </p:nvCxnSpPr>
        <p:spPr bwMode="auto">
          <a:xfrm flipH="1">
            <a:off x="762000" y="4495800"/>
            <a:ext cx="228600" cy="533400"/>
          </a:xfrm>
          <a:prstGeom prst="straightConnector1">
            <a:avLst/>
          </a:prstGeom>
          <a:noFill/>
          <a:ln w="9525">
            <a:solidFill>
              <a:schemeClr val="tx1"/>
            </a:solidFill>
            <a:round/>
            <a:headEnd/>
            <a:tailEnd/>
          </a:ln>
          <a:effectLst/>
        </p:spPr>
      </p:cxnSp>
      <p:cxnSp>
        <p:nvCxnSpPr>
          <p:cNvPr id="103459" name="AutoShape 32"/>
          <p:cNvCxnSpPr>
            <a:cxnSpLocks noChangeShapeType="1"/>
            <a:stCxn id="103443" idx="4"/>
            <a:endCxn id="103457" idx="0"/>
          </p:cNvCxnSpPr>
          <p:nvPr/>
        </p:nvCxnSpPr>
        <p:spPr bwMode="auto">
          <a:xfrm>
            <a:off x="990600" y="4495800"/>
            <a:ext cx="304800" cy="533400"/>
          </a:xfrm>
          <a:prstGeom prst="straightConnector1">
            <a:avLst/>
          </a:prstGeom>
          <a:noFill/>
          <a:ln w="9525">
            <a:solidFill>
              <a:schemeClr val="tx1"/>
            </a:solidFill>
            <a:round/>
            <a:headEnd/>
            <a:tailEnd/>
          </a:ln>
          <a:effectLst/>
        </p:spPr>
      </p:cxnSp>
      <p:sp>
        <p:nvSpPr>
          <p:cNvPr id="103460" name="Oval 33"/>
          <p:cNvSpPr>
            <a:spLocks noChangeArrowheads="1"/>
          </p:cNvSpPr>
          <p:nvPr/>
        </p:nvSpPr>
        <p:spPr bwMode="auto">
          <a:xfrm>
            <a:off x="990600" y="57150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sp>
        <p:nvSpPr>
          <p:cNvPr id="103461" name="Oval 34"/>
          <p:cNvSpPr>
            <a:spLocks noChangeArrowheads="1"/>
          </p:cNvSpPr>
          <p:nvPr/>
        </p:nvSpPr>
        <p:spPr bwMode="auto">
          <a:xfrm>
            <a:off x="1524000" y="5715000"/>
            <a:ext cx="152400" cy="152400"/>
          </a:xfrm>
          <a:prstGeom prst="ellipse">
            <a:avLst/>
          </a:prstGeom>
          <a:solidFill>
            <a:schemeClr val="tx1"/>
          </a:solidFill>
          <a:ln w="9525">
            <a:solidFill>
              <a:schemeClr val="tx1"/>
            </a:solidFill>
            <a:round/>
            <a:headEnd/>
            <a:tailEnd/>
          </a:ln>
          <a:effectLst/>
        </p:spPr>
        <p:txBody>
          <a:bodyPr wrap="none" anchor="ctr"/>
          <a:lstStyle/>
          <a:p>
            <a:endParaRPr lang="fa-IR"/>
          </a:p>
        </p:txBody>
      </p:sp>
      <p:cxnSp>
        <p:nvCxnSpPr>
          <p:cNvPr id="103462" name="AutoShape 35"/>
          <p:cNvCxnSpPr>
            <a:cxnSpLocks noChangeShapeType="1"/>
            <a:stCxn id="103457" idx="4"/>
            <a:endCxn id="103460" idx="0"/>
          </p:cNvCxnSpPr>
          <p:nvPr/>
        </p:nvCxnSpPr>
        <p:spPr bwMode="auto">
          <a:xfrm flipH="1">
            <a:off x="1066800" y="5181600"/>
            <a:ext cx="228600" cy="533400"/>
          </a:xfrm>
          <a:prstGeom prst="straightConnector1">
            <a:avLst/>
          </a:prstGeom>
          <a:noFill/>
          <a:ln w="9525">
            <a:solidFill>
              <a:schemeClr val="tx1"/>
            </a:solidFill>
            <a:round/>
            <a:headEnd/>
            <a:tailEnd/>
          </a:ln>
          <a:effectLst/>
        </p:spPr>
      </p:cxnSp>
      <p:cxnSp>
        <p:nvCxnSpPr>
          <p:cNvPr id="103463" name="AutoShape 36"/>
          <p:cNvCxnSpPr>
            <a:cxnSpLocks noChangeShapeType="1"/>
            <a:stCxn id="103457" idx="4"/>
            <a:endCxn id="103461" idx="0"/>
          </p:cNvCxnSpPr>
          <p:nvPr/>
        </p:nvCxnSpPr>
        <p:spPr bwMode="auto">
          <a:xfrm>
            <a:off x="1295400" y="5181600"/>
            <a:ext cx="304800" cy="533400"/>
          </a:xfrm>
          <a:prstGeom prst="straightConnector1">
            <a:avLst/>
          </a:prstGeom>
          <a:noFill/>
          <a:ln w="9525">
            <a:solidFill>
              <a:schemeClr val="tx1"/>
            </a:solidFill>
            <a:round/>
            <a:headEnd/>
            <a:tailEnd/>
          </a:ln>
          <a:effectLst/>
        </p:spPr>
      </p:cxnSp>
      <p:sp>
        <p:nvSpPr>
          <p:cNvPr id="103464" name="Text Box 37"/>
          <p:cNvSpPr txBox="1">
            <a:spLocks noChangeArrowheads="1"/>
          </p:cNvSpPr>
          <p:nvPr/>
        </p:nvSpPr>
        <p:spPr bwMode="auto">
          <a:xfrm>
            <a:off x="2133600" y="4419600"/>
            <a:ext cx="1143000" cy="457200"/>
          </a:xfrm>
          <a:prstGeom prst="rect">
            <a:avLst/>
          </a:prstGeom>
          <a:noFill/>
          <a:ln w="9525">
            <a:noFill/>
            <a:miter lim="800000"/>
            <a:headEnd/>
            <a:tailEnd/>
          </a:ln>
          <a:effectLst/>
        </p:spPr>
        <p:txBody>
          <a:bodyPr>
            <a:spAutoFit/>
          </a:bodyPr>
          <a:lstStyle/>
          <a:p>
            <a:pPr>
              <a:spcBef>
                <a:spcPct val="50000"/>
              </a:spcBef>
            </a:pPr>
            <a:r>
              <a:rPr lang="en-US" altLang="zh-CN"/>
              <a:t>acc</a:t>
            </a:r>
          </a:p>
        </p:txBody>
      </p:sp>
      <p:sp>
        <p:nvSpPr>
          <p:cNvPr id="103465" name="Text Box 38"/>
          <p:cNvSpPr txBox="1">
            <a:spLocks noChangeArrowheads="1"/>
          </p:cNvSpPr>
          <p:nvPr/>
        </p:nvSpPr>
        <p:spPr bwMode="auto">
          <a:xfrm>
            <a:off x="1295400" y="4419600"/>
            <a:ext cx="1143000" cy="457200"/>
          </a:xfrm>
          <a:prstGeom prst="rect">
            <a:avLst/>
          </a:prstGeom>
          <a:noFill/>
          <a:ln w="9525">
            <a:noFill/>
            <a:miter lim="800000"/>
            <a:headEnd/>
            <a:tailEnd/>
          </a:ln>
          <a:effectLst/>
        </p:spPr>
        <p:txBody>
          <a:bodyPr>
            <a:spAutoFit/>
          </a:bodyPr>
          <a:lstStyle/>
          <a:p>
            <a:pPr>
              <a:spcBef>
                <a:spcPct val="50000"/>
              </a:spcBef>
            </a:pPr>
            <a:r>
              <a:rPr lang="en-US" altLang="zh-CN"/>
              <a:t>rej</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D06E4E08-4431-4634-9B99-DC680D1325EA}" type="slidenum">
              <a:rPr lang="en-US" smtClean="0"/>
              <a:pPr>
                <a:defRPr/>
              </a:pPr>
              <a:t>19</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04456"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8" name="Rectangle 3"/>
          <p:cNvSpPr txBox="1">
            <a:spLocks noChangeArrowheads="1"/>
          </p:cNvSpPr>
          <p:nvPr/>
        </p:nvSpPr>
        <p:spPr bwMode="auto">
          <a:xfrm>
            <a:off x="457200" y="1524000"/>
            <a:ext cx="8178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2" pitchFamily="18" charset="2"/>
              <a:buNone/>
              <a:defRPr/>
            </a:pPr>
            <a:r>
              <a:rPr lang="en-US" altLang="zh-CN" sz="2400" b="1" dirty="0">
                <a:solidFill>
                  <a:srgbClr val="0814FE"/>
                </a:solidFill>
                <a:latin typeface="Arial" charset="0"/>
                <a:cs typeface="Arial" charset="0"/>
              </a:rPr>
              <a:t>Simulating NTM M with a deterministic TM:</a:t>
            </a:r>
          </a:p>
          <a:p>
            <a:pPr marL="0" indent="0">
              <a:lnSpc>
                <a:spcPct val="90000"/>
              </a:lnSpc>
              <a:buFont typeface="Arial" charset="0"/>
              <a:buNone/>
              <a:defRPr/>
            </a:pPr>
            <a:r>
              <a:rPr lang="en-US" altLang="zh-CN" sz="2800" dirty="0" smtClean="0">
                <a:solidFill>
                  <a:srgbClr val="C00000"/>
                </a:solidFill>
              </a:rPr>
              <a:t>Breadth-first search of tree</a:t>
            </a:r>
          </a:p>
          <a:p>
            <a:pPr>
              <a:lnSpc>
                <a:spcPct val="90000"/>
              </a:lnSpc>
              <a:defRPr/>
            </a:pPr>
            <a:r>
              <a:rPr lang="en-US" altLang="zh-CN" sz="2800" dirty="0" smtClean="0">
                <a:solidFill>
                  <a:srgbClr val="0000CC"/>
                </a:solidFill>
              </a:rPr>
              <a:t>if</a:t>
            </a:r>
            <a:r>
              <a:rPr lang="en-US" altLang="zh-CN" sz="2800" dirty="0" smtClean="0">
                <a:solidFill>
                  <a:schemeClr val="accent2"/>
                </a:solidFill>
              </a:rPr>
              <a:t> </a:t>
            </a:r>
            <a:r>
              <a:rPr lang="en-US" altLang="zh-CN" sz="2800" dirty="0" smtClean="0">
                <a:solidFill>
                  <a:srgbClr val="FF0000"/>
                </a:solidFill>
              </a:rPr>
              <a:t>M</a:t>
            </a:r>
            <a:r>
              <a:rPr lang="en-US" altLang="zh-CN" sz="2800" dirty="0" smtClean="0">
                <a:solidFill>
                  <a:schemeClr val="accent2"/>
                </a:solidFill>
              </a:rPr>
              <a:t> </a:t>
            </a:r>
            <a:r>
              <a:rPr lang="en-US" altLang="zh-CN" sz="2800" dirty="0" smtClean="0">
                <a:solidFill>
                  <a:srgbClr val="0000CC"/>
                </a:solidFill>
              </a:rPr>
              <a:t>accepts</a:t>
            </a:r>
            <a:r>
              <a:rPr lang="en-US" altLang="zh-CN" sz="2800" dirty="0" smtClean="0"/>
              <a:t>: we will encounter accepting leaf and accept</a:t>
            </a:r>
          </a:p>
          <a:p>
            <a:pPr>
              <a:lnSpc>
                <a:spcPct val="90000"/>
              </a:lnSpc>
              <a:defRPr/>
            </a:pPr>
            <a:r>
              <a:rPr lang="en-US" altLang="zh-CN" sz="2800" dirty="0" smtClean="0">
                <a:solidFill>
                  <a:srgbClr val="0000CC"/>
                </a:solidFill>
              </a:rPr>
              <a:t>if</a:t>
            </a:r>
            <a:r>
              <a:rPr lang="en-US" altLang="zh-CN" sz="2800" dirty="0" smtClean="0">
                <a:solidFill>
                  <a:schemeClr val="accent2"/>
                </a:solidFill>
              </a:rPr>
              <a:t> </a:t>
            </a:r>
            <a:r>
              <a:rPr lang="en-US" altLang="zh-CN" sz="2800" dirty="0" smtClean="0">
                <a:solidFill>
                  <a:srgbClr val="FF0000"/>
                </a:solidFill>
              </a:rPr>
              <a:t>M</a:t>
            </a:r>
            <a:r>
              <a:rPr lang="en-US" altLang="zh-CN" sz="2800" dirty="0" smtClean="0">
                <a:solidFill>
                  <a:schemeClr val="accent2"/>
                </a:solidFill>
              </a:rPr>
              <a:t> </a:t>
            </a:r>
            <a:r>
              <a:rPr lang="en-US" altLang="zh-CN" sz="2800" dirty="0" smtClean="0">
                <a:solidFill>
                  <a:srgbClr val="0000CC"/>
                </a:solidFill>
              </a:rPr>
              <a:t>rejects</a:t>
            </a:r>
            <a:r>
              <a:rPr lang="en-US" altLang="zh-CN" sz="2800" dirty="0" smtClean="0"/>
              <a:t>: we will encounter all rejecting leaves, finish traversal of tree, and reject</a:t>
            </a:r>
          </a:p>
          <a:p>
            <a:pPr>
              <a:lnSpc>
                <a:spcPct val="90000"/>
              </a:lnSpc>
              <a:defRPr/>
            </a:pPr>
            <a:r>
              <a:rPr lang="en-US" altLang="zh-CN" sz="2800" dirty="0" smtClean="0">
                <a:solidFill>
                  <a:srgbClr val="0000CC"/>
                </a:solidFill>
              </a:rPr>
              <a:t>if</a:t>
            </a:r>
            <a:r>
              <a:rPr lang="en-US" altLang="zh-CN" sz="2800" dirty="0" smtClean="0">
                <a:solidFill>
                  <a:schemeClr val="accent2"/>
                </a:solidFill>
              </a:rPr>
              <a:t> </a:t>
            </a:r>
            <a:r>
              <a:rPr lang="en-US" altLang="zh-CN" sz="2800" dirty="0" smtClean="0">
                <a:solidFill>
                  <a:srgbClr val="FF0000"/>
                </a:solidFill>
              </a:rPr>
              <a:t>M</a:t>
            </a:r>
            <a:r>
              <a:rPr lang="en-US" altLang="zh-CN" sz="2800" dirty="0" smtClean="0">
                <a:solidFill>
                  <a:schemeClr val="accent2"/>
                </a:solidFill>
              </a:rPr>
              <a:t> </a:t>
            </a:r>
            <a:r>
              <a:rPr lang="en-US" altLang="zh-CN" sz="2800" dirty="0" smtClean="0">
                <a:solidFill>
                  <a:srgbClr val="0000CC"/>
                </a:solidFill>
              </a:rPr>
              <a:t>does not halt on some branch</a:t>
            </a:r>
            <a:r>
              <a:rPr lang="en-US" altLang="zh-CN" sz="2800" dirty="0" smtClean="0"/>
              <a:t>: we will not halt as that branch is infinite…</a:t>
            </a:r>
            <a:endParaRPr lang="en-US" altLang="zh-CN" sz="28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82" name="Rectangle 30"/>
          <p:cNvSpPr>
            <a:spLocks noGrp="1" noChangeArrowheads="1"/>
          </p:cNvSpPr>
          <p:nvPr>
            <p:ph type="title"/>
          </p:nvPr>
        </p:nvSpPr>
        <p:spPr/>
        <p:txBody>
          <a:bodyPr>
            <a:normAutofit fontScale="90000"/>
          </a:bodyPr>
          <a:lstStyle/>
          <a:p>
            <a:r>
              <a:rPr lang="fa-IR" dirty="0" smtClean="0"/>
              <a:t>ماشینهای چند شیاره</a:t>
            </a:r>
            <a:endParaRPr lang="en-US" dirty="0" smtClean="0"/>
          </a:p>
        </p:txBody>
      </p:sp>
      <p:sp>
        <p:nvSpPr>
          <p:cNvPr id="211971" name="Text Box 31"/>
          <p:cNvSpPr txBox="1">
            <a:spLocks noChangeArrowheads="1"/>
          </p:cNvSpPr>
          <p:nvPr/>
        </p:nvSpPr>
        <p:spPr bwMode="auto">
          <a:xfrm>
            <a:off x="323850" y="1124744"/>
            <a:ext cx="8496300" cy="1387176"/>
          </a:xfrm>
          <a:prstGeom prst="rect">
            <a:avLst/>
          </a:prstGeom>
          <a:noFill/>
          <a:ln w="22225" algn="ctr">
            <a:noFill/>
            <a:miter lim="800000"/>
            <a:headEnd/>
            <a:tailEnd/>
          </a:ln>
        </p:spPr>
        <p:txBody>
          <a:bodyPr lIns="90000" tIns="46800" rIns="90000" bIns="46800">
            <a:spAutoFit/>
          </a:bodyPr>
          <a:lstStyle/>
          <a:p>
            <a:pPr algn="just">
              <a:spcBef>
                <a:spcPct val="50000"/>
              </a:spcBef>
            </a:pPr>
            <a:r>
              <a:rPr lang="fa-IR" sz="2800" dirty="0">
                <a:solidFill>
                  <a:schemeClr val="accent1"/>
                </a:solidFill>
                <a:cs typeface="B Nazanin" pitchFamily="2" charset="-78"/>
              </a:rPr>
              <a:t>یک نوار چند شیاره نواری</a:t>
            </a:r>
            <a:r>
              <a:rPr lang="fa-IR" sz="2800" dirty="0">
                <a:cs typeface="B Nazanin" pitchFamily="2" charset="-78"/>
              </a:rPr>
              <a:t> است که به شیارهای متععدی تقسیم شده باشد. یک مکان در یک نوار </a:t>
            </a:r>
            <a:r>
              <a:rPr lang="en-US" sz="2800" dirty="0">
                <a:cs typeface="B Nazanin" pitchFamily="2" charset="-78"/>
              </a:rPr>
              <a:t>n</a:t>
            </a:r>
            <a:r>
              <a:rPr lang="fa-IR" sz="2800" dirty="0">
                <a:cs typeface="B Nazanin" pitchFamily="2" charset="-78"/>
              </a:rPr>
              <a:t> شیاره شاما </a:t>
            </a:r>
            <a:r>
              <a:rPr lang="en-US" sz="2800" dirty="0">
                <a:cs typeface="B Nazanin" pitchFamily="2" charset="-78"/>
              </a:rPr>
              <a:t>n</a:t>
            </a:r>
            <a:r>
              <a:rPr lang="fa-IR" sz="2800" dirty="0">
                <a:cs typeface="B Nazanin" pitchFamily="2" charset="-78"/>
              </a:rPr>
              <a:t> عنصر از الفبای نوار است. دیاگرام زیر یک نوار دو شیاره با هد نوار در حالت پویش دو مکان معین را نشان می دهد.</a:t>
            </a:r>
            <a:endParaRPr lang="en-US" sz="2800" dirty="0">
              <a:cs typeface="B Nazanin" pitchFamily="2" charset="-78"/>
            </a:endParaRPr>
          </a:p>
        </p:txBody>
      </p:sp>
      <p:grpSp>
        <p:nvGrpSpPr>
          <p:cNvPr id="2" name="Group 65"/>
          <p:cNvGrpSpPr>
            <a:grpSpLocks/>
          </p:cNvGrpSpPr>
          <p:nvPr/>
        </p:nvGrpSpPr>
        <p:grpSpPr bwMode="auto">
          <a:xfrm>
            <a:off x="755650" y="3503613"/>
            <a:ext cx="4968875" cy="2012950"/>
            <a:chOff x="385" y="2253"/>
            <a:chExt cx="3130" cy="1268"/>
          </a:xfrm>
        </p:grpSpPr>
        <p:sp>
          <p:nvSpPr>
            <p:cNvPr id="211973" name="Rectangle 46"/>
            <p:cNvSpPr>
              <a:spLocks noChangeArrowheads="1"/>
            </p:cNvSpPr>
            <p:nvPr/>
          </p:nvSpPr>
          <p:spPr bwMode="auto">
            <a:xfrm>
              <a:off x="3184" y="2552"/>
              <a:ext cx="331"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74" name="Rectangle 45"/>
            <p:cNvSpPr>
              <a:spLocks noChangeArrowheads="1"/>
            </p:cNvSpPr>
            <p:nvPr/>
          </p:nvSpPr>
          <p:spPr bwMode="auto">
            <a:xfrm>
              <a:off x="2854" y="2552"/>
              <a:ext cx="330"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75" name="Rectangle 44"/>
            <p:cNvSpPr>
              <a:spLocks noChangeArrowheads="1"/>
            </p:cNvSpPr>
            <p:nvPr/>
          </p:nvSpPr>
          <p:spPr bwMode="auto">
            <a:xfrm>
              <a:off x="2523" y="2552"/>
              <a:ext cx="331"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76" name="Rectangle 43"/>
            <p:cNvSpPr>
              <a:spLocks noChangeArrowheads="1"/>
            </p:cNvSpPr>
            <p:nvPr/>
          </p:nvSpPr>
          <p:spPr bwMode="auto">
            <a:xfrm>
              <a:off x="2193" y="2552"/>
              <a:ext cx="330"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77" name="Rectangle 42"/>
            <p:cNvSpPr>
              <a:spLocks noChangeArrowheads="1"/>
            </p:cNvSpPr>
            <p:nvPr/>
          </p:nvSpPr>
          <p:spPr bwMode="auto">
            <a:xfrm>
              <a:off x="1862" y="2552"/>
              <a:ext cx="331"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78" name="Rectangle 41"/>
            <p:cNvSpPr>
              <a:spLocks noChangeArrowheads="1"/>
            </p:cNvSpPr>
            <p:nvPr/>
          </p:nvSpPr>
          <p:spPr bwMode="auto">
            <a:xfrm>
              <a:off x="1532" y="2552"/>
              <a:ext cx="330"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79" name="Rectangle 40"/>
            <p:cNvSpPr>
              <a:spLocks noChangeArrowheads="1"/>
            </p:cNvSpPr>
            <p:nvPr/>
          </p:nvSpPr>
          <p:spPr bwMode="auto">
            <a:xfrm>
              <a:off x="1201" y="2552"/>
              <a:ext cx="331"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80" name="Rectangle 39"/>
            <p:cNvSpPr>
              <a:spLocks noChangeArrowheads="1"/>
            </p:cNvSpPr>
            <p:nvPr/>
          </p:nvSpPr>
          <p:spPr bwMode="auto">
            <a:xfrm>
              <a:off x="3184" y="2264"/>
              <a:ext cx="331"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81" name="Rectangle 38"/>
            <p:cNvSpPr>
              <a:spLocks noChangeArrowheads="1"/>
            </p:cNvSpPr>
            <p:nvPr/>
          </p:nvSpPr>
          <p:spPr bwMode="auto">
            <a:xfrm>
              <a:off x="2854" y="2264"/>
              <a:ext cx="330"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82" name="Rectangle 37"/>
            <p:cNvSpPr>
              <a:spLocks noChangeArrowheads="1"/>
            </p:cNvSpPr>
            <p:nvPr/>
          </p:nvSpPr>
          <p:spPr bwMode="auto">
            <a:xfrm>
              <a:off x="2523" y="2264"/>
              <a:ext cx="331"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83" name="Rectangle 36"/>
            <p:cNvSpPr>
              <a:spLocks noChangeArrowheads="1"/>
            </p:cNvSpPr>
            <p:nvPr/>
          </p:nvSpPr>
          <p:spPr bwMode="auto">
            <a:xfrm>
              <a:off x="2193" y="2264"/>
              <a:ext cx="330"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84" name="Rectangle 35"/>
            <p:cNvSpPr>
              <a:spLocks noChangeArrowheads="1"/>
            </p:cNvSpPr>
            <p:nvPr/>
          </p:nvSpPr>
          <p:spPr bwMode="auto">
            <a:xfrm>
              <a:off x="1862" y="2264"/>
              <a:ext cx="331"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85" name="Rectangle 34"/>
            <p:cNvSpPr>
              <a:spLocks noChangeArrowheads="1"/>
            </p:cNvSpPr>
            <p:nvPr/>
          </p:nvSpPr>
          <p:spPr bwMode="auto">
            <a:xfrm>
              <a:off x="1532" y="2264"/>
              <a:ext cx="330"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86" name="Rectangle 33"/>
            <p:cNvSpPr>
              <a:spLocks noChangeArrowheads="1"/>
            </p:cNvSpPr>
            <p:nvPr/>
          </p:nvSpPr>
          <p:spPr bwMode="auto">
            <a:xfrm>
              <a:off x="1201" y="2264"/>
              <a:ext cx="331" cy="288"/>
            </a:xfrm>
            <a:prstGeom prst="rect">
              <a:avLst/>
            </a:prstGeom>
            <a:noFill/>
            <a:ln w="22225" algn="ctr">
              <a:noFill/>
              <a:miter lim="800000"/>
              <a:headEnd/>
              <a:tailEnd/>
            </a:ln>
          </p:spPr>
          <p:txBody>
            <a:bodyPr lIns="90000" tIns="46800" rIns="90000" bIns="46800"/>
            <a:lstStyle/>
            <a:p>
              <a:pPr>
                <a:spcBef>
                  <a:spcPct val="20000"/>
                </a:spcBef>
                <a:buClr>
                  <a:schemeClr val="folHlink"/>
                </a:buClr>
                <a:buSzPct val="90000"/>
                <a:buFont typeface="Wingdings" pitchFamily="2" charset="2"/>
                <a:buNone/>
              </a:pPr>
              <a:endParaRPr lang="fa-IR" sz="2400">
                <a:cs typeface="B Nazanin" pitchFamily="2" charset="-78"/>
              </a:endParaRPr>
            </a:p>
          </p:txBody>
        </p:sp>
        <p:sp>
          <p:nvSpPr>
            <p:cNvPr id="211987" name="Line 47"/>
            <p:cNvSpPr>
              <a:spLocks noChangeShapeType="1"/>
            </p:cNvSpPr>
            <p:nvPr/>
          </p:nvSpPr>
          <p:spPr bwMode="auto">
            <a:xfrm>
              <a:off x="1201" y="2264"/>
              <a:ext cx="2314" cy="0"/>
            </a:xfrm>
            <a:prstGeom prst="line">
              <a:avLst/>
            </a:prstGeom>
            <a:noFill/>
            <a:ln w="28575" cap="sq">
              <a:solidFill>
                <a:schemeClr val="tx1"/>
              </a:solidFill>
              <a:round/>
              <a:headEnd/>
              <a:tailEnd/>
            </a:ln>
          </p:spPr>
          <p:txBody>
            <a:bodyPr lIns="90000" tIns="46800" rIns="90000" bIns="46800" anchor="ctr"/>
            <a:lstStyle/>
            <a:p>
              <a:endParaRPr lang="fa-IR">
                <a:cs typeface="B Nazanin" pitchFamily="2" charset="-78"/>
              </a:endParaRPr>
            </a:p>
          </p:txBody>
        </p:sp>
        <p:sp>
          <p:nvSpPr>
            <p:cNvPr id="211988" name="Line 48"/>
            <p:cNvSpPr>
              <a:spLocks noChangeShapeType="1"/>
            </p:cNvSpPr>
            <p:nvPr/>
          </p:nvSpPr>
          <p:spPr bwMode="auto">
            <a:xfrm>
              <a:off x="1201" y="2552"/>
              <a:ext cx="2314" cy="0"/>
            </a:xfrm>
            <a:prstGeom prst="line">
              <a:avLst/>
            </a:prstGeom>
            <a:noFill/>
            <a:ln w="12700">
              <a:solidFill>
                <a:schemeClr val="tx1"/>
              </a:solidFill>
              <a:round/>
              <a:headEnd/>
              <a:tailEnd/>
            </a:ln>
          </p:spPr>
          <p:txBody>
            <a:bodyPr lIns="90000" tIns="46800" rIns="90000" bIns="46800" anchor="ctr"/>
            <a:lstStyle/>
            <a:p>
              <a:endParaRPr lang="fa-IR">
                <a:cs typeface="B Nazanin" pitchFamily="2" charset="-78"/>
              </a:endParaRPr>
            </a:p>
          </p:txBody>
        </p:sp>
        <p:sp>
          <p:nvSpPr>
            <p:cNvPr id="211989" name="Line 49"/>
            <p:cNvSpPr>
              <a:spLocks noChangeShapeType="1"/>
            </p:cNvSpPr>
            <p:nvPr/>
          </p:nvSpPr>
          <p:spPr bwMode="auto">
            <a:xfrm>
              <a:off x="1201" y="2840"/>
              <a:ext cx="2314" cy="0"/>
            </a:xfrm>
            <a:prstGeom prst="line">
              <a:avLst/>
            </a:prstGeom>
            <a:noFill/>
            <a:ln w="28575" cap="sq">
              <a:solidFill>
                <a:schemeClr val="tx1"/>
              </a:solidFill>
              <a:round/>
              <a:headEnd/>
              <a:tailEnd/>
            </a:ln>
          </p:spPr>
          <p:txBody>
            <a:bodyPr lIns="90000" tIns="46800" rIns="90000" bIns="46800" anchor="ctr"/>
            <a:lstStyle/>
            <a:p>
              <a:endParaRPr lang="fa-IR">
                <a:cs typeface="B Nazanin" pitchFamily="2" charset="-78"/>
              </a:endParaRPr>
            </a:p>
          </p:txBody>
        </p:sp>
        <p:sp>
          <p:nvSpPr>
            <p:cNvPr id="211990" name="Line 50"/>
            <p:cNvSpPr>
              <a:spLocks noChangeShapeType="1"/>
            </p:cNvSpPr>
            <p:nvPr/>
          </p:nvSpPr>
          <p:spPr bwMode="auto">
            <a:xfrm>
              <a:off x="1201" y="2264"/>
              <a:ext cx="0" cy="576"/>
            </a:xfrm>
            <a:prstGeom prst="line">
              <a:avLst/>
            </a:prstGeom>
            <a:noFill/>
            <a:ln w="28575" cap="sq">
              <a:solidFill>
                <a:schemeClr val="tx1"/>
              </a:solidFill>
              <a:round/>
              <a:headEnd/>
              <a:tailEnd/>
            </a:ln>
          </p:spPr>
          <p:txBody>
            <a:bodyPr lIns="90000" tIns="46800" rIns="90000" bIns="46800" anchor="ctr"/>
            <a:lstStyle/>
            <a:p>
              <a:endParaRPr lang="fa-IR">
                <a:cs typeface="B Nazanin" pitchFamily="2" charset="-78"/>
              </a:endParaRPr>
            </a:p>
          </p:txBody>
        </p:sp>
        <p:sp>
          <p:nvSpPr>
            <p:cNvPr id="211991" name="Line 51"/>
            <p:cNvSpPr>
              <a:spLocks noChangeShapeType="1"/>
            </p:cNvSpPr>
            <p:nvPr/>
          </p:nvSpPr>
          <p:spPr bwMode="auto">
            <a:xfrm>
              <a:off x="1532" y="2264"/>
              <a:ext cx="0" cy="576"/>
            </a:xfrm>
            <a:prstGeom prst="line">
              <a:avLst/>
            </a:prstGeom>
            <a:noFill/>
            <a:ln w="12700">
              <a:solidFill>
                <a:schemeClr val="tx1"/>
              </a:solidFill>
              <a:round/>
              <a:headEnd/>
              <a:tailEnd/>
            </a:ln>
          </p:spPr>
          <p:txBody>
            <a:bodyPr lIns="90000" tIns="46800" rIns="90000" bIns="46800" anchor="ctr"/>
            <a:lstStyle/>
            <a:p>
              <a:endParaRPr lang="fa-IR">
                <a:cs typeface="B Nazanin" pitchFamily="2" charset="-78"/>
              </a:endParaRPr>
            </a:p>
          </p:txBody>
        </p:sp>
        <p:sp>
          <p:nvSpPr>
            <p:cNvPr id="211992" name="Line 52"/>
            <p:cNvSpPr>
              <a:spLocks noChangeShapeType="1"/>
            </p:cNvSpPr>
            <p:nvPr/>
          </p:nvSpPr>
          <p:spPr bwMode="auto">
            <a:xfrm>
              <a:off x="1862" y="2264"/>
              <a:ext cx="0" cy="576"/>
            </a:xfrm>
            <a:prstGeom prst="line">
              <a:avLst/>
            </a:prstGeom>
            <a:noFill/>
            <a:ln w="12700">
              <a:solidFill>
                <a:schemeClr val="tx1"/>
              </a:solidFill>
              <a:round/>
              <a:headEnd/>
              <a:tailEnd/>
            </a:ln>
          </p:spPr>
          <p:txBody>
            <a:bodyPr lIns="90000" tIns="46800" rIns="90000" bIns="46800" anchor="ctr"/>
            <a:lstStyle/>
            <a:p>
              <a:endParaRPr lang="fa-IR">
                <a:cs typeface="B Nazanin" pitchFamily="2" charset="-78"/>
              </a:endParaRPr>
            </a:p>
          </p:txBody>
        </p:sp>
        <p:sp>
          <p:nvSpPr>
            <p:cNvPr id="211993" name="Line 53"/>
            <p:cNvSpPr>
              <a:spLocks noChangeShapeType="1"/>
            </p:cNvSpPr>
            <p:nvPr/>
          </p:nvSpPr>
          <p:spPr bwMode="auto">
            <a:xfrm>
              <a:off x="2193" y="2264"/>
              <a:ext cx="0" cy="576"/>
            </a:xfrm>
            <a:prstGeom prst="line">
              <a:avLst/>
            </a:prstGeom>
            <a:noFill/>
            <a:ln w="12700">
              <a:solidFill>
                <a:schemeClr val="tx1"/>
              </a:solidFill>
              <a:round/>
              <a:headEnd/>
              <a:tailEnd/>
            </a:ln>
          </p:spPr>
          <p:txBody>
            <a:bodyPr lIns="90000" tIns="46800" rIns="90000" bIns="46800" anchor="ctr"/>
            <a:lstStyle/>
            <a:p>
              <a:endParaRPr lang="fa-IR">
                <a:cs typeface="B Nazanin" pitchFamily="2" charset="-78"/>
              </a:endParaRPr>
            </a:p>
          </p:txBody>
        </p:sp>
        <p:sp>
          <p:nvSpPr>
            <p:cNvPr id="211994" name="Line 54"/>
            <p:cNvSpPr>
              <a:spLocks noChangeShapeType="1"/>
            </p:cNvSpPr>
            <p:nvPr/>
          </p:nvSpPr>
          <p:spPr bwMode="auto">
            <a:xfrm>
              <a:off x="2523" y="2264"/>
              <a:ext cx="0" cy="576"/>
            </a:xfrm>
            <a:prstGeom prst="line">
              <a:avLst/>
            </a:prstGeom>
            <a:noFill/>
            <a:ln w="12700">
              <a:solidFill>
                <a:schemeClr val="tx1"/>
              </a:solidFill>
              <a:round/>
              <a:headEnd/>
              <a:tailEnd/>
            </a:ln>
          </p:spPr>
          <p:txBody>
            <a:bodyPr lIns="90000" tIns="46800" rIns="90000" bIns="46800" anchor="ctr"/>
            <a:lstStyle/>
            <a:p>
              <a:endParaRPr lang="fa-IR">
                <a:cs typeface="B Nazanin" pitchFamily="2" charset="-78"/>
              </a:endParaRPr>
            </a:p>
          </p:txBody>
        </p:sp>
        <p:sp>
          <p:nvSpPr>
            <p:cNvPr id="211995" name="Line 55"/>
            <p:cNvSpPr>
              <a:spLocks noChangeShapeType="1"/>
            </p:cNvSpPr>
            <p:nvPr/>
          </p:nvSpPr>
          <p:spPr bwMode="auto">
            <a:xfrm>
              <a:off x="2854" y="2264"/>
              <a:ext cx="0" cy="576"/>
            </a:xfrm>
            <a:prstGeom prst="line">
              <a:avLst/>
            </a:prstGeom>
            <a:noFill/>
            <a:ln w="12700">
              <a:solidFill>
                <a:schemeClr val="tx1"/>
              </a:solidFill>
              <a:round/>
              <a:headEnd/>
              <a:tailEnd/>
            </a:ln>
          </p:spPr>
          <p:txBody>
            <a:bodyPr lIns="90000" tIns="46800" rIns="90000" bIns="46800" anchor="ctr"/>
            <a:lstStyle/>
            <a:p>
              <a:endParaRPr lang="fa-IR">
                <a:cs typeface="B Nazanin" pitchFamily="2" charset="-78"/>
              </a:endParaRPr>
            </a:p>
          </p:txBody>
        </p:sp>
        <p:sp>
          <p:nvSpPr>
            <p:cNvPr id="211996" name="Line 56"/>
            <p:cNvSpPr>
              <a:spLocks noChangeShapeType="1"/>
            </p:cNvSpPr>
            <p:nvPr/>
          </p:nvSpPr>
          <p:spPr bwMode="auto">
            <a:xfrm>
              <a:off x="3184" y="2264"/>
              <a:ext cx="0" cy="576"/>
            </a:xfrm>
            <a:prstGeom prst="line">
              <a:avLst/>
            </a:prstGeom>
            <a:noFill/>
            <a:ln w="12700">
              <a:solidFill>
                <a:schemeClr val="tx1"/>
              </a:solidFill>
              <a:round/>
              <a:headEnd/>
              <a:tailEnd/>
            </a:ln>
          </p:spPr>
          <p:txBody>
            <a:bodyPr lIns="90000" tIns="46800" rIns="90000" bIns="46800" anchor="ctr"/>
            <a:lstStyle/>
            <a:p>
              <a:endParaRPr lang="fa-IR">
                <a:cs typeface="B Nazanin" pitchFamily="2" charset="-78"/>
              </a:endParaRPr>
            </a:p>
          </p:txBody>
        </p:sp>
        <p:sp>
          <p:nvSpPr>
            <p:cNvPr id="211997" name="Text Box 62"/>
            <p:cNvSpPr txBox="1">
              <a:spLocks noChangeArrowheads="1"/>
            </p:cNvSpPr>
            <p:nvPr/>
          </p:nvSpPr>
          <p:spPr bwMode="auto">
            <a:xfrm>
              <a:off x="385" y="2253"/>
              <a:ext cx="771" cy="641"/>
            </a:xfrm>
            <a:prstGeom prst="rect">
              <a:avLst/>
            </a:prstGeom>
            <a:noFill/>
            <a:ln w="22225" algn="ctr">
              <a:noFill/>
              <a:miter lim="800000"/>
              <a:headEnd/>
              <a:tailEnd/>
            </a:ln>
          </p:spPr>
          <p:txBody>
            <a:bodyPr lIns="90000" tIns="46800" rIns="90000" bIns="46800">
              <a:spAutoFit/>
            </a:bodyPr>
            <a:lstStyle/>
            <a:p>
              <a:pPr>
                <a:spcBef>
                  <a:spcPct val="50000"/>
                </a:spcBef>
              </a:pPr>
              <a:r>
                <a:rPr lang="fa-IR" sz="2400">
                  <a:cs typeface="B Nazanin" pitchFamily="2" charset="-78"/>
                </a:rPr>
                <a:t>شیار 2</a:t>
              </a:r>
            </a:p>
            <a:p>
              <a:pPr>
                <a:spcBef>
                  <a:spcPct val="50000"/>
                </a:spcBef>
              </a:pPr>
              <a:r>
                <a:rPr lang="fa-IR" sz="2400">
                  <a:cs typeface="B Nazanin" pitchFamily="2" charset="-78"/>
                </a:rPr>
                <a:t>شیار 1</a:t>
              </a:r>
              <a:endParaRPr lang="en-US" sz="2400">
                <a:cs typeface="B Nazanin" pitchFamily="2" charset="-78"/>
              </a:endParaRPr>
            </a:p>
          </p:txBody>
        </p:sp>
        <p:sp>
          <p:nvSpPr>
            <p:cNvPr id="211998" name="Rectangle 63"/>
            <p:cNvSpPr>
              <a:spLocks noChangeArrowheads="1"/>
            </p:cNvSpPr>
            <p:nvPr/>
          </p:nvSpPr>
          <p:spPr bwMode="auto">
            <a:xfrm>
              <a:off x="1882" y="3249"/>
              <a:ext cx="272" cy="272"/>
            </a:xfrm>
            <a:prstGeom prst="rect">
              <a:avLst/>
            </a:prstGeom>
            <a:noFill/>
            <a:ln w="22225" algn="ctr">
              <a:solidFill>
                <a:schemeClr val="tx1"/>
              </a:solidFill>
              <a:miter lim="800000"/>
              <a:headEnd/>
              <a:tailEnd/>
            </a:ln>
          </p:spPr>
          <p:txBody>
            <a:bodyPr wrap="none" lIns="90000" tIns="46800" rIns="90000" bIns="46800" anchor="ctr"/>
            <a:lstStyle/>
            <a:p>
              <a:pPr algn="ctr"/>
              <a:r>
                <a:rPr lang="en-US">
                  <a:cs typeface="B Nazanin" pitchFamily="2" charset="-78"/>
                </a:rPr>
                <a:t>q</a:t>
              </a:r>
              <a:r>
                <a:rPr lang="en-US" sz="1600">
                  <a:cs typeface="B Nazanin" pitchFamily="2" charset="-78"/>
                </a:rPr>
                <a:t>i</a:t>
              </a:r>
              <a:endParaRPr lang="en-US">
                <a:cs typeface="B Nazanin" pitchFamily="2" charset="-78"/>
              </a:endParaRPr>
            </a:p>
          </p:txBody>
        </p:sp>
        <p:cxnSp>
          <p:nvCxnSpPr>
            <p:cNvPr id="211999" name="AutoShape 64"/>
            <p:cNvCxnSpPr>
              <a:cxnSpLocks noChangeShapeType="1"/>
              <a:stCxn id="211998" idx="0"/>
              <a:endCxn id="211977" idx="2"/>
            </p:cNvCxnSpPr>
            <p:nvPr/>
          </p:nvCxnSpPr>
          <p:spPr bwMode="auto">
            <a:xfrm flipV="1">
              <a:off x="2018" y="2840"/>
              <a:ext cx="10" cy="402"/>
            </a:xfrm>
            <a:prstGeom prst="straightConnector1">
              <a:avLst/>
            </a:prstGeom>
            <a:noFill/>
            <a:ln w="22225">
              <a:solidFill>
                <a:schemeClr val="tx1"/>
              </a:solidFill>
              <a:round/>
              <a:headEnd/>
              <a:tailEnd type="triangle" w="med" len="med"/>
            </a:ln>
          </p:spPr>
        </p:cxnSp>
      </p:grpSp>
    </p:spTree>
  </p:cSld>
  <p:clrMapOvr>
    <a:masterClrMapping/>
  </p:clrMapOvr>
  <p:transition spd="med">
    <p:whee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78C25E95-ED93-42E8-849C-DF5C2B8DD17C}" type="slidenum">
              <a:rPr lang="en-US" smtClean="0"/>
              <a:pPr>
                <a:defRPr/>
              </a:pPr>
              <a:t>20</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05480"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105478" name="Rectangle 3"/>
          <p:cNvSpPr txBox="1">
            <a:spLocks noChangeArrowheads="1"/>
          </p:cNvSpPr>
          <p:nvPr/>
        </p:nvSpPr>
        <p:spPr bwMode="auto">
          <a:xfrm>
            <a:off x="457200" y="1885950"/>
            <a:ext cx="8178800" cy="4171950"/>
          </a:xfrm>
          <a:prstGeom prst="rect">
            <a:avLst/>
          </a:prstGeom>
          <a:noFill/>
          <a:ln w="9525">
            <a:noFill/>
            <a:miter lim="800000"/>
            <a:headEnd/>
            <a:tailEnd/>
          </a:ln>
        </p:spPr>
        <p:txBody>
          <a:bodyPr/>
          <a:lstStyle/>
          <a:p>
            <a:pPr marL="342900" indent="-342900" eaLnBrk="0" hangingPunct="0">
              <a:spcBef>
                <a:spcPct val="20000"/>
              </a:spcBef>
              <a:buFont typeface="Wingdings 2" pitchFamily="18" charset="2"/>
              <a:buNone/>
            </a:pPr>
            <a:r>
              <a:rPr lang="en-US" altLang="zh-CN" sz="2400" b="1">
                <a:solidFill>
                  <a:srgbClr val="0814FE"/>
                </a:solidFill>
              </a:rPr>
              <a:t>Simulating NTM M with a deterministic TM:</a:t>
            </a:r>
          </a:p>
          <a:p>
            <a:pPr marL="742950" lvl="1" indent="-285750" eaLnBrk="0" hangingPunct="0">
              <a:spcBef>
                <a:spcPct val="20000"/>
              </a:spcBef>
              <a:buFont typeface="Courier New" pitchFamily="49" charset="0"/>
              <a:buChar char="o"/>
            </a:pPr>
            <a:r>
              <a:rPr lang="en-US" altLang="zh-CN" sz="2800">
                <a:solidFill>
                  <a:srgbClr val="C00000"/>
                </a:solidFill>
                <a:latin typeface="Calibri" pitchFamily="34" charset="0"/>
              </a:rPr>
              <a:t>use a 3 tape TM:</a:t>
            </a:r>
          </a:p>
          <a:p>
            <a:pPr marL="1143000" lvl="2" indent="-228600" eaLnBrk="0" hangingPunct="0">
              <a:spcBef>
                <a:spcPct val="20000"/>
              </a:spcBef>
              <a:buFont typeface="Arial" pitchFamily="34" charset="0"/>
              <a:buChar char="•"/>
            </a:pPr>
            <a:r>
              <a:rPr lang="en-US" altLang="zh-CN" sz="2400">
                <a:latin typeface="Calibri" pitchFamily="34" charset="0"/>
              </a:rPr>
              <a:t>tape 1: input tape (read-only)</a:t>
            </a:r>
          </a:p>
          <a:p>
            <a:pPr marL="1143000" lvl="2" indent="-228600" eaLnBrk="0" hangingPunct="0">
              <a:spcBef>
                <a:spcPct val="20000"/>
              </a:spcBef>
              <a:buFont typeface="Arial" pitchFamily="34" charset="0"/>
              <a:buChar char="•"/>
            </a:pPr>
            <a:r>
              <a:rPr lang="en-US" altLang="zh-CN" sz="2400">
                <a:latin typeface="Calibri" pitchFamily="34" charset="0"/>
              </a:rPr>
              <a:t>tape 2: simulation tape (copy of M’s tape at point corresponding to some node in the tree)</a:t>
            </a:r>
          </a:p>
          <a:p>
            <a:pPr marL="1143000" lvl="2" indent="-228600" eaLnBrk="0" hangingPunct="0">
              <a:spcBef>
                <a:spcPct val="20000"/>
              </a:spcBef>
              <a:buFont typeface="Arial" pitchFamily="34" charset="0"/>
              <a:buChar char="•"/>
            </a:pPr>
            <a:r>
              <a:rPr lang="en-US" altLang="zh-CN" sz="2400">
                <a:latin typeface="Calibri" pitchFamily="34" charset="0"/>
              </a:rPr>
              <a:t>tape 3: which node of the tree we are exploring (string in {1,2,…b}*)</a:t>
            </a:r>
          </a:p>
          <a:p>
            <a:pPr marL="742950" lvl="1" indent="-285750" eaLnBrk="0" hangingPunct="0">
              <a:spcBef>
                <a:spcPct val="20000"/>
              </a:spcBef>
              <a:buFont typeface="Courier New" pitchFamily="49" charset="0"/>
              <a:buChar char="o"/>
            </a:pPr>
            <a:r>
              <a:rPr lang="en-US" altLang="zh-CN" sz="2800">
                <a:solidFill>
                  <a:srgbClr val="C00000"/>
                </a:solidFill>
                <a:latin typeface="Calibri" pitchFamily="34" charset="0"/>
              </a:rPr>
              <a:t>Initially, tape 1 has input, others blank</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B103FF08-1EBB-4C58-9EE6-33F74925D825}" type="slidenum">
              <a:rPr lang="en-US" smtClean="0"/>
              <a:pPr>
                <a:defRPr/>
              </a:pPr>
              <a:t>21</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06504"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pic>
        <p:nvPicPr>
          <p:cNvPr id="106502" name="Picture 3"/>
          <p:cNvPicPr>
            <a:picLocks noChangeAspect="1" noChangeArrowheads="1"/>
          </p:cNvPicPr>
          <p:nvPr/>
        </p:nvPicPr>
        <p:blipFill>
          <a:blip r:embed="rId3" cstate="print"/>
          <a:srcRect/>
          <a:stretch>
            <a:fillRect/>
          </a:stretch>
        </p:blipFill>
        <p:spPr bwMode="auto">
          <a:xfrm>
            <a:off x="685800" y="1828800"/>
            <a:ext cx="8001000" cy="3505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231FC9F0-312B-491B-8BE1-CB044D323C9D}" type="slidenum">
              <a:rPr lang="en-US" smtClean="0"/>
              <a:pPr>
                <a:defRPr/>
              </a:pPr>
              <a:t>22</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07529"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107526" name="TextBox 1"/>
          <p:cNvSpPr txBox="1">
            <a:spLocks noChangeArrowheads="1"/>
          </p:cNvSpPr>
          <p:nvPr/>
        </p:nvSpPr>
        <p:spPr bwMode="auto">
          <a:xfrm>
            <a:off x="762000" y="1519238"/>
            <a:ext cx="4603750" cy="461962"/>
          </a:xfrm>
          <a:prstGeom prst="rect">
            <a:avLst/>
          </a:prstGeom>
          <a:noFill/>
          <a:ln w="9525">
            <a:noFill/>
            <a:miter lim="800000"/>
            <a:headEnd/>
            <a:tailEnd/>
          </a:ln>
        </p:spPr>
        <p:txBody>
          <a:bodyPr wrap="none">
            <a:spAutoFit/>
          </a:bodyPr>
          <a:lstStyle/>
          <a:p>
            <a:r>
              <a:rPr lang="en-US" sz="2400" b="1">
                <a:solidFill>
                  <a:srgbClr val="0814FE"/>
                </a:solidFill>
              </a:rPr>
              <a:t>Turing Machine and Computer</a:t>
            </a:r>
          </a:p>
        </p:txBody>
      </p:sp>
      <p:sp>
        <p:nvSpPr>
          <p:cNvPr id="107527" name="TextBox 4"/>
          <p:cNvSpPr txBox="1">
            <a:spLocks noChangeArrowheads="1"/>
          </p:cNvSpPr>
          <p:nvPr/>
        </p:nvSpPr>
        <p:spPr bwMode="auto">
          <a:xfrm>
            <a:off x="762000" y="2209800"/>
            <a:ext cx="5799138" cy="708025"/>
          </a:xfrm>
          <a:prstGeom prst="rect">
            <a:avLst/>
          </a:prstGeom>
          <a:noFill/>
          <a:ln w="9525">
            <a:noFill/>
            <a:miter lim="800000"/>
            <a:headEnd/>
            <a:tailEnd/>
          </a:ln>
        </p:spPr>
        <p:txBody>
          <a:bodyPr wrap="none">
            <a:spAutoFit/>
          </a:bodyPr>
          <a:lstStyle/>
          <a:p>
            <a:pPr marL="342900" indent="-342900">
              <a:buFont typeface="Courier New" pitchFamily="49" charset="0"/>
              <a:buChar char="o"/>
            </a:pPr>
            <a:r>
              <a:rPr lang="en-US" sz="2000" b="1">
                <a:solidFill>
                  <a:srgbClr val="076116"/>
                </a:solidFill>
              </a:rPr>
              <a:t>A computer can simulate Turing Machine.</a:t>
            </a:r>
          </a:p>
          <a:p>
            <a:pPr marL="342900" indent="-342900">
              <a:buFont typeface="Courier New" pitchFamily="49" charset="0"/>
              <a:buChar char="o"/>
            </a:pPr>
            <a:r>
              <a:rPr lang="en-US" sz="2000" b="1">
                <a:solidFill>
                  <a:srgbClr val="076116"/>
                </a:solidFill>
              </a:rPr>
              <a:t>A Turing Machine can simulate a computer</a:t>
            </a:r>
            <a:r>
              <a:rPr lang="en-US" sz="2000">
                <a:solidFill>
                  <a:srgbClr val="076116"/>
                </a:solidFill>
              </a:rPr>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2CCA8C37-876B-4327-A9C2-70A22B01D2DC}" type="slidenum">
              <a:rPr lang="en-US" smtClean="0"/>
              <a:pPr>
                <a:defRPr/>
              </a:pPr>
              <a:t>23</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08553"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108550" name="TextBox 1"/>
          <p:cNvSpPr txBox="1">
            <a:spLocks noChangeArrowheads="1"/>
          </p:cNvSpPr>
          <p:nvPr/>
        </p:nvSpPr>
        <p:spPr bwMode="auto">
          <a:xfrm>
            <a:off x="685800" y="990600"/>
            <a:ext cx="6329363" cy="461963"/>
          </a:xfrm>
          <a:prstGeom prst="rect">
            <a:avLst/>
          </a:prstGeom>
          <a:noFill/>
          <a:ln w="9525">
            <a:noFill/>
            <a:miter lim="800000"/>
            <a:headEnd/>
            <a:tailEnd/>
          </a:ln>
        </p:spPr>
        <p:txBody>
          <a:bodyPr wrap="none">
            <a:spAutoFit/>
          </a:bodyPr>
          <a:lstStyle/>
          <a:p>
            <a:r>
              <a:rPr lang="en-US" sz="2400" b="1">
                <a:solidFill>
                  <a:srgbClr val="0814FE"/>
                </a:solidFill>
              </a:rPr>
              <a:t>Simulating a Turing Machine by Computer</a:t>
            </a:r>
          </a:p>
        </p:txBody>
      </p:sp>
      <p:pic>
        <p:nvPicPr>
          <p:cNvPr id="108551" name="Picture 2"/>
          <p:cNvPicPr>
            <a:picLocks noChangeAspect="1" noChangeArrowheads="1"/>
          </p:cNvPicPr>
          <p:nvPr/>
        </p:nvPicPr>
        <p:blipFill>
          <a:blip r:embed="rId3" cstate="print"/>
          <a:srcRect/>
          <a:stretch>
            <a:fillRect/>
          </a:stretch>
        </p:blipFill>
        <p:spPr bwMode="auto">
          <a:xfrm>
            <a:off x="1571625" y="1981200"/>
            <a:ext cx="5048250" cy="3971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5FC35EB6-7B63-41B3-9867-64AFE233D39E}" type="slidenum">
              <a:rPr lang="en-US" smtClean="0"/>
              <a:pPr>
                <a:defRPr/>
              </a:pPr>
              <a:t>24</a:t>
            </a:fld>
            <a:endParaRPr lang="en-US"/>
          </a:p>
        </p:txBody>
      </p:sp>
      <p:grpSp>
        <p:nvGrpSpPr>
          <p:cNvPr id="5"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09578"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109574" name="TextBox 9"/>
          <p:cNvSpPr txBox="1">
            <a:spLocks noChangeArrowheads="1"/>
          </p:cNvSpPr>
          <p:nvPr/>
        </p:nvSpPr>
        <p:spPr bwMode="auto">
          <a:xfrm>
            <a:off x="1295400" y="684213"/>
            <a:ext cx="6448425" cy="460375"/>
          </a:xfrm>
          <a:prstGeom prst="rect">
            <a:avLst/>
          </a:prstGeom>
          <a:noFill/>
          <a:ln w="9525">
            <a:noFill/>
            <a:miter lim="800000"/>
            <a:headEnd/>
            <a:tailEnd/>
          </a:ln>
        </p:spPr>
        <p:txBody>
          <a:bodyPr wrap="none">
            <a:spAutoFit/>
          </a:bodyPr>
          <a:lstStyle/>
          <a:p>
            <a:r>
              <a:rPr lang="en-US" sz="2400" b="1">
                <a:solidFill>
                  <a:srgbClr val="0814FE"/>
                </a:solidFill>
              </a:rPr>
              <a:t>Simulating a Computer by Turing Machine</a:t>
            </a:r>
          </a:p>
        </p:txBody>
      </p:sp>
      <p:pic>
        <p:nvPicPr>
          <p:cNvPr id="109575" name="Picture 4"/>
          <p:cNvPicPr>
            <a:picLocks noChangeAspect="1" noChangeArrowheads="1"/>
          </p:cNvPicPr>
          <p:nvPr/>
        </p:nvPicPr>
        <p:blipFill>
          <a:blip r:embed="rId3" cstate="print"/>
          <a:srcRect/>
          <a:stretch>
            <a:fillRect/>
          </a:stretch>
        </p:blipFill>
        <p:spPr bwMode="auto">
          <a:xfrm>
            <a:off x="2857500" y="1285875"/>
            <a:ext cx="6057900" cy="5038725"/>
          </a:xfrm>
          <a:prstGeom prst="rect">
            <a:avLst/>
          </a:prstGeom>
          <a:noFill/>
          <a:ln w="9525">
            <a:noFill/>
            <a:miter lim="800000"/>
            <a:headEnd/>
            <a:tailEnd/>
          </a:ln>
        </p:spPr>
      </p:pic>
      <p:sp>
        <p:nvSpPr>
          <p:cNvPr id="2" name="TextBox 1"/>
          <p:cNvSpPr txBox="1"/>
          <p:nvPr/>
        </p:nvSpPr>
        <p:spPr>
          <a:xfrm>
            <a:off x="447675" y="2832100"/>
            <a:ext cx="2409825" cy="3416300"/>
          </a:xfrm>
          <a:prstGeom prst="rect">
            <a:avLst/>
          </a:prstGeom>
          <a:noFill/>
          <a:ln>
            <a:solidFill>
              <a:srgbClr val="076116"/>
            </a:solidFill>
          </a:ln>
          <a:effectLst>
            <a:outerShdw blurRad="50800" dist="50800" dir="5400000" algn="ctr" rotWithShape="0">
              <a:schemeClr val="tx1">
                <a:lumMod val="50000"/>
                <a:lumOff val="50000"/>
              </a:schemeClr>
            </a:outerShdw>
          </a:effectLst>
        </p:spPr>
        <p:txBody>
          <a:bodyPr>
            <a:spAutoFit/>
          </a:bodyPr>
          <a:lstStyle/>
          <a:p>
            <a:pPr>
              <a:defRPr/>
            </a:pPr>
            <a:r>
              <a:rPr lang="en-US" dirty="0">
                <a:solidFill>
                  <a:srgbClr val="076116"/>
                </a:solidFill>
              </a:rPr>
              <a:t>Both addresses and contents are written in binary. The marker symbol * and # are used to find the ends of addresses and contents. Another marker,$, indicates the beginning of the sequence of addresses and contents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E1336807-EBCE-490F-9711-9AF3C3DB7746}" type="slidenum">
              <a:rPr lang="en-US" smtClean="0"/>
              <a:pPr>
                <a:defRPr/>
              </a:pPr>
              <a:t>25</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10601"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sp>
        <p:nvSpPr>
          <p:cNvPr id="110598" name="Rectangle 1"/>
          <p:cNvSpPr>
            <a:spLocks noChangeArrowheads="1"/>
          </p:cNvSpPr>
          <p:nvPr/>
        </p:nvSpPr>
        <p:spPr bwMode="auto">
          <a:xfrm>
            <a:off x="1143000" y="2362200"/>
            <a:ext cx="6705600" cy="3478213"/>
          </a:xfrm>
          <a:prstGeom prst="rect">
            <a:avLst/>
          </a:prstGeom>
          <a:noFill/>
          <a:ln w="9525">
            <a:noFill/>
            <a:miter lim="800000"/>
            <a:headEnd/>
            <a:tailEnd/>
          </a:ln>
        </p:spPr>
        <p:txBody>
          <a:bodyPr>
            <a:spAutoFit/>
          </a:bodyPr>
          <a:lstStyle/>
          <a:p>
            <a:r>
              <a:rPr lang="en-US" sz="2000"/>
              <a:t>A </a:t>
            </a:r>
            <a:r>
              <a:rPr lang="en-US" sz="2000" i="1"/>
              <a:t>universal </a:t>
            </a:r>
            <a:r>
              <a:rPr lang="en-US" sz="2000"/>
              <a:t>Turing machine is a Turing machine </a:t>
            </a:r>
            <a:r>
              <a:rPr lang="en-US" sz="2000" i="1"/>
              <a:t>T</a:t>
            </a:r>
            <a:r>
              <a:rPr lang="en-US" sz="2000" i="1" baseline="-25000"/>
              <a:t>u</a:t>
            </a:r>
            <a:r>
              <a:rPr lang="en-US" sz="2000" i="1"/>
              <a:t> </a:t>
            </a:r>
            <a:r>
              <a:rPr lang="en-US" sz="2000"/>
              <a:t>that works as follows. It is assumed to receive an input string of the form </a:t>
            </a:r>
            <a:r>
              <a:rPr lang="en-US" sz="2000" i="1"/>
              <a:t>e(T )e(z)</a:t>
            </a:r>
            <a:r>
              <a:rPr lang="en-US" sz="2000"/>
              <a:t>, where </a:t>
            </a:r>
            <a:r>
              <a:rPr lang="en-US" sz="2000" i="1"/>
              <a:t>T </a:t>
            </a:r>
            <a:r>
              <a:rPr lang="en-US" sz="2000"/>
              <a:t>is an arbitrary TM, </a:t>
            </a:r>
            <a:r>
              <a:rPr lang="en-US" sz="2000" i="1"/>
              <a:t>z </a:t>
            </a:r>
            <a:r>
              <a:rPr lang="en-US" sz="2000"/>
              <a:t>is a string over the input alphabet of </a:t>
            </a:r>
            <a:r>
              <a:rPr lang="en-US" sz="2000" i="1"/>
              <a:t>T </a:t>
            </a:r>
            <a:r>
              <a:rPr lang="en-US" sz="2000"/>
              <a:t>, and </a:t>
            </a:r>
            <a:r>
              <a:rPr lang="en-US" sz="2000" i="1"/>
              <a:t>e </a:t>
            </a:r>
            <a:r>
              <a:rPr lang="en-US" sz="2000"/>
              <a:t>is an encoding function whose values are strings in {0</a:t>
            </a:r>
            <a:r>
              <a:rPr lang="en-US" sz="2000" i="1"/>
              <a:t>, </a:t>
            </a:r>
            <a:r>
              <a:rPr lang="en-US" sz="2000"/>
              <a:t>1}∗. The computation performed by </a:t>
            </a:r>
            <a:r>
              <a:rPr lang="en-US" sz="2000" i="1"/>
              <a:t>T</a:t>
            </a:r>
            <a:r>
              <a:rPr lang="en-US" sz="2000" i="1" baseline="-25000"/>
              <a:t>u</a:t>
            </a:r>
            <a:r>
              <a:rPr lang="en-US" sz="2000" i="1"/>
              <a:t> </a:t>
            </a:r>
            <a:r>
              <a:rPr lang="en-US" sz="2000"/>
              <a:t>on this input string satisfies these two properties:</a:t>
            </a:r>
          </a:p>
          <a:p>
            <a:endParaRPr lang="en-US" sz="2000"/>
          </a:p>
          <a:p>
            <a:r>
              <a:rPr lang="en-US" sz="2000">
                <a:solidFill>
                  <a:srgbClr val="022007"/>
                </a:solidFill>
              </a:rPr>
              <a:t>1. </a:t>
            </a:r>
            <a:r>
              <a:rPr lang="en-US" sz="2000" i="1">
                <a:solidFill>
                  <a:srgbClr val="022007"/>
                </a:solidFill>
              </a:rPr>
              <a:t>T</a:t>
            </a:r>
            <a:r>
              <a:rPr lang="en-US" sz="2000" i="1" baseline="-25000">
                <a:solidFill>
                  <a:srgbClr val="022007"/>
                </a:solidFill>
              </a:rPr>
              <a:t>u </a:t>
            </a:r>
            <a:r>
              <a:rPr lang="en-US" sz="2000">
                <a:solidFill>
                  <a:srgbClr val="022007"/>
                </a:solidFill>
              </a:rPr>
              <a:t>accepts the string </a:t>
            </a:r>
            <a:r>
              <a:rPr lang="en-US" sz="2000" i="1">
                <a:solidFill>
                  <a:srgbClr val="022007"/>
                </a:solidFill>
              </a:rPr>
              <a:t>e(T )e(z) </a:t>
            </a:r>
            <a:r>
              <a:rPr lang="en-US" sz="2000">
                <a:solidFill>
                  <a:srgbClr val="022007"/>
                </a:solidFill>
              </a:rPr>
              <a:t>if and only if </a:t>
            </a:r>
            <a:r>
              <a:rPr lang="en-US" sz="2000" i="1">
                <a:solidFill>
                  <a:srgbClr val="022007"/>
                </a:solidFill>
              </a:rPr>
              <a:t>T </a:t>
            </a:r>
            <a:r>
              <a:rPr lang="en-US" sz="2000">
                <a:solidFill>
                  <a:srgbClr val="022007"/>
                </a:solidFill>
              </a:rPr>
              <a:t>accepts </a:t>
            </a:r>
            <a:r>
              <a:rPr lang="en-US" sz="2000" i="1">
                <a:solidFill>
                  <a:srgbClr val="022007"/>
                </a:solidFill>
              </a:rPr>
              <a:t>z</a:t>
            </a:r>
            <a:r>
              <a:rPr lang="en-US" sz="2000">
                <a:solidFill>
                  <a:srgbClr val="022007"/>
                </a:solidFill>
              </a:rPr>
              <a:t>.</a:t>
            </a:r>
          </a:p>
          <a:p>
            <a:r>
              <a:rPr lang="en-US" sz="2000">
                <a:solidFill>
                  <a:srgbClr val="022007"/>
                </a:solidFill>
              </a:rPr>
              <a:t>2. If </a:t>
            </a:r>
            <a:r>
              <a:rPr lang="en-US" sz="2000" i="1">
                <a:solidFill>
                  <a:srgbClr val="022007"/>
                </a:solidFill>
              </a:rPr>
              <a:t>T </a:t>
            </a:r>
            <a:r>
              <a:rPr lang="en-US" sz="2000">
                <a:solidFill>
                  <a:srgbClr val="022007"/>
                </a:solidFill>
              </a:rPr>
              <a:t>accepts </a:t>
            </a:r>
            <a:r>
              <a:rPr lang="en-US" sz="2000" i="1">
                <a:solidFill>
                  <a:srgbClr val="022007"/>
                </a:solidFill>
              </a:rPr>
              <a:t>z </a:t>
            </a:r>
            <a:r>
              <a:rPr lang="en-US" sz="2000">
                <a:solidFill>
                  <a:srgbClr val="022007"/>
                </a:solidFill>
              </a:rPr>
              <a:t>and produces output </a:t>
            </a:r>
            <a:r>
              <a:rPr lang="en-US" sz="2000" i="1">
                <a:solidFill>
                  <a:srgbClr val="022007"/>
                </a:solidFill>
              </a:rPr>
              <a:t>y</a:t>
            </a:r>
            <a:r>
              <a:rPr lang="en-US" sz="2000">
                <a:solidFill>
                  <a:srgbClr val="022007"/>
                </a:solidFill>
              </a:rPr>
              <a:t>, then </a:t>
            </a:r>
            <a:r>
              <a:rPr lang="en-US" sz="2000" i="1">
                <a:solidFill>
                  <a:srgbClr val="022007"/>
                </a:solidFill>
              </a:rPr>
              <a:t>T</a:t>
            </a:r>
            <a:r>
              <a:rPr lang="en-US" sz="2000" i="1" baseline="-25000">
                <a:solidFill>
                  <a:srgbClr val="022007"/>
                </a:solidFill>
              </a:rPr>
              <a:t>u</a:t>
            </a:r>
            <a:r>
              <a:rPr lang="en-US" sz="2000" i="1">
                <a:solidFill>
                  <a:srgbClr val="022007"/>
                </a:solidFill>
              </a:rPr>
              <a:t> </a:t>
            </a:r>
            <a:r>
              <a:rPr lang="en-US" sz="2000">
                <a:solidFill>
                  <a:srgbClr val="022007"/>
                </a:solidFill>
              </a:rPr>
              <a:t>produces 	output </a:t>
            </a:r>
            <a:r>
              <a:rPr lang="en-US" sz="2000" i="1">
                <a:solidFill>
                  <a:srgbClr val="022007"/>
                </a:solidFill>
              </a:rPr>
              <a:t>e(y)</a:t>
            </a:r>
            <a:r>
              <a:rPr lang="en-US" sz="2000">
                <a:solidFill>
                  <a:srgbClr val="022007"/>
                </a:solidFill>
              </a:rPr>
              <a:t>.</a:t>
            </a:r>
          </a:p>
        </p:txBody>
      </p:sp>
      <p:sp>
        <p:nvSpPr>
          <p:cNvPr id="110599" name="TextBox 4"/>
          <p:cNvSpPr txBox="1">
            <a:spLocks noChangeArrowheads="1"/>
          </p:cNvSpPr>
          <p:nvPr/>
        </p:nvSpPr>
        <p:spPr bwMode="auto">
          <a:xfrm>
            <a:off x="1295400" y="1371600"/>
            <a:ext cx="3905250" cy="461963"/>
          </a:xfrm>
          <a:prstGeom prst="rect">
            <a:avLst/>
          </a:prstGeom>
          <a:noFill/>
          <a:ln w="9525">
            <a:noFill/>
            <a:miter lim="800000"/>
            <a:headEnd/>
            <a:tailEnd/>
          </a:ln>
        </p:spPr>
        <p:txBody>
          <a:bodyPr wrap="none">
            <a:spAutoFit/>
          </a:bodyPr>
          <a:lstStyle/>
          <a:p>
            <a:r>
              <a:rPr lang="en-US" sz="2400" b="1">
                <a:solidFill>
                  <a:srgbClr val="0814FE"/>
                </a:solidFill>
              </a:rPr>
              <a:t>Universal Turing Machine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Dept. of Computer Science &amp; IT, FUUAST                                 Theory of Computation</a:t>
            </a:r>
          </a:p>
        </p:txBody>
      </p:sp>
      <p:sp>
        <p:nvSpPr>
          <p:cNvPr id="4" name="Slide Number Placeholder 3"/>
          <p:cNvSpPr>
            <a:spLocks noGrp="1"/>
          </p:cNvSpPr>
          <p:nvPr>
            <p:ph type="sldNum" sz="quarter" idx="12"/>
          </p:nvPr>
        </p:nvSpPr>
        <p:spPr/>
        <p:txBody>
          <a:bodyPr/>
          <a:lstStyle/>
          <a:p>
            <a:pPr>
              <a:defRPr/>
            </a:pPr>
            <a:fld id="{CA3CB0F9-A763-427C-82EF-08B5F6965F6C}" type="slidenum">
              <a:rPr lang="en-US" smtClean="0"/>
              <a:pPr>
                <a:defRPr/>
              </a:pPr>
              <a:t>26</a:t>
            </a:fld>
            <a:endParaRPr lang="en-US"/>
          </a:p>
        </p:txBody>
      </p:sp>
      <p:grpSp>
        <p:nvGrpSpPr>
          <p:cNvPr id="2" name="Group 5"/>
          <p:cNvGrpSpPr>
            <a:grpSpLocks/>
          </p:cNvGrpSpPr>
          <p:nvPr/>
        </p:nvGrpSpPr>
        <p:grpSpPr bwMode="auto">
          <a:xfrm>
            <a:off x="76200" y="238125"/>
            <a:ext cx="9067800" cy="676275"/>
            <a:chOff x="-3888" y="314325"/>
            <a:chExt cx="9147888" cy="676275"/>
          </a:xfrm>
        </p:grpSpPr>
        <p:cxnSp>
          <p:nvCxnSpPr>
            <p:cNvPr id="7" name="Straight Connector 6"/>
            <p:cNvCxnSpPr/>
            <p:nvPr/>
          </p:nvCxnSpPr>
          <p:spPr>
            <a:xfrm>
              <a:off x="-685" y="685800"/>
              <a:ext cx="9144685" cy="1588"/>
            </a:xfrm>
            <a:prstGeom prst="line">
              <a:avLst/>
            </a:prstGeom>
            <a:ln w="41275" cmpd="thinThick">
              <a:solidFill>
                <a:srgbClr val="C00000"/>
              </a:solidFill>
              <a:prstDash val="solid"/>
              <a:round/>
            </a:ln>
            <a:effectLst>
              <a:outerShdw blurRad="50800" dist="50800" dir="8100000" algn="tr" rotWithShape="0">
                <a:prstClr val="black">
                  <a:alpha val="56000"/>
                </a:prstClr>
              </a:outerShdw>
            </a:effectLst>
          </p:spPr>
          <p:style>
            <a:lnRef idx="1">
              <a:schemeClr val="accent1"/>
            </a:lnRef>
            <a:fillRef idx="0">
              <a:schemeClr val="accent1"/>
            </a:fillRef>
            <a:effectRef idx="0">
              <a:schemeClr val="accent1"/>
            </a:effectRef>
            <a:fontRef idx="minor">
              <a:schemeClr val="tx1"/>
            </a:fontRef>
          </p:style>
        </p:cxnSp>
        <p:pic>
          <p:nvPicPr>
            <p:cNvPr id="111625" name="Picture 3"/>
            <p:cNvPicPr>
              <a:picLocks noChangeAspect="1" noChangeArrowheads="1"/>
            </p:cNvPicPr>
            <p:nvPr/>
          </p:nvPicPr>
          <p:blipFill>
            <a:blip r:embed="rId2" cstate="print"/>
            <a:srcRect/>
            <a:stretch>
              <a:fillRect/>
            </a:stretch>
          </p:blipFill>
          <p:spPr bwMode="auto">
            <a:xfrm>
              <a:off x="-3888" y="314325"/>
              <a:ext cx="742950" cy="676275"/>
            </a:xfrm>
            <a:prstGeom prst="rect">
              <a:avLst/>
            </a:prstGeom>
            <a:noFill/>
            <a:ln w="9525">
              <a:noFill/>
              <a:miter lim="800000"/>
              <a:headEnd/>
              <a:tailEnd/>
            </a:ln>
            <a:effectLst/>
          </p:spPr>
        </p:pic>
      </p:grpSp>
      <p:sp>
        <p:nvSpPr>
          <p:cNvPr id="9" name="Rectangle 8"/>
          <p:cNvSpPr>
            <a:spLocks noGrp="1" noChangeArrowheads="1"/>
          </p:cNvSpPr>
          <p:nvPr/>
        </p:nvSpPr>
        <p:spPr bwMode="auto">
          <a:xfrm>
            <a:off x="952500" y="155575"/>
            <a:ext cx="6286500" cy="377825"/>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a:lstStyle>
          <a:p>
            <a:pPr algn="l" eaLnBrk="1" hangingPunct="1">
              <a:defRPr/>
            </a:pPr>
            <a:r>
              <a:rPr lang="en-US" sz="2800" dirty="0" smtClean="0">
                <a:solidFill>
                  <a:srgbClr val="FF0000"/>
                </a:solidFill>
              </a:rPr>
              <a:t>Turing Machine</a:t>
            </a:r>
            <a:endParaRPr lang="en-CA" sz="2800" dirty="0">
              <a:solidFill>
                <a:srgbClr val="FF0000"/>
              </a:solidFill>
            </a:endParaRPr>
          </a:p>
        </p:txBody>
      </p:sp>
      <p:pic>
        <p:nvPicPr>
          <p:cNvPr id="111622" name="Picture 2"/>
          <p:cNvPicPr>
            <a:picLocks noChangeAspect="1" noChangeArrowheads="1"/>
          </p:cNvPicPr>
          <p:nvPr/>
        </p:nvPicPr>
        <p:blipFill>
          <a:blip r:embed="rId3" cstate="print"/>
          <a:srcRect/>
          <a:stretch>
            <a:fillRect/>
          </a:stretch>
        </p:blipFill>
        <p:spPr bwMode="auto">
          <a:xfrm>
            <a:off x="2171700" y="1543050"/>
            <a:ext cx="4800600" cy="4705350"/>
          </a:xfrm>
          <a:prstGeom prst="rect">
            <a:avLst/>
          </a:prstGeom>
          <a:noFill/>
          <a:ln w="9525">
            <a:noFill/>
            <a:miter lim="800000"/>
            <a:headEnd/>
            <a:tailEnd/>
          </a:ln>
        </p:spPr>
      </p:pic>
      <p:sp>
        <p:nvSpPr>
          <p:cNvPr id="111623" name="TextBox 10"/>
          <p:cNvSpPr txBox="1">
            <a:spLocks noChangeArrowheads="1"/>
          </p:cNvSpPr>
          <p:nvPr/>
        </p:nvSpPr>
        <p:spPr bwMode="auto">
          <a:xfrm>
            <a:off x="762000" y="919163"/>
            <a:ext cx="3905250" cy="461962"/>
          </a:xfrm>
          <a:prstGeom prst="rect">
            <a:avLst/>
          </a:prstGeom>
          <a:noFill/>
          <a:ln w="9525">
            <a:noFill/>
            <a:miter lim="800000"/>
            <a:headEnd/>
            <a:tailEnd/>
          </a:ln>
        </p:spPr>
        <p:txBody>
          <a:bodyPr wrap="none">
            <a:spAutoFit/>
          </a:bodyPr>
          <a:lstStyle/>
          <a:p>
            <a:r>
              <a:rPr lang="en-US" sz="2400" b="1">
                <a:solidFill>
                  <a:srgbClr val="0814FE"/>
                </a:solidFill>
              </a:rPr>
              <a:t>Universal Turing Machine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روال شمارش</a:t>
            </a:r>
            <a:endParaRPr lang="fa-IR" dirty="0"/>
          </a:p>
        </p:txBody>
      </p:sp>
      <p:sp>
        <p:nvSpPr>
          <p:cNvPr id="3" name="Content Placeholder 2"/>
          <p:cNvSpPr>
            <a:spLocks noGrp="1"/>
          </p:cNvSpPr>
          <p:nvPr>
            <p:ph idx="1"/>
          </p:nvPr>
        </p:nvSpPr>
        <p:spPr/>
        <p:txBody>
          <a:bodyPr/>
          <a:lstStyle/>
          <a:p>
            <a:endParaRPr lang="fa-I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اتوماتای کراندار خطی</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8055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56" name="Rectangle 20"/>
          <p:cNvSpPr>
            <a:spLocks noGrp="1" noChangeArrowheads="1"/>
          </p:cNvSpPr>
          <p:nvPr>
            <p:ph type="title"/>
          </p:nvPr>
        </p:nvSpPr>
        <p:spPr/>
        <p:txBody>
          <a:bodyPr/>
          <a:lstStyle/>
          <a:p>
            <a:r>
              <a:rPr lang="fa-IR" dirty="0" smtClean="0"/>
              <a:t>ماشینهای چند شیاره</a:t>
            </a:r>
            <a:endParaRPr lang="en-US" dirty="0" smtClean="0"/>
          </a:p>
        </p:txBody>
      </p:sp>
      <p:sp>
        <p:nvSpPr>
          <p:cNvPr id="5" name="Content Placeholder 4"/>
          <p:cNvSpPr>
            <a:spLocks noGrp="1"/>
          </p:cNvSpPr>
          <p:nvPr>
            <p:ph idx="1"/>
          </p:nvPr>
        </p:nvSpPr>
        <p:spPr/>
        <p:txBody>
          <a:bodyPr/>
          <a:lstStyle/>
          <a:p>
            <a:pPr algn="just">
              <a:spcBef>
                <a:spcPct val="50000"/>
              </a:spcBef>
            </a:pPr>
            <a:r>
              <a:rPr lang="fa-IR" b="1" dirty="0" smtClean="0"/>
              <a:t>قضیه:</a:t>
            </a:r>
          </a:p>
          <a:p>
            <a:pPr lvl="1" algn="just">
              <a:spcBef>
                <a:spcPct val="50000"/>
              </a:spcBef>
            </a:pPr>
            <a:r>
              <a:rPr lang="fa-IR" dirty="0" smtClean="0"/>
              <a:t>یک زبان </a:t>
            </a:r>
            <a:r>
              <a:rPr lang="en-US" dirty="0" smtClean="0"/>
              <a:t>L</a:t>
            </a:r>
            <a:r>
              <a:rPr lang="fa-IR" dirty="0" smtClean="0"/>
              <a:t> توسط یک ماشین تورینگ دو شیاره پذیرفته می شود اگر و تنها اگر آن توسط یک ماشین تورینگ استاندارد پذیرفته شود.</a:t>
            </a:r>
            <a:endParaRPr lang="en-US" dirty="0" smtClean="0"/>
          </a:p>
          <a:p>
            <a:r>
              <a:rPr lang="fa-IR" b="1" dirty="0" smtClean="0"/>
              <a:t>اثبات:</a:t>
            </a:r>
          </a:p>
          <a:p>
            <a:pPr lvl="1"/>
            <a:r>
              <a:rPr lang="fa-IR" dirty="0" smtClean="0"/>
              <a:t>نوار چند شیاره در واقع امکان جدیدی نیست، برای داشتن یک نوار </a:t>
            </a:r>
            <a:r>
              <a:rPr lang="en-US" dirty="0" smtClean="0"/>
              <a:t>k</a:t>
            </a:r>
            <a:r>
              <a:rPr lang="fa-IR" dirty="0" smtClean="0"/>
              <a:t> شیاره کافی است الفبای نوار (</a:t>
            </a:r>
            <a:r>
              <a:rPr lang="en-US" altLang="zh-CN" dirty="0" smtClean="0">
                <a:solidFill>
                  <a:srgbClr val="C00000"/>
                </a:solidFill>
                <a:sym typeface="Symbol" pitchFamily="18" charset="2"/>
              </a:rPr>
              <a:t></a:t>
            </a:r>
            <a:r>
              <a:rPr lang="fa-IR" dirty="0" smtClean="0"/>
              <a:t>) به جای آنکه یک مجموعه حاوی سمبلهای اتمیک باشد، حاوی </a:t>
            </a:r>
            <a:r>
              <a:rPr lang="en-US" dirty="0" smtClean="0"/>
              <a:t>k</a:t>
            </a:r>
            <a:r>
              <a:rPr lang="fa-IR" dirty="0" smtClean="0"/>
              <a:t>تایی های مرتب باشد. در واقع </a:t>
            </a:r>
            <a:r>
              <a:rPr lang="en-US" altLang="zh-CN" dirty="0" smtClean="0">
                <a:sym typeface="Symbol" pitchFamily="18" charset="2"/>
              </a:rPr>
              <a:t></a:t>
            </a:r>
            <a:r>
              <a:rPr lang="fa-IR" altLang="zh-CN" dirty="0" smtClean="0">
                <a:sym typeface="Symbol" pitchFamily="18" charset="2"/>
              </a:rPr>
              <a:t> با </a:t>
            </a:r>
            <a:r>
              <a:rPr lang="en-US" altLang="zh-CN" dirty="0" smtClean="0">
                <a:sym typeface="Symbol" pitchFamily="18" charset="2"/>
              </a:rPr>
              <a:t></a:t>
            </a:r>
            <a:r>
              <a:rPr lang="en-US" altLang="zh-CN" baseline="30000" dirty="0" smtClean="0">
                <a:sym typeface="Symbol" pitchFamily="18" charset="2"/>
              </a:rPr>
              <a:t>K</a:t>
            </a:r>
            <a:r>
              <a:rPr lang="fa-IR" altLang="zh-CN" dirty="0" smtClean="0">
                <a:sym typeface="Symbol" pitchFamily="18" charset="2"/>
              </a:rPr>
              <a:t> جایگزین شده است. در واقع محتوای نوار وقتی شیار اول </a:t>
            </a:r>
            <a:r>
              <a:rPr lang="en-US" altLang="zh-CN" dirty="0" smtClean="0">
                <a:sym typeface="Symbol" pitchFamily="18" charset="2"/>
              </a:rPr>
              <a:t>a</a:t>
            </a:r>
            <a:r>
              <a:rPr lang="fa-IR" altLang="zh-CN" dirty="0" smtClean="0">
                <a:sym typeface="Symbol" pitchFamily="18" charset="2"/>
              </a:rPr>
              <a:t> شیار دوم </a:t>
            </a:r>
            <a:r>
              <a:rPr lang="en-US" altLang="zh-CN" dirty="0" smtClean="0">
                <a:sym typeface="Symbol" pitchFamily="18" charset="2"/>
              </a:rPr>
              <a:t>b</a:t>
            </a:r>
            <a:r>
              <a:rPr lang="fa-IR" altLang="zh-CN" dirty="0" smtClean="0">
                <a:sym typeface="Symbol" pitchFamily="18" charset="2"/>
              </a:rPr>
              <a:t> و شیار سوم </a:t>
            </a:r>
            <a:r>
              <a:rPr lang="en-US" altLang="zh-CN" dirty="0" smtClean="0">
                <a:sym typeface="Symbol" pitchFamily="18" charset="2"/>
              </a:rPr>
              <a:t>c</a:t>
            </a:r>
            <a:r>
              <a:rPr lang="fa-IR" altLang="zh-CN" dirty="0" smtClean="0">
                <a:sym typeface="Symbol" pitchFamily="18" charset="2"/>
              </a:rPr>
              <a:t> باشد، سه تایی مرتب </a:t>
            </a:r>
            <a:r>
              <a:rPr lang="en-US" altLang="zh-CN" dirty="0" smtClean="0">
                <a:sym typeface="Symbol" pitchFamily="18" charset="2"/>
              </a:rPr>
              <a:t>(</a:t>
            </a:r>
            <a:r>
              <a:rPr lang="en-US" altLang="zh-CN" dirty="0" err="1" smtClean="0">
                <a:sym typeface="Symbol" pitchFamily="18" charset="2"/>
              </a:rPr>
              <a:t>a,b,c</a:t>
            </a:r>
            <a:r>
              <a:rPr lang="en-US" altLang="zh-CN" dirty="0" smtClean="0">
                <a:sym typeface="Symbol" pitchFamily="18" charset="2"/>
              </a:rPr>
              <a:t>)</a:t>
            </a:r>
            <a:r>
              <a:rPr lang="fa-IR" altLang="zh-CN" dirty="0" smtClean="0">
                <a:sym typeface="Symbol" pitchFamily="18" charset="2"/>
              </a:rPr>
              <a:t> است.</a:t>
            </a:r>
            <a:endParaRPr lang="fa-IR"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610" name="Rectangle 26"/>
          <p:cNvSpPr>
            <a:spLocks noGrp="1" noChangeArrowheads="1"/>
          </p:cNvSpPr>
          <p:nvPr>
            <p:ph type="title"/>
          </p:nvPr>
        </p:nvSpPr>
        <p:spPr/>
        <p:txBody>
          <a:bodyPr/>
          <a:lstStyle/>
          <a:p>
            <a:r>
              <a:rPr lang="fa-IR" dirty="0" smtClean="0"/>
              <a:t>ماشین تورینگ با نوار نیمه محدود</a:t>
            </a:r>
            <a:endParaRPr lang="en-US" dirty="0" smtClean="0"/>
          </a:p>
        </p:txBody>
      </p:sp>
      <p:sp>
        <p:nvSpPr>
          <p:cNvPr id="6" name="Content Placeholder 5"/>
          <p:cNvSpPr>
            <a:spLocks noGrp="1"/>
          </p:cNvSpPr>
          <p:nvPr>
            <p:ph idx="1"/>
          </p:nvPr>
        </p:nvSpPr>
        <p:spPr/>
        <p:txBody>
          <a:bodyPr>
            <a:normAutofit/>
          </a:bodyPr>
          <a:lstStyle/>
          <a:p>
            <a:r>
              <a:rPr lang="fa-IR" dirty="0" smtClean="0"/>
              <a:t>ماشین تورینگ با نوار نیمه محدود:</a:t>
            </a:r>
          </a:p>
          <a:p>
            <a:pPr lvl="1"/>
            <a:r>
              <a:rPr lang="fa-IR" dirty="0" smtClean="0"/>
              <a:t>یک ماشین تورینگ با یک نوار نیمه محدود مشابه ماشین تورینگ استاندارد است با این تفاوت که نوار آن از هر یک طرف محدود است.</a:t>
            </a:r>
          </a:p>
          <a:p>
            <a:pPr algn="just">
              <a:spcBef>
                <a:spcPct val="50000"/>
              </a:spcBef>
            </a:pPr>
            <a:endParaRPr lang="fa-IR" dirty="0" smtClean="0"/>
          </a:p>
          <a:p>
            <a:pPr algn="just">
              <a:spcBef>
                <a:spcPct val="50000"/>
              </a:spcBef>
            </a:pPr>
            <a:r>
              <a:rPr lang="fa-IR" dirty="0" smtClean="0"/>
              <a:t>قضیه:</a:t>
            </a:r>
          </a:p>
          <a:p>
            <a:pPr lvl="1" algn="just">
              <a:spcBef>
                <a:spcPct val="50000"/>
              </a:spcBef>
            </a:pPr>
            <a:r>
              <a:rPr lang="fa-IR" dirty="0" smtClean="0"/>
              <a:t>زبان </a:t>
            </a:r>
            <a:r>
              <a:rPr lang="en-US" dirty="0" smtClean="0"/>
              <a:t>L</a:t>
            </a:r>
            <a:r>
              <a:rPr lang="fa-IR" dirty="0" smtClean="0"/>
              <a:t> توسط یک ماشین تورینگ با نوار نیمه محدود پذیرفته می شود اگر و تنها اگر آن توسط یک ماشین تورینگ استاندارد پذیرفته می شود.</a:t>
            </a:r>
          </a:p>
        </p:txBody>
      </p:sp>
      <p:grpSp>
        <p:nvGrpSpPr>
          <p:cNvPr id="9" name="Group 8"/>
          <p:cNvGrpSpPr/>
          <p:nvPr/>
        </p:nvGrpSpPr>
        <p:grpSpPr>
          <a:xfrm>
            <a:off x="1187624" y="3284984"/>
            <a:ext cx="4703763" cy="1233487"/>
            <a:chOff x="2362200" y="2271713"/>
            <a:chExt cx="4703763" cy="1233487"/>
          </a:xfrm>
        </p:grpSpPr>
        <p:sp>
          <p:nvSpPr>
            <p:cNvPr id="10" name="Line 3"/>
            <p:cNvSpPr>
              <a:spLocks noChangeShapeType="1"/>
            </p:cNvSpPr>
            <p:nvPr/>
          </p:nvSpPr>
          <p:spPr bwMode="auto">
            <a:xfrm>
              <a:off x="2362200" y="2362200"/>
              <a:ext cx="3657600" cy="0"/>
            </a:xfrm>
            <a:prstGeom prst="line">
              <a:avLst/>
            </a:prstGeom>
            <a:noFill/>
            <a:ln w="9525">
              <a:solidFill>
                <a:schemeClr val="tx1"/>
              </a:solidFill>
              <a:round/>
              <a:headEnd/>
              <a:tailEnd type="none" w="lg" len="lg"/>
            </a:ln>
          </p:spPr>
          <p:txBody>
            <a:bodyPr anchor="ctr">
              <a:spAutoFit/>
            </a:bodyPr>
            <a:lstStyle/>
            <a:p>
              <a:endParaRPr lang="fa-IR"/>
            </a:p>
          </p:txBody>
        </p:sp>
        <p:sp>
          <p:nvSpPr>
            <p:cNvPr id="11" name="Line 4"/>
            <p:cNvSpPr>
              <a:spLocks noChangeShapeType="1"/>
            </p:cNvSpPr>
            <p:nvPr/>
          </p:nvSpPr>
          <p:spPr bwMode="auto">
            <a:xfrm>
              <a:off x="2362200" y="3048000"/>
              <a:ext cx="3657600" cy="0"/>
            </a:xfrm>
            <a:prstGeom prst="line">
              <a:avLst/>
            </a:prstGeom>
            <a:noFill/>
            <a:ln w="9525">
              <a:solidFill>
                <a:schemeClr val="tx1"/>
              </a:solidFill>
              <a:round/>
              <a:headEnd/>
              <a:tailEnd type="none" w="lg" len="lg"/>
            </a:ln>
          </p:spPr>
          <p:txBody>
            <a:bodyPr anchor="ctr">
              <a:spAutoFit/>
            </a:bodyPr>
            <a:lstStyle/>
            <a:p>
              <a:endParaRPr lang="fa-IR"/>
            </a:p>
          </p:txBody>
        </p:sp>
        <p:sp>
          <p:nvSpPr>
            <p:cNvPr id="12" name="Line 5"/>
            <p:cNvSpPr>
              <a:spLocks noChangeShapeType="1"/>
            </p:cNvSpPr>
            <p:nvPr/>
          </p:nvSpPr>
          <p:spPr bwMode="auto">
            <a:xfrm>
              <a:off x="2362200" y="2362200"/>
              <a:ext cx="0" cy="6858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13" name="Line 7"/>
            <p:cNvSpPr>
              <a:spLocks noChangeShapeType="1"/>
            </p:cNvSpPr>
            <p:nvPr/>
          </p:nvSpPr>
          <p:spPr bwMode="auto">
            <a:xfrm>
              <a:off x="2895600" y="2362200"/>
              <a:ext cx="0" cy="6858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14" name="Line 8"/>
            <p:cNvSpPr>
              <a:spLocks noChangeShapeType="1"/>
            </p:cNvSpPr>
            <p:nvPr/>
          </p:nvSpPr>
          <p:spPr bwMode="auto">
            <a:xfrm>
              <a:off x="3429000" y="2362200"/>
              <a:ext cx="0" cy="6858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15" name="Line 9"/>
            <p:cNvSpPr>
              <a:spLocks noChangeShapeType="1"/>
            </p:cNvSpPr>
            <p:nvPr/>
          </p:nvSpPr>
          <p:spPr bwMode="auto">
            <a:xfrm>
              <a:off x="3962400" y="2362200"/>
              <a:ext cx="0" cy="6858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16" name="Line 10"/>
            <p:cNvSpPr>
              <a:spLocks noChangeShapeType="1"/>
            </p:cNvSpPr>
            <p:nvPr/>
          </p:nvSpPr>
          <p:spPr bwMode="auto">
            <a:xfrm>
              <a:off x="4495800" y="2362200"/>
              <a:ext cx="0" cy="6858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17" name="Line 11"/>
            <p:cNvSpPr>
              <a:spLocks noChangeShapeType="1"/>
            </p:cNvSpPr>
            <p:nvPr/>
          </p:nvSpPr>
          <p:spPr bwMode="auto">
            <a:xfrm>
              <a:off x="5029200" y="2362200"/>
              <a:ext cx="0" cy="6858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18" name="Line 12"/>
            <p:cNvSpPr>
              <a:spLocks noChangeShapeType="1"/>
            </p:cNvSpPr>
            <p:nvPr/>
          </p:nvSpPr>
          <p:spPr bwMode="auto">
            <a:xfrm>
              <a:off x="5562600" y="2362200"/>
              <a:ext cx="0" cy="6858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19" name="Text Box 13"/>
            <p:cNvSpPr txBox="1">
              <a:spLocks noChangeArrowheads="1"/>
            </p:cNvSpPr>
            <p:nvPr/>
          </p:nvSpPr>
          <p:spPr bwMode="auto">
            <a:xfrm>
              <a:off x="5967413" y="2271713"/>
              <a:ext cx="1098550" cy="579437"/>
            </a:xfrm>
            <a:prstGeom prst="rect">
              <a:avLst/>
            </a:prstGeom>
            <a:noFill/>
            <a:ln w="9525">
              <a:noFill/>
              <a:miter lim="800000"/>
              <a:headEnd/>
              <a:tailEnd type="none" w="lg" len="lg"/>
            </a:ln>
          </p:spPr>
          <p:txBody>
            <a:bodyPr wrap="none">
              <a:spAutoFit/>
            </a:bodyPr>
            <a:lstStyle/>
            <a:p>
              <a:pPr>
                <a:spcBef>
                  <a:spcPct val="20000"/>
                </a:spcBef>
              </a:pPr>
              <a:r>
                <a:rPr lang="en-US" altLang="en-US" dirty="0">
                  <a:solidFill>
                    <a:schemeClr val="tx1"/>
                  </a:solidFill>
                </a:rPr>
                <a:t>.........</a:t>
              </a:r>
            </a:p>
          </p:txBody>
        </p:sp>
        <p:graphicFrame>
          <p:nvGraphicFramePr>
            <p:cNvPr id="20" name="Object 15"/>
            <p:cNvGraphicFramePr>
              <a:graphicFrameLocks noChangeAspect="1"/>
            </p:cNvGraphicFramePr>
            <p:nvPr/>
          </p:nvGraphicFramePr>
          <p:xfrm>
            <a:off x="2514600" y="2590800"/>
            <a:ext cx="265113" cy="279400"/>
          </p:xfrm>
          <a:graphic>
            <a:graphicData uri="http://schemas.openxmlformats.org/presentationml/2006/ole">
              <mc:AlternateContent xmlns:mc="http://schemas.openxmlformats.org/markup-compatibility/2006">
                <mc:Choice xmlns:v="urn:schemas-microsoft-com:vml" Requires="v">
                  <p:oleObj spid="_x0000_s2080" name="Equation" r:id="rId3" imgW="266584" imgH="279279" progId="Equation.3">
                    <p:embed/>
                  </p:oleObj>
                </mc:Choice>
                <mc:Fallback>
                  <p:oleObj name="Equation" r:id="rId3" imgW="266584" imgH="279279"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908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6"/>
            <p:cNvGraphicFramePr>
              <a:graphicFrameLocks noChangeAspect="1"/>
            </p:cNvGraphicFramePr>
            <p:nvPr/>
          </p:nvGraphicFramePr>
          <p:xfrm>
            <a:off x="3048000" y="2514600"/>
            <a:ext cx="252413" cy="392113"/>
          </p:xfrm>
          <a:graphic>
            <a:graphicData uri="http://schemas.openxmlformats.org/presentationml/2006/ole">
              <mc:AlternateContent xmlns:mc="http://schemas.openxmlformats.org/markup-compatibility/2006">
                <mc:Choice xmlns:v="urn:schemas-microsoft-com:vml" Requires="v">
                  <p:oleObj spid="_x0000_s2081" name="Equation" r:id="rId5" imgW="253890" imgH="393529" progId="Equation.3">
                    <p:embed/>
                  </p:oleObj>
                </mc:Choice>
                <mc:Fallback>
                  <p:oleObj name="Equation" r:id="rId5" imgW="253890" imgH="393529"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5146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7"/>
            <p:cNvGraphicFramePr>
              <a:graphicFrameLocks noChangeAspect="1"/>
            </p:cNvGraphicFramePr>
            <p:nvPr/>
          </p:nvGraphicFramePr>
          <p:xfrm>
            <a:off x="3581400" y="2590800"/>
            <a:ext cx="265113" cy="279400"/>
          </p:xfrm>
          <a:graphic>
            <a:graphicData uri="http://schemas.openxmlformats.org/presentationml/2006/ole">
              <mc:AlternateContent xmlns:mc="http://schemas.openxmlformats.org/markup-compatibility/2006">
                <mc:Choice xmlns:v="urn:schemas-microsoft-com:vml" Requires="v">
                  <p:oleObj spid="_x0000_s2082" name="Equation" r:id="rId7" imgW="266584" imgH="279279" progId="Equation.3">
                    <p:embed/>
                  </p:oleObj>
                </mc:Choice>
                <mc:Fallback>
                  <p:oleObj name="Equation" r:id="rId7" imgW="266584" imgH="279279"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5908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8"/>
            <p:cNvGraphicFramePr>
              <a:graphicFrameLocks noChangeAspect="1"/>
            </p:cNvGraphicFramePr>
            <p:nvPr/>
          </p:nvGraphicFramePr>
          <p:xfrm>
            <a:off x="4114800" y="2590800"/>
            <a:ext cx="239713" cy="279400"/>
          </p:xfrm>
          <a:graphic>
            <a:graphicData uri="http://schemas.openxmlformats.org/presentationml/2006/ole">
              <mc:AlternateContent xmlns:mc="http://schemas.openxmlformats.org/markup-compatibility/2006">
                <mc:Choice xmlns:v="urn:schemas-microsoft-com:vml" Requires="v">
                  <p:oleObj spid="_x0000_s2083" name="Equation" r:id="rId8" imgW="241195" imgH="279279" progId="Equation.3">
                    <p:embed/>
                  </p:oleObj>
                </mc:Choice>
                <mc:Fallback>
                  <p:oleObj name="Equation" r:id="rId8" imgW="241195" imgH="279279"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2590800"/>
                          <a:ext cx="2397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9"/>
            <p:cNvGraphicFramePr>
              <a:graphicFrameLocks noChangeAspect="1"/>
            </p:cNvGraphicFramePr>
            <p:nvPr/>
          </p:nvGraphicFramePr>
          <p:xfrm>
            <a:off x="4648200" y="2514600"/>
            <a:ext cx="252413" cy="368300"/>
          </p:xfrm>
          <a:graphic>
            <a:graphicData uri="http://schemas.openxmlformats.org/presentationml/2006/ole">
              <mc:AlternateContent xmlns:mc="http://schemas.openxmlformats.org/markup-compatibility/2006">
                <mc:Choice xmlns:v="urn:schemas-microsoft-com:vml" Requires="v">
                  <p:oleObj spid="_x0000_s2084" name="Equation" r:id="rId10" imgW="253890" imgH="368140" progId="Equation.3">
                    <p:embed/>
                  </p:oleObj>
                </mc:Choice>
                <mc:Fallback>
                  <p:oleObj name="Equation" r:id="rId10" imgW="253890" imgH="36814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2514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0"/>
            <p:cNvGraphicFramePr>
              <a:graphicFrameLocks noChangeAspect="1"/>
            </p:cNvGraphicFramePr>
            <p:nvPr/>
          </p:nvGraphicFramePr>
          <p:xfrm>
            <a:off x="5181600" y="2514600"/>
            <a:ext cx="252413" cy="368300"/>
          </p:xfrm>
          <a:graphic>
            <a:graphicData uri="http://schemas.openxmlformats.org/presentationml/2006/ole">
              <mc:AlternateContent xmlns:mc="http://schemas.openxmlformats.org/markup-compatibility/2006">
                <mc:Choice xmlns:v="urn:schemas-microsoft-com:vml" Requires="v">
                  <p:oleObj spid="_x0000_s2085" name="Equation" r:id="rId12" imgW="253890" imgH="368140" progId="Equation.3">
                    <p:embed/>
                  </p:oleObj>
                </mc:Choice>
                <mc:Fallback>
                  <p:oleObj name="Equation" r:id="rId12" imgW="253890" imgH="368140"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1600" y="2514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Line 21"/>
            <p:cNvSpPr>
              <a:spLocks noChangeShapeType="1"/>
            </p:cNvSpPr>
            <p:nvPr/>
          </p:nvSpPr>
          <p:spPr bwMode="auto">
            <a:xfrm flipV="1">
              <a:off x="2590800" y="3048000"/>
              <a:ext cx="0" cy="457200"/>
            </a:xfrm>
            <a:prstGeom prst="line">
              <a:avLst/>
            </a:prstGeom>
            <a:noFill/>
            <a:ln w="9525">
              <a:solidFill>
                <a:schemeClr val="tx1"/>
              </a:solidFill>
              <a:round/>
              <a:headEnd/>
              <a:tailEnd type="triangle" w="lg" len="lg"/>
            </a:ln>
          </p:spPr>
          <p:txBody>
            <a:bodyPr anchor="ctr">
              <a:spAutoFit/>
            </a:bodyPr>
            <a:lstStyle/>
            <a:p>
              <a:endParaRPr lang="fa-I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701" name="Rectangle 45"/>
          <p:cNvSpPr>
            <a:spLocks noGrp="1" noChangeArrowheads="1"/>
          </p:cNvSpPr>
          <p:nvPr>
            <p:ph type="title"/>
          </p:nvPr>
        </p:nvSpPr>
        <p:spPr/>
        <p:txBody>
          <a:bodyPr/>
          <a:lstStyle/>
          <a:p>
            <a:r>
              <a:rPr lang="fa-IR" dirty="0" smtClean="0"/>
              <a:t>ماشین تورینگ با نوار یک طرفه</a:t>
            </a:r>
            <a:endParaRPr lang="en-US" dirty="0" smtClean="0"/>
          </a:p>
        </p:txBody>
      </p:sp>
      <p:sp>
        <p:nvSpPr>
          <p:cNvPr id="5" name="Content Placeholder 4"/>
          <p:cNvSpPr>
            <a:spLocks noGrp="1"/>
          </p:cNvSpPr>
          <p:nvPr>
            <p:ph idx="1"/>
          </p:nvPr>
        </p:nvSpPr>
        <p:spPr/>
        <p:txBody>
          <a:bodyPr/>
          <a:lstStyle/>
          <a:p>
            <a:r>
              <a:rPr lang="fa-IR" dirty="0" smtClean="0"/>
              <a:t>اثبات:</a:t>
            </a:r>
          </a:p>
          <a:p>
            <a:pPr lvl="1"/>
            <a:r>
              <a:rPr lang="fa-IR" dirty="0" smtClean="0"/>
              <a:t>برای معادل سازی ماشین تورینگ استاندارد با ماشین تورینگ نیمه محدود کافی است نوارها ماشین تورینگ استاندارد را از یک نقطه تا بزنیم. در این صورت نوار استاندارد تبدیل به یک نوار نیمه محدود و دوشیاره میشود.</a:t>
            </a:r>
          </a:p>
          <a:p>
            <a:endParaRPr lang="fa-IR" dirty="0"/>
          </a:p>
        </p:txBody>
      </p:sp>
      <p:grpSp>
        <p:nvGrpSpPr>
          <p:cNvPr id="52" name="Group 51"/>
          <p:cNvGrpSpPr/>
          <p:nvPr/>
        </p:nvGrpSpPr>
        <p:grpSpPr>
          <a:xfrm>
            <a:off x="-324544" y="4437112"/>
            <a:ext cx="4032448" cy="1999193"/>
            <a:chOff x="739775" y="381000"/>
            <a:chExt cx="7108825" cy="2815116"/>
          </a:xfrm>
        </p:grpSpPr>
        <p:sp>
          <p:nvSpPr>
            <p:cNvPr id="53" name="Line 2"/>
            <p:cNvSpPr>
              <a:spLocks noChangeShapeType="1"/>
            </p:cNvSpPr>
            <p:nvPr/>
          </p:nvSpPr>
          <p:spPr bwMode="auto">
            <a:xfrm>
              <a:off x="1905000" y="1066800"/>
              <a:ext cx="4724400" cy="0"/>
            </a:xfrm>
            <a:prstGeom prst="line">
              <a:avLst/>
            </a:prstGeom>
            <a:noFill/>
            <a:ln w="9525">
              <a:solidFill>
                <a:schemeClr val="tx1"/>
              </a:solidFill>
              <a:round/>
              <a:headEnd/>
              <a:tailEnd type="none" w="lg" len="lg"/>
            </a:ln>
          </p:spPr>
          <p:txBody>
            <a:bodyPr anchor="ctr">
              <a:spAutoFit/>
            </a:bodyPr>
            <a:lstStyle/>
            <a:p>
              <a:endParaRPr lang="fa-IR"/>
            </a:p>
          </p:txBody>
        </p:sp>
        <p:sp>
          <p:nvSpPr>
            <p:cNvPr id="54" name="Line 3"/>
            <p:cNvSpPr>
              <a:spLocks noChangeShapeType="1"/>
            </p:cNvSpPr>
            <p:nvPr/>
          </p:nvSpPr>
          <p:spPr bwMode="auto">
            <a:xfrm>
              <a:off x="1905000" y="1676400"/>
              <a:ext cx="4724400" cy="0"/>
            </a:xfrm>
            <a:prstGeom prst="line">
              <a:avLst/>
            </a:prstGeom>
            <a:noFill/>
            <a:ln w="9525">
              <a:solidFill>
                <a:schemeClr val="tx1"/>
              </a:solidFill>
              <a:round/>
              <a:headEnd/>
              <a:tailEnd type="none" w="lg" len="lg"/>
            </a:ln>
          </p:spPr>
          <p:txBody>
            <a:bodyPr anchor="ctr">
              <a:spAutoFit/>
            </a:bodyPr>
            <a:lstStyle/>
            <a:p>
              <a:endParaRPr lang="fa-IR"/>
            </a:p>
          </p:txBody>
        </p:sp>
        <p:sp>
          <p:nvSpPr>
            <p:cNvPr id="55" name="Line 4"/>
            <p:cNvSpPr>
              <a:spLocks noChangeShapeType="1"/>
            </p:cNvSpPr>
            <p:nvPr/>
          </p:nvSpPr>
          <p:spPr bwMode="auto">
            <a:xfrm>
              <a:off x="1905000" y="1066800"/>
              <a:ext cx="0" cy="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56" name="Line 5"/>
            <p:cNvSpPr>
              <a:spLocks noChangeShapeType="1"/>
            </p:cNvSpPr>
            <p:nvPr/>
          </p:nvSpPr>
          <p:spPr bwMode="auto">
            <a:xfrm>
              <a:off x="2438400" y="1066800"/>
              <a:ext cx="0" cy="6096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57" name="Line 6"/>
            <p:cNvSpPr>
              <a:spLocks noChangeShapeType="1"/>
            </p:cNvSpPr>
            <p:nvPr/>
          </p:nvSpPr>
          <p:spPr bwMode="auto">
            <a:xfrm>
              <a:off x="3048000" y="1066800"/>
              <a:ext cx="0" cy="6096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58" name="Line 7"/>
            <p:cNvSpPr>
              <a:spLocks noChangeShapeType="1"/>
            </p:cNvSpPr>
            <p:nvPr/>
          </p:nvSpPr>
          <p:spPr bwMode="auto">
            <a:xfrm>
              <a:off x="3657600" y="1066800"/>
              <a:ext cx="0" cy="6096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59" name="Line 8"/>
            <p:cNvSpPr>
              <a:spLocks noChangeShapeType="1"/>
            </p:cNvSpPr>
            <p:nvPr/>
          </p:nvSpPr>
          <p:spPr bwMode="auto">
            <a:xfrm>
              <a:off x="4267200" y="1066800"/>
              <a:ext cx="0" cy="6096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60" name="Line 9"/>
            <p:cNvSpPr>
              <a:spLocks noChangeShapeType="1"/>
            </p:cNvSpPr>
            <p:nvPr/>
          </p:nvSpPr>
          <p:spPr bwMode="auto">
            <a:xfrm>
              <a:off x="4876800" y="1066800"/>
              <a:ext cx="0" cy="6096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61" name="Line 10"/>
            <p:cNvSpPr>
              <a:spLocks noChangeShapeType="1"/>
            </p:cNvSpPr>
            <p:nvPr/>
          </p:nvSpPr>
          <p:spPr bwMode="auto">
            <a:xfrm>
              <a:off x="5486400" y="1066800"/>
              <a:ext cx="0" cy="6096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62" name="Line 11"/>
            <p:cNvSpPr>
              <a:spLocks noChangeShapeType="1"/>
            </p:cNvSpPr>
            <p:nvPr/>
          </p:nvSpPr>
          <p:spPr bwMode="auto">
            <a:xfrm>
              <a:off x="6096000" y="1066800"/>
              <a:ext cx="0" cy="609600"/>
            </a:xfrm>
            <a:prstGeom prst="line">
              <a:avLst/>
            </a:prstGeom>
            <a:noFill/>
            <a:ln w="9525">
              <a:solidFill>
                <a:schemeClr val="tx1"/>
              </a:solidFill>
              <a:round/>
              <a:headEnd/>
              <a:tailEnd type="none" w="lg" len="lg"/>
            </a:ln>
          </p:spPr>
          <p:txBody>
            <a:bodyPr wrap="none" anchor="ctr">
              <a:spAutoFit/>
            </a:bodyPr>
            <a:lstStyle/>
            <a:p>
              <a:endParaRPr lang="fa-IR"/>
            </a:p>
          </p:txBody>
        </p:sp>
        <p:sp>
          <p:nvSpPr>
            <p:cNvPr id="63" name="Line 12"/>
            <p:cNvSpPr>
              <a:spLocks noChangeShapeType="1"/>
            </p:cNvSpPr>
            <p:nvPr/>
          </p:nvSpPr>
          <p:spPr bwMode="auto">
            <a:xfrm flipV="1">
              <a:off x="2743200" y="1676400"/>
              <a:ext cx="0" cy="533400"/>
            </a:xfrm>
            <a:prstGeom prst="line">
              <a:avLst/>
            </a:prstGeom>
            <a:noFill/>
            <a:ln w="9525">
              <a:solidFill>
                <a:schemeClr val="tx1"/>
              </a:solidFill>
              <a:round/>
              <a:headEnd/>
              <a:tailEnd type="triangle" w="lg" len="lg"/>
            </a:ln>
          </p:spPr>
          <p:txBody>
            <a:bodyPr wrap="none" anchor="ctr">
              <a:spAutoFit/>
            </a:bodyPr>
            <a:lstStyle/>
            <a:p>
              <a:endParaRPr lang="fa-IR"/>
            </a:p>
          </p:txBody>
        </p:sp>
        <p:sp>
          <p:nvSpPr>
            <p:cNvPr id="64" name="Text Box 13"/>
            <p:cNvSpPr txBox="1">
              <a:spLocks noChangeArrowheads="1"/>
            </p:cNvSpPr>
            <p:nvPr/>
          </p:nvSpPr>
          <p:spPr bwMode="auto">
            <a:xfrm>
              <a:off x="2286000" y="381000"/>
              <a:ext cx="3598863" cy="579438"/>
            </a:xfrm>
            <a:prstGeom prst="rect">
              <a:avLst/>
            </a:prstGeom>
            <a:noFill/>
            <a:ln w="9525">
              <a:noFill/>
              <a:miter lim="800000"/>
              <a:headEnd/>
              <a:tailEnd type="none" w="lg" len="lg"/>
            </a:ln>
          </p:spPr>
          <p:txBody>
            <a:bodyPr wrap="none">
              <a:spAutoFit/>
            </a:bodyPr>
            <a:lstStyle/>
            <a:p>
              <a:pPr>
                <a:spcBef>
                  <a:spcPct val="20000"/>
                </a:spcBef>
              </a:pPr>
              <a:r>
                <a:rPr lang="en-US" altLang="en-US" dirty="0">
                  <a:solidFill>
                    <a:srgbClr val="FF3399"/>
                  </a:solidFill>
                </a:rPr>
                <a:t>Standard machine</a:t>
              </a:r>
            </a:p>
          </p:txBody>
        </p:sp>
        <p:sp>
          <p:nvSpPr>
            <p:cNvPr id="65" name="Text Box 27"/>
            <p:cNvSpPr txBox="1">
              <a:spLocks noChangeArrowheads="1"/>
            </p:cNvSpPr>
            <p:nvPr/>
          </p:nvSpPr>
          <p:spPr bwMode="auto">
            <a:xfrm>
              <a:off x="6750050" y="947738"/>
              <a:ext cx="1098550" cy="579437"/>
            </a:xfrm>
            <a:prstGeom prst="rect">
              <a:avLst/>
            </a:prstGeom>
            <a:noFill/>
            <a:ln w="9525">
              <a:noFill/>
              <a:miter lim="800000"/>
              <a:headEnd/>
              <a:tailEnd type="none" w="lg" len="lg"/>
            </a:ln>
          </p:spPr>
          <p:txBody>
            <a:bodyPr wrap="none">
              <a:spAutoFit/>
            </a:bodyPr>
            <a:lstStyle/>
            <a:p>
              <a:pPr>
                <a:spcBef>
                  <a:spcPct val="20000"/>
                </a:spcBef>
              </a:pPr>
              <a:r>
                <a:rPr lang="en-US" altLang="en-US">
                  <a:solidFill>
                    <a:schemeClr val="tx1"/>
                  </a:solidFill>
                </a:rPr>
                <a:t>.........</a:t>
              </a:r>
            </a:p>
          </p:txBody>
        </p:sp>
        <p:sp>
          <p:nvSpPr>
            <p:cNvPr id="66" name="Text Box 28"/>
            <p:cNvSpPr txBox="1">
              <a:spLocks noChangeArrowheads="1"/>
            </p:cNvSpPr>
            <p:nvPr/>
          </p:nvSpPr>
          <p:spPr bwMode="auto">
            <a:xfrm>
              <a:off x="739775" y="928688"/>
              <a:ext cx="1098550" cy="581025"/>
            </a:xfrm>
            <a:prstGeom prst="rect">
              <a:avLst/>
            </a:prstGeom>
            <a:noFill/>
            <a:ln w="9525">
              <a:noFill/>
              <a:miter lim="800000"/>
              <a:headEnd/>
              <a:tailEnd type="none" w="lg" len="lg"/>
            </a:ln>
          </p:spPr>
          <p:txBody>
            <a:bodyPr wrap="none">
              <a:spAutoFit/>
            </a:bodyPr>
            <a:lstStyle/>
            <a:p>
              <a:pPr>
                <a:spcBef>
                  <a:spcPct val="20000"/>
                </a:spcBef>
              </a:pPr>
              <a:r>
                <a:rPr lang="en-US" altLang="en-US">
                  <a:solidFill>
                    <a:schemeClr val="tx1"/>
                  </a:solidFill>
                </a:rPr>
                <a:t>.........</a:t>
              </a:r>
            </a:p>
          </p:txBody>
        </p:sp>
        <p:sp>
          <p:nvSpPr>
            <p:cNvPr id="67" name="Line 29"/>
            <p:cNvSpPr>
              <a:spLocks noChangeShapeType="1"/>
            </p:cNvSpPr>
            <p:nvPr/>
          </p:nvSpPr>
          <p:spPr bwMode="auto">
            <a:xfrm flipV="1">
              <a:off x="4267200" y="914400"/>
              <a:ext cx="0" cy="1371600"/>
            </a:xfrm>
            <a:prstGeom prst="line">
              <a:avLst/>
            </a:prstGeom>
            <a:noFill/>
            <a:ln w="38100">
              <a:solidFill>
                <a:srgbClr val="FF0000"/>
              </a:solidFill>
              <a:round/>
              <a:headEnd/>
              <a:tailEnd type="none" w="lg" len="lg"/>
            </a:ln>
          </p:spPr>
          <p:txBody>
            <a:bodyPr anchor="ctr">
              <a:spAutoFit/>
            </a:bodyPr>
            <a:lstStyle/>
            <a:p>
              <a:endParaRPr lang="fa-IR"/>
            </a:p>
          </p:txBody>
        </p:sp>
        <p:sp>
          <p:nvSpPr>
            <p:cNvPr id="68" name="Text Box 30"/>
            <p:cNvSpPr txBox="1">
              <a:spLocks noChangeArrowheads="1"/>
            </p:cNvSpPr>
            <p:nvPr/>
          </p:nvSpPr>
          <p:spPr bwMode="auto">
            <a:xfrm>
              <a:off x="2971802" y="2286000"/>
              <a:ext cx="2718764" cy="910116"/>
            </a:xfrm>
            <a:prstGeom prst="rect">
              <a:avLst/>
            </a:prstGeom>
            <a:noFill/>
            <a:ln w="9525">
              <a:noFill/>
              <a:miter lim="800000"/>
              <a:headEnd/>
              <a:tailEnd type="none" w="lg" len="lg"/>
            </a:ln>
          </p:spPr>
          <p:txBody>
            <a:bodyPr wrap="square">
              <a:spAutoFit/>
            </a:bodyPr>
            <a:lstStyle/>
            <a:p>
              <a:pPr algn="ctr">
                <a:spcBef>
                  <a:spcPct val="20000"/>
                </a:spcBef>
              </a:pPr>
              <a:r>
                <a:rPr lang="en-US" altLang="en-US" dirty="0">
                  <a:solidFill>
                    <a:srgbClr val="FF0000"/>
                  </a:solidFill>
                </a:rPr>
                <a:t>reference point</a:t>
              </a:r>
            </a:p>
          </p:txBody>
        </p:sp>
        <p:graphicFrame>
          <p:nvGraphicFramePr>
            <p:cNvPr id="69" name="Object 35"/>
            <p:cNvGraphicFramePr>
              <a:graphicFrameLocks noChangeAspect="1"/>
            </p:cNvGraphicFramePr>
            <p:nvPr/>
          </p:nvGraphicFramePr>
          <p:xfrm>
            <a:off x="2057400" y="1219200"/>
            <a:ext cx="252413" cy="368300"/>
          </p:xfrm>
          <a:graphic>
            <a:graphicData uri="http://schemas.openxmlformats.org/presentationml/2006/ole">
              <mc:AlternateContent xmlns:mc="http://schemas.openxmlformats.org/markup-compatibility/2006">
                <mc:Choice xmlns:v="urn:schemas-microsoft-com:vml" Requires="v">
                  <p:oleObj spid="_x0000_s1132" name="Equation" r:id="rId3" imgW="253890" imgH="368140" progId="Equation.3">
                    <p:embed/>
                  </p:oleObj>
                </mc:Choice>
                <mc:Fallback>
                  <p:oleObj name="Equation" r:id="rId3" imgW="253890" imgH="36814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2192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36"/>
            <p:cNvGraphicFramePr>
              <a:graphicFrameLocks noChangeAspect="1"/>
            </p:cNvGraphicFramePr>
            <p:nvPr/>
          </p:nvGraphicFramePr>
          <p:xfrm>
            <a:off x="5638800" y="1219200"/>
            <a:ext cx="252413" cy="368300"/>
          </p:xfrm>
          <a:graphic>
            <a:graphicData uri="http://schemas.openxmlformats.org/presentationml/2006/ole">
              <mc:AlternateContent xmlns:mc="http://schemas.openxmlformats.org/markup-compatibility/2006">
                <mc:Choice xmlns:v="urn:schemas-microsoft-com:vml" Requires="v">
                  <p:oleObj spid="_x0000_s1133" name="Equation" r:id="rId5" imgW="253890" imgH="368140" progId="Equation.3">
                    <p:embed/>
                  </p:oleObj>
                </mc:Choice>
                <mc:Fallback>
                  <p:oleObj name="Equation" r:id="rId5" imgW="253890" imgH="36814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2192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37"/>
            <p:cNvGraphicFramePr>
              <a:graphicFrameLocks noChangeAspect="1"/>
            </p:cNvGraphicFramePr>
            <p:nvPr/>
          </p:nvGraphicFramePr>
          <p:xfrm>
            <a:off x="6248400" y="1219200"/>
            <a:ext cx="252413" cy="368300"/>
          </p:xfrm>
          <a:graphic>
            <a:graphicData uri="http://schemas.openxmlformats.org/presentationml/2006/ole">
              <mc:AlternateContent xmlns:mc="http://schemas.openxmlformats.org/markup-compatibility/2006">
                <mc:Choice xmlns:v="urn:schemas-microsoft-com:vml" Requires="v">
                  <p:oleObj spid="_x0000_s1134" name="Equation" r:id="rId6" imgW="253890" imgH="368140" progId="Equation.3">
                    <p:embed/>
                  </p:oleObj>
                </mc:Choice>
                <mc:Fallback>
                  <p:oleObj name="Equation" r:id="rId6" imgW="253890" imgH="36814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2192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 name="Object 38"/>
            <p:cNvGraphicFramePr>
              <a:graphicFrameLocks noChangeAspect="1"/>
            </p:cNvGraphicFramePr>
            <p:nvPr/>
          </p:nvGraphicFramePr>
          <p:xfrm>
            <a:off x="2667000" y="1295400"/>
            <a:ext cx="265113" cy="279400"/>
          </p:xfrm>
          <a:graphic>
            <a:graphicData uri="http://schemas.openxmlformats.org/presentationml/2006/ole">
              <mc:AlternateContent xmlns:mc="http://schemas.openxmlformats.org/markup-compatibility/2006">
                <mc:Choice xmlns:v="urn:schemas-microsoft-com:vml" Requires="v">
                  <p:oleObj spid="_x0000_s1135" name="Equation" r:id="rId7" imgW="266584" imgH="279279" progId="Equation.3">
                    <p:embed/>
                  </p:oleObj>
                </mc:Choice>
                <mc:Fallback>
                  <p:oleObj name="Equation" r:id="rId7" imgW="266584" imgH="279279"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12954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39"/>
            <p:cNvGraphicFramePr>
              <a:graphicFrameLocks noChangeAspect="1"/>
            </p:cNvGraphicFramePr>
            <p:nvPr/>
          </p:nvGraphicFramePr>
          <p:xfrm>
            <a:off x="3200400" y="1219200"/>
            <a:ext cx="252413" cy="392113"/>
          </p:xfrm>
          <a:graphic>
            <a:graphicData uri="http://schemas.openxmlformats.org/presentationml/2006/ole">
              <mc:AlternateContent xmlns:mc="http://schemas.openxmlformats.org/markup-compatibility/2006">
                <mc:Choice xmlns:v="urn:schemas-microsoft-com:vml" Requires="v">
                  <p:oleObj spid="_x0000_s1136" name="Equation" r:id="rId9" imgW="253890" imgH="393529" progId="Equation.3">
                    <p:embed/>
                  </p:oleObj>
                </mc:Choice>
                <mc:Fallback>
                  <p:oleObj name="Equation" r:id="rId9" imgW="253890" imgH="393529"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12192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40"/>
            <p:cNvGraphicFramePr>
              <a:graphicFrameLocks noChangeAspect="1"/>
            </p:cNvGraphicFramePr>
            <p:nvPr/>
          </p:nvGraphicFramePr>
          <p:xfrm>
            <a:off x="3816350" y="1274763"/>
            <a:ext cx="239713" cy="279400"/>
          </p:xfrm>
          <a:graphic>
            <a:graphicData uri="http://schemas.openxmlformats.org/presentationml/2006/ole">
              <mc:AlternateContent xmlns:mc="http://schemas.openxmlformats.org/markup-compatibility/2006">
                <mc:Choice xmlns:v="urn:schemas-microsoft-com:vml" Requires="v">
                  <p:oleObj spid="_x0000_s1137" name="Equation" r:id="rId11" imgW="241195" imgH="279279" progId="Equation.3">
                    <p:embed/>
                  </p:oleObj>
                </mc:Choice>
                <mc:Fallback>
                  <p:oleObj name="Equation" r:id="rId11" imgW="241195" imgH="279279"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6350" y="1274763"/>
                          <a:ext cx="2397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41"/>
            <p:cNvGraphicFramePr>
              <a:graphicFrameLocks noChangeAspect="1"/>
            </p:cNvGraphicFramePr>
            <p:nvPr/>
          </p:nvGraphicFramePr>
          <p:xfrm>
            <a:off x="4419600" y="1219200"/>
            <a:ext cx="303213" cy="392113"/>
          </p:xfrm>
          <a:graphic>
            <a:graphicData uri="http://schemas.openxmlformats.org/presentationml/2006/ole">
              <mc:AlternateContent xmlns:mc="http://schemas.openxmlformats.org/markup-compatibility/2006">
                <mc:Choice xmlns:v="urn:schemas-microsoft-com:vml" Requires="v">
                  <p:oleObj spid="_x0000_s1138" name="Equation" r:id="rId13" imgW="304536" imgH="393359" progId="Equation.3">
                    <p:embed/>
                  </p:oleObj>
                </mc:Choice>
                <mc:Fallback>
                  <p:oleObj name="Equation" r:id="rId13" imgW="304536" imgH="393359"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9600" y="1219200"/>
                          <a:ext cx="3032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42"/>
            <p:cNvGraphicFramePr>
              <a:graphicFrameLocks noChangeAspect="1"/>
            </p:cNvGraphicFramePr>
            <p:nvPr/>
          </p:nvGraphicFramePr>
          <p:xfrm>
            <a:off x="5065713" y="1274763"/>
            <a:ext cx="228600" cy="279400"/>
          </p:xfrm>
          <a:graphic>
            <a:graphicData uri="http://schemas.openxmlformats.org/presentationml/2006/ole">
              <mc:AlternateContent xmlns:mc="http://schemas.openxmlformats.org/markup-compatibility/2006">
                <mc:Choice xmlns:v="urn:schemas-microsoft-com:vml" Requires="v">
                  <p:oleObj spid="_x0000_s1139" name="Equation" r:id="rId15" imgW="228600" imgH="279400" progId="Equation.3">
                    <p:embed/>
                  </p:oleObj>
                </mc:Choice>
                <mc:Fallback>
                  <p:oleObj name="Equation" r:id="rId15" imgW="228600" imgH="279400"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65713" y="1274763"/>
                          <a:ext cx="2286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7" name="Group 76"/>
          <p:cNvGrpSpPr/>
          <p:nvPr/>
        </p:nvGrpSpPr>
        <p:grpSpPr>
          <a:xfrm>
            <a:off x="4788024" y="4653136"/>
            <a:ext cx="4464496" cy="1239416"/>
            <a:chOff x="0" y="4572000"/>
            <a:chExt cx="7804150" cy="1752600"/>
          </a:xfrm>
        </p:grpSpPr>
        <p:sp>
          <p:nvSpPr>
            <p:cNvPr id="78" name="Line 14"/>
            <p:cNvSpPr>
              <a:spLocks noChangeShapeType="1"/>
            </p:cNvSpPr>
            <p:nvPr/>
          </p:nvSpPr>
          <p:spPr bwMode="auto">
            <a:xfrm>
              <a:off x="2133600" y="4648200"/>
              <a:ext cx="4191000" cy="0"/>
            </a:xfrm>
            <a:prstGeom prst="line">
              <a:avLst/>
            </a:prstGeom>
            <a:noFill/>
            <a:ln w="9525">
              <a:solidFill>
                <a:schemeClr val="tx1"/>
              </a:solidFill>
              <a:round/>
              <a:headEnd/>
              <a:tailEnd type="none" w="lg" len="lg"/>
            </a:ln>
          </p:spPr>
          <p:txBody>
            <a:bodyPr anchor="ctr">
              <a:spAutoFit/>
            </a:bodyPr>
            <a:lstStyle/>
            <a:p>
              <a:endParaRPr lang="fa-IR"/>
            </a:p>
          </p:txBody>
        </p:sp>
        <p:sp>
          <p:nvSpPr>
            <p:cNvPr id="79" name="Line 15"/>
            <p:cNvSpPr>
              <a:spLocks noChangeShapeType="1"/>
            </p:cNvSpPr>
            <p:nvPr/>
          </p:nvSpPr>
          <p:spPr bwMode="auto">
            <a:xfrm>
              <a:off x="2133600" y="5867400"/>
              <a:ext cx="4191000" cy="0"/>
            </a:xfrm>
            <a:prstGeom prst="line">
              <a:avLst/>
            </a:prstGeom>
            <a:noFill/>
            <a:ln w="9525">
              <a:solidFill>
                <a:schemeClr val="tx1"/>
              </a:solidFill>
              <a:round/>
              <a:headEnd/>
              <a:tailEnd type="none" w="lg" len="lg"/>
            </a:ln>
          </p:spPr>
          <p:txBody>
            <a:bodyPr anchor="ctr">
              <a:spAutoFit/>
            </a:bodyPr>
            <a:lstStyle/>
            <a:p>
              <a:endParaRPr lang="fa-IR"/>
            </a:p>
          </p:txBody>
        </p:sp>
        <p:sp>
          <p:nvSpPr>
            <p:cNvPr id="80" name="Line 16"/>
            <p:cNvSpPr>
              <a:spLocks noChangeShapeType="1"/>
            </p:cNvSpPr>
            <p:nvPr/>
          </p:nvSpPr>
          <p:spPr bwMode="auto">
            <a:xfrm>
              <a:off x="2133600" y="4648200"/>
              <a:ext cx="0" cy="1219200"/>
            </a:xfrm>
            <a:prstGeom prst="line">
              <a:avLst/>
            </a:prstGeom>
            <a:noFill/>
            <a:ln w="9525">
              <a:solidFill>
                <a:schemeClr val="tx1"/>
              </a:solidFill>
              <a:round/>
              <a:headEnd/>
              <a:tailEnd type="none" w="lg" len="lg"/>
            </a:ln>
          </p:spPr>
          <p:txBody>
            <a:bodyPr anchor="ctr">
              <a:spAutoFit/>
            </a:bodyPr>
            <a:lstStyle/>
            <a:p>
              <a:endParaRPr lang="fa-IR"/>
            </a:p>
          </p:txBody>
        </p:sp>
        <p:sp>
          <p:nvSpPr>
            <p:cNvPr id="81" name="Line 17"/>
            <p:cNvSpPr>
              <a:spLocks noChangeShapeType="1"/>
            </p:cNvSpPr>
            <p:nvPr/>
          </p:nvSpPr>
          <p:spPr bwMode="auto">
            <a:xfrm>
              <a:off x="2743200" y="4648200"/>
              <a:ext cx="0" cy="1219200"/>
            </a:xfrm>
            <a:prstGeom prst="line">
              <a:avLst/>
            </a:prstGeom>
            <a:noFill/>
            <a:ln w="9525">
              <a:solidFill>
                <a:schemeClr val="tx1"/>
              </a:solidFill>
              <a:round/>
              <a:headEnd/>
              <a:tailEnd type="none" w="lg" len="lg"/>
            </a:ln>
          </p:spPr>
          <p:txBody>
            <a:bodyPr anchor="ctr">
              <a:spAutoFit/>
            </a:bodyPr>
            <a:lstStyle/>
            <a:p>
              <a:endParaRPr lang="fa-IR"/>
            </a:p>
          </p:txBody>
        </p:sp>
        <p:sp>
          <p:nvSpPr>
            <p:cNvPr id="82" name="Line 18"/>
            <p:cNvSpPr>
              <a:spLocks noChangeShapeType="1"/>
            </p:cNvSpPr>
            <p:nvPr/>
          </p:nvSpPr>
          <p:spPr bwMode="auto">
            <a:xfrm>
              <a:off x="3962400" y="4648200"/>
              <a:ext cx="0" cy="1219200"/>
            </a:xfrm>
            <a:prstGeom prst="line">
              <a:avLst/>
            </a:prstGeom>
            <a:noFill/>
            <a:ln w="9525">
              <a:solidFill>
                <a:schemeClr val="tx1"/>
              </a:solidFill>
              <a:round/>
              <a:headEnd/>
              <a:tailEnd type="none" w="lg" len="lg"/>
            </a:ln>
          </p:spPr>
          <p:txBody>
            <a:bodyPr anchor="ctr">
              <a:spAutoFit/>
            </a:bodyPr>
            <a:lstStyle/>
            <a:p>
              <a:endParaRPr lang="fa-IR"/>
            </a:p>
          </p:txBody>
        </p:sp>
        <p:sp>
          <p:nvSpPr>
            <p:cNvPr id="83" name="Line 19"/>
            <p:cNvSpPr>
              <a:spLocks noChangeShapeType="1"/>
            </p:cNvSpPr>
            <p:nvPr/>
          </p:nvSpPr>
          <p:spPr bwMode="auto">
            <a:xfrm>
              <a:off x="4572000" y="4648200"/>
              <a:ext cx="0" cy="1219200"/>
            </a:xfrm>
            <a:prstGeom prst="line">
              <a:avLst/>
            </a:prstGeom>
            <a:noFill/>
            <a:ln w="9525">
              <a:solidFill>
                <a:schemeClr val="tx1"/>
              </a:solidFill>
              <a:round/>
              <a:headEnd/>
              <a:tailEnd type="none" w="lg" len="lg"/>
            </a:ln>
          </p:spPr>
          <p:txBody>
            <a:bodyPr anchor="ctr">
              <a:spAutoFit/>
            </a:bodyPr>
            <a:lstStyle/>
            <a:p>
              <a:endParaRPr lang="fa-IR"/>
            </a:p>
          </p:txBody>
        </p:sp>
        <p:sp>
          <p:nvSpPr>
            <p:cNvPr id="84" name="Line 20"/>
            <p:cNvSpPr>
              <a:spLocks noChangeShapeType="1"/>
            </p:cNvSpPr>
            <p:nvPr/>
          </p:nvSpPr>
          <p:spPr bwMode="auto">
            <a:xfrm>
              <a:off x="5181600" y="4648200"/>
              <a:ext cx="0" cy="1219200"/>
            </a:xfrm>
            <a:prstGeom prst="line">
              <a:avLst/>
            </a:prstGeom>
            <a:noFill/>
            <a:ln w="9525">
              <a:solidFill>
                <a:schemeClr val="tx1"/>
              </a:solidFill>
              <a:round/>
              <a:headEnd/>
              <a:tailEnd type="none" w="lg" len="lg"/>
            </a:ln>
          </p:spPr>
          <p:txBody>
            <a:bodyPr anchor="ctr">
              <a:spAutoFit/>
            </a:bodyPr>
            <a:lstStyle/>
            <a:p>
              <a:endParaRPr lang="fa-IR"/>
            </a:p>
          </p:txBody>
        </p:sp>
        <p:sp>
          <p:nvSpPr>
            <p:cNvPr id="85" name="Text Box 21"/>
            <p:cNvSpPr txBox="1">
              <a:spLocks noChangeArrowheads="1"/>
            </p:cNvSpPr>
            <p:nvPr/>
          </p:nvSpPr>
          <p:spPr bwMode="auto">
            <a:xfrm>
              <a:off x="6705600" y="4800600"/>
              <a:ext cx="1098550" cy="579438"/>
            </a:xfrm>
            <a:prstGeom prst="rect">
              <a:avLst/>
            </a:prstGeom>
            <a:noFill/>
            <a:ln w="9525">
              <a:noFill/>
              <a:miter lim="800000"/>
              <a:headEnd/>
              <a:tailEnd type="none" w="lg" len="lg"/>
            </a:ln>
          </p:spPr>
          <p:txBody>
            <a:bodyPr wrap="none">
              <a:spAutoFit/>
            </a:bodyPr>
            <a:lstStyle/>
            <a:p>
              <a:pPr>
                <a:spcBef>
                  <a:spcPct val="20000"/>
                </a:spcBef>
              </a:pPr>
              <a:r>
                <a:rPr lang="en-US" altLang="en-US">
                  <a:solidFill>
                    <a:schemeClr val="tx1"/>
                  </a:solidFill>
                </a:rPr>
                <a:t>.........</a:t>
              </a:r>
            </a:p>
          </p:txBody>
        </p:sp>
        <p:sp>
          <p:nvSpPr>
            <p:cNvPr id="86" name="Line 22"/>
            <p:cNvSpPr>
              <a:spLocks noChangeShapeType="1"/>
            </p:cNvSpPr>
            <p:nvPr/>
          </p:nvSpPr>
          <p:spPr bwMode="auto">
            <a:xfrm flipV="1">
              <a:off x="4267200" y="5867400"/>
              <a:ext cx="0" cy="457200"/>
            </a:xfrm>
            <a:prstGeom prst="line">
              <a:avLst/>
            </a:prstGeom>
            <a:noFill/>
            <a:ln w="9525">
              <a:solidFill>
                <a:schemeClr val="tx1"/>
              </a:solidFill>
              <a:round/>
              <a:headEnd/>
              <a:tailEnd type="triangle" w="lg" len="lg"/>
            </a:ln>
          </p:spPr>
          <p:txBody>
            <a:bodyPr anchor="ctr">
              <a:spAutoFit/>
            </a:bodyPr>
            <a:lstStyle/>
            <a:p>
              <a:endParaRPr lang="fa-IR"/>
            </a:p>
          </p:txBody>
        </p:sp>
        <p:sp>
          <p:nvSpPr>
            <p:cNvPr id="87" name="Line 24"/>
            <p:cNvSpPr>
              <a:spLocks noChangeShapeType="1"/>
            </p:cNvSpPr>
            <p:nvPr/>
          </p:nvSpPr>
          <p:spPr bwMode="auto">
            <a:xfrm>
              <a:off x="2133600" y="5257800"/>
              <a:ext cx="4191000" cy="0"/>
            </a:xfrm>
            <a:prstGeom prst="line">
              <a:avLst/>
            </a:prstGeom>
            <a:noFill/>
            <a:ln w="9525">
              <a:solidFill>
                <a:schemeClr val="tx1"/>
              </a:solidFill>
              <a:round/>
              <a:headEnd/>
              <a:tailEnd type="none" w="lg" len="lg"/>
            </a:ln>
          </p:spPr>
          <p:txBody>
            <a:bodyPr anchor="ctr">
              <a:spAutoFit/>
            </a:bodyPr>
            <a:lstStyle/>
            <a:p>
              <a:endParaRPr lang="fa-IR"/>
            </a:p>
          </p:txBody>
        </p:sp>
        <p:sp>
          <p:nvSpPr>
            <p:cNvPr id="88" name="Line 25"/>
            <p:cNvSpPr>
              <a:spLocks noChangeShapeType="1"/>
            </p:cNvSpPr>
            <p:nvPr/>
          </p:nvSpPr>
          <p:spPr bwMode="auto">
            <a:xfrm>
              <a:off x="3352800" y="4648200"/>
              <a:ext cx="0" cy="1219200"/>
            </a:xfrm>
            <a:prstGeom prst="line">
              <a:avLst/>
            </a:prstGeom>
            <a:noFill/>
            <a:ln w="9525">
              <a:solidFill>
                <a:schemeClr val="tx1"/>
              </a:solidFill>
              <a:round/>
              <a:headEnd/>
              <a:tailEnd type="none" w="lg" len="lg"/>
            </a:ln>
          </p:spPr>
          <p:txBody>
            <a:bodyPr anchor="ctr">
              <a:spAutoFit/>
            </a:bodyPr>
            <a:lstStyle/>
            <a:p>
              <a:endParaRPr lang="fa-IR"/>
            </a:p>
          </p:txBody>
        </p:sp>
        <p:sp>
          <p:nvSpPr>
            <p:cNvPr id="89" name="Line 26"/>
            <p:cNvSpPr>
              <a:spLocks noChangeShapeType="1"/>
            </p:cNvSpPr>
            <p:nvPr/>
          </p:nvSpPr>
          <p:spPr bwMode="auto">
            <a:xfrm>
              <a:off x="5791200" y="4648200"/>
              <a:ext cx="0" cy="1219200"/>
            </a:xfrm>
            <a:prstGeom prst="line">
              <a:avLst/>
            </a:prstGeom>
            <a:noFill/>
            <a:ln w="9525">
              <a:solidFill>
                <a:schemeClr val="tx1"/>
              </a:solidFill>
              <a:round/>
              <a:headEnd/>
              <a:tailEnd type="none" w="lg" len="lg"/>
            </a:ln>
          </p:spPr>
          <p:txBody>
            <a:bodyPr anchor="ctr">
              <a:spAutoFit/>
            </a:bodyPr>
            <a:lstStyle/>
            <a:p>
              <a:endParaRPr lang="fa-IR"/>
            </a:p>
          </p:txBody>
        </p:sp>
        <p:graphicFrame>
          <p:nvGraphicFramePr>
            <p:cNvPr id="90" name="Object 31"/>
            <p:cNvGraphicFramePr>
              <a:graphicFrameLocks noChangeAspect="1"/>
            </p:cNvGraphicFramePr>
            <p:nvPr/>
          </p:nvGraphicFramePr>
          <p:xfrm>
            <a:off x="2362200" y="4724400"/>
            <a:ext cx="252413" cy="381000"/>
          </p:xfrm>
          <a:graphic>
            <a:graphicData uri="http://schemas.openxmlformats.org/presentationml/2006/ole">
              <mc:AlternateContent xmlns:mc="http://schemas.openxmlformats.org/markup-compatibility/2006">
                <mc:Choice xmlns:v="urn:schemas-microsoft-com:vml" Requires="v">
                  <p:oleObj spid="_x0000_s1140" name="Equation" r:id="rId17" imgW="253890" imgH="380835" progId="Equation.3">
                    <p:embed/>
                  </p:oleObj>
                </mc:Choice>
                <mc:Fallback>
                  <p:oleObj name="Equation" r:id="rId17" imgW="253890" imgH="380835"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2200" y="472440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 name="Object 32"/>
            <p:cNvGraphicFramePr>
              <a:graphicFrameLocks noChangeAspect="1"/>
            </p:cNvGraphicFramePr>
            <p:nvPr/>
          </p:nvGraphicFramePr>
          <p:xfrm>
            <a:off x="2362200" y="5410200"/>
            <a:ext cx="252413" cy="381000"/>
          </p:xfrm>
          <a:graphic>
            <a:graphicData uri="http://schemas.openxmlformats.org/presentationml/2006/ole">
              <mc:AlternateContent xmlns:mc="http://schemas.openxmlformats.org/markup-compatibility/2006">
                <mc:Choice xmlns:v="urn:schemas-microsoft-com:vml" Requires="v">
                  <p:oleObj spid="_x0000_s1141" name="Equation" r:id="rId19" imgW="253890" imgH="380835" progId="Equation.3">
                    <p:embed/>
                  </p:oleObj>
                </mc:Choice>
                <mc:Fallback>
                  <p:oleObj name="Equation" r:id="rId19" imgW="253890" imgH="380835" progId="Equation.3">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2200" y="541020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 name="Text Box 33"/>
            <p:cNvSpPr txBox="1">
              <a:spLocks noChangeArrowheads="1"/>
            </p:cNvSpPr>
            <p:nvPr/>
          </p:nvSpPr>
          <p:spPr bwMode="auto">
            <a:xfrm>
              <a:off x="0" y="4572000"/>
              <a:ext cx="2132013" cy="579438"/>
            </a:xfrm>
            <a:prstGeom prst="rect">
              <a:avLst/>
            </a:prstGeom>
            <a:noFill/>
            <a:ln w="9525">
              <a:noFill/>
              <a:miter lim="800000"/>
              <a:headEnd/>
              <a:tailEnd type="none" w="lg" len="lg"/>
            </a:ln>
          </p:spPr>
          <p:txBody>
            <a:bodyPr wrap="none">
              <a:spAutoFit/>
            </a:bodyPr>
            <a:lstStyle/>
            <a:p>
              <a:pPr>
                <a:spcBef>
                  <a:spcPct val="20000"/>
                </a:spcBef>
              </a:pPr>
              <a:r>
                <a:rPr lang="en-US" altLang="en-US"/>
                <a:t>Right part</a:t>
              </a:r>
            </a:p>
          </p:txBody>
        </p:sp>
        <p:sp>
          <p:nvSpPr>
            <p:cNvPr id="93" name="Text Box 34"/>
            <p:cNvSpPr txBox="1">
              <a:spLocks noChangeArrowheads="1"/>
            </p:cNvSpPr>
            <p:nvPr/>
          </p:nvSpPr>
          <p:spPr bwMode="auto">
            <a:xfrm>
              <a:off x="0" y="5257800"/>
              <a:ext cx="1963738" cy="579438"/>
            </a:xfrm>
            <a:prstGeom prst="rect">
              <a:avLst/>
            </a:prstGeom>
            <a:noFill/>
            <a:ln w="9525">
              <a:noFill/>
              <a:miter lim="800000"/>
              <a:headEnd/>
              <a:tailEnd type="none" w="lg" len="lg"/>
            </a:ln>
          </p:spPr>
          <p:txBody>
            <a:bodyPr wrap="none">
              <a:spAutoFit/>
            </a:bodyPr>
            <a:lstStyle/>
            <a:p>
              <a:pPr>
                <a:spcBef>
                  <a:spcPct val="20000"/>
                </a:spcBef>
              </a:pPr>
              <a:r>
                <a:rPr lang="en-US" altLang="en-US"/>
                <a:t>Left part</a:t>
              </a:r>
            </a:p>
          </p:txBody>
        </p:sp>
        <p:graphicFrame>
          <p:nvGraphicFramePr>
            <p:cNvPr id="94" name="Object 43"/>
            <p:cNvGraphicFramePr>
              <a:graphicFrameLocks noChangeAspect="1"/>
            </p:cNvGraphicFramePr>
            <p:nvPr/>
          </p:nvGraphicFramePr>
          <p:xfrm>
            <a:off x="4114800" y="5410200"/>
            <a:ext cx="265113" cy="279400"/>
          </p:xfrm>
          <a:graphic>
            <a:graphicData uri="http://schemas.openxmlformats.org/presentationml/2006/ole">
              <mc:AlternateContent xmlns:mc="http://schemas.openxmlformats.org/markup-compatibility/2006">
                <mc:Choice xmlns:v="urn:schemas-microsoft-com:vml" Requires="v">
                  <p:oleObj spid="_x0000_s1142" name="Equation" r:id="rId20" imgW="266584" imgH="279279" progId="Equation.3">
                    <p:embed/>
                  </p:oleObj>
                </mc:Choice>
                <mc:Fallback>
                  <p:oleObj name="Equation" r:id="rId20" imgW="266584" imgH="279279"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54102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 name="Object 44"/>
            <p:cNvGraphicFramePr>
              <a:graphicFrameLocks noChangeAspect="1"/>
            </p:cNvGraphicFramePr>
            <p:nvPr/>
          </p:nvGraphicFramePr>
          <p:xfrm>
            <a:off x="2895600" y="5410200"/>
            <a:ext cx="239713" cy="279400"/>
          </p:xfrm>
          <a:graphic>
            <a:graphicData uri="http://schemas.openxmlformats.org/presentationml/2006/ole">
              <mc:AlternateContent xmlns:mc="http://schemas.openxmlformats.org/markup-compatibility/2006">
                <mc:Choice xmlns:v="urn:schemas-microsoft-com:vml" Requires="v">
                  <p:oleObj spid="_x0000_s1143" name="Equation" r:id="rId21" imgW="241195" imgH="279279" progId="Equation.3">
                    <p:embed/>
                  </p:oleObj>
                </mc:Choice>
                <mc:Fallback>
                  <p:oleObj name="Equation" r:id="rId21" imgW="241195" imgH="279279"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5410200"/>
                          <a:ext cx="2397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 name="Object 45"/>
            <p:cNvGraphicFramePr>
              <a:graphicFrameLocks noChangeAspect="1"/>
            </p:cNvGraphicFramePr>
            <p:nvPr/>
          </p:nvGraphicFramePr>
          <p:xfrm>
            <a:off x="3505200" y="5334000"/>
            <a:ext cx="252413" cy="392113"/>
          </p:xfrm>
          <a:graphic>
            <a:graphicData uri="http://schemas.openxmlformats.org/presentationml/2006/ole">
              <mc:AlternateContent xmlns:mc="http://schemas.openxmlformats.org/markup-compatibility/2006">
                <mc:Choice xmlns:v="urn:schemas-microsoft-com:vml" Requires="v">
                  <p:oleObj spid="_x0000_s1144" name="Equation" r:id="rId22" imgW="253890" imgH="393529" progId="Equation.3">
                    <p:embed/>
                  </p:oleObj>
                </mc:Choice>
                <mc:Fallback>
                  <p:oleObj name="Equation" r:id="rId22" imgW="253890" imgH="393529" progId="Equation.3">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53340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 name="Object 46"/>
            <p:cNvGraphicFramePr>
              <a:graphicFrameLocks noChangeAspect="1"/>
            </p:cNvGraphicFramePr>
            <p:nvPr/>
          </p:nvGraphicFramePr>
          <p:xfrm>
            <a:off x="2895600" y="4724400"/>
            <a:ext cx="303213" cy="392113"/>
          </p:xfrm>
          <a:graphic>
            <a:graphicData uri="http://schemas.openxmlformats.org/presentationml/2006/ole">
              <mc:AlternateContent xmlns:mc="http://schemas.openxmlformats.org/markup-compatibility/2006">
                <mc:Choice xmlns:v="urn:schemas-microsoft-com:vml" Requires="v">
                  <p:oleObj spid="_x0000_s1145" name="Equation" r:id="rId23" imgW="304536" imgH="393359" progId="Equation.3">
                    <p:embed/>
                  </p:oleObj>
                </mc:Choice>
                <mc:Fallback>
                  <p:oleObj name="Equation" r:id="rId23" imgW="304536" imgH="393359" progId="Equation.3">
                    <p:embed/>
                    <p:pic>
                      <p:nvPicPr>
                        <p:cNvPr id="0" name="Object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5600" y="4724400"/>
                          <a:ext cx="3032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 name="Object 47"/>
            <p:cNvGraphicFramePr>
              <a:graphicFrameLocks noChangeAspect="1"/>
            </p:cNvGraphicFramePr>
            <p:nvPr/>
          </p:nvGraphicFramePr>
          <p:xfrm>
            <a:off x="3505200" y="4800600"/>
            <a:ext cx="228600" cy="279400"/>
          </p:xfrm>
          <a:graphic>
            <a:graphicData uri="http://schemas.openxmlformats.org/presentationml/2006/ole">
              <mc:AlternateContent xmlns:mc="http://schemas.openxmlformats.org/markup-compatibility/2006">
                <mc:Choice xmlns:v="urn:schemas-microsoft-com:vml" Requires="v">
                  <p:oleObj spid="_x0000_s1146" name="Equation" r:id="rId24" imgW="228600" imgH="279400" progId="Equation.3">
                    <p:embed/>
                  </p:oleObj>
                </mc:Choice>
                <mc:Fallback>
                  <p:oleObj name="Equation" r:id="rId24" imgW="228600" imgH="279400" progId="Equation.3">
                    <p:embed/>
                    <p:pic>
                      <p:nvPicPr>
                        <p:cNvPr id="0" name="Object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5200" y="4800600"/>
                          <a:ext cx="2286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48"/>
            <p:cNvGraphicFramePr>
              <a:graphicFrameLocks noChangeAspect="1"/>
            </p:cNvGraphicFramePr>
            <p:nvPr/>
          </p:nvGraphicFramePr>
          <p:xfrm>
            <a:off x="4114800" y="4724400"/>
            <a:ext cx="252413" cy="368300"/>
          </p:xfrm>
          <a:graphic>
            <a:graphicData uri="http://schemas.openxmlformats.org/presentationml/2006/ole">
              <mc:AlternateContent xmlns:mc="http://schemas.openxmlformats.org/markup-compatibility/2006">
                <mc:Choice xmlns:v="urn:schemas-microsoft-com:vml" Requires="v">
                  <p:oleObj spid="_x0000_s1147" name="Equation" r:id="rId25" imgW="253890" imgH="368140" progId="Equation.3">
                    <p:embed/>
                  </p:oleObj>
                </mc:Choice>
                <mc:Fallback>
                  <p:oleObj name="Equation" r:id="rId25" imgW="253890" imgH="368140"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7244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 name="Object 49"/>
            <p:cNvGraphicFramePr>
              <a:graphicFrameLocks noChangeAspect="1"/>
            </p:cNvGraphicFramePr>
            <p:nvPr/>
          </p:nvGraphicFramePr>
          <p:xfrm>
            <a:off x="4724400" y="4724400"/>
            <a:ext cx="252413" cy="368300"/>
          </p:xfrm>
          <a:graphic>
            <a:graphicData uri="http://schemas.openxmlformats.org/presentationml/2006/ole">
              <mc:AlternateContent xmlns:mc="http://schemas.openxmlformats.org/markup-compatibility/2006">
                <mc:Choice xmlns:v="urn:schemas-microsoft-com:vml" Requires="v">
                  <p:oleObj spid="_x0000_s1148" name="Equation" r:id="rId26" imgW="253890" imgH="368140" progId="Equation.3">
                    <p:embed/>
                  </p:oleObj>
                </mc:Choice>
                <mc:Fallback>
                  <p:oleObj name="Equation" r:id="rId26" imgW="253890" imgH="36814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7244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50"/>
            <p:cNvGraphicFramePr>
              <a:graphicFrameLocks noChangeAspect="1"/>
            </p:cNvGraphicFramePr>
            <p:nvPr/>
          </p:nvGraphicFramePr>
          <p:xfrm>
            <a:off x="4724400" y="5410200"/>
            <a:ext cx="252413" cy="368300"/>
          </p:xfrm>
          <a:graphic>
            <a:graphicData uri="http://schemas.openxmlformats.org/presentationml/2006/ole">
              <mc:AlternateContent xmlns:mc="http://schemas.openxmlformats.org/markup-compatibility/2006">
                <mc:Choice xmlns:v="urn:schemas-microsoft-com:vml" Requires="v">
                  <p:oleObj spid="_x0000_s1149" name="Equation" r:id="rId27" imgW="253890" imgH="368140" progId="Equation.3">
                    <p:embed/>
                  </p:oleObj>
                </mc:Choice>
                <mc:Fallback>
                  <p:oleObj name="Equation" r:id="rId27" imgW="253890" imgH="368140"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4102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 name="Object 51"/>
            <p:cNvGraphicFramePr>
              <a:graphicFrameLocks noChangeAspect="1"/>
            </p:cNvGraphicFramePr>
            <p:nvPr/>
          </p:nvGraphicFramePr>
          <p:xfrm>
            <a:off x="5410200" y="4724400"/>
            <a:ext cx="228600" cy="368300"/>
          </p:xfrm>
          <a:graphic>
            <a:graphicData uri="http://schemas.openxmlformats.org/presentationml/2006/ole">
              <mc:AlternateContent xmlns:mc="http://schemas.openxmlformats.org/markup-compatibility/2006">
                <mc:Choice xmlns:v="urn:schemas-microsoft-com:vml" Requires="v">
                  <p:oleObj spid="_x0000_s1150" name="Equation" r:id="rId28" imgW="253890" imgH="368140" progId="Equation.3">
                    <p:embed/>
                  </p:oleObj>
                </mc:Choice>
                <mc:Fallback>
                  <p:oleObj name="Equation" r:id="rId28" imgW="253890" imgH="368140"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724400"/>
                          <a:ext cx="2286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 name="Object 52"/>
            <p:cNvGraphicFramePr>
              <a:graphicFrameLocks noChangeAspect="1"/>
            </p:cNvGraphicFramePr>
            <p:nvPr/>
          </p:nvGraphicFramePr>
          <p:xfrm>
            <a:off x="5410200" y="5410200"/>
            <a:ext cx="252413" cy="368300"/>
          </p:xfrm>
          <a:graphic>
            <a:graphicData uri="http://schemas.openxmlformats.org/presentationml/2006/ole">
              <mc:AlternateContent xmlns:mc="http://schemas.openxmlformats.org/markup-compatibility/2006">
                <mc:Choice xmlns:v="urn:schemas-microsoft-com:vml" Requires="v">
                  <p:oleObj spid="_x0000_s1151" name="Equation" r:id="rId29" imgW="253890" imgH="368140" progId="Equation.3">
                    <p:embed/>
                  </p:oleObj>
                </mc:Choice>
                <mc:Fallback>
                  <p:oleObj name="Equation" r:id="rId29" imgW="253890" imgH="368140" progId="Equation.3">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4102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4" name="Right Arrow 103"/>
          <p:cNvSpPr/>
          <p:nvPr/>
        </p:nvSpPr>
        <p:spPr>
          <a:xfrm>
            <a:off x="3563888" y="4797152"/>
            <a:ext cx="100811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05" name="Curved Up Arrow 104"/>
          <p:cNvSpPr/>
          <p:nvPr/>
        </p:nvSpPr>
        <p:spPr>
          <a:xfrm>
            <a:off x="971600" y="5805264"/>
            <a:ext cx="1728192"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solidFill>
                <a:schemeClr val="tx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ماشین تورینگ با نوار یک طرفه - ادامه</a:t>
            </a:r>
            <a:endParaRPr lang="fa-IR" dirty="0"/>
          </a:p>
        </p:txBody>
      </p:sp>
      <p:sp>
        <p:nvSpPr>
          <p:cNvPr id="3" name="Content Placeholder 2"/>
          <p:cNvSpPr>
            <a:spLocks noGrp="1"/>
          </p:cNvSpPr>
          <p:nvPr>
            <p:ph idx="1"/>
          </p:nvPr>
        </p:nvSpPr>
        <p:spPr/>
        <p:txBody>
          <a:bodyPr/>
          <a:lstStyle/>
          <a:p>
            <a:r>
              <a:rPr lang="fa-IR" dirty="0" smtClean="0"/>
              <a:t>هر حالت ماشین استاندارد تبدیل به دو حالت ماشین نیمه محدود میشود:</a:t>
            </a:r>
            <a:endParaRPr lang="fa-IR" dirty="0"/>
          </a:p>
        </p:txBody>
      </p:sp>
      <p:grpSp>
        <p:nvGrpSpPr>
          <p:cNvPr id="4" name="Group 3"/>
          <p:cNvGrpSpPr/>
          <p:nvPr/>
        </p:nvGrpSpPr>
        <p:grpSpPr>
          <a:xfrm>
            <a:off x="838200" y="2348880"/>
            <a:ext cx="4669904" cy="4051920"/>
            <a:chOff x="838200" y="0"/>
            <a:chExt cx="7696200" cy="6400800"/>
          </a:xfrm>
        </p:grpSpPr>
        <p:sp>
          <p:nvSpPr>
            <p:cNvPr id="5" name="Rectangle 2"/>
            <p:cNvSpPr>
              <a:spLocks noChangeArrowheads="1"/>
            </p:cNvSpPr>
            <p:nvPr/>
          </p:nvSpPr>
          <p:spPr bwMode="auto">
            <a:xfrm>
              <a:off x="3200400" y="685800"/>
              <a:ext cx="3048000" cy="1752600"/>
            </a:xfrm>
            <a:prstGeom prst="rect">
              <a:avLst/>
            </a:prstGeom>
            <a:noFill/>
            <a:ln w="9525">
              <a:solidFill>
                <a:schemeClr val="tx1"/>
              </a:solidFill>
              <a:miter lim="800000"/>
              <a:headEnd/>
              <a:tailEnd type="none" w="lg" len="lg"/>
            </a:ln>
          </p:spPr>
          <p:txBody>
            <a:bodyPr anchor="ctr">
              <a:spAutoFit/>
            </a:bodyPr>
            <a:lstStyle/>
            <a:p>
              <a:pPr>
                <a:spcBef>
                  <a:spcPct val="20000"/>
                </a:spcBef>
              </a:pPr>
              <a:endParaRPr lang="en-US" altLang="en-US"/>
            </a:p>
          </p:txBody>
        </p:sp>
        <p:sp>
          <p:nvSpPr>
            <p:cNvPr id="6" name="Oval 3"/>
            <p:cNvSpPr>
              <a:spLocks noChangeArrowheads="1"/>
            </p:cNvSpPr>
            <p:nvPr/>
          </p:nvSpPr>
          <p:spPr bwMode="auto">
            <a:xfrm>
              <a:off x="3505200" y="1371600"/>
              <a:ext cx="762000" cy="762000"/>
            </a:xfrm>
            <a:prstGeom prst="ellipse">
              <a:avLst/>
            </a:prstGeom>
            <a:noFill/>
            <a:ln w="9525">
              <a:solidFill>
                <a:schemeClr val="tx1"/>
              </a:solidFill>
              <a:round/>
              <a:headEnd/>
              <a:tailEnd type="none" w="lg" len="lg"/>
            </a:ln>
          </p:spPr>
          <p:txBody>
            <a:bodyPr anchor="ctr">
              <a:spAutoFit/>
            </a:bodyPr>
            <a:lstStyle/>
            <a:p>
              <a:pPr>
                <a:spcBef>
                  <a:spcPct val="20000"/>
                </a:spcBef>
              </a:pPr>
              <a:endParaRPr lang="en-US" altLang="en-US"/>
            </a:p>
          </p:txBody>
        </p:sp>
        <p:graphicFrame>
          <p:nvGraphicFramePr>
            <p:cNvPr id="7" name="Object 1024"/>
            <p:cNvGraphicFramePr>
              <a:graphicFrameLocks noChangeAspect="1"/>
            </p:cNvGraphicFramePr>
            <p:nvPr/>
          </p:nvGraphicFramePr>
          <p:xfrm>
            <a:off x="3657600" y="1447800"/>
            <a:ext cx="381000" cy="520700"/>
          </p:xfrm>
          <a:graphic>
            <a:graphicData uri="http://schemas.openxmlformats.org/presentationml/2006/ole">
              <mc:AlternateContent xmlns:mc="http://schemas.openxmlformats.org/markup-compatibility/2006">
                <mc:Choice xmlns:v="urn:schemas-microsoft-com:vml" Requires="v">
                  <p:oleObj spid="_x0000_s3109" name="Equation" r:id="rId3" imgW="380835" imgH="520474" progId="Equation.3">
                    <p:embed/>
                  </p:oleObj>
                </mc:Choice>
                <mc:Fallback>
                  <p:oleObj name="Equation" r:id="rId3" imgW="380835" imgH="520474"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447800"/>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25"/>
            <p:cNvGraphicFramePr>
              <a:graphicFrameLocks noChangeAspect="1"/>
            </p:cNvGraphicFramePr>
            <p:nvPr/>
          </p:nvGraphicFramePr>
          <p:xfrm>
            <a:off x="5151438" y="990600"/>
            <a:ext cx="442912" cy="520700"/>
          </p:xfrm>
          <a:graphic>
            <a:graphicData uri="http://schemas.openxmlformats.org/presentationml/2006/ole">
              <mc:AlternateContent xmlns:mc="http://schemas.openxmlformats.org/markup-compatibility/2006">
                <mc:Choice xmlns:v="urn:schemas-microsoft-com:vml" Requires="v">
                  <p:oleObj spid="_x0000_s3110" name="Equation" r:id="rId5" imgW="444307" imgH="520474" progId="Equation.3">
                    <p:embed/>
                  </p:oleObj>
                </mc:Choice>
                <mc:Fallback>
                  <p:oleObj name="Equation" r:id="rId5" imgW="444307" imgH="520474"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1438" y="990600"/>
                          <a:ext cx="44291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6"/>
            <p:cNvSpPr>
              <a:spLocks noChangeArrowheads="1"/>
            </p:cNvSpPr>
            <p:nvPr/>
          </p:nvSpPr>
          <p:spPr bwMode="auto">
            <a:xfrm>
              <a:off x="5029200" y="914400"/>
              <a:ext cx="762000" cy="762000"/>
            </a:xfrm>
            <a:prstGeom prst="ellipse">
              <a:avLst/>
            </a:prstGeom>
            <a:noFill/>
            <a:ln w="9525">
              <a:solidFill>
                <a:schemeClr val="tx1"/>
              </a:solidFill>
              <a:round/>
              <a:headEnd/>
              <a:tailEnd type="none" w="lg" len="lg"/>
            </a:ln>
          </p:spPr>
          <p:txBody>
            <a:bodyPr anchor="ctr">
              <a:spAutoFit/>
            </a:bodyPr>
            <a:lstStyle/>
            <a:p>
              <a:pPr>
                <a:spcBef>
                  <a:spcPct val="20000"/>
                </a:spcBef>
              </a:pPr>
              <a:endParaRPr lang="en-US" altLang="en-US"/>
            </a:p>
          </p:txBody>
        </p:sp>
        <p:sp>
          <p:nvSpPr>
            <p:cNvPr id="10" name="Rectangle 7"/>
            <p:cNvSpPr>
              <a:spLocks noChangeArrowheads="1"/>
            </p:cNvSpPr>
            <p:nvPr/>
          </p:nvSpPr>
          <p:spPr bwMode="auto">
            <a:xfrm>
              <a:off x="1219200" y="4343400"/>
              <a:ext cx="3048000" cy="1752600"/>
            </a:xfrm>
            <a:prstGeom prst="rect">
              <a:avLst/>
            </a:prstGeom>
            <a:noFill/>
            <a:ln w="9525">
              <a:solidFill>
                <a:schemeClr val="tx1"/>
              </a:solidFill>
              <a:miter lim="800000"/>
              <a:headEnd/>
              <a:tailEnd type="none" w="lg" len="lg"/>
            </a:ln>
          </p:spPr>
          <p:txBody>
            <a:bodyPr anchor="ctr">
              <a:spAutoFit/>
            </a:bodyPr>
            <a:lstStyle/>
            <a:p>
              <a:pPr>
                <a:spcBef>
                  <a:spcPct val="20000"/>
                </a:spcBef>
              </a:pPr>
              <a:endParaRPr lang="en-US" altLang="en-US"/>
            </a:p>
          </p:txBody>
        </p:sp>
        <p:sp>
          <p:nvSpPr>
            <p:cNvPr id="11" name="Oval 8"/>
            <p:cNvSpPr>
              <a:spLocks noChangeArrowheads="1"/>
            </p:cNvSpPr>
            <p:nvPr/>
          </p:nvSpPr>
          <p:spPr bwMode="auto">
            <a:xfrm>
              <a:off x="1524000" y="5029200"/>
              <a:ext cx="762000" cy="762000"/>
            </a:xfrm>
            <a:prstGeom prst="ellipse">
              <a:avLst/>
            </a:prstGeom>
            <a:noFill/>
            <a:ln w="9525">
              <a:solidFill>
                <a:schemeClr val="tx1"/>
              </a:solidFill>
              <a:round/>
              <a:headEnd/>
              <a:tailEnd type="none" w="lg" len="lg"/>
            </a:ln>
          </p:spPr>
          <p:txBody>
            <a:bodyPr anchor="ctr">
              <a:spAutoFit/>
            </a:bodyPr>
            <a:lstStyle/>
            <a:p>
              <a:pPr>
                <a:spcBef>
                  <a:spcPct val="20000"/>
                </a:spcBef>
              </a:pPr>
              <a:endParaRPr lang="en-US" altLang="en-US"/>
            </a:p>
          </p:txBody>
        </p:sp>
        <p:graphicFrame>
          <p:nvGraphicFramePr>
            <p:cNvPr id="12" name="Object 1026"/>
            <p:cNvGraphicFramePr>
              <a:graphicFrameLocks noChangeAspect="1"/>
            </p:cNvGraphicFramePr>
            <p:nvPr/>
          </p:nvGraphicFramePr>
          <p:xfrm>
            <a:off x="1795463" y="5113338"/>
            <a:ext cx="228600" cy="581025"/>
          </p:xfrm>
          <a:graphic>
            <a:graphicData uri="http://schemas.openxmlformats.org/presentationml/2006/ole">
              <mc:AlternateContent xmlns:mc="http://schemas.openxmlformats.org/markup-compatibility/2006">
                <mc:Choice xmlns:v="urn:schemas-microsoft-com:vml" Requires="v">
                  <p:oleObj spid="_x0000_s3111" name="Equation" r:id="rId7" imgW="228600" imgH="520700" progId="Equation.3">
                    <p:embed/>
                  </p:oleObj>
                </mc:Choice>
                <mc:Fallback>
                  <p:oleObj name="Equation" r:id="rId7" imgW="228600" imgH="5207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463" y="5113338"/>
                          <a:ext cx="2286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Oval 10"/>
            <p:cNvSpPr>
              <a:spLocks noChangeArrowheads="1"/>
            </p:cNvSpPr>
            <p:nvPr/>
          </p:nvSpPr>
          <p:spPr bwMode="auto">
            <a:xfrm>
              <a:off x="3048000" y="4572000"/>
              <a:ext cx="762000" cy="762000"/>
            </a:xfrm>
            <a:prstGeom prst="ellipse">
              <a:avLst/>
            </a:prstGeom>
            <a:noFill/>
            <a:ln w="9525">
              <a:solidFill>
                <a:schemeClr val="tx1"/>
              </a:solidFill>
              <a:round/>
              <a:headEnd/>
              <a:tailEnd type="none" w="lg" len="lg"/>
            </a:ln>
          </p:spPr>
          <p:txBody>
            <a:bodyPr anchor="ctr">
              <a:spAutoFit/>
            </a:bodyPr>
            <a:lstStyle/>
            <a:p>
              <a:pPr>
                <a:spcBef>
                  <a:spcPct val="20000"/>
                </a:spcBef>
              </a:pPr>
              <a:endParaRPr lang="en-US" altLang="en-US"/>
            </a:p>
          </p:txBody>
        </p:sp>
        <p:sp>
          <p:nvSpPr>
            <p:cNvPr id="14" name="Rectangle 11"/>
            <p:cNvSpPr>
              <a:spLocks noChangeArrowheads="1"/>
            </p:cNvSpPr>
            <p:nvPr/>
          </p:nvSpPr>
          <p:spPr bwMode="auto">
            <a:xfrm>
              <a:off x="5181600" y="4343400"/>
              <a:ext cx="3048000" cy="1752600"/>
            </a:xfrm>
            <a:prstGeom prst="rect">
              <a:avLst/>
            </a:prstGeom>
            <a:noFill/>
            <a:ln w="9525">
              <a:solidFill>
                <a:schemeClr val="tx1"/>
              </a:solidFill>
              <a:miter lim="800000"/>
              <a:headEnd/>
              <a:tailEnd type="none" w="lg" len="lg"/>
            </a:ln>
          </p:spPr>
          <p:txBody>
            <a:bodyPr anchor="ctr">
              <a:spAutoFit/>
            </a:bodyPr>
            <a:lstStyle/>
            <a:p>
              <a:pPr>
                <a:spcBef>
                  <a:spcPct val="20000"/>
                </a:spcBef>
              </a:pPr>
              <a:endParaRPr lang="en-US" altLang="en-US"/>
            </a:p>
          </p:txBody>
        </p:sp>
        <p:sp>
          <p:nvSpPr>
            <p:cNvPr id="15" name="Oval 12"/>
            <p:cNvSpPr>
              <a:spLocks noChangeArrowheads="1"/>
            </p:cNvSpPr>
            <p:nvPr/>
          </p:nvSpPr>
          <p:spPr bwMode="auto">
            <a:xfrm>
              <a:off x="5486400" y="4953000"/>
              <a:ext cx="762000" cy="762000"/>
            </a:xfrm>
            <a:prstGeom prst="ellipse">
              <a:avLst/>
            </a:prstGeom>
            <a:noFill/>
            <a:ln w="9525">
              <a:solidFill>
                <a:schemeClr val="tx1"/>
              </a:solidFill>
              <a:round/>
              <a:headEnd/>
              <a:tailEnd type="none" w="lg" len="lg"/>
            </a:ln>
          </p:spPr>
          <p:txBody>
            <a:bodyPr anchor="ctr">
              <a:spAutoFit/>
            </a:bodyPr>
            <a:lstStyle/>
            <a:p>
              <a:pPr>
                <a:spcBef>
                  <a:spcPct val="20000"/>
                </a:spcBef>
              </a:pPr>
              <a:endParaRPr lang="en-US" altLang="en-US"/>
            </a:p>
          </p:txBody>
        </p:sp>
        <p:graphicFrame>
          <p:nvGraphicFramePr>
            <p:cNvPr id="16" name="Object 1027"/>
            <p:cNvGraphicFramePr>
              <a:graphicFrameLocks noChangeAspect="1"/>
            </p:cNvGraphicFramePr>
            <p:nvPr/>
          </p:nvGraphicFramePr>
          <p:xfrm>
            <a:off x="7080614" y="4572639"/>
            <a:ext cx="546801" cy="672081"/>
          </p:xfrm>
          <a:graphic>
            <a:graphicData uri="http://schemas.openxmlformats.org/presentationml/2006/ole">
              <mc:AlternateContent xmlns:mc="http://schemas.openxmlformats.org/markup-compatibility/2006">
                <mc:Choice xmlns:v="urn:schemas-microsoft-com:vml" Requires="v">
                  <p:oleObj spid="_x0000_s3112" name="Equation" r:id="rId9" imgW="545863" imgH="672808" progId="Equation.3">
                    <p:embed/>
                  </p:oleObj>
                </mc:Choice>
                <mc:Fallback>
                  <p:oleObj name="Equation" r:id="rId9" imgW="545863" imgH="672808"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0614" y="4572639"/>
                          <a:ext cx="546801" cy="672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14"/>
            <p:cNvSpPr>
              <a:spLocks noChangeArrowheads="1"/>
            </p:cNvSpPr>
            <p:nvPr/>
          </p:nvSpPr>
          <p:spPr bwMode="auto">
            <a:xfrm>
              <a:off x="7010400" y="4572000"/>
              <a:ext cx="762000" cy="762000"/>
            </a:xfrm>
            <a:prstGeom prst="ellipse">
              <a:avLst/>
            </a:prstGeom>
            <a:noFill/>
            <a:ln w="9525">
              <a:solidFill>
                <a:schemeClr val="tx1"/>
              </a:solidFill>
              <a:round/>
              <a:headEnd/>
              <a:tailEnd type="none" w="lg" len="lg"/>
            </a:ln>
          </p:spPr>
          <p:txBody>
            <a:bodyPr anchor="ctr">
              <a:spAutoFit/>
            </a:bodyPr>
            <a:lstStyle/>
            <a:p>
              <a:pPr>
                <a:spcBef>
                  <a:spcPct val="20000"/>
                </a:spcBef>
              </a:pPr>
              <a:endParaRPr lang="en-US" altLang="en-US"/>
            </a:p>
          </p:txBody>
        </p:sp>
        <p:graphicFrame>
          <p:nvGraphicFramePr>
            <p:cNvPr id="18" name="Object 1028"/>
            <p:cNvGraphicFramePr>
              <a:graphicFrameLocks noChangeAspect="1"/>
            </p:cNvGraphicFramePr>
            <p:nvPr/>
          </p:nvGraphicFramePr>
          <p:xfrm>
            <a:off x="1606550" y="5106988"/>
            <a:ext cx="520700" cy="671512"/>
          </p:xfrm>
          <a:graphic>
            <a:graphicData uri="http://schemas.openxmlformats.org/presentationml/2006/ole">
              <mc:AlternateContent xmlns:mc="http://schemas.openxmlformats.org/markup-compatibility/2006">
                <mc:Choice xmlns:v="urn:schemas-microsoft-com:vml" Requires="v">
                  <p:oleObj spid="_x0000_s3113" name="Equation" r:id="rId11" imgW="520474" imgH="672808" progId="Equation.3">
                    <p:embed/>
                  </p:oleObj>
                </mc:Choice>
                <mc:Fallback>
                  <p:oleObj name="Equation" r:id="rId11" imgW="520474" imgH="672808"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6550" y="5106988"/>
                          <a:ext cx="520700" cy="67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029"/>
            <p:cNvGraphicFramePr>
              <a:graphicFrameLocks noChangeAspect="1"/>
            </p:cNvGraphicFramePr>
            <p:nvPr/>
          </p:nvGraphicFramePr>
          <p:xfrm>
            <a:off x="3162300" y="4573588"/>
            <a:ext cx="520700" cy="671512"/>
          </p:xfrm>
          <a:graphic>
            <a:graphicData uri="http://schemas.openxmlformats.org/presentationml/2006/ole">
              <mc:AlternateContent xmlns:mc="http://schemas.openxmlformats.org/markup-compatibility/2006">
                <mc:Choice xmlns:v="urn:schemas-microsoft-com:vml" Requires="v">
                  <p:oleObj spid="_x0000_s3114" name="Equation" r:id="rId13" imgW="520474" imgH="672808" progId="Equation.3">
                    <p:embed/>
                  </p:oleObj>
                </mc:Choice>
                <mc:Fallback>
                  <p:oleObj name="Equation" r:id="rId13" imgW="520474" imgH="672808" progId="Equation.3">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2300" y="4573588"/>
                          <a:ext cx="520700" cy="67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030"/>
            <p:cNvGraphicFramePr>
              <a:graphicFrameLocks noChangeAspect="1"/>
            </p:cNvGraphicFramePr>
            <p:nvPr/>
          </p:nvGraphicFramePr>
          <p:xfrm>
            <a:off x="5638800" y="4953000"/>
            <a:ext cx="544513" cy="671513"/>
          </p:xfrm>
          <a:graphic>
            <a:graphicData uri="http://schemas.openxmlformats.org/presentationml/2006/ole">
              <mc:AlternateContent xmlns:mc="http://schemas.openxmlformats.org/markup-compatibility/2006">
                <mc:Choice xmlns:v="urn:schemas-microsoft-com:vml" Requires="v">
                  <p:oleObj spid="_x0000_s3115" name="Equation" r:id="rId15" imgW="545863" imgH="672808" progId="Equation.3">
                    <p:embed/>
                  </p:oleObj>
                </mc:Choice>
                <mc:Fallback>
                  <p:oleObj name="Equation" r:id="rId15" imgW="545863" imgH="672808" progId="Equation.3">
                    <p:embed/>
                    <p:pic>
                      <p:nvPicPr>
                        <p:cNvPr id="0" name="Object 10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8800" y="4953000"/>
                          <a:ext cx="544513"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18"/>
            <p:cNvSpPr txBox="1">
              <a:spLocks noChangeArrowheads="1"/>
            </p:cNvSpPr>
            <p:nvPr/>
          </p:nvSpPr>
          <p:spPr bwMode="auto">
            <a:xfrm>
              <a:off x="1752600" y="3657600"/>
              <a:ext cx="1963738" cy="579438"/>
            </a:xfrm>
            <a:prstGeom prst="rect">
              <a:avLst/>
            </a:prstGeom>
            <a:noFill/>
            <a:ln w="9525">
              <a:noFill/>
              <a:miter lim="800000"/>
              <a:headEnd/>
              <a:tailEnd type="none" w="lg" len="lg"/>
            </a:ln>
          </p:spPr>
          <p:txBody>
            <a:bodyPr wrap="none">
              <a:spAutoFit/>
            </a:bodyPr>
            <a:lstStyle/>
            <a:p>
              <a:pPr>
                <a:spcBef>
                  <a:spcPct val="20000"/>
                </a:spcBef>
              </a:pPr>
              <a:r>
                <a:rPr lang="en-US" altLang="en-US"/>
                <a:t>Left part</a:t>
              </a:r>
            </a:p>
          </p:txBody>
        </p:sp>
        <p:sp>
          <p:nvSpPr>
            <p:cNvPr id="22" name="Text Box 19"/>
            <p:cNvSpPr txBox="1">
              <a:spLocks noChangeArrowheads="1"/>
            </p:cNvSpPr>
            <p:nvPr/>
          </p:nvSpPr>
          <p:spPr bwMode="auto">
            <a:xfrm>
              <a:off x="5715000" y="3657600"/>
              <a:ext cx="2132013" cy="579438"/>
            </a:xfrm>
            <a:prstGeom prst="rect">
              <a:avLst/>
            </a:prstGeom>
            <a:noFill/>
            <a:ln w="9525">
              <a:noFill/>
              <a:miter lim="800000"/>
              <a:headEnd/>
              <a:tailEnd type="none" w="lg" len="lg"/>
            </a:ln>
          </p:spPr>
          <p:txBody>
            <a:bodyPr wrap="none">
              <a:spAutoFit/>
            </a:bodyPr>
            <a:lstStyle/>
            <a:p>
              <a:pPr>
                <a:spcBef>
                  <a:spcPct val="20000"/>
                </a:spcBef>
              </a:pPr>
              <a:r>
                <a:rPr lang="en-US" altLang="en-US" dirty="0"/>
                <a:t>Right part</a:t>
              </a:r>
            </a:p>
          </p:txBody>
        </p:sp>
        <p:sp>
          <p:nvSpPr>
            <p:cNvPr id="23" name="Rectangle 20"/>
            <p:cNvSpPr>
              <a:spLocks noChangeArrowheads="1"/>
            </p:cNvSpPr>
            <p:nvPr/>
          </p:nvSpPr>
          <p:spPr bwMode="auto">
            <a:xfrm>
              <a:off x="838200" y="3505200"/>
              <a:ext cx="7696200" cy="2895600"/>
            </a:xfrm>
            <a:prstGeom prst="rect">
              <a:avLst/>
            </a:prstGeom>
            <a:noFill/>
            <a:ln w="9525">
              <a:solidFill>
                <a:schemeClr val="tx1"/>
              </a:solidFill>
              <a:miter lim="800000"/>
              <a:headEnd/>
              <a:tailEnd type="none" w="lg" len="lg"/>
            </a:ln>
          </p:spPr>
          <p:txBody>
            <a:bodyPr anchor="ctr">
              <a:spAutoFit/>
            </a:bodyPr>
            <a:lstStyle/>
            <a:p>
              <a:pPr>
                <a:spcBef>
                  <a:spcPct val="20000"/>
                </a:spcBef>
              </a:pPr>
              <a:endParaRPr lang="en-US" altLang="en-US"/>
            </a:p>
          </p:txBody>
        </p:sp>
        <p:sp>
          <p:nvSpPr>
            <p:cNvPr id="24" name="Text Box 21"/>
            <p:cNvSpPr txBox="1">
              <a:spLocks noChangeArrowheads="1"/>
            </p:cNvSpPr>
            <p:nvPr/>
          </p:nvSpPr>
          <p:spPr bwMode="auto">
            <a:xfrm>
              <a:off x="2971800" y="0"/>
              <a:ext cx="3598863" cy="579438"/>
            </a:xfrm>
            <a:prstGeom prst="rect">
              <a:avLst/>
            </a:prstGeom>
            <a:noFill/>
            <a:ln w="9525">
              <a:noFill/>
              <a:miter lim="800000"/>
              <a:headEnd/>
              <a:tailEnd type="none" w="lg" len="lg"/>
            </a:ln>
          </p:spPr>
          <p:txBody>
            <a:bodyPr wrap="none">
              <a:spAutoFit/>
            </a:bodyPr>
            <a:lstStyle/>
            <a:p>
              <a:pPr>
                <a:spcBef>
                  <a:spcPct val="20000"/>
                </a:spcBef>
              </a:pPr>
              <a:r>
                <a:rPr lang="en-US" altLang="en-US">
                  <a:solidFill>
                    <a:srgbClr val="FF3399"/>
                  </a:solidFill>
                </a:rPr>
                <a:t>Standard machine</a:t>
              </a:r>
            </a:p>
          </p:txBody>
        </p:sp>
        <p:sp>
          <p:nvSpPr>
            <p:cNvPr id="25" name="Text Box 22"/>
            <p:cNvSpPr txBox="1">
              <a:spLocks noChangeArrowheads="1"/>
            </p:cNvSpPr>
            <p:nvPr/>
          </p:nvSpPr>
          <p:spPr bwMode="auto">
            <a:xfrm>
              <a:off x="2362200" y="2895600"/>
              <a:ext cx="5387975" cy="579438"/>
            </a:xfrm>
            <a:prstGeom prst="rect">
              <a:avLst/>
            </a:prstGeom>
            <a:noFill/>
            <a:ln w="9525">
              <a:noFill/>
              <a:miter lim="800000"/>
              <a:headEnd/>
              <a:tailEnd type="none" w="lg" len="lg"/>
            </a:ln>
          </p:spPr>
          <p:txBody>
            <a:bodyPr wrap="none">
              <a:spAutoFit/>
            </a:bodyPr>
            <a:lstStyle/>
            <a:p>
              <a:pPr>
                <a:spcBef>
                  <a:spcPct val="20000"/>
                </a:spcBef>
              </a:pPr>
              <a:r>
                <a:rPr lang="en-US" altLang="en-US">
                  <a:solidFill>
                    <a:srgbClr val="FF3399"/>
                  </a:solidFill>
                </a:rPr>
                <a:t>Semi-Infinite tape machine</a:t>
              </a:r>
            </a:p>
          </p:txBody>
        </p:sp>
      </p:grpSp>
      <p:sp>
        <p:nvSpPr>
          <p:cNvPr id="28" name="Line Callout 1 (No Border) 27"/>
          <p:cNvSpPr/>
          <p:nvPr/>
        </p:nvSpPr>
        <p:spPr>
          <a:xfrm>
            <a:off x="5868144" y="4365104"/>
            <a:ext cx="1872208" cy="1008112"/>
          </a:xfrm>
          <a:prstGeom prst="callout1">
            <a:avLst>
              <a:gd name="adj1" fmla="val 1113"/>
              <a:gd name="adj2" fmla="val 414"/>
              <a:gd name="adj3" fmla="val 110520"/>
              <a:gd name="adj4" fmla="val -4727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dirty="0" smtClean="0">
                <a:cs typeface="B Nazanin" pitchFamily="2" charset="-78"/>
              </a:rPr>
              <a:t>حالت </a:t>
            </a:r>
            <a:r>
              <a:rPr lang="en-US" dirty="0" smtClean="0">
                <a:cs typeface="B Nazanin" pitchFamily="2" charset="-78"/>
              </a:rPr>
              <a:t>q</a:t>
            </a:r>
            <a:r>
              <a:rPr lang="en-US" baseline="-25000" dirty="0" smtClean="0">
                <a:cs typeface="B Nazanin" pitchFamily="2" charset="-78"/>
              </a:rPr>
              <a:t>2</a:t>
            </a:r>
            <a:r>
              <a:rPr lang="fa-IR" dirty="0" smtClean="0">
                <a:cs typeface="B Nazanin" pitchFamily="2" charset="-78"/>
              </a:rPr>
              <a:t> وقتی هد در نیمه راست قرار دارد.</a:t>
            </a:r>
            <a:endParaRPr lang="fa-IR" dirty="0">
              <a:cs typeface="B Nazanin" pitchFamily="2" charset="-7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3" name="Rectangle 43"/>
          <p:cNvSpPr>
            <a:spLocks noGrp="1" noChangeArrowheads="1"/>
          </p:cNvSpPr>
          <p:nvPr>
            <p:ph type="title"/>
          </p:nvPr>
        </p:nvSpPr>
        <p:spPr/>
        <p:txBody>
          <a:bodyPr>
            <a:normAutofit/>
          </a:bodyPr>
          <a:lstStyle/>
          <a:p>
            <a:r>
              <a:rPr lang="fa-IR" dirty="0" smtClean="0"/>
              <a:t>ماشینهای چند نواره</a:t>
            </a:r>
            <a:endParaRPr lang="en-US" dirty="0" smtClean="0"/>
          </a:p>
        </p:txBody>
      </p:sp>
      <p:sp>
        <p:nvSpPr>
          <p:cNvPr id="70" name="Content Placeholder 69"/>
          <p:cNvSpPr>
            <a:spLocks noGrp="1"/>
          </p:cNvSpPr>
          <p:nvPr>
            <p:ph idx="1"/>
          </p:nvPr>
        </p:nvSpPr>
        <p:spPr/>
        <p:txBody>
          <a:bodyPr>
            <a:normAutofit/>
          </a:bodyPr>
          <a:lstStyle/>
          <a:p>
            <a:pPr algn="just"/>
            <a:r>
              <a:rPr lang="fa-IR" sz="2800" dirty="0" smtClean="0">
                <a:solidFill>
                  <a:schemeClr val="accent1"/>
                </a:solidFill>
              </a:rPr>
              <a:t>یک ماشین </a:t>
            </a:r>
            <a:r>
              <a:rPr lang="en-US" sz="2800" dirty="0" smtClean="0">
                <a:solidFill>
                  <a:schemeClr val="accent1"/>
                </a:solidFill>
              </a:rPr>
              <a:t>k</a:t>
            </a:r>
            <a:r>
              <a:rPr lang="fa-IR" sz="2800" dirty="0" smtClean="0">
                <a:solidFill>
                  <a:schemeClr val="accent1"/>
                </a:solidFill>
              </a:rPr>
              <a:t>نواره</a:t>
            </a:r>
            <a:r>
              <a:rPr lang="fa-IR" sz="2800" dirty="0" smtClean="0"/>
              <a:t> شامل </a:t>
            </a:r>
            <a:r>
              <a:rPr lang="en-US" sz="2800" dirty="0" smtClean="0"/>
              <a:t>k</a:t>
            </a:r>
            <a:r>
              <a:rPr lang="fa-IR" sz="2800" dirty="0" smtClean="0"/>
              <a:t>نوار و </a:t>
            </a:r>
            <a:r>
              <a:rPr lang="en-US" sz="2800" dirty="0" smtClean="0"/>
              <a:t>k</a:t>
            </a:r>
            <a:r>
              <a:rPr lang="fa-IR" sz="2800" dirty="0" smtClean="0"/>
              <a:t>هد مجزا است.حالات و الفباهای یک ماشین چند نواره مشابه ماشین تورینگ استاندارد است. ماشین به طور همزمان نوارها را می خواند.این کار با اتصال هر یک از هدها به یک ثبّات کنترلی مجزا که حاوی حالت جاری است انجام می شود.</a:t>
            </a:r>
            <a:endParaRPr lang="en-US" sz="2800" dirty="0" smtClean="0"/>
          </a:p>
        </p:txBody>
      </p:sp>
      <p:grpSp>
        <p:nvGrpSpPr>
          <p:cNvPr id="2" name="Group 174"/>
          <p:cNvGrpSpPr>
            <a:grpSpLocks/>
          </p:cNvGrpSpPr>
          <p:nvPr/>
        </p:nvGrpSpPr>
        <p:grpSpPr bwMode="auto">
          <a:xfrm>
            <a:off x="1547813" y="3929271"/>
            <a:ext cx="4392339" cy="2596073"/>
            <a:chOff x="658" y="2024"/>
            <a:chExt cx="2993" cy="1769"/>
          </a:xfrm>
        </p:grpSpPr>
        <p:sp>
          <p:nvSpPr>
            <p:cNvPr id="217093" name="Text Box 70"/>
            <p:cNvSpPr txBox="1">
              <a:spLocks noChangeArrowheads="1"/>
            </p:cNvSpPr>
            <p:nvPr/>
          </p:nvSpPr>
          <p:spPr bwMode="auto">
            <a:xfrm>
              <a:off x="658" y="2069"/>
              <a:ext cx="771" cy="978"/>
            </a:xfrm>
            <a:prstGeom prst="rect">
              <a:avLst/>
            </a:prstGeom>
            <a:noFill/>
            <a:ln w="22225" algn="ctr">
              <a:noFill/>
              <a:miter lim="800000"/>
              <a:headEnd/>
              <a:tailEnd/>
            </a:ln>
          </p:spPr>
          <p:txBody>
            <a:bodyPr lIns="90000" tIns="46800" rIns="90000" bIns="46800">
              <a:spAutoFit/>
            </a:bodyPr>
            <a:lstStyle/>
            <a:p>
              <a:pPr algn="just">
                <a:spcBef>
                  <a:spcPct val="50000"/>
                </a:spcBef>
              </a:pPr>
              <a:r>
                <a:rPr lang="fa-IR" sz="2400"/>
                <a:t>نوار 3</a:t>
              </a:r>
            </a:p>
            <a:p>
              <a:pPr algn="just">
                <a:spcBef>
                  <a:spcPct val="50000"/>
                </a:spcBef>
              </a:pPr>
              <a:r>
                <a:rPr lang="fa-IR" sz="2400"/>
                <a:t>نوار 2</a:t>
              </a:r>
            </a:p>
            <a:p>
              <a:pPr algn="just">
                <a:spcBef>
                  <a:spcPct val="50000"/>
                </a:spcBef>
              </a:pPr>
              <a:r>
                <a:rPr lang="fa-IR" sz="2400"/>
                <a:t>نوار 1</a:t>
              </a:r>
              <a:endParaRPr lang="en-US" sz="2400"/>
            </a:p>
          </p:txBody>
        </p:sp>
        <p:sp>
          <p:nvSpPr>
            <p:cNvPr id="217094" name="Rectangle 71"/>
            <p:cNvSpPr>
              <a:spLocks noChangeArrowheads="1"/>
            </p:cNvSpPr>
            <p:nvPr/>
          </p:nvSpPr>
          <p:spPr bwMode="auto">
            <a:xfrm>
              <a:off x="2245" y="3521"/>
              <a:ext cx="272" cy="272"/>
            </a:xfrm>
            <a:prstGeom prst="rect">
              <a:avLst/>
            </a:prstGeom>
            <a:noFill/>
            <a:ln w="22225" algn="ctr">
              <a:solidFill>
                <a:schemeClr val="tx1"/>
              </a:solidFill>
              <a:miter lim="800000"/>
              <a:headEnd/>
              <a:tailEnd/>
            </a:ln>
          </p:spPr>
          <p:txBody>
            <a:bodyPr wrap="none" lIns="90000" tIns="46800" rIns="90000" bIns="46800" anchor="ctr"/>
            <a:lstStyle/>
            <a:p>
              <a:pPr algn="just"/>
              <a:r>
                <a:rPr lang="en-US"/>
                <a:t>q</a:t>
              </a:r>
              <a:r>
                <a:rPr lang="en-US" sz="1600"/>
                <a:t>i</a:t>
              </a:r>
              <a:endParaRPr lang="en-US"/>
            </a:p>
          </p:txBody>
        </p:sp>
        <p:cxnSp>
          <p:nvCxnSpPr>
            <p:cNvPr id="217095" name="AutoShape 72"/>
            <p:cNvCxnSpPr>
              <a:cxnSpLocks noChangeShapeType="1"/>
              <a:stCxn id="217094" idx="0"/>
              <a:endCxn id="217123" idx="2"/>
            </p:cNvCxnSpPr>
            <p:nvPr/>
          </p:nvCxnSpPr>
          <p:spPr bwMode="auto">
            <a:xfrm flipH="1" flipV="1">
              <a:off x="2048" y="2312"/>
              <a:ext cx="333" cy="1202"/>
            </a:xfrm>
            <a:prstGeom prst="straightConnector1">
              <a:avLst/>
            </a:prstGeom>
            <a:noFill/>
            <a:ln w="22225">
              <a:solidFill>
                <a:schemeClr val="tx1"/>
              </a:solidFill>
              <a:round/>
              <a:headEnd/>
              <a:tailEnd type="triangle" w="med" len="med"/>
            </a:ln>
          </p:spPr>
        </p:cxnSp>
        <p:grpSp>
          <p:nvGrpSpPr>
            <p:cNvPr id="3" name="Group 135"/>
            <p:cNvGrpSpPr>
              <a:grpSpLocks/>
            </p:cNvGrpSpPr>
            <p:nvPr/>
          </p:nvGrpSpPr>
          <p:grpSpPr bwMode="auto">
            <a:xfrm>
              <a:off x="1610" y="2387"/>
              <a:ext cx="2041" cy="288"/>
              <a:chOff x="1474" y="1888"/>
              <a:chExt cx="2041" cy="288"/>
            </a:xfrm>
          </p:grpSpPr>
          <p:sp>
            <p:nvSpPr>
              <p:cNvPr id="217135" name="Rectangle 80"/>
              <p:cNvSpPr>
                <a:spLocks noChangeArrowheads="1"/>
              </p:cNvSpPr>
              <p:nvPr/>
            </p:nvSpPr>
            <p:spPr bwMode="auto">
              <a:xfrm>
                <a:off x="3223"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36" name="Rectangle 79"/>
              <p:cNvSpPr>
                <a:spLocks noChangeArrowheads="1"/>
              </p:cNvSpPr>
              <p:nvPr/>
            </p:nvSpPr>
            <p:spPr bwMode="auto">
              <a:xfrm>
                <a:off x="2932" y="1888"/>
                <a:ext cx="291"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37" name="Rectangle 78"/>
              <p:cNvSpPr>
                <a:spLocks noChangeArrowheads="1"/>
              </p:cNvSpPr>
              <p:nvPr/>
            </p:nvSpPr>
            <p:spPr bwMode="auto">
              <a:xfrm>
                <a:off x="2640"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38" name="Rectangle 77"/>
              <p:cNvSpPr>
                <a:spLocks noChangeArrowheads="1"/>
              </p:cNvSpPr>
              <p:nvPr/>
            </p:nvSpPr>
            <p:spPr bwMode="auto">
              <a:xfrm>
                <a:off x="2349" y="1888"/>
                <a:ext cx="291"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39" name="Rectangle 76"/>
              <p:cNvSpPr>
                <a:spLocks noChangeArrowheads="1"/>
              </p:cNvSpPr>
              <p:nvPr/>
            </p:nvSpPr>
            <p:spPr bwMode="auto">
              <a:xfrm>
                <a:off x="2057"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40" name="Rectangle 75"/>
              <p:cNvSpPr>
                <a:spLocks noChangeArrowheads="1"/>
              </p:cNvSpPr>
              <p:nvPr/>
            </p:nvSpPr>
            <p:spPr bwMode="auto">
              <a:xfrm>
                <a:off x="1766" y="1888"/>
                <a:ext cx="291"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41" name="Rectangle 74"/>
              <p:cNvSpPr>
                <a:spLocks noChangeArrowheads="1"/>
              </p:cNvSpPr>
              <p:nvPr/>
            </p:nvSpPr>
            <p:spPr bwMode="auto">
              <a:xfrm>
                <a:off x="1474"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42" name="Line 81"/>
              <p:cNvSpPr>
                <a:spLocks noChangeShapeType="1"/>
              </p:cNvSpPr>
              <p:nvPr/>
            </p:nvSpPr>
            <p:spPr bwMode="auto">
              <a:xfrm>
                <a:off x="1474" y="1888"/>
                <a:ext cx="2041" cy="0"/>
              </a:xfrm>
              <a:prstGeom prst="line">
                <a:avLst/>
              </a:prstGeom>
              <a:noFill/>
              <a:ln w="28575" cap="sq">
                <a:solidFill>
                  <a:schemeClr val="tx1"/>
                </a:solidFill>
                <a:round/>
                <a:headEnd/>
                <a:tailEnd/>
              </a:ln>
            </p:spPr>
            <p:txBody>
              <a:bodyPr lIns="90000" tIns="46800" rIns="90000" bIns="46800" anchor="ctr"/>
              <a:lstStyle/>
              <a:p>
                <a:endParaRPr lang="fa-IR"/>
              </a:p>
            </p:txBody>
          </p:sp>
          <p:sp>
            <p:nvSpPr>
              <p:cNvPr id="217143" name="Line 82"/>
              <p:cNvSpPr>
                <a:spLocks noChangeShapeType="1"/>
              </p:cNvSpPr>
              <p:nvPr/>
            </p:nvSpPr>
            <p:spPr bwMode="auto">
              <a:xfrm>
                <a:off x="1474" y="2176"/>
                <a:ext cx="2041" cy="0"/>
              </a:xfrm>
              <a:prstGeom prst="line">
                <a:avLst/>
              </a:prstGeom>
              <a:noFill/>
              <a:ln w="28575" cap="sq">
                <a:solidFill>
                  <a:schemeClr val="tx1"/>
                </a:solidFill>
                <a:round/>
                <a:headEnd/>
                <a:tailEnd/>
              </a:ln>
            </p:spPr>
            <p:txBody>
              <a:bodyPr lIns="90000" tIns="46800" rIns="90000" bIns="46800" anchor="ctr"/>
              <a:lstStyle/>
              <a:p>
                <a:endParaRPr lang="fa-IR"/>
              </a:p>
            </p:txBody>
          </p:sp>
          <p:sp>
            <p:nvSpPr>
              <p:cNvPr id="217144" name="Line 83"/>
              <p:cNvSpPr>
                <a:spLocks noChangeShapeType="1"/>
              </p:cNvSpPr>
              <p:nvPr/>
            </p:nvSpPr>
            <p:spPr bwMode="auto">
              <a:xfrm>
                <a:off x="1474" y="1888"/>
                <a:ext cx="0" cy="288"/>
              </a:xfrm>
              <a:prstGeom prst="line">
                <a:avLst/>
              </a:prstGeom>
              <a:noFill/>
              <a:ln w="28575" cap="sq">
                <a:solidFill>
                  <a:schemeClr val="tx1"/>
                </a:solidFill>
                <a:round/>
                <a:headEnd/>
                <a:tailEnd/>
              </a:ln>
            </p:spPr>
            <p:txBody>
              <a:bodyPr lIns="90000" tIns="46800" rIns="90000" bIns="46800" anchor="ctr"/>
              <a:lstStyle/>
              <a:p>
                <a:endParaRPr lang="fa-IR"/>
              </a:p>
            </p:txBody>
          </p:sp>
          <p:sp>
            <p:nvSpPr>
              <p:cNvPr id="217145" name="Line 84"/>
              <p:cNvSpPr>
                <a:spLocks noChangeShapeType="1"/>
              </p:cNvSpPr>
              <p:nvPr/>
            </p:nvSpPr>
            <p:spPr bwMode="auto">
              <a:xfrm>
                <a:off x="1766"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46" name="Line 85"/>
              <p:cNvSpPr>
                <a:spLocks noChangeShapeType="1"/>
              </p:cNvSpPr>
              <p:nvPr/>
            </p:nvSpPr>
            <p:spPr bwMode="auto">
              <a:xfrm>
                <a:off x="2057"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47" name="Line 86"/>
              <p:cNvSpPr>
                <a:spLocks noChangeShapeType="1"/>
              </p:cNvSpPr>
              <p:nvPr/>
            </p:nvSpPr>
            <p:spPr bwMode="auto">
              <a:xfrm>
                <a:off x="2349"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48" name="Line 87"/>
              <p:cNvSpPr>
                <a:spLocks noChangeShapeType="1"/>
              </p:cNvSpPr>
              <p:nvPr/>
            </p:nvSpPr>
            <p:spPr bwMode="auto">
              <a:xfrm>
                <a:off x="2640"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49" name="Line 88"/>
              <p:cNvSpPr>
                <a:spLocks noChangeShapeType="1"/>
              </p:cNvSpPr>
              <p:nvPr/>
            </p:nvSpPr>
            <p:spPr bwMode="auto">
              <a:xfrm>
                <a:off x="2932"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50" name="Line 89"/>
              <p:cNvSpPr>
                <a:spLocks noChangeShapeType="1"/>
              </p:cNvSpPr>
              <p:nvPr/>
            </p:nvSpPr>
            <p:spPr bwMode="auto">
              <a:xfrm>
                <a:off x="3223"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51" name="Line 90"/>
              <p:cNvSpPr>
                <a:spLocks noChangeShapeType="1"/>
              </p:cNvSpPr>
              <p:nvPr/>
            </p:nvSpPr>
            <p:spPr bwMode="auto">
              <a:xfrm>
                <a:off x="3515" y="1888"/>
                <a:ext cx="0" cy="288"/>
              </a:xfrm>
              <a:prstGeom prst="line">
                <a:avLst/>
              </a:prstGeom>
              <a:noFill/>
              <a:ln w="28575" cap="sq">
                <a:solidFill>
                  <a:schemeClr val="tx1"/>
                </a:solidFill>
                <a:round/>
                <a:headEnd/>
                <a:tailEnd/>
              </a:ln>
            </p:spPr>
            <p:txBody>
              <a:bodyPr lIns="90000" tIns="46800" rIns="90000" bIns="46800" anchor="ctr"/>
              <a:lstStyle/>
              <a:p>
                <a:endParaRPr lang="fa-IR"/>
              </a:p>
            </p:txBody>
          </p:sp>
        </p:grpSp>
        <p:grpSp>
          <p:nvGrpSpPr>
            <p:cNvPr id="4" name="Group 136"/>
            <p:cNvGrpSpPr>
              <a:grpSpLocks/>
            </p:cNvGrpSpPr>
            <p:nvPr/>
          </p:nvGrpSpPr>
          <p:grpSpPr bwMode="auto">
            <a:xfrm>
              <a:off x="1610" y="2024"/>
              <a:ext cx="2041" cy="288"/>
              <a:chOff x="1474" y="1888"/>
              <a:chExt cx="2041" cy="288"/>
            </a:xfrm>
          </p:grpSpPr>
          <p:sp>
            <p:nvSpPr>
              <p:cNvPr id="217118" name="Rectangle 137"/>
              <p:cNvSpPr>
                <a:spLocks noChangeArrowheads="1"/>
              </p:cNvSpPr>
              <p:nvPr/>
            </p:nvSpPr>
            <p:spPr bwMode="auto">
              <a:xfrm>
                <a:off x="3223"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19" name="Rectangle 138"/>
              <p:cNvSpPr>
                <a:spLocks noChangeArrowheads="1"/>
              </p:cNvSpPr>
              <p:nvPr/>
            </p:nvSpPr>
            <p:spPr bwMode="auto">
              <a:xfrm>
                <a:off x="2932" y="1888"/>
                <a:ext cx="291"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20" name="Rectangle 139"/>
              <p:cNvSpPr>
                <a:spLocks noChangeArrowheads="1"/>
              </p:cNvSpPr>
              <p:nvPr/>
            </p:nvSpPr>
            <p:spPr bwMode="auto">
              <a:xfrm>
                <a:off x="2640"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21" name="Rectangle 140"/>
              <p:cNvSpPr>
                <a:spLocks noChangeArrowheads="1"/>
              </p:cNvSpPr>
              <p:nvPr/>
            </p:nvSpPr>
            <p:spPr bwMode="auto">
              <a:xfrm>
                <a:off x="2349" y="1888"/>
                <a:ext cx="291"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22" name="Rectangle 141"/>
              <p:cNvSpPr>
                <a:spLocks noChangeArrowheads="1"/>
              </p:cNvSpPr>
              <p:nvPr/>
            </p:nvSpPr>
            <p:spPr bwMode="auto">
              <a:xfrm>
                <a:off x="2057"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23" name="Rectangle 142"/>
              <p:cNvSpPr>
                <a:spLocks noChangeArrowheads="1"/>
              </p:cNvSpPr>
              <p:nvPr/>
            </p:nvSpPr>
            <p:spPr bwMode="auto">
              <a:xfrm>
                <a:off x="1766" y="1888"/>
                <a:ext cx="291"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24" name="Rectangle 143"/>
              <p:cNvSpPr>
                <a:spLocks noChangeArrowheads="1"/>
              </p:cNvSpPr>
              <p:nvPr/>
            </p:nvSpPr>
            <p:spPr bwMode="auto">
              <a:xfrm>
                <a:off x="1474"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25" name="Line 144"/>
              <p:cNvSpPr>
                <a:spLocks noChangeShapeType="1"/>
              </p:cNvSpPr>
              <p:nvPr/>
            </p:nvSpPr>
            <p:spPr bwMode="auto">
              <a:xfrm>
                <a:off x="1474" y="1888"/>
                <a:ext cx="2041" cy="0"/>
              </a:xfrm>
              <a:prstGeom prst="line">
                <a:avLst/>
              </a:prstGeom>
              <a:noFill/>
              <a:ln w="28575" cap="sq">
                <a:solidFill>
                  <a:schemeClr val="tx1"/>
                </a:solidFill>
                <a:round/>
                <a:headEnd/>
                <a:tailEnd/>
              </a:ln>
            </p:spPr>
            <p:txBody>
              <a:bodyPr lIns="90000" tIns="46800" rIns="90000" bIns="46800" anchor="ctr"/>
              <a:lstStyle/>
              <a:p>
                <a:endParaRPr lang="fa-IR"/>
              </a:p>
            </p:txBody>
          </p:sp>
          <p:sp>
            <p:nvSpPr>
              <p:cNvPr id="217126" name="Line 145"/>
              <p:cNvSpPr>
                <a:spLocks noChangeShapeType="1"/>
              </p:cNvSpPr>
              <p:nvPr/>
            </p:nvSpPr>
            <p:spPr bwMode="auto">
              <a:xfrm>
                <a:off x="1474" y="2176"/>
                <a:ext cx="2041" cy="0"/>
              </a:xfrm>
              <a:prstGeom prst="line">
                <a:avLst/>
              </a:prstGeom>
              <a:noFill/>
              <a:ln w="28575" cap="sq">
                <a:solidFill>
                  <a:schemeClr val="tx1"/>
                </a:solidFill>
                <a:round/>
                <a:headEnd/>
                <a:tailEnd/>
              </a:ln>
            </p:spPr>
            <p:txBody>
              <a:bodyPr lIns="90000" tIns="46800" rIns="90000" bIns="46800" anchor="ctr"/>
              <a:lstStyle/>
              <a:p>
                <a:endParaRPr lang="fa-IR"/>
              </a:p>
            </p:txBody>
          </p:sp>
          <p:sp>
            <p:nvSpPr>
              <p:cNvPr id="217127" name="Line 146"/>
              <p:cNvSpPr>
                <a:spLocks noChangeShapeType="1"/>
              </p:cNvSpPr>
              <p:nvPr/>
            </p:nvSpPr>
            <p:spPr bwMode="auto">
              <a:xfrm>
                <a:off x="1474" y="1888"/>
                <a:ext cx="0" cy="288"/>
              </a:xfrm>
              <a:prstGeom prst="line">
                <a:avLst/>
              </a:prstGeom>
              <a:noFill/>
              <a:ln w="28575" cap="sq">
                <a:solidFill>
                  <a:schemeClr val="tx1"/>
                </a:solidFill>
                <a:round/>
                <a:headEnd/>
                <a:tailEnd/>
              </a:ln>
            </p:spPr>
            <p:txBody>
              <a:bodyPr lIns="90000" tIns="46800" rIns="90000" bIns="46800" anchor="ctr"/>
              <a:lstStyle/>
              <a:p>
                <a:endParaRPr lang="fa-IR"/>
              </a:p>
            </p:txBody>
          </p:sp>
          <p:sp>
            <p:nvSpPr>
              <p:cNvPr id="217128" name="Line 147"/>
              <p:cNvSpPr>
                <a:spLocks noChangeShapeType="1"/>
              </p:cNvSpPr>
              <p:nvPr/>
            </p:nvSpPr>
            <p:spPr bwMode="auto">
              <a:xfrm>
                <a:off x="1766"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29" name="Line 148"/>
              <p:cNvSpPr>
                <a:spLocks noChangeShapeType="1"/>
              </p:cNvSpPr>
              <p:nvPr/>
            </p:nvSpPr>
            <p:spPr bwMode="auto">
              <a:xfrm>
                <a:off x="2057"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30" name="Line 149"/>
              <p:cNvSpPr>
                <a:spLocks noChangeShapeType="1"/>
              </p:cNvSpPr>
              <p:nvPr/>
            </p:nvSpPr>
            <p:spPr bwMode="auto">
              <a:xfrm>
                <a:off x="2349"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31" name="Line 150"/>
              <p:cNvSpPr>
                <a:spLocks noChangeShapeType="1"/>
              </p:cNvSpPr>
              <p:nvPr/>
            </p:nvSpPr>
            <p:spPr bwMode="auto">
              <a:xfrm>
                <a:off x="2640"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32" name="Line 151"/>
              <p:cNvSpPr>
                <a:spLocks noChangeShapeType="1"/>
              </p:cNvSpPr>
              <p:nvPr/>
            </p:nvSpPr>
            <p:spPr bwMode="auto">
              <a:xfrm>
                <a:off x="2932"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33" name="Line 152"/>
              <p:cNvSpPr>
                <a:spLocks noChangeShapeType="1"/>
              </p:cNvSpPr>
              <p:nvPr/>
            </p:nvSpPr>
            <p:spPr bwMode="auto">
              <a:xfrm>
                <a:off x="3223"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34" name="Line 153"/>
              <p:cNvSpPr>
                <a:spLocks noChangeShapeType="1"/>
              </p:cNvSpPr>
              <p:nvPr/>
            </p:nvSpPr>
            <p:spPr bwMode="auto">
              <a:xfrm>
                <a:off x="3515" y="1888"/>
                <a:ext cx="0" cy="288"/>
              </a:xfrm>
              <a:prstGeom prst="line">
                <a:avLst/>
              </a:prstGeom>
              <a:noFill/>
              <a:ln w="28575" cap="sq">
                <a:solidFill>
                  <a:schemeClr val="tx1"/>
                </a:solidFill>
                <a:round/>
                <a:headEnd/>
                <a:tailEnd/>
              </a:ln>
            </p:spPr>
            <p:txBody>
              <a:bodyPr lIns="90000" tIns="46800" rIns="90000" bIns="46800" anchor="ctr"/>
              <a:lstStyle/>
              <a:p>
                <a:endParaRPr lang="fa-IR"/>
              </a:p>
            </p:txBody>
          </p:sp>
        </p:grpSp>
        <p:grpSp>
          <p:nvGrpSpPr>
            <p:cNvPr id="5" name="Group 154"/>
            <p:cNvGrpSpPr>
              <a:grpSpLocks/>
            </p:cNvGrpSpPr>
            <p:nvPr/>
          </p:nvGrpSpPr>
          <p:grpSpPr bwMode="auto">
            <a:xfrm>
              <a:off x="1610" y="2763"/>
              <a:ext cx="2041" cy="288"/>
              <a:chOff x="1474" y="1888"/>
              <a:chExt cx="2041" cy="288"/>
            </a:xfrm>
          </p:grpSpPr>
          <p:sp>
            <p:nvSpPr>
              <p:cNvPr id="217101" name="Rectangle 155"/>
              <p:cNvSpPr>
                <a:spLocks noChangeArrowheads="1"/>
              </p:cNvSpPr>
              <p:nvPr/>
            </p:nvSpPr>
            <p:spPr bwMode="auto">
              <a:xfrm>
                <a:off x="3223"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02" name="Rectangle 156"/>
              <p:cNvSpPr>
                <a:spLocks noChangeArrowheads="1"/>
              </p:cNvSpPr>
              <p:nvPr/>
            </p:nvSpPr>
            <p:spPr bwMode="auto">
              <a:xfrm>
                <a:off x="2932" y="1888"/>
                <a:ext cx="291"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03" name="Rectangle 157"/>
              <p:cNvSpPr>
                <a:spLocks noChangeArrowheads="1"/>
              </p:cNvSpPr>
              <p:nvPr/>
            </p:nvSpPr>
            <p:spPr bwMode="auto">
              <a:xfrm>
                <a:off x="2640"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04" name="Rectangle 158"/>
              <p:cNvSpPr>
                <a:spLocks noChangeArrowheads="1"/>
              </p:cNvSpPr>
              <p:nvPr/>
            </p:nvSpPr>
            <p:spPr bwMode="auto">
              <a:xfrm>
                <a:off x="2349" y="1888"/>
                <a:ext cx="291"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05" name="Rectangle 159"/>
              <p:cNvSpPr>
                <a:spLocks noChangeArrowheads="1"/>
              </p:cNvSpPr>
              <p:nvPr/>
            </p:nvSpPr>
            <p:spPr bwMode="auto">
              <a:xfrm>
                <a:off x="2057"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06" name="Rectangle 160"/>
              <p:cNvSpPr>
                <a:spLocks noChangeArrowheads="1"/>
              </p:cNvSpPr>
              <p:nvPr/>
            </p:nvSpPr>
            <p:spPr bwMode="auto">
              <a:xfrm>
                <a:off x="1766" y="1888"/>
                <a:ext cx="291"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07" name="Rectangle 161"/>
              <p:cNvSpPr>
                <a:spLocks noChangeArrowheads="1"/>
              </p:cNvSpPr>
              <p:nvPr/>
            </p:nvSpPr>
            <p:spPr bwMode="auto">
              <a:xfrm>
                <a:off x="1474" y="1888"/>
                <a:ext cx="292" cy="288"/>
              </a:xfrm>
              <a:prstGeom prst="rect">
                <a:avLst/>
              </a:prstGeom>
              <a:noFill/>
              <a:ln w="22225" algn="ctr">
                <a:noFill/>
                <a:miter lim="800000"/>
                <a:headEnd/>
                <a:tailEnd/>
              </a:ln>
            </p:spPr>
            <p:txBody>
              <a:bodyPr lIns="90000" tIns="46800" rIns="90000" bIns="46800"/>
              <a:lstStyle/>
              <a:p>
                <a:pPr algn="just">
                  <a:spcBef>
                    <a:spcPct val="20000"/>
                  </a:spcBef>
                  <a:buClr>
                    <a:schemeClr val="folHlink"/>
                  </a:buClr>
                  <a:buSzPct val="90000"/>
                  <a:buFont typeface="Wingdings" pitchFamily="2" charset="2"/>
                  <a:buNone/>
                </a:pPr>
                <a:endParaRPr lang="fa-IR" sz="2400"/>
              </a:p>
            </p:txBody>
          </p:sp>
          <p:sp>
            <p:nvSpPr>
              <p:cNvPr id="217108" name="Line 162"/>
              <p:cNvSpPr>
                <a:spLocks noChangeShapeType="1"/>
              </p:cNvSpPr>
              <p:nvPr/>
            </p:nvSpPr>
            <p:spPr bwMode="auto">
              <a:xfrm>
                <a:off x="1474" y="1888"/>
                <a:ext cx="2041" cy="0"/>
              </a:xfrm>
              <a:prstGeom prst="line">
                <a:avLst/>
              </a:prstGeom>
              <a:noFill/>
              <a:ln w="28575" cap="sq">
                <a:solidFill>
                  <a:schemeClr val="tx1"/>
                </a:solidFill>
                <a:round/>
                <a:headEnd/>
                <a:tailEnd/>
              </a:ln>
            </p:spPr>
            <p:txBody>
              <a:bodyPr lIns="90000" tIns="46800" rIns="90000" bIns="46800" anchor="ctr"/>
              <a:lstStyle/>
              <a:p>
                <a:endParaRPr lang="fa-IR"/>
              </a:p>
            </p:txBody>
          </p:sp>
          <p:sp>
            <p:nvSpPr>
              <p:cNvPr id="217109" name="Line 163"/>
              <p:cNvSpPr>
                <a:spLocks noChangeShapeType="1"/>
              </p:cNvSpPr>
              <p:nvPr/>
            </p:nvSpPr>
            <p:spPr bwMode="auto">
              <a:xfrm>
                <a:off x="1474" y="2176"/>
                <a:ext cx="2041" cy="0"/>
              </a:xfrm>
              <a:prstGeom prst="line">
                <a:avLst/>
              </a:prstGeom>
              <a:noFill/>
              <a:ln w="28575" cap="sq">
                <a:solidFill>
                  <a:schemeClr val="tx1"/>
                </a:solidFill>
                <a:round/>
                <a:headEnd/>
                <a:tailEnd/>
              </a:ln>
            </p:spPr>
            <p:txBody>
              <a:bodyPr lIns="90000" tIns="46800" rIns="90000" bIns="46800" anchor="ctr"/>
              <a:lstStyle/>
              <a:p>
                <a:endParaRPr lang="fa-IR"/>
              </a:p>
            </p:txBody>
          </p:sp>
          <p:sp>
            <p:nvSpPr>
              <p:cNvPr id="217110" name="Line 164"/>
              <p:cNvSpPr>
                <a:spLocks noChangeShapeType="1"/>
              </p:cNvSpPr>
              <p:nvPr/>
            </p:nvSpPr>
            <p:spPr bwMode="auto">
              <a:xfrm>
                <a:off x="1474" y="1888"/>
                <a:ext cx="0" cy="288"/>
              </a:xfrm>
              <a:prstGeom prst="line">
                <a:avLst/>
              </a:prstGeom>
              <a:noFill/>
              <a:ln w="28575" cap="sq">
                <a:solidFill>
                  <a:schemeClr val="tx1"/>
                </a:solidFill>
                <a:round/>
                <a:headEnd/>
                <a:tailEnd/>
              </a:ln>
            </p:spPr>
            <p:txBody>
              <a:bodyPr lIns="90000" tIns="46800" rIns="90000" bIns="46800" anchor="ctr"/>
              <a:lstStyle/>
              <a:p>
                <a:endParaRPr lang="fa-IR"/>
              </a:p>
            </p:txBody>
          </p:sp>
          <p:sp>
            <p:nvSpPr>
              <p:cNvPr id="217111" name="Line 165"/>
              <p:cNvSpPr>
                <a:spLocks noChangeShapeType="1"/>
              </p:cNvSpPr>
              <p:nvPr/>
            </p:nvSpPr>
            <p:spPr bwMode="auto">
              <a:xfrm>
                <a:off x="1766"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12" name="Line 166"/>
              <p:cNvSpPr>
                <a:spLocks noChangeShapeType="1"/>
              </p:cNvSpPr>
              <p:nvPr/>
            </p:nvSpPr>
            <p:spPr bwMode="auto">
              <a:xfrm>
                <a:off x="2057"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13" name="Line 167"/>
              <p:cNvSpPr>
                <a:spLocks noChangeShapeType="1"/>
              </p:cNvSpPr>
              <p:nvPr/>
            </p:nvSpPr>
            <p:spPr bwMode="auto">
              <a:xfrm>
                <a:off x="2349"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14" name="Line 168"/>
              <p:cNvSpPr>
                <a:spLocks noChangeShapeType="1"/>
              </p:cNvSpPr>
              <p:nvPr/>
            </p:nvSpPr>
            <p:spPr bwMode="auto">
              <a:xfrm>
                <a:off x="2640"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15" name="Line 169"/>
              <p:cNvSpPr>
                <a:spLocks noChangeShapeType="1"/>
              </p:cNvSpPr>
              <p:nvPr/>
            </p:nvSpPr>
            <p:spPr bwMode="auto">
              <a:xfrm>
                <a:off x="2932"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16" name="Line 170"/>
              <p:cNvSpPr>
                <a:spLocks noChangeShapeType="1"/>
              </p:cNvSpPr>
              <p:nvPr/>
            </p:nvSpPr>
            <p:spPr bwMode="auto">
              <a:xfrm>
                <a:off x="3223" y="1888"/>
                <a:ext cx="0" cy="288"/>
              </a:xfrm>
              <a:prstGeom prst="line">
                <a:avLst/>
              </a:prstGeom>
              <a:noFill/>
              <a:ln w="12700">
                <a:solidFill>
                  <a:schemeClr val="tx1"/>
                </a:solidFill>
                <a:round/>
                <a:headEnd/>
                <a:tailEnd/>
              </a:ln>
            </p:spPr>
            <p:txBody>
              <a:bodyPr lIns="90000" tIns="46800" rIns="90000" bIns="46800" anchor="ctr"/>
              <a:lstStyle/>
              <a:p>
                <a:endParaRPr lang="fa-IR"/>
              </a:p>
            </p:txBody>
          </p:sp>
          <p:sp>
            <p:nvSpPr>
              <p:cNvPr id="217117" name="Line 171"/>
              <p:cNvSpPr>
                <a:spLocks noChangeShapeType="1"/>
              </p:cNvSpPr>
              <p:nvPr/>
            </p:nvSpPr>
            <p:spPr bwMode="auto">
              <a:xfrm>
                <a:off x="3515" y="1888"/>
                <a:ext cx="0" cy="288"/>
              </a:xfrm>
              <a:prstGeom prst="line">
                <a:avLst/>
              </a:prstGeom>
              <a:noFill/>
              <a:ln w="28575" cap="sq">
                <a:solidFill>
                  <a:schemeClr val="tx1"/>
                </a:solidFill>
                <a:round/>
                <a:headEnd/>
                <a:tailEnd/>
              </a:ln>
            </p:spPr>
            <p:txBody>
              <a:bodyPr lIns="90000" tIns="46800" rIns="90000" bIns="46800" anchor="ctr"/>
              <a:lstStyle/>
              <a:p>
                <a:endParaRPr lang="fa-IR"/>
              </a:p>
            </p:txBody>
          </p:sp>
        </p:grpSp>
        <p:cxnSp>
          <p:nvCxnSpPr>
            <p:cNvPr id="217099" name="AutoShape 172"/>
            <p:cNvCxnSpPr>
              <a:cxnSpLocks noChangeShapeType="1"/>
              <a:stCxn id="217094" idx="0"/>
              <a:endCxn id="217139" idx="2"/>
            </p:cNvCxnSpPr>
            <p:nvPr/>
          </p:nvCxnSpPr>
          <p:spPr bwMode="auto">
            <a:xfrm flipH="1" flipV="1">
              <a:off x="2339" y="2675"/>
              <a:ext cx="42" cy="839"/>
            </a:xfrm>
            <a:prstGeom prst="straightConnector1">
              <a:avLst/>
            </a:prstGeom>
            <a:noFill/>
            <a:ln w="22225">
              <a:solidFill>
                <a:schemeClr val="tx1"/>
              </a:solidFill>
              <a:round/>
              <a:headEnd/>
              <a:tailEnd type="triangle" w="med" len="med"/>
            </a:ln>
          </p:spPr>
        </p:cxnSp>
        <p:cxnSp>
          <p:nvCxnSpPr>
            <p:cNvPr id="217100" name="AutoShape 173"/>
            <p:cNvCxnSpPr>
              <a:cxnSpLocks noChangeShapeType="1"/>
              <a:stCxn id="217094" idx="0"/>
              <a:endCxn id="217104" idx="2"/>
            </p:cNvCxnSpPr>
            <p:nvPr/>
          </p:nvCxnSpPr>
          <p:spPr bwMode="auto">
            <a:xfrm flipV="1">
              <a:off x="2381" y="3051"/>
              <a:ext cx="250" cy="463"/>
            </a:xfrm>
            <a:prstGeom prst="straightConnector1">
              <a:avLst/>
            </a:prstGeom>
            <a:noFill/>
            <a:ln w="22225">
              <a:solidFill>
                <a:schemeClr val="tx1"/>
              </a:solidFill>
              <a:round/>
              <a:headEnd/>
              <a:tailEnd type="triangle" w="med" len="med"/>
            </a:ln>
          </p:spPr>
        </p:cxn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91" name="Rectangle 43"/>
          <p:cNvSpPr>
            <a:spLocks noGrp="1" noChangeArrowheads="1"/>
          </p:cNvSpPr>
          <p:nvPr>
            <p:ph type="title"/>
          </p:nvPr>
        </p:nvSpPr>
        <p:spPr/>
        <p:txBody>
          <a:bodyPr/>
          <a:lstStyle/>
          <a:p>
            <a:r>
              <a:rPr lang="fa-IR" dirty="0" smtClean="0"/>
              <a:t>ماشینهای چند نواره</a:t>
            </a:r>
            <a:endParaRPr lang="en-US" dirty="0" smtClean="0"/>
          </a:p>
        </p:txBody>
      </p:sp>
      <p:sp>
        <p:nvSpPr>
          <p:cNvPr id="6" name="Content Placeholder 5"/>
          <p:cNvSpPr>
            <a:spLocks noGrp="1"/>
          </p:cNvSpPr>
          <p:nvPr>
            <p:ph idx="1"/>
          </p:nvPr>
        </p:nvSpPr>
        <p:spPr/>
        <p:txBody>
          <a:bodyPr>
            <a:normAutofit/>
          </a:bodyPr>
          <a:lstStyle/>
          <a:p>
            <a:pPr>
              <a:spcBef>
                <a:spcPct val="50000"/>
              </a:spcBef>
            </a:pPr>
            <a:r>
              <a:rPr lang="fa-IR" dirty="0" smtClean="0">
                <a:solidFill>
                  <a:schemeClr val="accent1"/>
                </a:solidFill>
              </a:rPr>
              <a:t>یک گذر در یک ماشین چند نواره ممکن است</a:t>
            </a:r>
            <a:r>
              <a:rPr lang="fa-IR" dirty="0" smtClean="0"/>
              <a:t>:</a:t>
            </a:r>
          </a:p>
          <a:p>
            <a:pPr marL="971550" lvl="1" indent="-571500">
              <a:spcBef>
                <a:spcPct val="50000"/>
              </a:spcBef>
              <a:buFont typeface="+mj-lt"/>
              <a:buAutoNum type="romanUcPeriod"/>
            </a:pPr>
            <a:r>
              <a:rPr lang="fa-IR" dirty="0" smtClean="0"/>
              <a:t>حالت را تغییر دهد.</a:t>
            </a:r>
          </a:p>
          <a:p>
            <a:pPr marL="971550" lvl="1" indent="-571500">
              <a:spcBef>
                <a:spcPct val="50000"/>
              </a:spcBef>
              <a:buFont typeface="+mj-lt"/>
              <a:buAutoNum type="romanUcPeriod"/>
            </a:pPr>
            <a:r>
              <a:rPr lang="fa-IR" dirty="0" smtClean="0"/>
              <a:t>یک عنصر روی هر یک از نوارها بنویسد.</a:t>
            </a:r>
          </a:p>
          <a:p>
            <a:pPr marL="971550" lvl="1" indent="-571500">
              <a:spcBef>
                <a:spcPct val="50000"/>
              </a:spcBef>
              <a:buFont typeface="+mj-lt"/>
              <a:buAutoNum type="romanUcPeriod"/>
            </a:pPr>
            <a:r>
              <a:rPr lang="fa-IR" dirty="0" smtClean="0"/>
              <a:t>هر یک از هدها را به صورت مجزا جابجا کند.</a:t>
            </a:r>
          </a:p>
          <a:p>
            <a:pPr>
              <a:spcBef>
                <a:spcPct val="50000"/>
              </a:spcBef>
            </a:pPr>
            <a:r>
              <a:rPr lang="fa-IR" dirty="0" smtClean="0">
                <a:solidFill>
                  <a:schemeClr val="accent1"/>
                </a:solidFill>
              </a:rPr>
              <a:t>قضیه:</a:t>
            </a:r>
          </a:p>
          <a:p>
            <a:pPr lvl="1">
              <a:spcBef>
                <a:spcPct val="50000"/>
              </a:spcBef>
            </a:pPr>
            <a:r>
              <a:rPr lang="fa-IR" dirty="0" smtClean="0"/>
              <a:t> یک زبان </a:t>
            </a:r>
            <a:r>
              <a:rPr lang="en-US" dirty="0" smtClean="0"/>
              <a:t>L</a:t>
            </a:r>
            <a:r>
              <a:rPr lang="fa-IR" dirty="0" smtClean="0"/>
              <a:t> توسط یک ماشین تورینگ چند نواره پذیرفته می شود اگر و تنها اگر آن توسط یک ماشین تورینگ استاندارد پذیرفته می شود.</a:t>
            </a:r>
            <a:endParaRPr lang="en-US" dirty="0" smtClean="0"/>
          </a:p>
          <a:p>
            <a:pPr>
              <a:spcBef>
                <a:spcPct val="50000"/>
              </a:spcBef>
            </a:pPr>
            <a:endParaRPr lang="en-US" dirty="0" smtClean="0"/>
          </a:p>
          <a:p>
            <a:endParaRPr lang="fa-IR"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44" name="Rectangle 16"/>
          <p:cNvSpPr>
            <a:spLocks noGrp="1" noChangeArrowheads="1"/>
          </p:cNvSpPr>
          <p:nvPr>
            <p:ph type="title"/>
          </p:nvPr>
        </p:nvSpPr>
        <p:spPr/>
        <p:txBody>
          <a:bodyPr/>
          <a:lstStyle/>
          <a:p>
            <a:r>
              <a:rPr lang="fa-IR" dirty="0" smtClean="0"/>
              <a:t>ماشینهای چند نواره</a:t>
            </a:r>
            <a:endParaRPr lang="en-US" dirty="0" smtClean="0"/>
          </a:p>
        </p:txBody>
      </p:sp>
      <p:sp>
        <p:nvSpPr>
          <p:cNvPr id="30" name="Content Placeholder 29"/>
          <p:cNvSpPr>
            <a:spLocks noGrp="1"/>
          </p:cNvSpPr>
          <p:nvPr>
            <p:ph idx="1"/>
          </p:nvPr>
        </p:nvSpPr>
        <p:spPr/>
        <p:txBody>
          <a:bodyPr/>
          <a:lstStyle/>
          <a:p>
            <a:pPr>
              <a:spcBef>
                <a:spcPct val="50000"/>
              </a:spcBef>
            </a:pPr>
            <a:r>
              <a:rPr lang="fa-IR" dirty="0" smtClean="0">
                <a:solidFill>
                  <a:schemeClr val="accent1"/>
                </a:solidFill>
              </a:rPr>
              <a:t>مثال</a:t>
            </a:r>
            <a:r>
              <a:rPr lang="fa-IR" dirty="0" smtClean="0"/>
              <a:t>: ماشین تورینگ دونواره ای که دیاگرام حالت آن درزیرآمده است، زبان </a:t>
            </a:r>
            <a:r>
              <a:rPr lang="en-US" dirty="0" smtClean="0"/>
              <a:t>{</a:t>
            </a:r>
            <a:r>
              <a:rPr lang="en-US" dirty="0" err="1" smtClean="0"/>
              <a:t>uu</a:t>
            </a:r>
            <a:r>
              <a:rPr lang="en-US" dirty="0" smtClean="0"/>
              <a:t> | u</a:t>
            </a:r>
            <a:r>
              <a:rPr lang="ru-RU" dirty="0" smtClean="0">
                <a:cs typeface="Arial" pitchFamily="34" charset="0"/>
              </a:rPr>
              <a:t>є</a:t>
            </a:r>
            <a:r>
              <a:rPr lang="en-US" dirty="0" smtClean="0"/>
              <a:t>{</a:t>
            </a:r>
            <a:r>
              <a:rPr lang="en-US" dirty="0" err="1" smtClean="0"/>
              <a:t>a,b</a:t>
            </a:r>
            <a:r>
              <a:rPr lang="en-US" dirty="0" smtClean="0"/>
              <a:t>}*}</a:t>
            </a:r>
            <a:r>
              <a:rPr lang="fa-IR" dirty="0" smtClean="0"/>
              <a:t> را می پذیرد.</a:t>
            </a:r>
            <a:endParaRPr lang="en-US" dirty="0" smtClean="0"/>
          </a:p>
          <a:p>
            <a:endParaRPr lang="fa-IR" dirty="0"/>
          </a:p>
        </p:txBody>
      </p:sp>
      <p:grpSp>
        <p:nvGrpSpPr>
          <p:cNvPr id="2" name="Group 61"/>
          <p:cNvGrpSpPr>
            <a:grpSpLocks/>
          </p:cNvGrpSpPr>
          <p:nvPr/>
        </p:nvGrpSpPr>
        <p:grpSpPr bwMode="auto">
          <a:xfrm>
            <a:off x="1187624" y="2784450"/>
            <a:ext cx="6840760" cy="3596878"/>
            <a:chOff x="249" y="1298"/>
            <a:chExt cx="4982" cy="2356"/>
          </a:xfrm>
        </p:grpSpPr>
        <p:sp>
          <p:nvSpPr>
            <p:cNvPr id="219141" name="Oval 20"/>
            <p:cNvSpPr>
              <a:spLocks noChangeArrowheads="1"/>
            </p:cNvSpPr>
            <p:nvPr/>
          </p:nvSpPr>
          <p:spPr bwMode="auto">
            <a:xfrm>
              <a:off x="636" y="1631"/>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0</a:t>
              </a:r>
              <a:endParaRPr lang="en-US" sz="2000"/>
            </a:p>
          </p:txBody>
        </p:sp>
        <p:sp>
          <p:nvSpPr>
            <p:cNvPr id="219142" name="Oval 21"/>
            <p:cNvSpPr>
              <a:spLocks noChangeArrowheads="1"/>
            </p:cNvSpPr>
            <p:nvPr/>
          </p:nvSpPr>
          <p:spPr bwMode="auto">
            <a:xfrm>
              <a:off x="2193" y="1631"/>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1</a:t>
              </a:r>
              <a:endParaRPr lang="en-US" sz="2000"/>
            </a:p>
          </p:txBody>
        </p:sp>
        <p:sp>
          <p:nvSpPr>
            <p:cNvPr id="219143" name="Oval 22"/>
            <p:cNvSpPr>
              <a:spLocks noChangeArrowheads="1"/>
            </p:cNvSpPr>
            <p:nvPr/>
          </p:nvSpPr>
          <p:spPr bwMode="auto">
            <a:xfrm>
              <a:off x="3508" y="1631"/>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2</a:t>
              </a:r>
              <a:endParaRPr lang="en-US" sz="2000"/>
            </a:p>
          </p:txBody>
        </p:sp>
        <p:sp>
          <p:nvSpPr>
            <p:cNvPr id="219144" name="Oval 23"/>
            <p:cNvSpPr>
              <a:spLocks noChangeArrowheads="1"/>
            </p:cNvSpPr>
            <p:nvPr/>
          </p:nvSpPr>
          <p:spPr bwMode="auto">
            <a:xfrm>
              <a:off x="4869" y="1631"/>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3</a:t>
              </a:r>
              <a:endParaRPr lang="en-US" sz="2000"/>
            </a:p>
          </p:txBody>
        </p:sp>
        <p:sp>
          <p:nvSpPr>
            <p:cNvPr id="219145" name="Text Box 24"/>
            <p:cNvSpPr txBox="1">
              <a:spLocks noChangeArrowheads="1"/>
            </p:cNvSpPr>
            <p:nvPr/>
          </p:nvSpPr>
          <p:spPr bwMode="auto">
            <a:xfrm>
              <a:off x="249" y="1690"/>
              <a:ext cx="453" cy="250"/>
            </a:xfrm>
            <a:prstGeom prst="rect">
              <a:avLst/>
            </a:prstGeom>
            <a:noFill/>
            <a:ln w="22225" algn="ctr">
              <a:noFill/>
              <a:miter lim="800000"/>
              <a:headEnd/>
              <a:tailEnd/>
            </a:ln>
          </p:spPr>
          <p:txBody>
            <a:bodyPr lIns="90000" tIns="46800" rIns="90000" bIns="46800">
              <a:spAutoFit/>
            </a:bodyPr>
            <a:lstStyle/>
            <a:p>
              <a:pPr>
                <a:spcBef>
                  <a:spcPct val="50000"/>
                </a:spcBef>
              </a:pPr>
              <a:r>
                <a:rPr lang="en-US" sz="2000"/>
                <a:t>&gt;</a:t>
              </a:r>
            </a:p>
          </p:txBody>
        </p:sp>
        <p:cxnSp>
          <p:nvCxnSpPr>
            <p:cNvPr id="219146" name="AutoShape 25"/>
            <p:cNvCxnSpPr>
              <a:cxnSpLocks noChangeShapeType="1"/>
              <a:stCxn id="219141" idx="6"/>
              <a:endCxn id="219142" idx="2"/>
            </p:cNvCxnSpPr>
            <p:nvPr/>
          </p:nvCxnSpPr>
          <p:spPr bwMode="auto">
            <a:xfrm>
              <a:off x="1005" y="1812"/>
              <a:ext cx="1181" cy="0"/>
            </a:xfrm>
            <a:prstGeom prst="straightConnector1">
              <a:avLst/>
            </a:prstGeom>
            <a:noFill/>
            <a:ln w="22225">
              <a:solidFill>
                <a:schemeClr val="tx1"/>
              </a:solidFill>
              <a:round/>
              <a:headEnd/>
              <a:tailEnd type="triangle" w="med" len="med"/>
            </a:ln>
          </p:spPr>
        </p:cxnSp>
        <p:cxnSp>
          <p:nvCxnSpPr>
            <p:cNvPr id="219147" name="AutoShape 26"/>
            <p:cNvCxnSpPr>
              <a:cxnSpLocks noChangeShapeType="1"/>
              <a:stCxn id="219142" idx="6"/>
              <a:endCxn id="219143" idx="2"/>
            </p:cNvCxnSpPr>
            <p:nvPr/>
          </p:nvCxnSpPr>
          <p:spPr bwMode="auto">
            <a:xfrm>
              <a:off x="2562" y="1812"/>
              <a:ext cx="939" cy="0"/>
            </a:xfrm>
            <a:prstGeom prst="straightConnector1">
              <a:avLst/>
            </a:prstGeom>
            <a:noFill/>
            <a:ln w="22225">
              <a:solidFill>
                <a:schemeClr val="tx1"/>
              </a:solidFill>
              <a:round/>
              <a:headEnd/>
              <a:tailEnd type="triangle" w="med" len="med"/>
            </a:ln>
          </p:spPr>
        </p:cxnSp>
        <p:cxnSp>
          <p:nvCxnSpPr>
            <p:cNvPr id="219148" name="AutoShape 27"/>
            <p:cNvCxnSpPr>
              <a:cxnSpLocks noChangeShapeType="1"/>
              <a:stCxn id="219143" idx="6"/>
              <a:endCxn id="219144" idx="2"/>
            </p:cNvCxnSpPr>
            <p:nvPr/>
          </p:nvCxnSpPr>
          <p:spPr bwMode="auto">
            <a:xfrm>
              <a:off x="3877" y="1812"/>
              <a:ext cx="985" cy="0"/>
            </a:xfrm>
            <a:prstGeom prst="straightConnector1">
              <a:avLst/>
            </a:prstGeom>
            <a:noFill/>
            <a:ln w="22225">
              <a:solidFill>
                <a:schemeClr val="tx1"/>
              </a:solidFill>
              <a:round/>
              <a:headEnd/>
              <a:tailEnd type="triangle" w="med" len="med"/>
            </a:ln>
          </p:spPr>
        </p:cxnSp>
        <p:sp>
          <p:nvSpPr>
            <p:cNvPr id="219149" name="Text Box 28"/>
            <p:cNvSpPr txBox="1">
              <a:spLocks noChangeArrowheads="1"/>
            </p:cNvSpPr>
            <p:nvPr/>
          </p:nvSpPr>
          <p:spPr bwMode="auto">
            <a:xfrm>
              <a:off x="1149" y="1655"/>
              <a:ext cx="1088" cy="19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400" dirty="0"/>
                <a:t>B/B R , B/B R</a:t>
              </a:r>
            </a:p>
          </p:txBody>
        </p:sp>
        <p:sp>
          <p:nvSpPr>
            <p:cNvPr id="219150" name="Oval 32"/>
            <p:cNvSpPr>
              <a:spLocks noChangeArrowheads="1"/>
            </p:cNvSpPr>
            <p:nvPr/>
          </p:nvSpPr>
          <p:spPr bwMode="auto">
            <a:xfrm>
              <a:off x="3507" y="3270"/>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3</a:t>
              </a:r>
              <a:endParaRPr lang="en-US" sz="2000"/>
            </a:p>
          </p:txBody>
        </p:sp>
        <p:cxnSp>
          <p:nvCxnSpPr>
            <p:cNvPr id="219151" name="AutoShape 33"/>
            <p:cNvCxnSpPr>
              <a:cxnSpLocks noChangeShapeType="1"/>
              <a:stCxn id="219143" idx="4"/>
              <a:endCxn id="219153" idx="0"/>
            </p:cNvCxnSpPr>
            <p:nvPr/>
          </p:nvCxnSpPr>
          <p:spPr bwMode="auto">
            <a:xfrm flipH="1">
              <a:off x="3688" y="2000"/>
              <a:ext cx="1" cy="409"/>
            </a:xfrm>
            <a:prstGeom prst="straightConnector1">
              <a:avLst/>
            </a:prstGeom>
            <a:noFill/>
            <a:ln w="22225">
              <a:solidFill>
                <a:schemeClr val="tx1"/>
              </a:solidFill>
              <a:round/>
              <a:headEnd/>
              <a:tailEnd type="triangle" w="med" len="med"/>
            </a:ln>
          </p:spPr>
        </p:cxnSp>
        <p:cxnSp>
          <p:nvCxnSpPr>
            <p:cNvPr id="219152" name="AutoShape 34"/>
            <p:cNvCxnSpPr>
              <a:cxnSpLocks noChangeShapeType="1"/>
              <a:stCxn id="219153" idx="4"/>
              <a:endCxn id="219150" idx="0"/>
            </p:cNvCxnSpPr>
            <p:nvPr/>
          </p:nvCxnSpPr>
          <p:spPr bwMode="auto">
            <a:xfrm>
              <a:off x="3688" y="2785"/>
              <a:ext cx="0" cy="478"/>
            </a:xfrm>
            <a:prstGeom prst="straightConnector1">
              <a:avLst/>
            </a:prstGeom>
            <a:noFill/>
            <a:ln w="22225">
              <a:solidFill>
                <a:schemeClr val="tx1"/>
              </a:solidFill>
              <a:round/>
              <a:headEnd/>
              <a:tailEnd type="triangle" w="med" len="med"/>
            </a:ln>
          </p:spPr>
        </p:cxnSp>
        <p:sp>
          <p:nvSpPr>
            <p:cNvPr id="219153" name="Oval 47"/>
            <p:cNvSpPr>
              <a:spLocks noChangeArrowheads="1"/>
            </p:cNvSpPr>
            <p:nvPr/>
          </p:nvSpPr>
          <p:spPr bwMode="auto">
            <a:xfrm>
              <a:off x="3507" y="2416"/>
              <a:ext cx="362" cy="362"/>
            </a:xfrm>
            <a:prstGeom prst="ellipse">
              <a:avLst/>
            </a:prstGeom>
            <a:noFill/>
            <a:ln w="22225" algn="ctr">
              <a:solidFill>
                <a:schemeClr val="tx1"/>
              </a:solidFill>
              <a:round/>
              <a:headEnd/>
              <a:tailEnd/>
            </a:ln>
          </p:spPr>
          <p:txBody>
            <a:bodyPr wrap="none" lIns="90000" tIns="46800" rIns="90000" bIns="46800" anchor="ctr"/>
            <a:lstStyle/>
            <a:p>
              <a:pPr algn="ctr"/>
              <a:r>
                <a:rPr lang="en-US" sz="2000"/>
                <a:t>q</a:t>
              </a:r>
              <a:r>
                <a:rPr lang="en-US" sz="1000"/>
                <a:t>4</a:t>
              </a:r>
              <a:endParaRPr lang="en-US" sz="2000"/>
            </a:p>
          </p:txBody>
        </p:sp>
        <p:sp>
          <p:nvSpPr>
            <p:cNvPr id="219154" name="Text Box 48"/>
            <p:cNvSpPr txBox="1">
              <a:spLocks noChangeArrowheads="1"/>
            </p:cNvSpPr>
            <p:nvPr/>
          </p:nvSpPr>
          <p:spPr bwMode="auto">
            <a:xfrm>
              <a:off x="2609" y="1655"/>
              <a:ext cx="1088" cy="19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400"/>
                <a:t>B/B L , B/B L</a:t>
              </a:r>
            </a:p>
          </p:txBody>
        </p:sp>
        <p:sp>
          <p:nvSpPr>
            <p:cNvPr id="219155" name="Text Box 49"/>
            <p:cNvSpPr txBox="1">
              <a:spLocks noChangeArrowheads="1"/>
            </p:cNvSpPr>
            <p:nvPr/>
          </p:nvSpPr>
          <p:spPr bwMode="auto">
            <a:xfrm>
              <a:off x="2918" y="2133"/>
              <a:ext cx="1088" cy="19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400"/>
                <a:t>B/B R , y/y R</a:t>
              </a:r>
            </a:p>
          </p:txBody>
        </p:sp>
        <p:sp>
          <p:nvSpPr>
            <p:cNvPr id="219156" name="Text Box 50"/>
            <p:cNvSpPr txBox="1">
              <a:spLocks noChangeArrowheads="1"/>
            </p:cNvSpPr>
            <p:nvPr/>
          </p:nvSpPr>
          <p:spPr bwMode="auto">
            <a:xfrm>
              <a:off x="2918" y="2904"/>
              <a:ext cx="1088" cy="19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400"/>
                <a:t>y/y R , B/B R</a:t>
              </a:r>
            </a:p>
          </p:txBody>
        </p:sp>
        <p:sp>
          <p:nvSpPr>
            <p:cNvPr id="219157" name="Text Box 51"/>
            <p:cNvSpPr txBox="1">
              <a:spLocks noChangeArrowheads="1"/>
            </p:cNvSpPr>
            <p:nvPr/>
          </p:nvSpPr>
          <p:spPr bwMode="auto">
            <a:xfrm>
              <a:off x="3932" y="1642"/>
              <a:ext cx="1088" cy="19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400"/>
                <a:t>x/x L , y/y L</a:t>
              </a:r>
            </a:p>
          </p:txBody>
        </p:sp>
        <p:sp>
          <p:nvSpPr>
            <p:cNvPr id="219158" name="Text Box 52"/>
            <p:cNvSpPr txBox="1">
              <a:spLocks noChangeArrowheads="1"/>
            </p:cNvSpPr>
            <p:nvPr/>
          </p:nvSpPr>
          <p:spPr bwMode="auto">
            <a:xfrm>
              <a:off x="4059" y="2069"/>
              <a:ext cx="1088" cy="19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400"/>
                <a:t>x/x L , y/y S</a:t>
              </a:r>
            </a:p>
          </p:txBody>
        </p:sp>
        <p:sp>
          <p:nvSpPr>
            <p:cNvPr id="219159" name="Text Box 53"/>
            <p:cNvSpPr txBox="1">
              <a:spLocks noChangeArrowheads="1"/>
            </p:cNvSpPr>
            <p:nvPr/>
          </p:nvSpPr>
          <p:spPr bwMode="auto">
            <a:xfrm>
              <a:off x="4068" y="2506"/>
              <a:ext cx="1088" cy="19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400"/>
                <a:t>x/x R , x/x R</a:t>
              </a:r>
            </a:p>
          </p:txBody>
        </p:sp>
        <p:sp>
          <p:nvSpPr>
            <p:cNvPr id="219160" name="Text Box 54"/>
            <p:cNvSpPr txBox="1">
              <a:spLocks noChangeArrowheads="1"/>
            </p:cNvSpPr>
            <p:nvPr/>
          </p:nvSpPr>
          <p:spPr bwMode="auto">
            <a:xfrm>
              <a:off x="2102" y="1298"/>
              <a:ext cx="1088" cy="192"/>
            </a:xfrm>
            <a:prstGeom prst="rect">
              <a:avLst/>
            </a:prstGeom>
            <a:noFill/>
            <a:ln w="22225" algn="ctr">
              <a:noFill/>
              <a:miter lim="800000"/>
              <a:headEnd/>
              <a:tailEnd/>
            </a:ln>
          </p:spPr>
          <p:txBody>
            <a:bodyPr lIns="90000" tIns="46800" rIns="90000" bIns="46800">
              <a:spAutoFit/>
            </a:bodyPr>
            <a:lstStyle/>
            <a:p>
              <a:pPr algn="l">
                <a:spcBef>
                  <a:spcPct val="50000"/>
                </a:spcBef>
              </a:pPr>
              <a:r>
                <a:rPr lang="en-US" sz="1400"/>
                <a:t>x/x R , B/x R</a:t>
              </a:r>
            </a:p>
          </p:txBody>
        </p:sp>
        <p:cxnSp>
          <p:nvCxnSpPr>
            <p:cNvPr id="219161" name="AutoShape 55"/>
            <p:cNvCxnSpPr>
              <a:cxnSpLocks noChangeShapeType="1"/>
              <a:stCxn id="219142" idx="6"/>
              <a:endCxn id="219142" idx="1"/>
            </p:cNvCxnSpPr>
            <p:nvPr/>
          </p:nvCxnSpPr>
          <p:spPr bwMode="auto">
            <a:xfrm flipH="1" flipV="1">
              <a:off x="2246" y="1677"/>
              <a:ext cx="316" cy="135"/>
            </a:xfrm>
            <a:prstGeom prst="curvedConnector4">
              <a:avLst>
                <a:gd name="adj1" fmla="val -24051"/>
                <a:gd name="adj2" fmla="val 251111"/>
              </a:avLst>
            </a:prstGeom>
            <a:noFill/>
            <a:ln w="22225">
              <a:solidFill>
                <a:schemeClr val="tx1"/>
              </a:solidFill>
              <a:round/>
              <a:headEnd/>
              <a:tailEnd type="triangle" w="med" len="med"/>
            </a:ln>
          </p:spPr>
        </p:cxnSp>
        <p:cxnSp>
          <p:nvCxnSpPr>
            <p:cNvPr id="219162" name="AutoShape 57"/>
            <p:cNvCxnSpPr>
              <a:cxnSpLocks noChangeShapeType="1"/>
              <a:stCxn id="219153" idx="4"/>
              <a:endCxn id="219153" idx="7"/>
            </p:cNvCxnSpPr>
            <p:nvPr/>
          </p:nvCxnSpPr>
          <p:spPr bwMode="auto">
            <a:xfrm rot="5400000" flipH="1" flipV="1">
              <a:off x="3590" y="2560"/>
              <a:ext cx="323" cy="128"/>
            </a:xfrm>
            <a:prstGeom prst="curvedConnector5">
              <a:avLst>
                <a:gd name="adj1" fmla="val -21676"/>
                <a:gd name="adj2" fmla="val 320310"/>
                <a:gd name="adj3" fmla="val 104949"/>
              </a:avLst>
            </a:prstGeom>
            <a:noFill/>
            <a:ln w="22225">
              <a:solidFill>
                <a:schemeClr val="tx1"/>
              </a:solidFill>
              <a:round/>
              <a:headEnd/>
              <a:tailEnd type="triangle" w="med" len="med"/>
            </a:ln>
          </p:spPr>
        </p:cxnSp>
        <p:sp>
          <p:nvSpPr>
            <p:cNvPr id="219163" name="Oval 58"/>
            <p:cNvSpPr>
              <a:spLocks noChangeArrowheads="1"/>
            </p:cNvSpPr>
            <p:nvPr/>
          </p:nvSpPr>
          <p:spPr bwMode="auto">
            <a:xfrm>
              <a:off x="3483" y="3245"/>
              <a:ext cx="409" cy="409"/>
            </a:xfrm>
            <a:prstGeom prst="ellipse">
              <a:avLst/>
            </a:prstGeom>
            <a:noFill/>
            <a:ln w="22225" algn="ctr">
              <a:solidFill>
                <a:schemeClr val="tx1"/>
              </a:solidFill>
              <a:round/>
              <a:headEnd/>
              <a:tailEnd/>
            </a:ln>
          </p:spPr>
          <p:txBody>
            <a:bodyPr wrap="none" lIns="90000" tIns="46800" rIns="90000" bIns="46800" anchor="ctr"/>
            <a:lstStyle/>
            <a:p>
              <a:endParaRPr lang="fa-IR"/>
            </a:p>
          </p:txBody>
        </p:sp>
        <p:cxnSp>
          <p:nvCxnSpPr>
            <p:cNvPr id="219164" name="AutoShape 60"/>
            <p:cNvCxnSpPr>
              <a:cxnSpLocks noChangeShapeType="1"/>
              <a:stCxn id="219144" idx="3"/>
              <a:endCxn id="219143" idx="5"/>
            </p:cNvCxnSpPr>
            <p:nvPr/>
          </p:nvCxnSpPr>
          <p:spPr bwMode="auto">
            <a:xfrm rot="5400000">
              <a:off x="4369" y="1395"/>
              <a:ext cx="1" cy="1105"/>
            </a:xfrm>
            <a:prstGeom prst="curvedConnector3">
              <a:avLst>
                <a:gd name="adj1" fmla="val 19000009"/>
              </a:avLst>
            </a:prstGeom>
            <a:noFill/>
            <a:ln w="22225">
              <a:solidFill>
                <a:schemeClr val="tx1"/>
              </a:solidFill>
              <a:round/>
              <a:headEnd/>
              <a:tailEnd type="triangle" w="med" len="med"/>
            </a:ln>
          </p:spPr>
        </p:cxnSp>
      </p:gr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4523</TotalTime>
  <Words>1675</Words>
  <Application>Microsoft Office PowerPoint</Application>
  <PresentationFormat>On-screen Show (4:3)</PresentationFormat>
  <Paragraphs>271</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Flow</vt:lpstr>
      <vt:lpstr>Equation</vt:lpstr>
      <vt:lpstr>نظریه زبانها و ماشینها</vt:lpstr>
      <vt:lpstr>ماشینهای چند شیاره</vt:lpstr>
      <vt:lpstr>ماشینهای چند شیاره</vt:lpstr>
      <vt:lpstr>ماشین تورینگ با نوار نیمه محدود</vt:lpstr>
      <vt:lpstr>ماشین تورینگ با نوار یک طرفه</vt:lpstr>
      <vt:lpstr>ماشین تورینگ با نوار یک طرفه - ادامه</vt:lpstr>
      <vt:lpstr>ماشینهای چند نواره</vt:lpstr>
      <vt:lpstr>ماشینهای چند نواره</vt:lpstr>
      <vt:lpstr>ماشینهای چند نواره</vt:lpstr>
      <vt:lpstr>PowerPoint Presentation</vt:lpstr>
      <vt:lpstr>PowerPoint Presentation</vt:lpstr>
      <vt:lpstr>PowerPoint Presentation</vt:lpstr>
      <vt:lpstr>PowerPoint Presentation</vt:lpstr>
      <vt:lpstr>PowerPoint Presentation</vt:lpstr>
      <vt:lpstr>ماشینهای تورینگ غیر قطعی</vt:lpstr>
      <vt:lpstr>ماشینهای تورینگ غیر قطعی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روال شمارش</vt:lpstr>
      <vt:lpstr>اتوماتای کراندار خطی</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نظریه زبانها و ماشینها</dc:title>
  <dc:creator>mahmood</dc:creator>
  <cp:lastModifiedBy>Farokhian</cp:lastModifiedBy>
  <cp:revision>60</cp:revision>
  <dcterms:created xsi:type="dcterms:W3CDTF">2015-02-22T10:09:17Z</dcterms:created>
  <dcterms:modified xsi:type="dcterms:W3CDTF">2019-05-19T05:01:54Z</dcterms:modified>
</cp:coreProperties>
</file>