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70" r:id="rId12"/>
    <p:sldId id="271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896" autoAdjust="0"/>
    <p:restoredTop sz="94674" autoAdjust="0"/>
  </p:normalViewPr>
  <p:slideViewPr>
    <p:cSldViewPr>
      <p:cViewPr varScale="1">
        <p:scale>
          <a:sx n="78" d="100"/>
          <a:sy n="78" d="100"/>
        </p:scale>
        <p:origin x="32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67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B Nazanin" panose="00000400000000000000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  <a:cs typeface="B Nazanin" panose="00000400000000000000" pitchFamily="2" charset="-78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1F5-74A3-4C83-B913-8FA48B831090}" type="datetimeFigureOut">
              <a:rPr lang="fa-IR" smtClean="0"/>
              <a:pPr/>
              <a:t>13/05/1441</a:t>
            </a:fld>
            <a:endParaRPr lang="fa-I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37B7-FC98-45AC-82E7-2CC798EB9F5C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1F5-74A3-4C83-B913-8FA48B831090}" type="datetimeFigureOut">
              <a:rPr lang="fa-IR" smtClean="0"/>
              <a:pPr/>
              <a:t>13/05/1441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37B7-FC98-45AC-82E7-2CC798EB9F5C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1F5-74A3-4C83-B913-8FA48B831090}" type="datetimeFigureOut">
              <a:rPr lang="fa-IR" smtClean="0"/>
              <a:pPr/>
              <a:t>13/05/1441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37B7-FC98-45AC-82E7-2CC798EB9F5C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 anchor="ctr"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7256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1F5-74A3-4C83-B913-8FA48B831090}" type="datetimeFigureOut">
              <a:rPr lang="fa-IR" smtClean="0"/>
              <a:pPr/>
              <a:t>13/05/1441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37B7-FC98-45AC-82E7-2CC798EB9F5C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1F5-74A3-4C83-B913-8FA48B831090}" type="datetimeFigureOut">
              <a:rPr lang="fa-IR" smtClean="0"/>
              <a:pPr/>
              <a:t>13/05/1441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37B7-FC98-45AC-82E7-2CC798EB9F5C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1F5-74A3-4C83-B913-8FA48B831090}" type="datetimeFigureOut">
              <a:rPr lang="fa-IR" smtClean="0"/>
              <a:pPr/>
              <a:t>13/05/1441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37B7-FC98-45AC-82E7-2CC798EB9F5C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1F5-74A3-4C83-B913-8FA48B831090}" type="datetimeFigureOut">
              <a:rPr lang="fa-IR" smtClean="0"/>
              <a:pPr/>
              <a:t>13/05/1441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37B7-FC98-45AC-82E7-2CC798EB9F5C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1F5-74A3-4C83-B913-8FA48B831090}" type="datetimeFigureOut">
              <a:rPr lang="fa-IR" smtClean="0"/>
              <a:pPr/>
              <a:t>13/05/1441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37B7-FC98-45AC-82E7-2CC798EB9F5C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1F5-74A3-4C83-B913-8FA48B831090}" type="datetimeFigureOut">
              <a:rPr lang="fa-IR" smtClean="0"/>
              <a:pPr/>
              <a:t>13/05/1441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37B7-FC98-45AC-82E7-2CC798EB9F5C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1F5-74A3-4C83-B913-8FA48B831090}" type="datetimeFigureOut">
              <a:rPr lang="fa-IR" smtClean="0"/>
              <a:pPr/>
              <a:t>13/05/1441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37B7-FC98-45AC-82E7-2CC798EB9F5C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1F5-74A3-4C83-B913-8FA48B831090}" type="datetimeFigureOut">
              <a:rPr lang="fa-IR" smtClean="0"/>
              <a:pPr/>
              <a:t>13/05/1441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71A37B7-FC98-45AC-82E7-2CC798EB9F5C}" type="slidenum">
              <a:rPr lang="fa-IR" smtClean="0"/>
              <a:pPr/>
              <a:t>‹#›</a:t>
            </a:fld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  <a:prstGeom prst="rect">
            <a:avLst/>
          </a:prstGeom>
        </p:spPr>
        <p:txBody>
          <a:bodyPr vert="horz" lIns="0" rIns="0" bIns="0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564048"/>
            <a:ext cx="8229600" cy="46732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DB151F5-74A3-4C83-B913-8FA48B831090}" type="datetimeFigureOut">
              <a:rPr lang="fa-IR" smtClean="0"/>
              <a:pPr/>
              <a:t>13/05/1441</a:t>
            </a:fld>
            <a:endParaRPr lang="fa-I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71A37B7-FC98-45AC-82E7-2CC798EB9F5C}" type="slidenum">
              <a:rPr lang="fa-IR" smtClean="0"/>
              <a:pPr/>
              <a:t>‹#›</a:t>
            </a:fld>
            <a:endParaRPr lang="fa-I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rgbClr val="FF0000"/>
          </a:solidFill>
          <a:effectLst/>
          <a:latin typeface="+mj-lt"/>
          <a:ea typeface="+mj-ea"/>
          <a:cs typeface="B Nazanin" panose="00000400000000000000" pitchFamily="2" charset="-78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/>
              <a:t>نظریه زبانها و ماشینها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 smtClean="0"/>
              <a:t>فصل 11</a:t>
            </a:r>
          </a:p>
          <a:p>
            <a:r>
              <a:rPr lang="fa-IR" dirty="0" smtClean="0"/>
              <a:t>دسته بندی زبانهای صوری و ماشینها</a:t>
            </a:r>
            <a:endParaRPr lang="fa-I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dirty="0" smtClean="0"/>
              <a:t>گرامرهای</a:t>
            </a:r>
            <a:r>
              <a:rPr lang="fa-IR" baseline="0" dirty="0" smtClean="0"/>
              <a:t> بدون محدودیت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fa-IR" dirty="0" smtClean="0"/>
              <a:t>(</a:t>
            </a:r>
            <a:r>
              <a:rPr lang="en-US" dirty="0" smtClean="0"/>
              <a:t>Unrestricted Grammars</a:t>
            </a:r>
            <a:r>
              <a:rPr lang="fa-IR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گرامرهای بدون محدودیت گرامرهایی هستند که هر قاعده آن به صورت </a:t>
            </a:r>
            <a:r>
              <a:rPr lang="en-US" dirty="0" err="1" smtClean="0"/>
              <a:t>u</a:t>
            </a:r>
            <a:r>
              <a:rPr lang="en-US" dirty="0" err="1" smtClean="0">
                <a:sym typeface="Wingdings" panose="05000000000000000000" pitchFamily="2" charset="2"/>
              </a:rPr>
              <a:t>v</a:t>
            </a:r>
            <a:r>
              <a:rPr lang="fa-IR" dirty="0" smtClean="0">
                <a:sym typeface="Wingdings" panose="05000000000000000000" pitchFamily="2" charset="2"/>
              </a:rPr>
              <a:t> باشد که در آن</a:t>
            </a:r>
            <a:r>
              <a:rPr lang="fa-IR" baseline="0" dirty="0" smtClean="0">
                <a:sym typeface="Wingdings" panose="05000000000000000000" pitchFamily="2" charset="2"/>
              </a:rPr>
              <a:t> </a:t>
            </a:r>
          </a:p>
          <a:p>
            <a:endParaRPr lang="fa-IR" dirty="0" smtClean="0"/>
          </a:p>
          <a:p>
            <a:endParaRPr lang="fa-IR" dirty="0"/>
          </a:p>
          <a:p>
            <a:r>
              <a:rPr lang="fa-IR" dirty="0" smtClean="0"/>
              <a:t>قضیه: هر زبانی که بتواند با یک گرامر بدون محدودیت بیان شود یک زبان بازگشتی شمارش پذیر است و بلعکس، هر زبان بازگشتی شمارش پذیری میتواند با یک گرامر بدون محدودیت بیان شود</a:t>
            </a:r>
            <a:r>
              <a:rPr lang="fa-IR" dirty="0" smtClean="0"/>
              <a:t>.</a:t>
            </a:r>
          </a:p>
          <a:p>
            <a:pPr lvl="1"/>
            <a:r>
              <a:rPr lang="fa-IR" dirty="0" smtClean="0"/>
              <a:t>اثبات صفحه بعد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238088"/>
              </p:ext>
            </p:extLst>
          </p:nvPr>
        </p:nvGraphicFramePr>
        <p:xfrm>
          <a:off x="1835696" y="2708920"/>
          <a:ext cx="1593867" cy="961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3" imgW="799920" imgH="482400" progId="Equation.3">
                  <p:embed/>
                </p:oleObj>
              </mc:Choice>
              <mc:Fallback>
                <p:oleObj name="Equation" r:id="rId3" imgW="79992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696" y="2708920"/>
                        <a:ext cx="1593867" cy="961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622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a-IR" sz="3500" dirty="0" smtClean="0"/>
              <a:t>گرامرهای بدون محدودیت و زبانهای بازگشتی شمارش پذیر</a:t>
            </a:r>
            <a:endParaRPr lang="fa-I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تبدیل گرامر بدون محدودیت به ماشین تورینگ:</a:t>
            </a:r>
          </a:p>
          <a:p>
            <a:pPr lvl="1"/>
            <a:r>
              <a:rPr lang="fa-IR" dirty="0" smtClean="0"/>
              <a:t>اثبات: اگر </a:t>
            </a:r>
            <a:r>
              <a:rPr lang="en-US" dirty="0" smtClean="0"/>
              <a:t>L</a:t>
            </a:r>
            <a:r>
              <a:rPr lang="fa-IR" dirty="0" smtClean="0"/>
              <a:t> توسط گرامر بدون محدودیت </a:t>
            </a:r>
            <a:r>
              <a:rPr lang="en-US" dirty="0" smtClean="0"/>
              <a:t>G</a:t>
            </a:r>
            <a:r>
              <a:rPr lang="fa-IR" dirty="0" smtClean="0"/>
              <a:t> تعریف شود برای زبان روال شمارش زیر را میتوان ذکر کرد.</a:t>
            </a:r>
          </a:p>
          <a:p>
            <a:pPr lvl="2"/>
            <a:r>
              <a:rPr lang="fa-IR" dirty="0" smtClean="0"/>
              <a:t>ابتدا همه رشته هایی که از سمبل شروع گرامر یعنی </a:t>
            </a:r>
            <a:r>
              <a:rPr lang="en-US" dirty="0" smtClean="0"/>
              <a:t>S</a:t>
            </a:r>
            <a:r>
              <a:rPr lang="fa-IR" dirty="0" smtClean="0"/>
              <a:t> طی یک مرحله بسط تولید میشوند را مینویسیم، سپس آنهایی که طی دو مرحله تولید میشوند، سپس سه مرحله و ...</a:t>
            </a:r>
          </a:p>
          <a:p>
            <a:pPr lvl="1"/>
            <a:r>
              <a:rPr lang="fa-IR" dirty="0" smtClean="0"/>
              <a:t>چون تعداد قواعد گرامر محدود است تعداد رشته ها و فرمهای میانی که طی هر مرحله میتواند تولید شود محدود است و از هر مرحله بالاخره به مرحله بعد میرویم.</a:t>
            </a:r>
          </a:p>
          <a:p>
            <a:pPr lvl="1"/>
            <a:r>
              <a:rPr lang="fa-IR" dirty="0" smtClean="0"/>
              <a:t>با این روال، میتوان مطمئن شد، هر رشته عضو زبان بالاخره شمرده میشود، چون بالاخره طی مراحل مشخص و متناهی از بسط باید از سمبل شروع گرامر ساخته شود</a:t>
            </a:r>
          </a:p>
        </p:txBody>
      </p:sp>
    </p:spTree>
    <p:extLst>
      <p:ext uri="{BB962C8B-B14F-4D97-AF65-F5344CB8AC3E}">
        <p14:creationId xmlns:p14="http://schemas.microsoft.com/office/powerpoint/2010/main" val="2606056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3500" dirty="0"/>
              <a:t>گرامرهای بدون محدودیت و زبانهای بازگشتی شمارش پذیر</a:t>
            </a:r>
            <a:endParaRPr lang="fa-I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fa-IR" dirty="0" smtClean="0"/>
                  <a:t>تبدیل ماشین تورینگ به گرامر بدون محدودیت:</a:t>
                </a:r>
              </a:p>
              <a:p>
                <a:pPr lvl="1"/>
                <a:r>
                  <a:rPr lang="fa-IR" dirty="0" smtClean="0"/>
                  <a:t>هر گذر یک ماشین تورینگ پیکربندی ماشین تورینگ را از شکلی به شکل دیگر تبدیل میکند. قواعد گرامر نیز همان کار را انجام میدهند.</a:t>
                </a:r>
              </a:p>
              <a:p>
                <a:pPr lvl="1"/>
                <a:r>
                  <a:rPr lang="fa-IR" dirty="0" smtClean="0"/>
                  <a:t>پس طوری گرامر را مینویسیم که وقتی در ماشین داریم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fa-I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a-IR" dirty="0" smtClean="0"/>
                  <a:t> گرامر هم بتواند بسط روبرو را جلو ببرد: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fa-I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fa-IR" dirty="0" smtClean="0"/>
              </a:p>
              <a:p>
                <a:pPr lvl="2"/>
                <a:r>
                  <a:rPr lang="fa-IR" dirty="0" smtClean="0"/>
                  <a:t>این کار به سادگی با برقراری یک تناظر بین گذرهای ماشین و قواعد گرامر ممکن است.</a:t>
                </a:r>
              </a:p>
              <a:p>
                <a:pPr lvl="1"/>
                <a:r>
                  <a:rPr lang="fa-IR" dirty="0" smtClean="0"/>
                  <a:t>برای تکمیل گرامر دو کار دیگر هم باید انجام داد:</a:t>
                </a:r>
              </a:p>
              <a:p>
                <a:pPr lvl="2"/>
                <a:r>
                  <a:rPr lang="fa-IR" dirty="0" smtClean="0"/>
                  <a:t>از </a:t>
                </a:r>
                <a:r>
                  <a:rPr lang="en-US" dirty="0" smtClean="0"/>
                  <a:t>S</a:t>
                </a:r>
                <a:r>
                  <a:rPr lang="fa-IR" dirty="0" smtClean="0"/>
                  <a:t> به ازای همه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fa-IR" dirty="0" smtClean="0"/>
                  <a:t> باید بتوان </a:t>
                </a:r>
                <a:r>
                  <a:rPr lang="en-US" i="1" dirty="0" smtClean="0"/>
                  <a:t>q</a:t>
                </a:r>
                <a:r>
                  <a:rPr lang="en-US" i="1" baseline="-25000" dirty="0" smtClean="0"/>
                  <a:t>0</a:t>
                </a:r>
                <a:r>
                  <a:rPr lang="en-US" i="1" dirty="0" smtClean="0"/>
                  <a:t>w</a:t>
                </a:r>
                <a:r>
                  <a:rPr lang="fa-IR" i="1" dirty="0" smtClean="0"/>
                  <a:t> </a:t>
                </a:r>
                <a:r>
                  <a:rPr lang="fa-IR" dirty="0" smtClean="0"/>
                  <a:t>را تولید نمود.</a:t>
                </a:r>
              </a:p>
              <a:p>
                <a:pPr lvl="2"/>
                <a:r>
                  <a:rPr lang="fa-IR" dirty="0" smtClean="0"/>
                  <a:t>وقتی رشته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a-IR" dirty="0" smtClean="0"/>
                  <a:t> تولید شد بتوان آن را به </a:t>
                </a:r>
                <a:r>
                  <a:rPr lang="en-US" dirty="0" smtClean="0"/>
                  <a:t>w</a:t>
                </a:r>
                <a:r>
                  <a:rPr lang="fa-IR" dirty="0" smtClean="0"/>
                  <a:t> تبدیل کرد.</a:t>
                </a:r>
              </a:p>
              <a:p>
                <a:pPr lvl="1"/>
                <a:r>
                  <a:rPr lang="fa-IR" dirty="0" smtClean="0"/>
                  <a:t>کل اشتقاق رشته </a:t>
                </a:r>
                <a:r>
                  <a:rPr lang="en-US" dirty="0" smtClean="0"/>
                  <a:t>w</a:t>
                </a:r>
                <a:r>
                  <a:rPr lang="fa-IR" dirty="0" smtClean="0"/>
                  <a:t> به صورت زیر در می آید:</a:t>
                </a:r>
              </a:p>
              <a:p>
                <a:pPr lvl="1" algn="l" rtl="0"/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fa-I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fa-I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695" r="-963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168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dirty="0" smtClean="0"/>
              <a:t>گرامرهای حساس به متن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fa-IR" dirty="0" smtClean="0"/>
              <a:t>(</a:t>
            </a:r>
            <a:r>
              <a:rPr lang="en-US" dirty="0" smtClean="0"/>
              <a:t>Case Sensitive Grammars</a:t>
            </a:r>
            <a:r>
              <a:rPr lang="fa-IR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/>
              <a:t>گرامرهای </a:t>
            </a:r>
            <a:r>
              <a:rPr lang="fa-IR" dirty="0" smtClean="0"/>
              <a:t>حساس به متن </a:t>
            </a:r>
            <a:r>
              <a:rPr lang="fa-IR" dirty="0"/>
              <a:t>گرامرهایی هستند که هر قاعده آن به صورت </a:t>
            </a:r>
            <a:r>
              <a:rPr lang="en-US" dirty="0" err="1"/>
              <a:t>u</a:t>
            </a:r>
            <a:r>
              <a:rPr lang="en-US" dirty="0" err="1">
                <a:sym typeface="Wingdings" panose="05000000000000000000" pitchFamily="2" charset="2"/>
              </a:rPr>
              <a:t>v</a:t>
            </a:r>
            <a:r>
              <a:rPr lang="fa-IR" dirty="0">
                <a:sym typeface="Wingdings" panose="05000000000000000000" pitchFamily="2" charset="2"/>
              </a:rPr>
              <a:t> باشد که در آن </a:t>
            </a:r>
          </a:p>
          <a:p>
            <a:endParaRPr lang="fa-IR" dirty="0"/>
          </a:p>
          <a:p>
            <a:endParaRPr lang="fa-IR" dirty="0"/>
          </a:p>
          <a:p>
            <a:r>
              <a:rPr lang="fa-IR" dirty="0" smtClean="0"/>
              <a:t>زبان حساس به متن: </a:t>
            </a:r>
            <a:r>
              <a:rPr lang="en-US" dirty="0" smtClean="0"/>
              <a:t>L</a:t>
            </a:r>
            <a:r>
              <a:rPr lang="fa-IR" dirty="0" smtClean="0"/>
              <a:t> یک زبان حساس به متن است اگر گرامر حساس به متن </a:t>
            </a:r>
            <a:r>
              <a:rPr lang="en-US" dirty="0" smtClean="0"/>
              <a:t>G</a:t>
            </a:r>
            <a:r>
              <a:rPr lang="fa-IR" dirty="0" smtClean="0"/>
              <a:t> وجود داشته باشد به طوریکه </a:t>
            </a:r>
            <a:r>
              <a:rPr lang="en-US" dirty="0" smtClean="0"/>
              <a:t>L(G)=L-{</a:t>
            </a:r>
            <a:r>
              <a:rPr lang="el-GR" dirty="0" smtClean="0"/>
              <a:t>λ</a:t>
            </a:r>
            <a:r>
              <a:rPr lang="en-US" dirty="0" smtClean="0"/>
              <a:t>}</a:t>
            </a:r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980093"/>
              </p:ext>
            </p:extLst>
          </p:nvPr>
        </p:nvGraphicFramePr>
        <p:xfrm>
          <a:off x="1720850" y="2733675"/>
          <a:ext cx="18224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3" imgW="914400" imgH="457200" progId="Equation.3">
                  <p:embed/>
                </p:oleObj>
              </mc:Choice>
              <mc:Fallback>
                <p:oleObj name="Equation" r:id="rId3" imgW="9144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2733675"/>
                        <a:ext cx="182245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700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fa-IR" i="1" dirty="0" smtClean="0"/>
              <a:t>گرامر حساس به متنی برای زبان روبرو بنویسید:	</a:t>
            </a:r>
            <a:r>
              <a:rPr lang="en-US" i="1" dirty="0"/>
              <a:t> L={</a:t>
            </a:r>
            <a:r>
              <a:rPr lang="en-US" i="1" dirty="0" err="1"/>
              <a:t>a</a:t>
            </a:r>
            <a:r>
              <a:rPr lang="en-US" i="1" baseline="30000" dirty="0" err="1"/>
              <a:t>n</a:t>
            </a:r>
            <a:r>
              <a:rPr lang="en-US" i="1" dirty="0" err="1"/>
              <a:t>b</a:t>
            </a:r>
            <a:r>
              <a:rPr lang="en-US" i="1" baseline="30000" dirty="0" err="1"/>
              <a:t>n</a:t>
            </a:r>
            <a:r>
              <a:rPr lang="en-US" i="1" dirty="0" err="1"/>
              <a:t>c</a:t>
            </a:r>
            <a:r>
              <a:rPr lang="en-US" i="1" baseline="30000" dirty="0" err="1"/>
              <a:t>n</a:t>
            </a:r>
            <a:r>
              <a:rPr lang="en-US" i="1" dirty="0"/>
              <a:t> | n≥1</a:t>
            </a:r>
            <a:r>
              <a:rPr lang="en-US" i="1" dirty="0" smtClean="0"/>
              <a:t>}</a:t>
            </a:r>
          </a:p>
          <a:p>
            <a:pPr marL="978408" lvl="3" indent="0" algn="l" rtl="0">
              <a:lnSpc>
                <a:spcPct val="120000"/>
              </a:lnSpc>
              <a:buNone/>
            </a:pPr>
            <a:endParaRPr lang="en-US" dirty="0" smtClean="0"/>
          </a:p>
          <a:p>
            <a:pPr algn="l" rtl="0">
              <a:lnSpc>
                <a:spcPct val="120000"/>
              </a:lnSpc>
            </a:pPr>
            <a:r>
              <a:rPr lang="en-US" dirty="0" smtClean="0"/>
              <a:t>S </a:t>
            </a:r>
            <a:r>
              <a:rPr lang="en-US" dirty="0"/>
              <a:t>→ </a:t>
            </a:r>
            <a:r>
              <a:rPr lang="en-US" dirty="0" err="1" smtClean="0"/>
              <a:t>abc</a:t>
            </a:r>
            <a:r>
              <a:rPr lang="en-US" dirty="0" smtClean="0"/>
              <a:t> | </a:t>
            </a:r>
            <a:r>
              <a:rPr lang="en-US" dirty="0" err="1" smtClean="0"/>
              <a:t>aAbc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Ab → </a:t>
            </a:r>
            <a:r>
              <a:rPr lang="en-US" dirty="0" err="1"/>
              <a:t>bA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Ac → </a:t>
            </a:r>
            <a:r>
              <a:rPr lang="en-US" dirty="0" err="1"/>
              <a:t>Bbcc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bB</a:t>
            </a:r>
            <a:r>
              <a:rPr lang="en-US" dirty="0"/>
              <a:t> → Bb</a:t>
            </a:r>
            <a:br>
              <a:rPr lang="en-US" dirty="0"/>
            </a:br>
            <a:r>
              <a:rPr lang="en-US" dirty="0" err="1"/>
              <a:t>aB</a:t>
            </a:r>
            <a:r>
              <a:rPr lang="en-US" dirty="0"/>
              <a:t> → </a:t>
            </a:r>
            <a:r>
              <a:rPr lang="en-US" dirty="0" smtClean="0"/>
              <a:t>aa/</a:t>
            </a:r>
            <a:r>
              <a:rPr lang="en-US" dirty="0" err="1" smtClean="0"/>
              <a:t>aaA</a:t>
            </a:r>
            <a:endParaRPr lang="en-US" dirty="0" smtClean="0"/>
          </a:p>
          <a:p>
            <a:pPr algn="l" rtl="0">
              <a:lnSpc>
                <a:spcPct val="120000"/>
              </a:lnSpc>
            </a:pPr>
            <a:endParaRPr lang="en-US" dirty="0" smtClean="0"/>
          </a:p>
          <a:p>
            <a:pPr algn="r">
              <a:lnSpc>
                <a:spcPct val="120000"/>
              </a:lnSpc>
            </a:pPr>
            <a:r>
              <a:rPr lang="fa-IR" dirty="0" smtClean="0"/>
              <a:t>قضیه</a:t>
            </a:r>
            <a:r>
              <a:rPr lang="fa-IR" dirty="0"/>
              <a:t>: اگر </a:t>
            </a:r>
            <a:r>
              <a:rPr lang="en-US" dirty="0"/>
              <a:t>L</a:t>
            </a:r>
            <a:r>
              <a:rPr lang="fa-IR" dirty="0"/>
              <a:t> یک زبان حساس به متن باشد، یک اتوماتای کراندار خطی وجود دارد که آن را بپذیرد و بلعکس اگر </a:t>
            </a:r>
            <a:r>
              <a:rPr lang="en-US" dirty="0"/>
              <a:t>M</a:t>
            </a:r>
            <a:r>
              <a:rPr lang="fa-IR" dirty="0"/>
              <a:t> یک اتوماتای کراندار خطی باشد، </a:t>
            </a:r>
            <a:r>
              <a:rPr lang="en-US" dirty="0"/>
              <a:t>L(M)</a:t>
            </a:r>
            <a:r>
              <a:rPr lang="fa-IR" dirty="0"/>
              <a:t> یک زبان حساس به متن است</a:t>
            </a:r>
            <a:r>
              <a:rPr lang="fa-IR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fa-IR" dirty="0" smtClean="0"/>
              <a:t>اثبات صفحه بعد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گرامرهای حساس به </a:t>
            </a:r>
            <a:r>
              <a:rPr lang="fa-IR" dirty="0" smtClean="0"/>
              <a:t>متن: مثال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497206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dirty="0" smtClean="0"/>
              <a:t>زبانهای حساس به متن و اتوماتای کراندار خطی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قضیه: برای هر زبان حساس به متنی یک </a:t>
            </a:r>
            <a:r>
              <a:rPr lang="en-US" dirty="0" smtClean="0"/>
              <a:t>LBA</a:t>
            </a:r>
            <a:r>
              <a:rPr lang="fa-IR" dirty="0" smtClean="0"/>
              <a:t> وجود دارد که آن را بپذیرد.</a:t>
            </a:r>
          </a:p>
          <a:p>
            <a:pPr lvl="1"/>
            <a:r>
              <a:rPr lang="fa-IR" dirty="0" smtClean="0"/>
              <a:t>اتوماتای کراندار خطی پذیرنده زبان </a:t>
            </a:r>
            <a:r>
              <a:rPr lang="en-US" dirty="0" smtClean="0"/>
              <a:t>L</a:t>
            </a:r>
            <a:r>
              <a:rPr lang="fa-IR" dirty="0" smtClean="0"/>
              <a:t> به صورت زیر خواهد بود.</a:t>
            </a:r>
          </a:p>
          <a:p>
            <a:pPr lvl="2"/>
            <a:r>
              <a:rPr lang="fa-IR" dirty="0" smtClean="0"/>
              <a:t>یک </a:t>
            </a:r>
            <a:r>
              <a:rPr lang="en-US" dirty="0" smtClean="0"/>
              <a:t>LBA</a:t>
            </a:r>
            <a:r>
              <a:rPr lang="fa-IR" dirty="0" smtClean="0"/>
              <a:t> دونواره است که روی نوار اول رشته </a:t>
            </a:r>
            <a:r>
              <a:rPr lang="en-US" dirty="0" smtClean="0"/>
              <a:t>w</a:t>
            </a:r>
            <a:r>
              <a:rPr lang="fa-IR" dirty="0" smtClean="0"/>
              <a:t> نوشته میشود و روی نوار دوم محاسبات صورت میپذیرد</a:t>
            </a:r>
          </a:p>
          <a:p>
            <a:pPr lvl="2"/>
            <a:r>
              <a:rPr lang="fa-IR" dirty="0" smtClean="0"/>
              <a:t>روی نوار دوم ماشین سعی میکند تمام رشته های قابل اشتقاق از </a:t>
            </a:r>
            <a:r>
              <a:rPr lang="en-US" dirty="0" smtClean="0"/>
              <a:t>S</a:t>
            </a:r>
            <a:r>
              <a:rPr lang="fa-IR" dirty="0" smtClean="0"/>
              <a:t> را با توجه به قواعد گرامر </a:t>
            </a:r>
            <a:r>
              <a:rPr lang="en-US" dirty="0" smtClean="0"/>
              <a:t>G</a:t>
            </a:r>
            <a:r>
              <a:rPr lang="fa-IR" dirty="0" smtClean="0"/>
              <a:t> بسازد.</a:t>
            </a:r>
          </a:p>
          <a:p>
            <a:pPr lvl="2"/>
            <a:r>
              <a:rPr lang="fa-IR" dirty="0" smtClean="0"/>
              <a:t>اما نکته این است که این با توجه به حساس به متن بودن گرامر تعداد بسطهایی که میتواند انجام شود بدون اینکه طول فرم میانی تولید شده از </a:t>
            </a:r>
            <a:r>
              <a:rPr lang="en-US" dirty="0" smtClean="0"/>
              <a:t>S</a:t>
            </a:r>
            <a:r>
              <a:rPr lang="fa-IR" dirty="0" smtClean="0"/>
              <a:t> از </a:t>
            </a:r>
            <a:r>
              <a:rPr lang="en-US" dirty="0" smtClean="0"/>
              <a:t>|w|</a:t>
            </a:r>
            <a:r>
              <a:rPr lang="fa-IR" dirty="0" smtClean="0"/>
              <a:t> تجاوز کند، محدود است.</a:t>
            </a:r>
          </a:p>
          <a:p>
            <a:pPr lvl="2"/>
            <a:r>
              <a:rPr lang="fa-IR" dirty="0" smtClean="0"/>
              <a:t>پس شبیه به تورینگ شبیه ساز گرامرهای بدون محدودیت نیاز ندارد جستجو را به صورت سطحی انجام دهد و جستجو برای ساخت </a:t>
            </a:r>
            <a:r>
              <a:rPr lang="en-US" dirty="0" smtClean="0"/>
              <a:t>w</a:t>
            </a:r>
            <a:r>
              <a:rPr lang="fa-IR" dirty="0" smtClean="0"/>
              <a:t> میتواند به صورت عمقی انجام شود.</a:t>
            </a:r>
          </a:p>
          <a:p>
            <a:pPr lvl="2"/>
            <a:r>
              <a:rPr lang="fa-IR" dirty="0" smtClean="0"/>
              <a:t>و این جستجوی عمقی به حداکثر </a:t>
            </a:r>
            <a:r>
              <a:rPr lang="en-US" dirty="0"/>
              <a:t>|w</a:t>
            </a:r>
            <a:r>
              <a:rPr lang="en-US" dirty="0" smtClean="0"/>
              <a:t>|</a:t>
            </a:r>
            <a:r>
              <a:rPr lang="fa-IR" dirty="0" smtClean="0"/>
              <a:t> خانه از نوار احتیاج دارد و بنابراین ماشین یک اتوماتای کراندار خطی است.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11737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dirty="0"/>
              <a:t>زبانهای حساس به متن و اتوماتای کراندار خطی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عکس قضیه قبل: اگر زبان </a:t>
            </a:r>
            <a:r>
              <a:rPr lang="en-US" dirty="0" smtClean="0"/>
              <a:t>L</a:t>
            </a:r>
            <a:r>
              <a:rPr lang="fa-IR" dirty="0" smtClean="0"/>
              <a:t> توسط یک اتوماتای کراندار خطی پذیرفته شود، یک زبان حساس به متن است.</a:t>
            </a:r>
          </a:p>
          <a:p>
            <a:pPr lvl="1"/>
            <a:r>
              <a:rPr lang="fa-IR" dirty="0" smtClean="0"/>
              <a:t>رویه ای که در شبیه سازی ماشین تورینگ با یک گرامر بدون محدودیت توضیح داده شد، اینجا هم میتواند به کار برود.</a:t>
            </a:r>
          </a:p>
          <a:p>
            <a:pPr lvl="1"/>
            <a:r>
              <a:rPr lang="fa-IR" dirty="0" smtClean="0"/>
              <a:t>با توجه به خواص اتوماتای کراندار خطی، گرامری که از روی آن ساخته میشود، یک گرامر حساس به متن است.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415647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زبانهای بازگشتی و زبانهای حساس به متن</a:t>
            </a:r>
            <a:endParaRPr lang="fa-I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قضیه: هر زبان حساس به متنی یک زبان بازگشتی است.</a:t>
                </a:r>
              </a:p>
              <a:p>
                <a:pPr lvl="1"/>
                <a:r>
                  <a:rPr lang="fa-IR" dirty="0" smtClean="0"/>
                  <a:t>اتوماتای کراندار خطی که در اسلایدهای قبل برای پذیرش زبان حساس به متن </a:t>
                </a:r>
                <a:r>
                  <a:rPr lang="en-US" dirty="0" smtClean="0"/>
                  <a:t>L</a:t>
                </a:r>
                <a:r>
                  <a:rPr lang="fa-IR" dirty="0" smtClean="0"/>
                  <a:t> نوشته شد، یک الگوریتم است اجرای آن روی هر رشته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a-IR" dirty="0" smtClean="0"/>
                  <a:t> پایان پذیر است.</a:t>
                </a:r>
              </a:p>
              <a:p>
                <a:pPr lvl="1"/>
                <a:r>
                  <a:rPr lang="fa-IR" dirty="0" smtClean="0"/>
                  <a:t>زیرا با توجه به محدود بودن تعداد قواعد گرامر و محدودیت موجود در قواعد گرامر حساس به متن، تعداد فرمهای جمله ای که با طول کوچکتر از </a:t>
                </a:r>
                <a:r>
                  <a:rPr lang="en-US" dirty="0" smtClean="0"/>
                  <a:t>|w|</a:t>
                </a:r>
                <a:r>
                  <a:rPr lang="fa-IR" dirty="0" smtClean="0"/>
                  <a:t> میتوان از سمبل شروع گرامر ساخت متناهی است.</a:t>
                </a:r>
              </a:p>
              <a:p>
                <a:pPr lvl="1"/>
                <a:r>
                  <a:rPr lang="fa-IR" dirty="0" smtClean="0"/>
                  <a:t>اگر طی این مراحل متناهی، رشتۀ </a:t>
                </a:r>
                <a:r>
                  <a:rPr lang="en-US" dirty="0" smtClean="0"/>
                  <a:t>w</a:t>
                </a:r>
                <a:r>
                  <a:rPr lang="fa-IR" dirty="0" smtClean="0"/>
                  <a:t> ساخته شد، رشته عضو زبان </a:t>
                </a:r>
                <a:r>
                  <a:rPr lang="en-US" dirty="0" smtClean="0"/>
                  <a:t>L</a:t>
                </a:r>
                <a:r>
                  <a:rPr lang="fa-IR" dirty="0" smtClean="0"/>
                  <a:t> است و در غیر این صورت نیست.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1043" r="-963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797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زبانهای بازگشتی و زبانهای حساس به متن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اما عکس قضیه فوق برقرار نیست، یعنی زبانهای بازگشتی وجود دارد که حساس به متن نیستند. به عنوان مثال زبان زیر را در نظر بگیرید:</a:t>
                </a:r>
              </a:p>
              <a:p>
                <a:pPr lvl="1"/>
                <a:r>
                  <a:rPr lang="fa-IR" dirty="0" smtClean="0"/>
                  <a:t>هر گرامر حساس به متن به سادگی میتواند به صورت یک رشته باینری در بیاید.</a:t>
                </a:r>
              </a:p>
              <a:p>
                <a:pPr lvl="1" algn="l" rt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𝑑𝑒𝑓𝑖𝑛𝑒𝑠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𝑔𝑟𝑎𝑚𝑚𝑎𝑟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fa-IR" dirty="0"/>
              </a:p>
              <a:p>
                <a:pPr lvl="1"/>
                <a:r>
                  <a:rPr lang="fa-IR" dirty="0" smtClean="0"/>
                  <a:t>زبان فوق بازگشتی است زیرا الگوریتم عضویت برای آن وجود دارد:</a:t>
                </a:r>
              </a:p>
              <a:p>
                <a:pPr lvl="2"/>
                <a:r>
                  <a:rPr lang="fa-IR" dirty="0" smtClean="0"/>
                  <a:t>برای بررسی هر رشته مثل </a:t>
                </a:r>
                <a:r>
                  <a:rPr lang="en-US" dirty="0" smtClean="0"/>
                  <a:t>w</a:t>
                </a:r>
                <a:r>
                  <a:rPr lang="fa-IR" dirty="0" smtClean="0"/>
                  <a:t> اول بررسی میکنیم ببینیم آیا گرامری مثل </a:t>
                </a:r>
                <a:r>
                  <a:rPr lang="en-US" dirty="0" smtClean="0"/>
                  <a:t>G</a:t>
                </a:r>
                <a:r>
                  <a:rPr lang="fa-IR" dirty="0" smtClean="0"/>
                  <a:t> را معرفی میکند یا خیر. اگر معرفی نمیکرد پس </a:t>
                </a:r>
                <a:r>
                  <a:rPr lang="en-US" dirty="0" smtClean="0"/>
                  <a:t>w</a:t>
                </a:r>
                <a:r>
                  <a:rPr lang="fa-IR" dirty="0" smtClean="0"/>
                  <a:t> عضو </a:t>
                </a:r>
                <a:r>
                  <a:rPr lang="en-US" dirty="0" smtClean="0"/>
                  <a:t>L</a:t>
                </a:r>
                <a:r>
                  <a:rPr lang="fa-IR" dirty="0" smtClean="0"/>
                  <a:t> نیست.</a:t>
                </a:r>
              </a:p>
              <a:p>
                <a:pPr lvl="2"/>
                <a:r>
                  <a:rPr lang="fa-IR" dirty="0" smtClean="0"/>
                  <a:t>اگر معرفی میکرد، بررسی میکنیم ببینم آیا </a:t>
                </a:r>
                <a:r>
                  <a:rPr lang="en-US" dirty="0" smtClean="0"/>
                  <a:t>w</a:t>
                </a:r>
                <a:r>
                  <a:rPr lang="fa-IR" dirty="0" smtClean="0"/>
                  <a:t> عضو </a:t>
                </a:r>
                <a:r>
                  <a:rPr lang="en-US" dirty="0" smtClean="0"/>
                  <a:t>L(G)</a:t>
                </a:r>
                <a:r>
                  <a:rPr lang="fa-IR" dirty="0" smtClean="0"/>
                  <a:t> هست یا خیر، این کار با توجه به اینکه </a:t>
                </a:r>
                <a:r>
                  <a:rPr lang="en-US" dirty="0" smtClean="0"/>
                  <a:t>L(G)</a:t>
                </a:r>
                <a:r>
                  <a:rPr lang="fa-IR" dirty="0" smtClean="0"/>
                  <a:t> حساس به متن و در نتیجه بازگشتی است و الگوریتم عضویت دارد، امکان پذیر است.</a:t>
                </a:r>
              </a:p>
              <a:p>
                <a:pPr lvl="2"/>
                <a:r>
                  <a:rPr lang="fa-IR" dirty="0" smtClean="0"/>
                  <a:t>اگر </a:t>
                </a:r>
                <a:r>
                  <a:rPr lang="en-US" dirty="0" smtClean="0"/>
                  <a:t>w</a:t>
                </a:r>
                <a:r>
                  <a:rPr lang="fa-IR" dirty="0" smtClean="0"/>
                  <a:t> عضو </a:t>
                </a:r>
                <a:r>
                  <a:rPr lang="en-US" dirty="0" smtClean="0"/>
                  <a:t>L(G)</a:t>
                </a:r>
                <a:r>
                  <a:rPr lang="fa-IR" dirty="0" smtClean="0"/>
                  <a:t> بود پس عضو </a:t>
                </a:r>
                <a:r>
                  <a:rPr lang="en-US" dirty="0" smtClean="0"/>
                  <a:t>L</a:t>
                </a:r>
                <a:r>
                  <a:rPr lang="fa-IR" dirty="0" smtClean="0"/>
                  <a:t> است و اگر عضو </a:t>
                </a:r>
                <a:r>
                  <a:rPr lang="en-US" dirty="0" smtClean="0"/>
                  <a:t>L(G)</a:t>
                </a:r>
                <a:r>
                  <a:rPr lang="fa-IR" dirty="0" smtClean="0"/>
                  <a:t> نبود عضو </a:t>
                </a:r>
                <a:r>
                  <a:rPr lang="en-US" dirty="0" smtClean="0"/>
                  <a:t>L</a:t>
                </a:r>
                <a:r>
                  <a:rPr lang="fa-IR" dirty="0" smtClean="0"/>
                  <a:t> نیست.</a:t>
                </a:r>
                <a:endParaRPr lang="fa-I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043" r="-963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387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زبانهای بازگشتی و زبانهای حساس به متن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اما با استفاده از برهان خلف میتوان نشان داد حساس به متن نیست:</a:t>
                </a:r>
              </a:p>
              <a:p>
                <a:pPr lvl="1"/>
                <a:r>
                  <a:rPr lang="fa-IR" dirty="0" smtClean="0"/>
                  <a:t>فرض کنیم حساس به متن است.</a:t>
                </a:r>
              </a:p>
              <a:p>
                <a:pPr lvl="1"/>
                <a:r>
                  <a:rPr lang="fa-IR" dirty="0"/>
                  <a:t>قاعدتاً </a:t>
                </a:r>
                <a:r>
                  <a:rPr lang="fa-IR" dirty="0" smtClean="0"/>
                  <a:t>گرامری مثل </a:t>
                </a:r>
                <a:r>
                  <a:rPr lang="en-US" dirty="0" smtClean="0"/>
                  <a:t>G</a:t>
                </a:r>
                <a:r>
                  <a:rPr lang="fa-IR" dirty="0" smtClean="0"/>
                  <a:t> وجود دارد که آن را توصیف میکند و این گرامر میتواند با رشته باینری مثل </a:t>
                </a:r>
                <a:r>
                  <a:rPr lang="en-US" dirty="0" smtClean="0"/>
                  <a:t>w</a:t>
                </a:r>
                <a:r>
                  <a:rPr lang="fa-IR" dirty="0" smtClean="0"/>
                  <a:t> بیان شود.</a:t>
                </a:r>
              </a:p>
              <a:p>
                <a:pPr lvl="1"/>
                <a:r>
                  <a:rPr lang="fa-IR" dirty="0" smtClean="0"/>
                  <a:t>سوال: آیا </a:t>
                </a:r>
                <a:r>
                  <a:rPr lang="en-US" dirty="0" smtClean="0"/>
                  <a:t>w</a:t>
                </a:r>
                <a:r>
                  <a:rPr lang="fa-IR" dirty="0" smtClean="0"/>
                  <a:t> عضو </a:t>
                </a:r>
                <a:r>
                  <a:rPr lang="en-US" dirty="0" smtClean="0"/>
                  <a:t>L</a:t>
                </a:r>
                <a:r>
                  <a:rPr lang="fa-IR" dirty="0" smtClean="0"/>
                  <a:t> هست یا خیر؟</a:t>
                </a:r>
              </a:p>
              <a:p>
                <a:pPr lvl="2"/>
                <a:r>
                  <a:rPr lang="fa-IR" dirty="0" smtClean="0"/>
                  <a:t>بله:</a:t>
                </a:r>
              </a:p>
              <a:p>
                <a:pPr lvl="2" algn="l" rt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2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𝑑𝑒𝑓𝑖𝑛𝑖𝑡𝑖𝑜𝑛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lvl="2"/>
                <a:r>
                  <a:rPr lang="fa-IR" dirty="0" smtClean="0"/>
                  <a:t>خیر:</a:t>
                </a:r>
                <a:endParaRPr lang="fa-IR" dirty="0"/>
              </a:p>
              <a:p>
                <a:pPr lvl="2" algn="l" rt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2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𝑑𝑒𝑓𝑖𝑛𝑖𝑡𝑖𝑜𝑛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fa-IR" dirty="0"/>
              </a:p>
              <a:p>
                <a:pPr lvl="1"/>
                <a:r>
                  <a:rPr lang="fa-IR" dirty="0" smtClean="0"/>
                  <a:t>به تناقض برخوردیم یعنی زبان </a:t>
                </a:r>
                <a:r>
                  <a:rPr lang="en-US" dirty="0" smtClean="0"/>
                  <a:t>L</a:t>
                </a:r>
                <a:r>
                  <a:rPr lang="fa-IR" dirty="0" smtClean="0"/>
                  <a:t> حساس به متن نیست.</a:t>
                </a:r>
                <a:endParaRPr lang="fa-I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043" r="-963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97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72" y="404664"/>
            <a:ext cx="8229600" cy="1143000"/>
          </a:xfrm>
        </p:spPr>
        <p:txBody>
          <a:bodyPr/>
          <a:lstStyle/>
          <a:p>
            <a:r>
              <a:rPr lang="fa-IR" dirty="0" smtClean="0"/>
              <a:t>زبانهای</a:t>
            </a:r>
            <a:r>
              <a:rPr lang="fa-IR" baseline="0" dirty="0" smtClean="0"/>
              <a:t> بازگشتی شمارش پذیر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89040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Recursively Enumerable: RE</a:t>
            </a:r>
            <a:endParaRPr lang="fa-IR" dirty="0" smtClean="0"/>
          </a:p>
          <a:p>
            <a:pPr algn="just"/>
            <a:r>
              <a:rPr lang="fa-IR" dirty="0" smtClean="0"/>
              <a:t>زبان </a:t>
            </a:r>
            <a:r>
              <a:rPr lang="en-US" dirty="0" smtClean="0"/>
              <a:t>L</a:t>
            </a:r>
            <a:r>
              <a:rPr lang="fa-IR" dirty="0" smtClean="0"/>
              <a:t> بازگشتی شمارش پذیر (</a:t>
            </a:r>
            <a:r>
              <a:rPr lang="en-US" dirty="0" smtClean="0"/>
              <a:t>RE</a:t>
            </a:r>
            <a:r>
              <a:rPr lang="fa-IR" dirty="0" smtClean="0"/>
              <a:t>) است اگر و تنها اگر تورینگی وجود داشته باشد که آن را بپذیرد به عبارت دیگر بر روی هر رشته </a:t>
            </a:r>
            <a:r>
              <a:rPr lang="en-US" dirty="0" smtClean="0"/>
              <a:t>w</a:t>
            </a:r>
            <a:r>
              <a:rPr lang="fa-IR" dirty="0" smtClean="0"/>
              <a:t> عضو </a:t>
            </a:r>
            <a:r>
              <a:rPr lang="en-US" dirty="0" smtClean="0"/>
              <a:t>L</a:t>
            </a:r>
            <a:r>
              <a:rPr lang="fa-IR" dirty="0" smtClean="0"/>
              <a:t> طی مراحل متناهی بالاخره در حالت پذیرش متوقف شود.</a:t>
            </a:r>
          </a:p>
          <a:p>
            <a:pPr algn="just"/>
            <a:r>
              <a:rPr lang="fa-IR" dirty="0" smtClean="0"/>
              <a:t>به این دسته زبانها تشخیص پذیر تورینگ هم میگویند.</a:t>
            </a:r>
          </a:p>
          <a:p>
            <a:pPr algn="just"/>
            <a:r>
              <a:rPr lang="fa-IR" dirty="0" smtClean="0"/>
              <a:t>سوال: در صورت اجرای تورینگ بر روی رشته هایی که عضو </a:t>
            </a:r>
            <a:r>
              <a:rPr lang="en-US" dirty="0" smtClean="0"/>
              <a:t>L</a:t>
            </a:r>
            <a:r>
              <a:rPr lang="fa-IR" dirty="0" smtClean="0"/>
              <a:t> نیستند چه اتفاقی میافتد؟</a:t>
            </a:r>
          </a:p>
          <a:p>
            <a:pPr lvl="1" algn="just"/>
            <a:r>
              <a:rPr lang="fa-IR" dirty="0" smtClean="0"/>
              <a:t>جواب: مشخص نیست. حلقه بینهایت یا توقف در حالت عدم پذیرش </a:t>
            </a:r>
          </a:p>
          <a:p>
            <a:pPr lvl="1" algn="just"/>
            <a:endParaRPr lang="fa-IR" dirty="0" smtClean="0"/>
          </a:p>
        </p:txBody>
      </p:sp>
      <p:grpSp>
        <p:nvGrpSpPr>
          <p:cNvPr id="22" name="Group 21"/>
          <p:cNvGrpSpPr/>
          <p:nvPr/>
        </p:nvGrpSpPr>
        <p:grpSpPr>
          <a:xfrm>
            <a:off x="1141904" y="5651956"/>
            <a:ext cx="4150176" cy="945396"/>
            <a:chOff x="1141904" y="5651956"/>
            <a:chExt cx="4150176" cy="945396"/>
          </a:xfrm>
        </p:grpSpPr>
        <p:sp>
          <p:nvSpPr>
            <p:cNvPr id="4" name="Rectangle 3"/>
            <p:cNvSpPr/>
            <p:nvPr/>
          </p:nvSpPr>
          <p:spPr>
            <a:xfrm>
              <a:off x="2123728" y="5805264"/>
              <a:ext cx="1512168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fa-IR" sz="2800" b="1" baseline="-25000" dirty="0" smtClean="0">
                  <a:cs typeface="B Nazanin" pitchFamily="2" charset="-78"/>
                </a:rPr>
                <a:t>پذیرندۀ زبان </a:t>
              </a:r>
              <a:r>
                <a:rPr lang="en-US" sz="2800" b="1" baseline="-25000" dirty="0" smtClean="0">
                  <a:cs typeface="B Nazanin" pitchFamily="2" charset="-78"/>
                </a:rPr>
                <a:t>L</a:t>
              </a:r>
              <a:endParaRPr lang="fa-IR" sz="2800" b="1" baseline="-25000" dirty="0">
                <a:cs typeface="B Nazanin" pitchFamily="2" charset="-78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187624" y="6165304"/>
              <a:ext cx="9361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41904" y="5661248"/>
              <a:ext cx="790601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dirty="0" smtClean="0">
                  <a:cs typeface="B Nazanin" pitchFamily="2" charset="-78"/>
                </a:rPr>
                <a:t>رشتۀ </a:t>
              </a:r>
              <a:r>
                <a:rPr lang="en-US" dirty="0" smtClean="0">
                  <a:cs typeface="B Nazanin" pitchFamily="2" charset="-78"/>
                </a:rPr>
                <a:t>w</a:t>
              </a:r>
              <a:endParaRPr lang="fa-IR" dirty="0">
                <a:cs typeface="B Nazanin" pitchFamily="2" charset="-78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99992" y="5651956"/>
              <a:ext cx="370614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dirty="0" smtClean="0">
                  <a:cs typeface="B Nazanin" pitchFamily="2" charset="-78"/>
                </a:rPr>
                <a:t>بله</a:t>
              </a:r>
              <a:endParaRPr lang="fa-IR" dirty="0">
                <a:cs typeface="B Nazanin" pitchFamily="2" charset="-78"/>
              </a:endParaRPr>
            </a:p>
          </p:txBody>
        </p:sp>
        <p:cxnSp>
          <p:nvCxnSpPr>
            <p:cNvPr id="14" name="Straight Arrow Connector 13"/>
            <p:cNvCxnSpPr>
              <a:endCxn id="13" idx="1"/>
            </p:cNvCxnSpPr>
            <p:nvPr/>
          </p:nvCxnSpPr>
          <p:spPr>
            <a:xfrm flipV="1">
              <a:off x="3257459" y="5836622"/>
              <a:ext cx="1242533" cy="4634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4" idx="3"/>
            </p:cNvCxnSpPr>
            <p:nvPr/>
          </p:nvCxnSpPr>
          <p:spPr>
            <a:xfrm>
              <a:off x="3635896" y="6165304"/>
              <a:ext cx="792088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59801" y="6228020"/>
              <a:ext cx="83227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dirty="0" smtClean="0">
                  <a:cs typeface="B Nazanin" pitchFamily="2" charset="-78"/>
                </a:rPr>
                <a:t>نامشخص</a:t>
              </a:r>
              <a:endParaRPr lang="fa-IR" dirty="0">
                <a:cs typeface="B Nazanin" pitchFamily="2" charset="-7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رده بندی چامسکی از گرامرها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گرامر نوع 0:</a:t>
            </a:r>
            <a:r>
              <a:rPr lang="fa-IR" dirty="0"/>
              <a:t> </a:t>
            </a:r>
            <a:r>
              <a:rPr lang="fa-IR" dirty="0" smtClean="0"/>
              <a:t>گرامرهای بدون محدودیت</a:t>
            </a:r>
          </a:p>
          <a:p>
            <a:r>
              <a:rPr lang="fa-IR" dirty="0" smtClean="0"/>
              <a:t>گرامر نوع 1: </a:t>
            </a:r>
            <a:r>
              <a:rPr lang="fa-IR" dirty="0"/>
              <a:t>گرامرهای حساس به </a:t>
            </a:r>
            <a:r>
              <a:rPr lang="fa-IR" dirty="0" smtClean="0"/>
              <a:t>متن</a:t>
            </a:r>
          </a:p>
          <a:p>
            <a:r>
              <a:rPr lang="fa-IR" dirty="0" smtClean="0"/>
              <a:t>گرامر نوع 2: گرامرهای مستقل از متن</a:t>
            </a:r>
          </a:p>
          <a:p>
            <a:r>
              <a:rPr lang="fa-IR" dirty="0" smtClean="0"/>
              <a:t>گرامر نوع 3: گرامرهای منظم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22245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رده بندی چامسکی از زبانها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720" y="2132857"/>
            <a:ext cx="5144342" cy="34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69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رده بندی تکمیلی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775" y="2846388"/>
            <a:ext cx="36004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3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baseline="0" dirty="0" smtClean="0"/>
              <a:t>زبانهای بازگشتی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12975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Recursive: REC</a:t>
            </a:r>
            <a:endParaRPr lang="fa-IR" dirty="0" smtClean="0"/>
          </a:p>
          <a:p>
            <a:pPr algn="just"/>
            <a:r>
              <a:rPr lang="fa-IR" dirty="0" smtClean="0"/>
              <a:t>زبان </a:t>
            </a:r>
            <a:r>
              <a:rPr lang="en-US" dirty="0" smtClean="0"/>
              <a:t>L</a:t>
            </a:r>
            <a:r>
              <a:rPr lang="fa-IR" dirty="0" smtClean="0"/>
              <a:t> بازگشتی (</a:t>
            </a:r>
            <a:r>
              <a:rPr lang="en-US" dirty="0" smtClean="0"/>
              <a:t>REC</a:t>
            </a:r>
            <a:r>
              <a:rPr lang="fa-IR" dirty="0" smtClean="0"/>
              <a:t>) است اگر و تنها اگر تورینگی وجود داشته باشد که آن را بپذیرد و بر روی هر رشته </a:t>
            </a:r>
            <a:r>
              <a:rPr lang="en-US" dirty="0" smtClean="0"/>
              <a:t>w</a:t>
            </a:r>
            <a:r>
              <a:rPr lang="fa-IR" dirty="0" smtClean="0"/>
              <a:t> عضو *∑ نیز طی مراحل متناهی بالاخره در حالت پذیرش یا عدم پذیرش متوقف شود.</a:t>
            </a:r>
          </a:p>
          <a:p>
            <a:pPr algn="just"/>
            <a:r>
              <a:rPr lang="fa-IR" dirty="0" smtClean="0"/>
              <a:t>به این دسته زبانها تصمیم پذیر تورینگ هم میگویند.</a:t>
            </a:r>
          </a:p>
          <a:p>
            <a:pPr algn="just"/>
            <a:r>
              <a:rPr lang="fa-IR" dirty="0" smtClean="0"/>
              <a:t>در واقع برای این زبانها الگوریتم عضو وجود دارد.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41904" y="5651956"/>
            <a:ext cx="3862144" cy="954688"/>
            <a:chOff x="1141904" y="5651956"/>
            <a:chExt cx="3862144" cy="954688"/>
          </a:xfrm>
        </p:grpSpPr>
        <p:sp>
          <p:nvSpPr>
            <p:cNvPr id="5" name="Rectangle 4"/>
            <p:cNvSpPr/>
            <p:nvPr/>
          </p:nvSpPr>
          <p:spPr>
            <a:xfrm>
              <a:off x="2123728" y="5805264"/>
              <a:ext cx="1512168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fa-IR" sz="2800" b="1" baseline="-25000" dirty="0" smtClean="0">
                  <a:cs typeface="B Nazanin" pitchFamily="2" charset="-78"/>
                </a:rPr>
                <a:t>پذیرندۀ زبان </a:t>
              </a:r>
              <a:r>
                <a:rPr lang="en-US" sz="2800" b="1" baseline="-25000" dirty="0" smtClean="0">
                  <a:cs typeface="B Nazanin" pitchFamily="2" charset="-78"/>
                </a:rPr>
                <a:t>L</a:t>
              </a:r>
              <a:endParaRPr lang="fa-IR" sz="2800" b="1" baseline="-25000" dirty="0">
                <a:cs typeface="B Nazanin" pitchFamily="2" charset="-78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1187624" y="6165304"/>
              <a:ext cx="9361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141904" y="5661248"/>
              <a:ext cx="790601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dirty="0" smtClean="0">
                  <a:cs typeface="B Nazanin" pitchFamily="2" charset="-78"/>
                </a:rPr>
                <a:t>رشتۀ </a:t>
              </a:r>
              <a:r>
                <a:rPr lang="en-US" dirty="0" smtClean="0">
                  <a:cs typeface="B Nazanin" pitchFamily="2" charset="-78"/>
                </a:rPr>
                <a:t>w</a:t>
              </a:r>
              <a:endParaRPr lang="fa-IR" dirty="0">
                <a:cs typeface="B Nazanin" pitchFamily="2" charset="-7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27984" y="5651956"/>
              <a:ext cx="370614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dirty="0" smtClean="0">
                  <a:cs typeface="B Nazanin" pitchFamily="2" charset="-78"/>
                </a:rPr>
                <a:t>بله</a:t>
              </a:r>
              <a:endParaRPr lang="fa-IR" dirty="0">
                <a:cs typeface="B Nazanin" pitchFamily="2" charset="-78"/>
              </a:endParaRPr>
            </a:p>
          </p:txBody>
        </p:sp>
        <p:cxnSp>
          <p:nvCxnSpPr>
            <p:cNvPr id="9" name="Straight Arrow Connector 8"/>
            <p:cNvCxnSpPr>
              <a:stCxn id="5" idx="3"/>
              <a:endCxn id="8" idx="1"/>
            </p:cNvCxnSpPr>
            <p:nvPr/>
          </p:nvCxnSpPr>
          <p:spPr>
            <a:xfrm flipV="1">
              <a:off x="3635896" y="5836622"/>
              <a:ext cx="792088" cy="3286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3"/>
            </p:cNvCxnSpPr>
            <p:nvPr/>
          </p:nvCxnSpPr>
          <p:spPr>
            <a:xfrm>
              <a:off x="3635896" y="6165304"/>
              <a:ext cx="792088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545268" y="6237312"/>
              <a:ext cx="45878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dirty="0" smtClean="0">
                  <a:cs typeface="B Nazanin" pitchFamily="2" charset="-78"/>
                </a:rPr>
                <a:t>خیر</a:t>
              </a:r>
              <a:endParaRPr lang="fa-IR" dirty="0">
                <a:cs typeface="B Nazanin" pitchFamily="2" charset="-7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زبانهای غیر</a:t>
            </a:r>
            <a:r>
              <a:rPr lang="fa-IR" baseline="0" dirty="0" smtClean="0"/>
              <a:t>بازکشتی شمارش پذیر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a-IR" baseline="0" dirty="0" smtClean="0"/>
              <a:t>یادآوری:</a:t>
            </a:r>
          </a:p>
          <a:p>
            <a:pPr lvl="1"/>
            <a:r>
              <a:rPr lang="fa-IR" dirty="0" smtClean="0"/>
              <a:t>مجموعه</a:t>
            </a:r>
            <a:r>
              <a:rPr lang="fa-IR" baseline="0" dirty="0" smtClean="0"/>
              <a:t> شمارش پذیر: مجموعه</a:t>
            </a:r>
            <a:r>
              <a:rPr lang="fa-IR" dirty="0" smtClean="0"/>
              <a:t> ای است که بتوان بین اعضای آن و اعداد طبیعی یک تناظر برقرار کرد.</a:t>
            </a:r>
            <a:endParaRPr lang="fa-IR" baseline="0" dirty="0" smtClean="0"/>
          </a:p>
          <a:p>
            <a:pPr lvl="1"/>
            <a:r>
              <a:rPr lang="fa-IR" baseline="0" dirty="0" smtClean="0"/>
              <a:t>مثال: مجموعه اعداد گویا</a:t>
            </a:r>
          </a:p>
          <a:p>
            <a:pPr lvl="1"/>
            <a:r>
              <a:rPr lang="fa-IR" dirty="0" smtClean="0"/>
              <a:t>میتوان گفت مجموعه شمارا مجموعه ای است که بتوان برای اعضای آن یک ترتیب تعیین کرد یعنی برای یک عضو خاص بتوان عضو بعدی و قبلی اش را مشخص نمود.</a:t>
            </a:r>
            <a:endParaRPr lang="fa-IR" baseline="0" dirty="0" smtClean="0"/>
          </a:p>
          <a:p>
            <a:pPr lvl="0"/>
            <a:r>
              <a:rPr lang="fa-IR" b="1" baseline="0" dirty="0" smtClean="0"/>
              <a:t>قضیه: </a:t>
            </a:r>
            <a:r>
              <a:rPr lang="fa-IR" baseline="0" dirty="0" smtClean="0"/>
              <a:t>اگر </a:t>
            </a:r>
            <a:r>
              <a:rPr lang="en-US" baseline="0" dirty="0" smtClean="0"/>
              <a:t>A</a:t>
            </a:r>
            <a:r>
              <a:rPr lang="fa-IR" baseline="0" dirty="0" smtClean="0"/>
              <a:t> یک مجموعه شمارش پذیر نامتناهی باشد </a:t>
            </a:r>
            <a:r>
              <a:rPr lang="en-US" baseline="0" dirty="0" smtClean="0"/>
              <a:t>2</a:t>
            </a:r>
            <a:r>
              <a:rPr lang="en-US" baseline="30000" dirty="0" smtClean="0"/>
              <a:t>A</a:t>
            </a:r>
            <a:r>
              <a:rPr lang="fa-IR" baseline="0" dirty="0" smtClean="0"/>
              <a:t> (مجموعه همه زیرمجموعه های </a:t>
            </a:r>
            <a:r>
              <a:rPr lang="en-US" baseline="0" dirty="0" smtClean="0"/>
              <a:t>A</a:t>
            </a:r>
            <a:r>
              <a:rPr lang="fa-IR" baseline="0" dirty="0" smtClean="0"/>
              <a:t>) شمارش ناپذیر است.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زبانهای</a:t>
            </a:r>
            <a:r>
              <a:rPr lang="fa-IR" baseline="0" dirty="0" smtClean="0"/>
              <a:t> غیربازگشتی شمارش پذیر – ادامه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sz="32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B Nazanin" pitchFamily="2" charset="-78"/>
                  </a:rPr>
                  <a:t>آیا زبانی وجود دارد که حتی بازگشتی</a:t>
                </a:r>
                <a:r>
                  <a:rPr lang="fa-IR" sz="3200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B Nazanin" pitchFamily="2" charset="-78"/>
                  </a:rPr>
                  <a:t> شمارش پذیر هم نباشد؟</a:t>
                </a:r>
              </a:p>
              <a:p>
                <a:pPr lvl="1"/>
                <a:r>
                  <a:rPr lang="fa-IR" dirty="0" smtClean="0"/>
                  <a:t>مجموعه</a:t>
                </a:r>
                <a:r>
                  <a:rPr lang="fa-IR" baseline="0" dirty="0" smtClean="0"/>
                  <a:t> ماشینهای تورینگ قابل تعریف روی الفبای 0 و 1 شماراست</a:t>
                </a:r>
              </a:p>
              <a:p>
                <a:pPr lvl="1"/>
                <a:r>
                  <a:rPr lang="fa-IR" baseline="0" dirty="0" smtClean="0"/>
                  <a:t>مجموعه زبانهای قابل تعریف روی 0 و 1 غیرشماراست</a:t>
                </a:r>
                <a:r>
                  <a:rPr lang="fa-IR" dirty="0" smtClean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a-I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</a:rPr>
                          <m:t>Σ</m:t>
                        </m:r>
                        <m:r>
                          <a:rPr lang="en-US" b="0" i="1" baseline="30000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fa-IR" baseline="0" dirty="0" smtClean="0"/>
              </a:p>
              <a:p>
                <a:pPr lvl="1"/>
                <a:r>
                  <a:rPr lang="fa-IR" baseline="0" dirty="0" smtClean="0"/>
                  <a:t>پس زبانهایی وجود دارد که معادل آنها هیچ تورینگی وجود ندارد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78" t="-2695" r="-1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یک زبان غیر</a:t>
            </a:r>
            <a:r>
              <a:rPr lang="fa-IR" baseline="0" dirty="0" smtClean="0"/>
              <a:t>بازگشتی شمارش پذیر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مجموعه</a:t>
            </a:r>
            <a:r>
              <a:rPr lang="fa-IR" baseline="0" dirty="0" smtClean="0"/>
              <a:t> تورینگهای قابل تعریف روی الفبای </a:t>
            </a:r>
            <a:r>
              <a:rPr lang="en-US" baseline="0" dirty="0" smtClean="0"/>
              <a:t>{a}</a:t>
            </a:r>
            <a:r>
              <a:rPr lang="fa-IR" baseline="0" dirty="0" smtClean="0"/>
              <a:t> شماراست. پس میتوان یک ترتیب برای آنها در نظر گرفت:</a:t>
            </a:r>
          </a:p>
          <a:p>
            <a:pPr algn="l" rtl="0"/>
            <a:r>
              <a:rPr lang="en-US" baseline="0" dirty="0" err="1" smtClean="0"/>
              <a:t>M</a:t>
            </a:r>
            <a:r>
              <a:rPr lang="en-US" baseline="-25000" dirty="0" err="1" smtClean="0"/>
              <a:t>turings</a:t>
            </a:r>
            <a:r>
              <a:rPr lang="en-US" baseline="0" dirty="0" smtClean="0"/>
              <a:t> = {M</a:t>
            </a:r>
            <a:r>
              <a:rPr lang="en-US" baseline="-25000" dirty="0" smtClean="0"/>
              <a:t>1</a:t>
            </a:r>
            <a:r>
              <a:rPr lang="en-US" baseline="0" dirty="0" smtClean="0"/>
              <a:t>, M</a:t>
            </a:r>
            <a:r>
              <a:rPr lang="en-US" baseline="-25000" dirty="0" smtClean="0"/>
              <a:t>2</a:t>
            </a:r>
            <a:r>
              <a:rPr lang="en-US" baseline="0" dirty="0" smtClean="0"/>
              <a:t>, M</a:t>
            </a:r>
            <a:r>
              <a:rPr lang="en-US" baseline="-25000" dirty="0" smtClean="0"/>
              <a:t>3</a:t>
            </a:r>
            <a:r>
              <a:rPr lang="en-US" baseline="0" dirty="0" smtClean="0"/>
              <a:t>, ….}</a:t>
            </a:r>
            <a:endParaRPr lang="fa-IR" baseline="0" dirty="0" smtClean="0"/>
          </a:p>
          <a:p>
            <a:r>
              <a:rPr lang="fa-IR" baseline="0" dirty="0" smtClean="0"/>
              <a:t>حال زبان زیر را در نظر بگیرید:</a:t>
            </a:r>
          </a:p>
          <a:p>
            <a:endParaRPr lang="fa-IR" baseline="0" dirty="0" smtClean="0"/>
          </a:p>
          <a:p>
            <a:r>
              <a:rPr lang="fa-IR" baseline="0" dirty="0" smtClean="0"/>
              <a:t>این زبان نمیتواند بازگشتی شمارش پذیر هم باشد</a:t>
            </a:r>
          </a:p>
          <a:p>
            <a:pPr lvl="1"/>
            <a:r>
              <a:rPr lang="fa-IR" baseline="0" dirty="0" smtClean="0"/>
              <a:t>اثبات: اسلاید بعد</a:t>
            </a:r>
          </a:p>
        </p:txBody>
      </p:sp>
      <p:graphicFrame>
        <p:nvGraphicFramePr>
          <p:cNvPr id="1027" name="Content Placeholder 3"/>
          <p:cNvGraphicFramePr>
            <a:graphicFrameLocks noChangeAspect="1"/>
          </p:cNvGraphicFramePr>
          <p:nvPr/>
        </p:nvGraphicFramePr>
        <p:xfrm>
          <a:off x="875928" y="3767614"/>
          <a:ext cx="3552056" cy="667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1282680" imgH="241200" progId="Equation.3">
                  <p:embed/>
                </p:oleObj>
              </mc:Choice>
              <mc:Fallback>
                <p:oleObj name="Equation" r:id="rId3" imgW="1282680" imgH="2412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928" y="3767614"/>
                        <a:ext cx="3552056" cy="6678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dirty="0" smtClean="0"/>
              <a:t>یک زبان غیر</a:t>
            </a:r>
            <a:r>
              <a:rPr lang="fa-IR" baseline="0" dirty="0" smtClean="0"/>
              <a:t>بازگشتی </a:t>
            </a:r>
            <a:r>
              <a:rPr lang="fa-IR" dirty="0" smtClean="0"/>
              <a:t>شمارش پذیر</a:t>
            </a:r>
            <a:r>
              <a:rPr lang="fa-IR" baseline="0" dirty="0" smtClean="0"/>
              <a:t> – </a:t>
            </a:r>
            <a:r>
              <a:rPr lang="fa-IR" dirty="0" smtClean="0"/>
              <a:t>اثبات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aseline="0" dirty="0" smtClean="0"/>
              <a:t>فرض کنید </a:t>
            </a:r>
            <a:r>
              <a:rPr lang="en-US" baseline="0" dirty="0" smtClean="0"/>
              <a:t>RE</a:t>
            </a:r>
            <a:r>
              <a:rPr lang="fa-IR" baseline="0" dirty="0" smtClean="0"/>
              <a:t> باشد. پس تورینگی وجود دارد که آن را بپذیرد.</a:t>
            </a:r>
          </a:p>
          <a:p>
            <a:r>
              <a:rPr lang="fa-IR" baseline="0" dirty="0" smtClean="0"/>
              <a:t>این تورینگ قطعاً در ترتیب نوشته شده برای تورینگها باید جایی دیده شود مثلاً در نوبت </a:t>
            </a:r>
            <a:r>
              <a:rPr lang="en-US" baseline="0" dirty="0" smtClean="0"/>
              <a:t>k</a:t>
            </a:r>
            <a:r>
              <a:rPr lang="fa-IR" baseline="0" dirty="0" smtClean="0"/>
              <a:t>اُم. یعنی </a:t>
            </a:r>
            <a:r>
              <a:rPr lang="en-US" baseline="0" dirty="0" smtClean="0"/>
              <a:t>M</a:t>
            </a:r>
            <a:r>
              <a:rPr lang="en-US" baseline="-25000" dirty="0" smtClean="0"/>
              <a:t>k</a:t>
            </a:r>
            <a:r>
              <a:rPr lang="fa-IR" baseline="0" dirty="0" smtClean="0"/>
              <a:t> ماشینی است که </a:t>
            </a:r>
            <a:r>
              <a:rPr lang="en-US" baseline="0" dirty="0" smtClean="0"/>
              <a:t>L</a:t>
            </a:r>
            <a:r>
              <a:rPr lang="fa-IR" baseline="0" dirty="0" smtClean="0"/>
              <a:t> را میپذیرد: </a:t>
            </a:r>
            <a:r>
              <a:rPr lang="en-US" baseline="0" dirty="0" smtClean="0"/>
              <a:t>L=L(M</a:t>
            </a:r>
            <a:r>
              <a:rPr lang="en-US" baseline="-25000" dirty="0" smtClean="0"/>
              <a:t>k</a:t>
            </a:r>
            <a:r>
              <a:rPr lang="en-US" baseline="0" dirty="0" smtClean="0"/>
              <a:t>)</a:t>
            </a:r>
            <a:endParaRPr lang="fa-IR" baseline="0" dirty="0" smtClean="0"/>
          </a:p>
          <a:p>
            <a:r>
              <a:rPr lang="fa-IR" baseline="0" dirty="0" smtClean="0"/>
              <a:t>سوال: آیا </a:t>
            </a:r>
            <a:r>
              <a:rPr lang="en-US" baseline="0" dirty="0" err="1" smtClean="0"/>
              <a:t>a</a:t>
            </a:r>
            <a:r>
              <a:rPr lang="en-US" baseline="30000" dirty="0" err="1" smtClean="0"/>
              <a:t>k</a:t>
            </a:r>
            <a:r>
              <a:rPr lang="fa-IR" baseline="0" dirty="0" smtClean="0"/>
              <a:t> عضو </a:t>
            </a:r>
            <a:r>
              <a:rPr lang="en-US" baseline="0" dirty="0" smtClean="0"/>
              <a:t>L</a:t>
            </a:r>
            <a:r>
              <a:rPr lang="fa-IR" baseline="0" dirty="0" smtClean="0"/>
              <a:t> هست یا خیر؟</a:t>
            </a:r>
          </a:p>
          <a:p>
            <a:pPr lvl="1"/>
            <a:r>
              <a:rPr lang="fa-IR" baseline="0" dirty="0" smtClean="0"/>
              <a:t>بله</a:t>
            </a:r>
          </a:p>
          <a:p>
            <a:pPr lvl="2" algn="l" rtl="0"/>
            <a:endParaRPr lang="en-US" baseline="0" dirty="0" smtClean="0"/>
          </a:p>
          <a:p>
            <a:pPr lvl="1"/>
            <a:r>
              <a:rPr lang="fa-IR" baseline="0" dirty="0" smtClean="0"/>
              <a:t>خیر</a:t>
            </a:r>
          </a:p>
          <a:p>
            <a:pPr lvl="2"/>
            <a:endParaRPr lang="fa-IR" baseline="0" dirty="0" smtClean="0"/>
          </a:p>
          <a:p>
            <a:pPr lvl="0"/>
            <a:r>
              <a:rPr lang="fa-IR" baseline="0" dirty="0" smtClean="0"/>
              <a:t>به تناقض برخوردیم و این یعنی </a:t>
            </a:r>
            <a:r>
              <a:rPr lang="en-US" baseline="0" dirty="0" smtClean="0"/>
              <a:t>M</a:t>
            </a:r>
            <a:r>
              <a:rPr lang="en-US" baseline="-25000" dirty="0" smtClean="0"/>
              <a:t>k</a:t>
            </a:r>
            <a:r>
              <a:rPr lang="fa-IR" baseline="0" dirty="0" smtClean="0"/>
              <a:t> وجود ندارد.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453480"/>
              </p:ext>
            </p:extLst>
          </p:nvPr>
        </p:nvGraphicFramePr>
        <p:xfrm>
          <a:off x="914751" y="3933056"/>
          <a:ext cx="6367023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3" imgW="3047760" imgH="241200" progId="Equation.3">
                  <p:embed/>
                </p:oleObj>
              </mc:Choice>
              <mc:Fallback>
                <p:oleObj name="Equation" r:id="rId3" imgW="304776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751" y="3933056"/>
                        <a:ext cx="6367023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339426"/>
              </p:ext>
            </p:extLst>
          </p:nvPr>
        </p:nvGraphicFramePr>
        <p:xfrm>
          <a:off x="827584" y="4653136"/>
          <a:ext cx="63674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5" imgW="3047760" imgH="241200" progId="Equation.3">
                  <p:embed/>
                </p:oleObj>
              </mc:Choice>
              <mc:Fallback>
                <p:oleObj name="Equation" r:id="rId5" imgW="304776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653136"/>
                        <a:ext cx="6367463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smtClean="0"/>
              <a:t>زبان بازگشتی شمارش پذیر ولی غیر بازگشتی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قضیه: مجموعه زبانهای بازگشتی شمارش پذیر نسبت به عمل متمم گیری بسته نیستند.</a:t>
            </a:r>
          </a:p>
          <a:p>
            <a:r>
              <a:rPr lang="fa-IR" dirty="0" smtClean="0"/>
              <a:t>اثبات:</a:t>
            </a:r>
          </a:p>
          <a:p>
            <a:pPr lvl="1"/>
            <a:r>
              <a:rPr lang="fa-IR" dirty="0" smtClean="0"/>
              <a:t>به عنوان مثال، مکمل زبان مثال قبل را در نظر بگیرید: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این زبان بازگشتی شمارش پذیر است و تورینگی وجود دارد که آن را بپذیرد. این تورینگ به این صورت میتواند کار کند:</a:t>
            </a:r>
          </a:p>
          <a:p>
            <a:pPr lvl="2"/>
            <a:r>
              <a:rPr lang="fa-IR" dirty="0" smtClean="0"/>
              <a:t>اگر رشته </a:t>
            </a:r>
            <a:r>
              <a:rPr lang="en-US" dirty="0" err="1" smtClean="0"/>
              <a:t>ak</a:t>
            </a:r>
            <a:r>
              <a:rPr lang="fa-IR" dirty="0" smtClean="0"/>
              <a:t> برای ورودی به ماشین ما داده شود، برای بررسی آن ابتدا </a:t>
            </a:r>
            <a:r>
              <a:rPr lang="en-US" dirty="0" smtClean="0"/>
              <a:t>Mk</a:t>
            </a:r>
            <a:r>
              <a:rPr lang="fa-IR" dirty="0" smtClean="0"/>
              <a:t> را میسازیم، سپس </a:t>
            </a:r>
            <a:r>
              <a:rPr lang="en-US" dirty="0" err="1" smtClean="0"/>
              <a:t>ak</a:t>
            </a:r>
            <a:r>
              <a:rPr lang="fa-IR" dirty="0" smtClean="0"/>
              <a:t> را به عنوان ورودی به آن میدهیم اگر </a:t>
            </a:r>
            <a:r>
              <a:rPr lang="en-US" dirty="0" err="1" smtClean="0"/>
              <a:t>ak</a:t>
            </a:r>
            <a:r>
              <a:rPr lang="fa-IR" dirty="0" smtClean="0"/>
              <a:t> عضو </a:t>
            </a:r>
            <a:r>
              <a:rPr lang="en-US" dirty="0" smtClean="0"/>
              <a:t>L(Mk)</a:t>
            </a:r>
            <a:r>
              <a:rPr lang="fa-IR" dirty="0" smtClean="0"/>
              <a:t> باشد، بالاخره </a:t>
            </a:r>
            <a:r>
              <a:rPr lang="en-US" dirty="0" smtClean="0"/>
              <a:t>Mk</a:t>
            </a:r>
            <a:r>
              <a:rPr lang="fa-IR" dirty="0" smtClean="0"/>
              <a:t> به حالت پذیرش میرود، بعد از آن ماشین ما هم به حالت پذیرش میرود و رشته را میپذیرد.</a:t>
            </a:r>
            <a:endParaRPr lang="fa-IR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017351"/>
              </p:ext>
            </p:extLst>
          </p:nvPr>
        </p:nvGraphicFramePr>
        <p:xfrm>
          <a:off x="827584" y="3493121"/>
          <a:ext cx="3312368" cy="655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3" imgW="1282680" imgH="253800" progId="Equation.3">
                  <p:embed/>
                </p:oleObj>
              </mc:Choice>
              <mc:Fallback>
                <p:oleObj name="Equation" r:id="rId3" imgW="1282680" imgH="2538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493121"/>
                        <a:ext cx="3312368" cy="655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قضیه: </a:t>
                </a:r>
                <a:r>
                  <a:rPr lang="fa-IR" dirty="0"/>
                  <a:t>اگر </a:t>
                </a:r>
                <a:r>
                  <a:rPr lang="en-US" i="1" dirty="0"/>
                  <a:t>L</a:t>
                </a:r>
                <a:r>
                  <a:rPr lang="fa-IR" dirty="0"/>
                  <a:t> و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fa-IR" dirty="0"/>
                  <a:t> هر دو بازگشتی شمارش پذیر باشند هر دو بازگشتی هستند.</a:t>
                </a:r>
                <a:endParaRPr lang="fa-IR" dirty="0" smtClean="0"/>
              </a:p>
              <a:p>
                <a:pPr lvl="1"/>
                <a:r>
                  <a:rPr lang="fa-IR" dirty="0" smtClean="0"/>
                  <a:t>اثبات: الگوریتم عضویت </a:t>
                </a:r>
                <a:r>
                  <a:rPr lang="en-US" i="1" dirty="0" smtClean="0"/>
                  <a:t>L</a:t>
                </a:r>
                <a:r>
                  <a:rPr lang="fa-IR" dirty="0" smtClean="0"/>
                  <a:t> اینگونه کار میکند:</a:t>
                </a:r>
              </a:p>
              <a:p>
                <a:pPr lvl="2"/>
                <a:r>
                  <a:rPr lang="fa-IR" dirty="0" smtClean="0"/>
                  <a:t>اجازه میدهیم ماشینهای پذیرنده </a:t>
                </a:r>
                <a:r>
                  <a:rPr lang="en-US" i="1" dirty="0" smtClean="0"/>
                  <a:t>L</a:t>
                </a:r>
                <a:r>
                  <a:rPr lang="fa-IR" dirty="0" smtClean="0"/>
                  <a:t> و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fa-IR" dirty="0" smtClean="0"/>
                  <a:t> به صورت موازی روی رشته </a:t>
                </a:r>
                <a:r>
                  <a:rPr lang="en-US" dirty="0" smtClean="0"/>
                  <a:t>w</a:t>
                </a:r>
                <a:r>
                  <a:rPr lang="fa-IR" dirty="0" smtClean="0"/>
                  <a:t> اجرا شوند.</a:t>
                </a:r>
              </a:p>
              <a:p>
                <a:pPr lvl="2"/>
                <a:r>
                  <a:rPr lang="fa-IR" dirty="0" smtClean="0"/>
                  <a:t>چون بالاخره </a:t>
                </a:r>
                <a:r>
                  <a:rPr lang="en-US" dirty="0" smtClean="0"/>
                  <a:t>w</a:t>
                </a:r>
                <a:r>
                  <a:rPr lang="fa-IR" dirty="0" smtClean="0"/>
                  <a:t> عضو یکی از این دو زبان هست، اجرای یکی از دو ماشین بالاخره متوقف میشود و میتوان تصمیم گرفت آیا </a:t>
                </a:r>
                <a:r>
                  <a:rPr lang="en-US" dirty="0" smtClean="0"/>
                  <a:t>w</a:t>
                </a:r>
                <a:r>
                  <a:rPr lang="fa-IR" dirty="0" smtClean="0"/>
                  <a:t> عضو </a:t>
                </a:r>
                <a:r>
                  <a:rPr lang="en-US" i="1" dirty="0" smtClean="0"/>
                  <a:t>L</a:t>
                </a:r>
                <a:r>
                  <a:rPr lang="fa-IR" dirty="0" smtClean="0"/>
                  <a:t> هست یا خیر.</a:t>
                </a:r>
              </a:p>
              <a:p>
                <a:pPr lvl="1"/>
                <a:endParaRPr lang="fa-IR" dirty="0" smtClean="0"/>
              </a:p>
              <a:p>
                <a:r>
                  <a:rPr lang="fa-IR" dirty="0" smtClean="0"/>
                  <a:t>نتیجه </a:t>
                </a:r>
                <a:r>
                  <a:rPr lang="fa-IR" dirty="0"/>
                  <a:t>ضمنی: زبانهای بازگشتی نسبت به عمل مکمل گیری بسته هستند. </a:t>
                </a:r>
                <a:endParaRPr lang="en-US" dirty="0"/>
              </a:p>
              <a:p>
                <a:pPr lvl="1"/>
                <a:r>
                  <a:rPr lang="fa-IR" dirty="0"/>
                  <a:t>اگر </a:t>
                </a:r>
                <a:r>
                  <a:rPr lang="en-US" i="1" dirty="0"/>
                  <a:t>L</a:t>
                </a:r>
                <a:r>
                  <a:rPr lang="fa-IR" dirty="0"/>
                  <a:t> بازگشتی باشد و دارای الگوریتم عضویت باشد، الگوریتم </a:t>
                </a:r>
                <a:r>
                  <a:rPr lang="fa-IR" dirty="0"/>
                  <a:t>عضویت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fa-IR" dirty="0"/>
                  <a:t> نیز </a:t>
                </a:r>
                <a:r>
                  <a:rPr lang="fa-IR" dirty="0"/>
                  <a:t>درست مانند </a:t>
                </a:r>
                <a:r>
                  <a:rPr lang="en-US" i="1" dirty="0"/>
                  <a:t>L</a:t>
                </a:r>
                <a:r>
                  <a:rPr lang="fa-IR" dirty="0"/>
                  <a:t> </a:t>
                </a:r>
                <a:r>
                  <a:rPr lang="fa-IR" dirty="0"/>
                  <a:t>است و </a:t>
                </a:r>
                <a:r>
                  <a:rPr lang="fa-IR" dirty="0"/>
                  <a:t>تنها جای جواب بله و خیر جابجا </a:t>
                </a:r>
                <a:r>
                  <a:rPr lang="fa-IR" dirty="0"/>
                  <a:t>میشود.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fa-IR" dirty="0"/>
                  <a:t> </a:t>
                </a:r>
                <a:r>
                  <a:rPr lang="fa-IR" dirty="0"/>
                  <a:t>هم الگوریتم عضویت دارد. بنابراین بازگشتی است</a:t>
                </a:r>
                <a:r>
                  <a:rPr lang="fa-IR" dirty="0"/>
                  <a:t>.</a:t>
                </a:r>
                <a:endParaRPr lang="fa-IR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695" r="-963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10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3237</TotalTime>
  <Words>1337</Words>
  <Application>Microsoft Office PowerPoint</Application>
  <PresentationFormat>On-screen Show (4:3)</PresentationFormat>
  <Paragraphs>140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B Nazanin</vt:lpstr>
      <vt:lpstr>Calibri</vt:lpstr>
      <vt:lpstr>Cambria Math</vt:lpstr>
      <vt:lpstr>Constantia</vt:lpstr>
      <vt:lpstr>Majalla UI</vt:lpstr>
      <vt:lpstr>Wingdings</vt:lpstr>
      <vt:lpstr>Wingdings 2</vt:lpstr>
      <vt:lpstr>Flow</vt:lpstr>
      <vt:lpstr>Equation</vt:lpstr>
      <vt:lpstr>Microsoft Equation 3.0</vt:lpstr>
      <vt:lpstr>نظریه زبانها و ماشینها</vt:lpstr>
      <vt:lpstr>زبانهای بازگشتی شمارش پذیر</vt:lpstr>
      <vt:lpstr>زبانهای بازگشتی</vt:lpstr>
      <vt:lpstr>زبانهای غیربازکشتی شمارش پذیر</vt:lpstr>
      <vt:lpstr>زبانهای غیربازگشتی شمارش پذیر – ادامه</vt:lpstr>
      <vt:lpstr>یک زبان غیربازگشتی شمارش پذیر</vt:lpstr>
      <vt:lpstr>یک زبان غیربازگشتی شمارش پذیر – اثبات</vt:lpstr>
      <vt:lpstr>زبان بازگشتی شمارش پذیر ولی غیر بازگشتی</vt:lpstr>
      <vt:lpstr>PowerPoint Presentation</vt:lpstr>
      <vt:lpstr>گرامرهای بدون محدودیت (Unrestricted Grammars)</vt:lpstr>
      <vt:lpstr>گرامرهای بدون محدودیت و زبانهای بازگشتی شمارش پذیر</vt:lpstr>
      <vt:lpstr>گرامرهای بدون محدودیت و زبانهای بازگشتی شمارش پذیر</vt:lpstr>
      <vt:lpstr>گرامرهای حساس به متن (Case Sensitive Grammars)</vt:lpstr>
      <vt:lpstr>گرامرهای حساس به متن: مثال</vt:lpstr>
      <vt:lpstr>زبانهای حساس به متن و اتوماتای کراندار خطی</vt:lpstr>
      <vt:lpstr>زبانهای حساس به متن و اتوماتای کراندار خطی</vt:lpstr>
      <vt:lpstr>زبانهای بازگشتی و زبانهای حساس به متن</vt:lpstr>
      <vt:lpstr>زبانهای بازگشتی و زبانهای حساس به متن</vt:lpstr>
      <vt:lpstr>زبانهای بازگشتی و زبانهای حساس به متن</vt:lpstr>
      <vt:lpstr>رده بندی چامسکی از گرامرها</vt:lpstr>
      <vt:lpstr>رده بندی چامسکی از زبانها</vt:lpstr>
      <vt:lpstr>رده بندی تکمیلی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نظریه زبانها و ماشینها</dc:title>
  <dc:creator>mahmood</dc:creator>
  <cp:lastModifiedBy>Mahmood Farokhian</cp:lastModifiedBy>
  <cp:revision>71</cp:revision>
  <dcterms:created xsi:type="dcterms:W3CDTF">2015-02-22T10:09:17Z</dcterms:created>
  <dcterms:modified xsi:type="dcterms:W3CDTF">2020-01-08T09:36:14Z</dcterms:modified>
</cp:coreProperties>
</file>