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4"/>
  </p:sldMasterIdLst>
  <p:sldIdLst>
    <p:sldId id="256" r:id="rId15"/>
    <p:sldId id="257" r:id="rId16"/>
    <p:sldId id="258" r:id="rId17"/>
    <p:sldId id="259" r:id="rId18"/>
    <p:sldId id="272" r:id="rId19"/>
    <p:sldId id="260" r:id="rId20"/>
    <p:sldId id="262" r:id="rId21"/>
    <p:sldId id="261" r:id="rId22"/>
    <p:sldId id="263" r:id="rId23"/>
    <p:sldId id="265" r:id="rId24"/>
    <p:sldId id="266" r:id="rId25"/>
    <p:sldId id="274" r:id="rId26"/>
    <p:sldId id="268" r:id="rId27"/>
    <p:sldId id="269" r:id="rId28"/>
    <p:sldId id="275" r:id="rId29"/>
    <p:sldId id="276" r:id="rId30"/>
    <p:sldId id="277" r:id="rId31"/>
    <p:sldId id="270" r:id="rId32"/>
    <p:sldId id="271" r:id="rId33"/>
    <p:sldId id="267" r:id="rId34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1438/03/22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1438/03/22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1438/03/22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B Nazanin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1438/03/22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1438/03/22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1438/03/22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1438/03/22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1438/03/22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1438/03/22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1438/03/22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1438/03/22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fa-I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51F5-74A3-4C83-B913-8FA48B831090}" type="datetimeFigureOut">
              <a:rPr lang="fa-IR" smtClean="0"/>
              <a:pPr/>
              <a:t>1438/03/22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B Nazanin" pitchFamily="2" charset="-78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B Nazanin" pitchFamily="2" charset="-78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B Nazanin" pitchFamily="2" charset="-78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B Nazanin" pitchFamily="2" charset="-78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B Nazanin" pitchFamily="2" charset="-78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B Nazanin" pitchFamily="2" charset="-78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نظریه زبانها و ماشینها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فصل 14</a:t>
            </a:r>
          </a:p>
          <a:p>
            <a:r>
              <a:rPr lang="fa-IR" dirty="0" smtClean="0"/>
              <a:t>مروری بر پیچیدگی محاسباتی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مثالهایی از مسایل </a:t>
            </a:r>
            <a:r>
              <a:rPr lang="en-US" dirty="0" smtClean="0"/>
              <a:t>NP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b="1" dirty="0" smtClean="0"/>
              <a:t>مساله </a:t>
            </a:r>
            <a:r>
              <a:rPr lang="en-US" b="1" dirty="0" smtClean="0"/>
              <a:t>SAT</a:t>
            </a:r>
          </a:p>
          <a:p>
            <a:pPr lvl="1"/>
            <a:r>
              <a:rPr lang="fa-IR" dirty="0" smtClean="0"/>
              <a:t>چک کردن یک راه حل </a:t>
            </a:r>
            <a:r>
              <a:rPr lang="en-US" dirty="0" smtClean="0"/>
              <a:t>O(n2logn)</a:t>
            </a:r>
            <a:r>
              <a:rPr lang="fa-IR" dirty="0" smtClean="0"/>
              <a:t> یا </a:t>
            </a:r>
            <a:r>
              <a:rPr lang="en-US" dirty="0" smtClean="0"/>
              <a:t>O(n3)</a:t>
            </a:r>
            <a:r>
              <a:rPr lang="fa-IR" dirty="0" smtClean="0"/>
              <a:t> است پس:</a:t>
            </a:r>
          </a:p>
          <a:p>
            <a:pPr lvl="1" algn="l" rtl="0">
              <a:buNone/>
            </a:pPr>
            <a:r>
              <a:rPr lang="en-US" dirty="0" smtClean="0"/>
              <a:t>SAT ∈ NTIME(n</a:t>
            </a:r>
            <a:r>
              <a:rPr lang="en-US" baseline="30000" dirty="0" smtClean="0"/>
              <a:t>3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 SAT </a:t>
            </a:r>
            <a:r>
              <a:rPr lang="en-US" dirty="0" smtClean="0"/>
              <a:t>∈ NP</a:t>
            </a:r>
          </a:p>
          <a:p>
            <a:pPr lvl="1" algn="r">
              <a:buNone/>
            </a:pPr>
            <a:r>
              <a:rPr lang="fa-IR" dirty="0" smtClean="0"/>
              <a:t>- در عین حال مساله </a:t>
            </a:r>
            <a:r>
              <a:rPr lang="en-US" dirty="0" smtClean="0"/>
              <a:t>2SAT</a:t>
            </a:r>
            <a:r>
              <a:rPr lang="fa-IR" dirty="0" smtClean="0"/>
              <a:t> در ردۀ </a:t>
            </a:r>
            <a:r>
              <a:rPr lang="en-US" dirty="0" smtClean="0"/>
              <a:t>P</a:t>
            </a:r>
            <a:r>
              <a:rPr lang="fa-IR" dirty="0" smtClean="0"/>
              <a:t> ولی </a:t>
            </a:r>
            <a:r>
              <a:rPr lang="en-US" dirty="0" smtClean="0"/>
              <a:t>3SAT</a:t>
            </a:r>
            <a:r>
              <a:rPr lang="fa-IR" dirty="0" smtClean="0"/>
              <a:t> و بالاتر در ردۀ </a:t>
            </a:r>
            <a:r>
              <a:rPr lang="en-US" dirty="0" smtClean="0"/>
              <a:t>NP</a:t>
            </a:r>
            <a:r>
              <a:rPr lang="fa-IR" dirty="0" smtClean="0"/>
              <a:t> قرار میگیرند.</a:t>
            </a:r>
            <a:endParaRPr lang="en-US" dirty="0" smtClean="0"/>
          </a:p>
          <a:p>
            <a:r>
              <a:rPr lang="fa-IR" b="1" dirty="0" smtClean="0"/>
              <a:t>مساله فروشنده دوره گرد (</a:t>
            </a:r>
            <a:r>
              <a:rPr lang="fa-IR" dirty="0" smtClean="0"/>
              <a:t>پیدا کردن دور هامیلتونی با حداقل وزن</a:t>
            </a:r>
            <a:r>
              <a:rPr lang="fa-IR" b="1" dirty="0" smtClean="0"/>
              <a:t>)</a:t>
            </a:r>
          </a:p>
          <a:p>
            <a:pPr lvl="1" algn="l" rtl="0"/>
            <a:r>
              <a:rPr lang="en-US" dirty="0" smtClean="0"/>
              <a:t>HAMPATH ∈ NTIME(n</a:t>
            </a:r>
            <a:r>
              <a:rPr lang="en-US" baseline="30000" dirty="0" smtClean="0"/>
              <a:t>4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HAMPATH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∈ </a:t>
            </a:r>
            <a:r>
              <a:rPr lang="en-US" dirty="0" smtClean="0"/>
              <a:t>NP</a:t>
            </a:r>
          </a:p>
          <a:p>
            <a:r>
              <a:rPr lang="fa-IR" dirty="0" smtClean="0"/>
              <a:t>مشخص کردن اینکه گراف دارای دور هامیلتونی است یا نه </a:t>
            </a:r>
            <a:r>
              <a:rPr lang="en-US" dirty="0" smtClean="0"/>
              <a:t>NP</a:t>
            </a:r>
            <a:r>
              <a:rPr lang="fa-IR" dirty="0" smtClean="0"/>
              <a:t> و مشخص کردن اینکه گراف دارای دور اویلری است یا خیر </a:t>
            </a:r>
            <a:r>
              <a:rPr lang="en-US" dirty="0" smtClean="0"/>
              <a:t>P</a:t>
            </a:r>
            <a:r>
              <a:rPr lang="fa-IR" dirty="0" smtClean="0"/>
              <a:t> است.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مثالهایی از مسایل </a:t>
            </a:r>
            <a:r>
              <a:rPr lang="en-US" dirty="0" smtClean="0"/>
              <a:t>NP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مساله </a:t>
            </a:r>
            <a:r>
              <a:rPr lang="en-US" b="1" dirty="0" smtClean="0"/>
              <a:t>Clique</a:t>
            </a:r>
            <a:r>
              <a:rPr lang="fa-IR" b="1" dirty="0" smtClean="0"/>
              <a:t>:</a:t>
            </a:r>
          </a:p>
          <a:p>
            <a:pPr lvl="1"/>
            <a:r>
              <a:rPr lang="fa-IR" dirty="0" smtClean="0"/>
              <a:t>یک کلیک در گراف </a:t>
            </a:r>
            <a:r>
              <a:rPr lang="en-US" dirty="0" smtClean="0"/>
              <a:t>G</a:t>
            </a:r>
            <a:r>
              <a:rPr lang="fa-IR" dirty="0" smtClean="0"/>
              <a:t> زیرگرافی از </a:t>
            </a:r>
            <a:r>
              <a:rPr lang="en-US" dirty="0" smtClean="0"/>
              <a:t>G</a:t>
            </a:r>
            <a:r>
              <a:rPr lang="fa-IR" dirty="0" smtClean="0"/>
              <a:t> است که کامل است.</a:t>
            </a:r>
          </a:p>
          <a:p>
            <a:pPr lvl="1"/>
            <a:r>
              <a:rPr lang="fa-IR" dirty="0" smtClean="0"/>
              <a:t>مساله </a:t>
            </a:r>
            <a:r>
              <a:rPr lang="en-US" dirty="0" smtClean="0"/>
              <a:t>Clique</a:t>
            </a:r>
            <a:r>
              <a:rPr lang="fa-IR" dirty="0" smtClean="0"/>
              <a:t> این است که با دادن گراف </a:t>
            </a:r>
            <a:r>
              <a:rPr lang="en-US" dirty="0" smtClean="0"/>
              <a:t>G</a:t>
            </a:r>
            <a:r>
              <a:rPr lang="fa-IR" dirty="0" smtClean="0"/>
              <a:t> و عدد </a:t>
            </a:r>
            <a:r>
              <a:rPr lang="en-US" dirty="0" smtClean="0"/>
              <a:t>k</a:t>
            </a:r>
            <a:r>
              <a:rPr lang="fa-IR" dirty="0" smtClean="0"/>
              <a:t> تعیین کنیم </a:t>
            </a:r>
            <a:r>
              <a:rPr lang="en-US" dirty="0" smtClean="0"/>
              <a:t>G</a:t>
            </a:r>
            <a:r>
              <a:rPr lang="fa-IR" dirty="0" smtClean="0"/>
              <a:t> دارای یک کلیک با </a:t>
            </a:r>
            <a:r>
              <a:rPr lang="en-US" dirty="0" smtClean="0"/>
              <a:t>k</a:t>
            </a:r>
            <a:r>
              <a:rPr lang="fa-IR" dirty="0" smtClean="0"/>
              <a:t> راس است یا خیر؟</a:t>
            </a:r>
          </a:p>
          <a:p>
            <a:pPr lvl="1" algn="l" rtl="0"/>
            <a:r>
              <a:rPr lang="en-US" dirty="0" smtClean="0"/>
              <a:t>CLIQ ∈ NTIME(n</a:t>
            </a:r>
            <a:r>
              <a:rPr lang="en-US" baseline="30000" dirty="0" smtClean="0"/>
              <a:t>4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CLIQ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∈ NP</a:t>
            </a:r>
          </a:p>
          <a:p>
            <a:pPr algn="r"/>
            <a:r>
              <a:rPr lang="fa-IR" b="1" dirty="0" smtClean="0"/>
              <a:t>مساله یافتن طولانی ترین مسیر در گراف</a:t>
            </a:r>
          </a:p>
          <a:p>
            <a:pPr lvl="1"/>
            <a:r>
              <a:rPr lang="fa-IR" dirty="0" smtClean="0"/>
              <a:t>کوتاهترین مسیر </a:t>
            </a:r>
            <a:r>
              <a:rPr lang="en-US" dirty="0" smtClean="0"/>
              <a:t>P</a:t>
            </a:r>
            <a:r>
              <a:rPr lang="fa-IR" dirty="0" smtClean="0"/>
              <a:t> است ولی طولانی ترین مسیر </a:t>
            </a:r>
            <a:r>
              <a:rPr lang="en-US" dirty="0" smtClean="0"/>
              <a:t>NP</a:t>
            </a:r>
            <a:r>
              <a:rPr lang="fa-IR" dirty="0" smtClean="0"/>
              <a:t> است.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مثالهایی از مسایل </a:t>
            </a:r>
            <a:r>
              <a:rPr lang="en-US" dirty="0" smtClean="0"/>
              <a:t>NP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مساله </a:t>
            </a:r>
            <a:r>
              <a:rPr lang="en-US" b="1" dirty="0" smtClean="0"/>
              <a:t>Vertex Cover</a:t>
            </a:r>
            <a:r>
              <a:rPr lang="fa-IR" b="1" dirty="0" smtClean="0"/>
              <a:t> در گراف</a:t>
            </a:r>
          </a:p>
          <a:p>
            <a:pPr lvl="1"/>
            <a:r>
              <a:rPr lang="fa-IR" dirty="0" smtClean="0"/>
              <a:t>راس </a:t>
            </a:r>
            <a:r>
              <a:rPr lang="en-US" dirty="0" smtClean="0"/>
              <a:t>v</a:t>
            </a:r>
            <a:r>
              <a:rPr lang="fa-IR" dirty="0" smtClean="0"/>
              <a:t> یال </a:t>
            </a:r>
            <a:r>
              <a:rPr lang="en-US" dirty="0" smtClean="0"/>
              <a:t>e</a:t>
            </a:r>
            <a:r>
              <a:rPr lang="fa-IR" dirty="0" smtClean="0"/>
              <a:t> را میپوشاند اگر یکی از دو سر </a:t>
            </a:r>
            <a:r>
              <a:rPr lang="en-US" dirty="0" smtClean="0"/>
              <a:t>e</a:t>
            </a:r>
            <a:r>
              <a:rPr lang="fa-IR" dirty="0" smtClean="0"/>
              <a:t> راس </a:t>
            </a:r>
            <a:r>
              <a:rPr lang="en-US" dirty="0" smtClean="0"/>
              <a:t>v</a:t>
            </a:r>
            <a:r>
              <a:rPr lang="fa-IR" dirty="0" smtClean="0"/>
              <a:t> باشد.</a:t>
            </a:r>
          </a:p>
          <a:p>
            <a:pPr lvl="1"/>
            <a:r>
              <a:rPr lang="fa-IR" dirty="0" smtClean="0"/>
              <a:t>هدف در این مساله یافتن کوچکترین زیرمجموعه از رئوس گراف است به طوریکه تمام یالهای گراف را بپوشانند.</a:t>
            </a:r>
          </a:p>
          <a:p>
            <a:r>
              <a:rPr lang="fa-IR" b="1" dirty="0" smtClean="0"/>
              <a:t>مساله </a:t>
            </a:r>
            <a:r>
              <a:rPr lang="en-US" b="1" dirty="0" smtClean="0"/>
              <a:t>Subset Sum</a:t>
            </a:r>
          </a:p>
          <a:p>
            <a:pPr lvl="1"/>
            <a:r>
              <a:rPr lang="fa-IR" dirty="0" smtClean="0"/>
              <a:t>مجموعه </a:t>
            </a:r>
            <a:r>
              <a:rPr lang="en-US" dirty="0" smtClean="0"/>
              <a:t>S</a:t>
            </a:r>
            <a:r>
              <a:rPr lang="fa-IR" dirty="0" smtClean="0"/>
              <a:t> از اعداد طبیعی و یک عدد طبیعی </a:t>
            </a:r>
            <a:r>
              <a:rPr lang="en-US" dirty="0" smtClean="0"/>
              <a:t>n</a:t>
            </a:r>
            <a:r>
              <a:rPr lang="fa-IR" dirty="0" smtClean="0"/>
              <a:t> داده شده. سوال این است آیا زیرمجموعه ای در </a:t>
            </a:r>
            <a:r>
              <a:rPr lang="en-US" dirty="0" smtClean="0"/>
              <a:t>S</a:t>
            </a:r>
            <a:r>
              <a:rPr lang="fa-IR" dirty="0" smtClean="0"/>
              <a:t> وجود دارد که حاصل جمع اعضایش </a:t>
            </a:r>
            <a:r>
              <a:rPr lang="en-US" dirty="0" smtClean="0"/>
              <a:t>n</a:t>
            </a:r>
            <a:r>
              <a:rPr lang="fa-IR" dirty="0" smtClean="0"/>
              <a:t> باشد.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مسایل مشابه دیگری هم هستند که همه:</a:t>
            </a:r>
          </a:p>
          <a:p>
            <a:pPr marL="971550" lvl="1" indent="-514350">
              <a:buFont typeface="+mj-lt"/>
              <a:buAutoNum type="arabicPeriod"/>
            </a:pPr>
            <a:r>
              <a:rPr lang="fa-IR" dirty="0" smtClean="0"/>
              <a:t>راه حلهای غیرمعین ساده ای دارند.</a:t>
            </a:r>
          </a:p>
          <a:p>
            <a:pPr marL="971550" lvl="1" indent="-514350">
              <a:buFont typeface="+mj-lt"/>
              <a:buAutoNum type="arabicPeriod"/>
            </a:pPr>
            <a:r>
              <a:rPr lang="fa-IR" dirty="0" smtClean="0"/>
              <a:t>راه حلهای معینی با درجه پیچیدگی نمایی دارند که ظاهراً </a:t>
            </a:r>
            <a:r>
              <a:rPr lang="en-US" dirty="0" err="1" smtClean="0"/>
              <a:t>tracable</a:t>
            </a:r>
            <a:r>
              <a:rPr lang="fa-IR" dirty="0" smtClean="0"/>
              <a:t> نیست.</a:t>
            </a:r>
          </a:p>
          <a:p>
            <a:pPr marL="971550" lvl="1" indent="-514350">
              <a:buFont typeface="+mj-lt"/>
              <a:buAutoNum type="arabicPeriod"/>
            </a:pPr>
            <a:endParaRPr lang="fa-IR" dirty="0" smtClean="0"/>
          </a:p>
          <a:p>
            <a:r>
              <a:rPr lang="fa-IR" dirty="0" smtClean="0"/>
              <a:t>مثالی از یک مساله غیر </a:t>
            </a:r>
            <a:r>
              <a:rPr lang="en-US" dirty="0" smtClean="0"/>
              <a:t>NP</a:t>
            </a:r>
            <a:r>
              <a:rPr lang="fa-IR" dirty="0" smtClean="0"/>
              <a:t> مساله توقف تورینگ است.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کاهش پذیری در زمان چندجمله ای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میگوییم زبان </a:t>
            </a:r>
            <a:r>
              <a:rPr lang="en-US" dirty="0" smtClean="0"/>
              <a:t>L1</a:t>
            </a:r>
            <a:r>
              <a:rPr lang="fa-IR" dirty="0" smtClean="0"/>
              <a:t> در زمان چندجمله ای کاهش پذیر به </a:t>
            </a:r>
            <a:r>
              <a:rPr lang="en-US" dirty="0" smtClean="0"/>
              <a:t>L2</a:t>
            </a:r>
            <a:r>
              <a:rPr lang="fa-IR" dirty="0" smtClean="0"/>
              <a:t> است (</a:t>
            </a: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≤ L</a:t>
            </a:r>
            <a:r>
              <a:rPr lang="en-US" baseline="-25000" dirty="0" smtClean="0"/>
              <a:t>2</a:t>
            </a:r>
            <a:r>
              <a:rPr lang="fa-IR" dirty="0" smtClean="0"/>
              <a:t>) اگر تورینگ معینی باشد که بتواند هر رشتۀ 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∈ Σ*</a:t>
            </a:r>
            <a:r>
              <a:rPr lang="fa-IR" dirty="0" smtClean="0"/>
              <a:t> را در زمان چندجمله ای به 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∈ Σ*</a:t>
            </a:r>
            <a:r>
              <a:rPr lang="fa-IR" dirty="0" smtClean="0"/>
              <a:t> تبدیل کند به نحوی که</a:t>
            </a:r>
          </a:p>
          <a:p>
            <a:pPr algn="ctr" rtl="0">
              <a:buNone/>
            </a:pP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∈ L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 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∈ L</a:t>
            </a:r>
            <a:r>
              <a:rPr lang="en-US" baseline="-25000" dirty="0" smtClean="0"/>
              <a:t>2</a:t>
            </a:r>
            <a:endParaRPr lang="fa-IR" baseline="-25000" dirty="0" smtClean="0"/>
          </a:p>
          <a:p>
            <a:r>
              <a:rPr lang="fa-IR" dirty="0" smtClean="0"/>
              <a:t>مثال:</a:t>
            </a:r>
          </a:p>
          <a:p>
            <a:pPr lvl="1"/>
            <a:r>
              <a:rPr lang="fa-IR" dirty="0" smtClean="0"/>
              <a:t>مساله </a:t>
            </a:r>
            <a:r>
              <a:rPr lang="en-US" dirty="0" smtClean="0"/>
              <a:t>SAT</a:t>
            </a:r>
            <a:r>
              <a:rPr lang="fa-IR" dirty="0" smtClean="0"/>
              <a:t> در زمان چندجمله ای کاهش پذیر است به </a:t>
            </a:r>
            <a:r>
              <a:rPr lang="en-US" dirty="0" smtClean="0"/>
              <a:t>3SAT</a:t>
            </a:r>
            <a:endParaRPr lang="fa-IR" dirty="0" smtClean="0"/>
          </a:p>
          <a:p>
            <a:pPr lvl="1"/>
            <a:r>
              <a:rPr lang="fa-IR" dirty="0" smtClean="0"/>
              <a:t>مساله </a:t>
            </a:r>
            <a:r>
              <a:rPr lang="en-US" dirty="0" smtClean="0"/>
              <a:t>3SAT</a:t>
            </a:r>
            <a:r>
              <a:rPr lang="fa-IR" dirty="0" smtClean="0"/>
              <a:t> در زمان چندجمله ای کاهش پذیر است به </a:t>
            </a:r>
            <a:r>
              <a:rPr lang="en-US" dirty="0" smtClean="0"/>
              <a:t>CLIQUE</a:t>
            </a:r>
            <a:endParaRPr lang="fa-IR" dirty="0" smtClean="0"/>
          </a:p>
          <a:p>
            <a:r>
              <a:rPr lang="fa-IR" dirty="0" smtClean="0"/>
              <a:t>و این بدان معنی است که اگر </a:t>
            </a:r>
            <a:r>
              <a:rPr lang="en-US" dirty="0" smtClean="0"/>
              <a:t>3SAT</a:t>
            </a:r>
            <a:r>
              <a:rPr lang="fa-IR" dirty="0" smtClean="0"/>
              <a:t> دنبال پذیر </a:t>
            </a:r>
            <a:r>
              <a:rPr lang="fa-IR" dirty="0" smtClean="0"/>
              <a:t>شود (قابل حل در زمان چندجمله ای شود)، </a:t>
            </a:r>
            <a:r>
              <a:rPr lang="en-US" dirty="0" smtClean="0"/>
              <a:t>SAT</a:t>
            </a:r>
            <a:r>
              <a:rPr lang="fa-IR" dirty="0" smtClean="0"/>
              <a:t> هم دنبال پذیر خواهد شد.</a:t>
            </a:r>
            <a:endParaRPr lang="en-US" dirty="0" smtClean="0"/>
          </a:p>
          <a:p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1540767"/>
          </a:xfrm>
        </p:spPr>
        <p:txBody>
          <a:bodyPr>
            <a:normAutofit/>
          </a:bodyPr>
          <a:lstStyle/>
          <a:p>
            <a:r>
              <a:rPr lang="fa-IR" dirty="0" smtClean="0"/>
              <a:t>زبانهای </a:t>
            </a:r>
            <a:r>
              <a:rPr lang="en-US" dirty="0" smtClean="0"/>
              <a:t>Co-NP</a:t>
            </a:r>
            <a:r>
              <a:rPr lang="fa-IR" dirty="0" smtClean="0"/>
              <a:t>: زبانهایی (مسایلی) که مکملشان </a:t>
            </a:r>
            <a:r>
              <a:rPr lang="en-US" dirty="0" smtClean="0"/>
              <a:t>NP</a:t>
            </a:r>
            <a:r>
              <a:rPr lang="fa-IR" dirty="0" smtClean="0"/>
              <a:t> باشند.</a:t>
            </a:r>
          </a:p>
          <a:p>
            <a:r>
              <a:rPr lang="fa-IR" dirty="0" smtClean="0"/>
              <a:t>چهار حالت ممکن:</a:t>
            </a:r>
            <a:endParaRPr lang="fa-IR" dirty="0"/>
          </a:p>
        </p:txBody>
      </p:sp>
      <p:pic>
        <p:nvPicPr>
          <p:cNvPr id="6" name="Content Placeholder 5" descr="928_a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691680" y="3068960"/>
            <a:ext cx="5832648" cy="3159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600" b="1" dirty="0" smtClean="0"/>
              <a:t>سوال مهم: </a:t>
            </a:r>
            <a:r>
              <a:rPr lang="fa-IR" sz="2600" dirty="0" smtClean="0"/>
              <a:t>آیا لزوماً </a:t>
            </a:r>
            <a:r>
              <a:rPr lang="en-US" sz="2600" dirty="0" smtClean="0"/>
              <a:t>P ⊂ NP</a:t>
            </a:r>
            <a:r>
              <a:rPr lang="fa-IR" sz="2600" dirty="0" smtClean="0"/>
              <a:t> است؟ به عبارت دیگر مساله ای وجود دارد که </a:t>
            </a:r>
            <a:r>
              <a:rPr lang="en-US" sz="2600" dirty="0"/>
              <a:t>N</a:t>
            </a:r>
            <a:r>
              <a:rPr lang="en-US" sz="2600" dirty="0" smtClean="0"/>
              <a:t>P</a:t>
            </a:r>
            <a:r>
              <a:rPr lang="fa-IR" sz="2600" dirty="0" smtClean="0"/>
              <a:t> </a:t>
            </a:r>
            <a:r>
              <a:rPr lang="fa-IR" sz="2600" dirty="0" smtClean="0"/>
              <a:t>باشد ولی </a:t>
            </a:r>
            <a:r>
              <a:rPr lang="en-US" sz="2600" dirty="0" smtClean="0"/>
              <a:t>P</a:t>
            </a:r>
            <a:r>
              <a:rPr lang="fa-IR" sz="2600" dirty="0" smtClean="0"/>
              <a:t> </a:t>
            </a:r>
            <a:r>
              <a:rPr lang="fa-IR" sz="2600" dirty="0" smtClean="0"/>
              <a:t>نباشد؟</a:t>
            </a:r>
          </a:p>
          <a:p>
            <a:pPr lvl="1"/>
            <a:r>
              <a:rPr lang="fa-IR" sz="2600" dirty="0" smtClean="0"/>
              <a:t>جواب این سوال همچنان نامعلوم است!</a:t>
            </a:r>
            <a:endParaRPr lang="fa-IR" dirty="0" smtClean="0"/>
          </a:p>
          <a:p>
            <a:r>
              <a:rPr lang="fa-IR" sz="3000" dirty="0" smtClean="0"/>
              <a:t>مسایل دنبال ناپذیر (</a:t>
            </a:r>
            <a:r>
              <a:rPr lang="en-US" sz="3000" dirty="0" smtClean="0"/>
              <a:t>intractable</a:t>
            </a:r>
            <a:r>
              <a:rPr lang="fa-IR" sz="3000" dirty="0" smtClean="0"/>
              <a:t>): مسایلی که از لحاظ تئوری حلشان موجود است اما از لحاظ عملی به خاطر پیچیدگی زیاد قابل انجام با کامپیوترهای امروزی نیست.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3000" dirty="0" smtClean="0"/>
              <a:t>تز </a:t>
            </a:r>
            <a:r>
              <a:rPr lang="en-US" sz="3000" dirty="0" smtClean="0"/>
              <a:t>Cook-Karp</a:t>
            </a:r>
            <a:r>
              <a:rPr lang="fa-IR" sz="3000" dirty="0" smtClean="0"/>
              <a:t> مسایل </a:t>
            </a:r>
            <a:r>
              <a:rPr lang="en-US" sz="3000" dirty="0" smtClean="0"/>
              <a:t>P</a:t>
            </a:r>
            <a:r>
              <a:rPr lang="fa-IR" sz="3000" dirty="0" smtClean="0"/>
              <a:t> را دنبال پذیر و مسایل </a:t>
            </a:r>
            <a:r>
              <a:rPr lang="en-US" sz="3000" dirty="0" smtClean="0"/>
              <a:t>NP</a:t>
            </a:r>
            <a:r>
              <a:rPr lang="fa-IR" sz="3000" dirty="0" smtClean="0"/>
              <a:t> را دنبال ناپذیر میداند.</a:t>
            </a:r>
          </a:p>
          <a:p>
            <a:r>
              <a:rPr lang="fa-IR" sz="3000" dirty="0" smtClean="0"/>
              <a:t>آیا این مرزبندی خوبی است؟</a:t>
            </a:r>
          </a:p>
          <a:p>
            <a:pPr lvl="1"/>
            <a:r>
              <a:rPr lang="fa-IR" sz="2600" dirty="0" smtClean="0"/>
              <a:t>نه لزوماً: مسایل </a:t>
            </a:r>
            <a:r>
              <a:rPr lang="en-US" sz="2600" dirty="0" smtClean="0"/>
              <a:t>P</a:t>
            </a:r>
            <a:r>
              <a:rPr lang="fa-IR" sz="2600" dirty="0" smtClean="0"/>
              <a:t> هم میتوانند </a:t>
            </a:r>
            <a:r>
              <a:rPr lang="fa-IR" sz="2400" dirty="0" smtClean="0"/>
              <a:t>دنبال ناپذیر شوند، مثلاً وقتی </a:t>
            </a:r>
            <a:r>
              <a:rPr lang="en-US" sz="2400" dirty="0" smtClean="0"/>
              <a:t>O(n</a:t>
            </a:r>
            <a:r>
              <a:rPr lang="en-US" sz="2400" baseline="30000" dirty="0" smtClean="0"/>
              <a:t>100</a:t>
            </a:r>
            <a:r>
              <a:rPr lang="en-US" sz="2400" dirty="0" smtClean="0"/>
              <a:t>)</a:t>
            </a:r>
            <a:r>
              <a:rPr lang="fa-IR" sz="2400" dirty="0" smtClean="0"/>
              <a:t> شوند.</a:t>
            </a:r>
          </a:p>
          <a:p>
            <a:pPr lvl="1"/>
            <a:r>
              <a:rPr lang="fa-IR" sz="2400" dirty="0" smtClean="0"/>
              <a:t>ولی در عمل کار میکند: در عمل اغلب مسایل در محدوده </a:t>
            </a:r>
            <a:r>
              <a:rPr lang="en-US" sz="2400" dirty="0" smtClean="0"/>
              <a:t>DTIME(n)</a:t>
            </a:r>
            <a:r>
              <a:rPr lang="fa-IR" sz="2400" dirty="0" smtClean="0"/>
              <a:t> تا </a:t>
            </a:r>
            <a:r>
              <a:rPr lang="en-US" sz="2400" dirty="0" smtClean="0"/>
              <a:t>DTIME(n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</a:t>
            </a:r>
            <a:r>
              <a:rPr lang="fa-IR" sz="2400" dirty="0" smtClean="0"/>
              <a:t> میگنجند.</a:t>
            </a:r>
            <a:endParaRPr lang="fa-IR" sz="2600" dirty="0" smtClean="0"/>
          </a:p>
          <a:p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NP-Completeness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زبان </a:t>
            </a:r>
            <a:r>
              <a:rPr lang="en-US" dirty="0" smtClean="0"/>
              <a:t>L</a:t>
            </a:r>
            <a:r>
              <a:rPr lang="fa-IR" dirty="0" smtClean="0"/>
              <a:t> را </a:t>
            </a:r>
            <a:r>
              <a:rPr lang="en-US" b="1" dirty="0" smtClean="0"/>
              <a:t>NP-Complete</a:t>
            </a:r>
            <a:r>
              <a:rPr lang="fa-IR" b="1" dirty="0" smtClean="0"/>
              <a:t> </a:t>
            </a:r>
            <a:r>
              <a:rPr lang="fa-IR" dirty="0" smtClean="0"/>
              <a:t>گوییم اگر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NP</a:t>
            </a:r>
            <a:r>
              <a:rPr lang="fa-IR" dirty="0" smtClean="0"/>
              <a:t> باشد</a:t>
            </a:r>
          </a:p>
          <a:p>
            <a:pPr marL="971550" lvl="1" indent="-514350">
              <a:buFont typeface="+mj-lt"/>
              <a:buAutoNum type="arabicPeriod"/>
            </a:pPr>
            <a:r>
              <a:rPr lang="fa-IR" dirty="0" smtClean="0"/>
              <a:t>هر زبان </a:t>
            </a:r>
            <a:r>
              <a:rPr lang="en-US" dirty="0" smtClean="0"/>
              <a:t>L’</a:t>
            </a:r>
            <a:r>
              <a:rPr lang="fa-IR" dirty="0" smtClean="0"/>
              <a:t> دیگری که </a:t>
            </a:r>
            <a:r>
              <a:rPr lang="en-US" dirty="0" smtClean="0"/>
              <a:t>NP</a:t>
            </a:r>
            <a:r>
              <a:rPr lang="fa-IR" dirty="0" smtClean="0"/>
              <a:t> باشد در زمان چندجمله ای کاهش پذیر به </a:t>
            </a:r>
            <a:r>
              <a:rPr lang="en-US" dirty="0" smtClean="0"/>
              <a:t>L</a:t>
            </a:r>
            <a:r>
              <a:rPr lang="fa-IR" dirty="0" smtClean="0"/>
              <a:t> باشد.</a:t>
            </a:r>
          </a:p>
          <a:p>
            <a:r>
              <a:rPr lang="fa-IR" dirty="0" smtClean="0"/>
              <a:t>زبان را </a:t>
            </a:r>
            <a:r>
              <a:rPr lang="en-US" b="1" dirty="0" smtClean="0"/>
              <a:t>NP-Hard</a:t>
            </a:r>
            <a:r>
              <a:rPr lang="fa-IR" b="1" dirty="0" smtClean="0"/>
              <a:t> </a:t>
            </a:r>
            <a:r>
              <a:rPr lang="fa-IR" dirty="0" smtClean="0"/>
              <a:t>گوییم اگر صرفاً شرط 2 را داشته باشد.</a:t>
            </a:r>
          </a:p>
          <a:p>
            <a:endParaRPr lang="fa-IR" sz="3500" dirty="0" smtClean="0"/>
          </a:p>
          <a:p>
            <a:r>
              <a:rPr lang="fa-IR" b="1" dirty="0" smtClean="0"/>
              <a:t>قضیه: </a:t>
            </a:r>
            <a:r>
              <a:rPr lang="fa-IR" dirty="0" smtClean="0"/>
              <a:t>مساله </a:t>
            </a:r>
            <a:r>
              <a:rPr lang="en-US" dirty="0" smtClean="0"/>
              <a:t>SAT</a:t>
            </a:r>
            <a:r>
              <a:rPr lang="fa-IR" dirty="0" smtClean="0"/>
              <a:t>، یک مساله </a:t>
            </a:r>
            <a:r>
              <a:rPr lang="en-US" dirty="0" smtClean="0"/>
              <a:t>NP-Complete</a:t>
            </a:r>
            <a:r>
              <a:rPr lang="fa-IR" dirty="0" smtClean="0"/>
              <a:t> است</a:t>
            </a:r>
          </a:p>
          <a:p>
            <a:pPr lvl="1"/>
            <a:r>
              <a:rPr lang="fa-IR" b="1" dirty="0" smtClean="0"/>
              <a:t>نتیجه:</a:t>
            </a:r>
            <a:r>
              <a:rPr lang="fa-IR" dirty="0" smtClean="0"/>
              <a:t> از آنجا که </a:t>
            </a:r>
            <a:r>
              <a:rPr lang="en-US" dirty="0" smtClean="0"/>
              <a:t>SAT</a:t>
            </a:r>
            <a:r>
              <a:rPr lang="fa-IR" dirty="0" smtClean="0"/>
              <a:t> کاهش پذیر به </a:t>
            </a:r>
            <a:r>
              <a:rPr lang="en-US" dirty="0" smtClean="0"/>
              <a:t>3SAT</a:t>
            </a:r>
            <a:r>
              <a:rPr lang="fa-IR" dirty="0" smtClean="0"/>
              <a:t> و </a:t>
            </a:r>
            <a:r>
              <a:rPr lang="en-US" dirty="0" smtClean="0"/>
              <a:t>3SAT</a:t>
            </a:r>
            <a:r>
              <a:rPr lang="fa-IR" dirty="0" smtClean="0"/>
              <a:t> کاهش پذیر به </a:t>
            </a:r>
            <a:r>
              <a:rPr lang="en-US" dirty="0" smtClean="0"/>
              <a:t>CLIQ</a:t>
            </a:r>
            <a:r>
              <a:rPr lang="fa-IR" dirty="0" smtClean="0"/>
              <a:t> است، پس </a:t>
            </a:r>
            <a:r>
              <a:rPr lang="en-US" dirty="0" smtClean="0"/>
              <a:t>3SAT</a:t>
            </a:r>
            <a:r>
              <a:rPr lang="fa-IR" dirty="0" smtClean="0"/>
              <a:t> و </a:t>
            </a:r>
            <a:r>
              <a:rPr lang="en-US" dirty="0" smtClean="0"/>
              <a:t>CLIQ</a:t>
            </a:r>
            <a:r>
              <a:rPr lang="fa-IR" dirty="0" smtClean="0"/>
              <a:t> هم </a:t>
            </a:r>
            <a:r>
              <a:rPr lang="en-US" dirty="0" smtClean="0"/>
              <a:t>NP-Complete</a:t>
            </a:r>
            <a:r>
              <a:rPr lang="fa-IR" dirty="0" smtClean="0"/>
              <a:t> اند.</a:t>
            </a:r>
          </a:p>
          <a:p>
            <a:r>
              <a:rPr lang="fa-IR" dirty="0" smtClean="0"/>
              <a:t>مثالهایی که در چند اسلاید قبل دیدیم همه </a:t>
            </a:r>
            <a:r>
              <a:rPr lang="en-US" dirty="0" smtClean="0"/>
              <a:t>NP-Complete</a:t>
            </a:r>
            <a:r>
              <a:rPr lang="fa-IR" dirty="0" smtClean="0"/>
              <a:t> هم هستند.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حل موثر (</a:t>
            </a:r>
            <a:r>
              <a:rPr lang="en-US" dirty="0" err="1" smtClean="0"/>
              <a:t>tracable</a:t>
            </a:r>
            <a:r>
              <a:rPr lang="fa-IR" dirty="0" smtClean="0"/>
              <a:t>) یکی از مسایل </a:t>
            </a:r>
            <a:r>
              <a:rPr lang="en-US" dirty="0" smtClean="0"/>
              <a:t>NP-Complete</a:t>
            </a:r>
            <a:r>
              <a:rPr lang="fa-IR" dirty="0" smtClean="0"/>
              <a:t> منجر به حل موثر تمام مسایل </a:t>
            </a:r>
            <a:r>
              <a:rPr lang="en-US" dirty="0" smtClean="0"/>
              <a:t>NP</a:t>
            </a:r>
            <a:r>
              <a:rPr lang="fa-IR" dirty="0" smtClean="0"/>
              <a:t> میشود.</a:t>
            </a:r>
          </a:p>
          <a:p>
            <a:r>
              <a:rPr lang="fa-IR" dirty="0" smtClean="0"/>
              <a:t>تلاش زیادی و کافی برای این کار تا کنون صورت گرفته و به جایی نرسیده است. این شواهد ما را کم کم به این نتیجه میرساند که ظاهراً:</a:t>
            </a:r>
          </a:p>
          <a:p>
            <a:pPr algn="ctr">
              <a:buNone/>
            </a:pPr>
            <a:r>
              <a:rPr lang="en-US" b="1" dirty="0" smtClean="0"/>
              <a:t>P ≠ NP</a:t>
            </a:r>
            <a:endParaRPr lang="fa-IR" b="1" dirty="0" smtClean="0"/>
          </a:p>
          <a:p>
            <a:r>
              <a:rPr lang="fa-IR" dirty="0" smtClean="0"/>
              <a:t>اما این قضیه تا کنون اثبات نشده است.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مساله صدق پذیری (</a:t>
            </a:r>
            <a:r>
              <a:rPr lang="en-US" dirty="0" smtClean="0"/>
              <a:t>SAT</a:t>
            </a:r>
            <a:r>
              <a:rPr lang="fa-IR" dirty="0" smtClean="0"/>
              <a:t>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مساله صدق پذیری (</a:t>
            </a:r>
            <a:r>
              <a:rPr lang="en-US" dirty="0" err="1" smtClean="0"/>
              <a:t>Satisfiablity</a:t>
            </a:r>
            <a:r>
              <a:rPr lang="fa-IR" dirty="0" smtClean="0"/>
              <a:t>) به صورت زیر بیان میشود:</a:t>
            </a:r>
          </a:p>
          <a:p>
            <a:pPr lvl="1"/>
            <a:r>
              <a:rPr lang="fa-IR" dirty="0" smtClean="0"/>
              <a:t>عبارت بولی </a:t>
            </a:r>
            <a:r>
              <a:rPr lang="en-US" dirty="0" smtClean="0"/>
              <a:t>e</a:t>
            </a:r>
            <a:r>
              <a:rPr lang="fa-IR" dirty="0" smtClean="0"/>
              <a:t> (به فرم حاصلضرب جمعها) داده شده است، مقادیری برای گزاره های اتمیک موجود در </a:t>
            </a:r>
            <a:r>
              <a:rPr lang="en-US" dirty="0" smtClean="0"/>
              <a:t>e</a:t>
            </a:r>
            <a:r>
              <a:rPr lang="fa-IR" dirty="0" smtClean="0"/>
              <a:t> بیابید (درست/غلط) که ارزش </a:t>
            </a:r>
            <a:r>
              <a:rPr lang="en-US" dirty="0" smtClean="0"/>
              <a:t>e</a:t>
            </a:r>
            <a:r>
              <a:rPr lang="fa-IR" dirty="0" smtClean="0"/>
              <a:t> را درست کند.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a-IR" dirty="0" smtClean="0"/>
              <a:t>مساله </a:t>
            </a:r>
            <a:r>
              <a:rPr lang="en-US" dirty="0" smtClean="0"/>
              <a:t>k-SAT</a:t>
            </a:r>
            <a:r>
              <a:rPr lang="fa-IR" dirty="0" smtClean="0"/>
              <a:t>: مساله </a:t>
            </a:r>
            <a:r>
              <a:rPr lang="en-US" dirty="0" smtClean="0"/>
              <a:t>SAT</a:t>
            </a:r>
            <a:r>
              <a:rPr lang="fa-IR" dirty="0" smtClean="0"/>
              <a:t> در حالی که هر کلاز (حاصل جمع) شامل جمع حداکثر </a:t>
            </a:r>
            <a:r>
              <a:rPr lang="en-US" dirty="0" smtClean="0"/>
              <a:t>k</a:t>
            </a:r>
            <a:r>
              <a:rPr lang="fa-IR" dirty="0" smtClean="0"/>
              <a:t> متغیر باشد</a:t>
            </a:r>
            <a:endParaRPr lang="en-US" dirty="0" smtClean="0"/>
          </a:p>
          <a:p>
            <a:endParaRPr 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سرعت محاسبه در ماشینهای تورینگ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قضیه: </a:t>
            </a:r>
            <a:r>
              <a:rPr lang="fa-IR" dirty="0" smtClean="0"/>
              <a:t>فرض کنید ماشین تورینگ دو نواره ای بتواند محاسباتی را در </a:t>
            </a:r>
            <a:r>
              <a:rPr lang="en-US" dirty="0" smtClean="0"/>
              <a:t>n</a:t>
            </a:r>
            <a:r>
              <a:rPr lang="fa-IR" dirty="0" smtClean="0"/>
              <a:t> مرحله انجام دهد؛ ماشین تورینگ استانداردی وجود خواهد داشت که بتواند این محاسبات را در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fa-IR" dirty="0" smtClean="0"/>
              <a:t> انجام دهد.</a:t>
            </a:r>
          </a:p>
          <a:p>
            <a:pPr lvl="1"/>
            <a:r>
              <a:rPr lang="fa-IR" dirty="0" smtClean="0"/>
              <a:t>میتوان قضیه را برای ماشین تورینگ </a:t>
            </a:r>
            <a:r>
              <a:rPr lang="en-US" dirty="0" smtClean="0"/>
              <a:t>k</a:t>
            </a:r>
            <a:r>
              <a:rPr lang="fa-IR" dirty="0" smtClean="0"/>
              <a:t> نواره بسط داد؟</a:t>
            </a:r>
          </a:p>
          <a:p>
            <a:r>
              <a:rPr lang="fa-IR" b="1" dirty="0" smtClean="0"/>
              <a:t>قضیه: </a:t>
            </a:r>
            <a:r>
              <a:rPr lang="fa-IR" dirty="0" smtClean="0"/>
              <a:t>فرض کنید ماشین تورینگ نامعینی بتواند محاسباتی را در </a:t>
            </a:r>
            <a:r>
              <a:rPr lang="en-US" dirty="0" smtClean="0"/>
              <a:t>n</a:t>
            </a:r>
            <a:r>
              <a:rPr lang="fa-IR" dirty="0" smtClean="0"/>
              <a:t> مرحله انجام دهد؛ ماشین تورینگ استاندارد (معینی) وجود خواهد داشت که بتواند این محاسبات را در </a:t>
            </a:r>
            <a:r>
              <a:rPr lang="en-US" dirty="0" smtClean="0"/>
              <a:t>O(</a:t>
            </a:r>
            <a:r>
              <a:rPr lang="en-US" dirty="0" err="1" smtClean="0"/>
              <a:t>k</a:t>
            </a:r>
            <a:r>
              <a:rPr lang="en-US" baseline="30000" dirty="0" err="1" smtClean="0"/>
              <a:t>an</a:t>
            </a:r>
            <a:r>
              <a:rPr lang="en-US" dirty="0" smtClean="0"/>
              <a:t>)</a:t>
            </a:r>
            <a:r>
              <a:rPr lang="fa-IR" dirty="0" smtClean="0"/>
              <a:t> انجام دهد که </a:t>
            </a:r>
            <a:r>
              <a:rPr lang="en-US" dirty="0" smtClean="0"/>
              <a:t>k</a:t>
            </a:r>
            <a:r>
              <a:rPr lang="fa-IR" dirty="0" smtClean="0"/>
              <a:t> مستقل از </a:t>
            </a:r>
            <a:r>
              <a:rPr lang="en-US" dirty="0" smtClean="0"/>
              <a:t>n</a:t>
            </a:r>
            <a:r>
              <a:rPr lang="fa-IR" dirty="0" smtClean="0"/>
              <a:t> (وابسته به ماشین نامعین) است</a:t>
            </a:r>
          </a:p>
          <a:p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تصمیم گیری در زمان </a:t>
            </a:r>
            <a:r>
              <a:rPr lang="en-US" dirty="0" smtClean="0"/>
              <a:t>T(n)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گوییم ماشین </a:t>
            </a:r>
            <a:r>
              <a:rPr lang="en-US" dirty="0" smtClean="0"/>
              <a:t>M</a:t>
            </a:r>
            <a:r>
              <a:rPr lang="fa-IR" dirty="0" smtClean="0"/>
              <a:t> میتواند دربارۀ زبان </a:t>
            </a:r>
            <a:r>
              <a:rPr lang="en-US" dirty="0" smtClean="0"/>
              <a:t>L</a:t>
            </a:r>
            <a:r>
              <a:rPr lang="fa-IR" dirty="0" smtClean="0"/>
              <a:t> در زمان </a:t>
            </a:r>
            <a:r>
              <a:rPr lang="en-US" dirty="0" smtClean="0"/>
              <a:t>T(n)</a:t>
            </a:r>
            <a:r>
              <a:rPr lang="fa-IR" dirty="0" smtClean="0"/>
              <a:t> تصمیم بگیرد، اگر در مورد هر رشتۀ </a:t>
            </a:r>
            <a:r>
              <a:rPr lang="en-US" dirty="0" smtClean="0"/>
              <a:t>w ∈ L</a:t>
            </a:r>
            <a:r>
              <a:rPr lang="fa-IR" dirty="0" smtClean="0"/>
              <a:t> با طول </a:t>
            </a:r>
            <a:r>
              <a:rPr lang="en-US" dirty="0" smtClean="0"/>
              <a:t>n</a:t>
            </a:r>
            <a:r>
              <a:rPr lang="fa-IR" dirty="0" smtClean="0"/>
              <a:t> بتواند در </a:t>
            </a:r>
            <a:r>
              <a:rPr lang="en-US" dirty="0" smtClean="0"/>
              <a:t>T(n)</a:t>
            </a:r>
            <a:r>
              <a:rPr lang="fa-IR" dirty="0" smtClean="0"/>
              <a:t> حرکت تصمیم گیری کند (بپذیرد).</a:t>
            </a:r>
            <a:endParaRPr lang="en-US" dirty="0" smtClean="0"/>
          </a:p>
          <a:p>
            <a:r>
              <a:rPr lang="fa-IR" dirty="0" smtClean="0"/>
              <a:t>اگر </a:t>
            </a:r>
            <a:r>
              <a:rPr lang="en-US" dirty="0" smtClean="0"/>
              <a:t>M</a:t>
            </a:r>
            <a:r>
              <a:rPr lang="fa-IR" dirty="0" smtClean="0"/>
              <a:t> نامعین باشد معنی این حرف آن است که حداقل یک مسیر اجرا به طول حداکثر </a:t>
            </a:r>
            <a:r>
              <a:rPr lang="en-US" dirty="0" smtClean="0"/>
              <a:t>T(n)</a:t>
            </a:r>
            <a:r>
              <a:rPr lang="fa-IR" dirty="0" smtClean="0"/>
              <a:t> وجود دارد که رشته را میپذیرد.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تصمیم گیری در برابر بهینه سازی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مسایل بهینه سازی: مسایل اند که هر راه حل یک ارزش دارد و ما به دنبال یافتن راه حل با بیشترین ارزش هستیم.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DTIME (Deterministic Time)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گوییم زبان </a:t>
            </a:r>
            <a:r>
              <a:rPr lang="en-US" dirty="0" smtClean="0"/>
              <a:t>L</a:t>
            </a:r>
            <a:r>
              <a:rPr lang="fa-IR" dirty="0" smtClean="0"/>
              <a:t> در </a:t>
            </a:r>
            <a:r>
              <a:rPr lang="en-US" dirty="0" smtClean="0"/>
              <a:t>DTIME(T(n))</a:t>
            </a:r>
            <a:r>
              <a:rPr lang="fa-IR" dirty="0" smtClean="0"/>
              <a:t> است اگر تورینگ معین (چندنواره) وجود داشته باشد که بتواند برای زبان در زمان </a:t>
            </a:r>
            <a:r>
              <a:rPr lang="en-US" dirty="0" smtClean="0"/>
              <a:t>O(T(n))</a:t>
            </a:r>
            <a:r>
              <a:rPr lang="fa-IR" dirty="0" smtClean="0"/>
              <a:t> تصمیم بگیرد.</a:t>
            </a:r>
          </a:p>
          <a:p>
            <a:r>
              <a:rPr lang="fa-IR" dirty="0" smtClean="0"/>
              <a:t>گوییم زبان </a:t>
            </a:r>
            <a:r>
              <a:rPr lang="en-US" dirty="0" smtClean="0"/>
              <a:t>L</a:t>
            </a:r>
            <a:r>
              <a:rPr lang="fa-IR" dirty="0" smtClean="0"/>
              <a:t> در </a:t>
            </a:r>
            <a:r>
              <a:rPr lang="en-US" dirty="0" smtClean="0"/>
              <a:t>NTIME(T(n))</a:t>
            </a:r>
            <a:r>
              <a:rPr lang="fa-IR" dirty="0" smtClean="0"/>
              <a:t> است اگر تورینگ نامعین (چندنواره) وجود داشته باشد که بتواند برای زبان در زمان </a:t>
            </a:r>
            <a:r>
              <a:rPr lang="en-US" dirty="0" smtClean="0"/>
              <a:t>O(T(n))</a:t>
            </a:r>
            <a:r>
              <a:rPr lang="fa-IR" dirty="0" smtClean="0"/>
              <a:t> تصمیم بگیرد.</a:t>
            </a:r>
          </a:p>
          <a:p>
            <a:r>
              <a:rPr lang="fa-IR" b="1" dirty="0" smtClean="0"/>
              <a:t>قضیه: </a:t>
            </a:r>
            <a:r>
              <a:rPr lang="en-US" dirty="0" smtClean="0"/>
              <a:t>DTIME(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dirty="0" smtClean="0"/>
              <a:t>) ⊂ DTIME(n</a:t>
            </a:r>
            <a:r>
              <a:rPr lang="en-US" baseline="30000" dirty="0" smtClean="0"/>
              <a:t>k+1</a:t>
            </a:r>
            <a:r>
              <a:rPr lang="en-US" dirty="0" smtClean="0"/>
              <a:t>)</a:t>
            </a:r>
            <a:endParaRPr lang="fa-IR" dirty="0" smtClean="0"/>
          </a:p>
          <a:p>
            <a:endParaRPr 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مثال: زبانهای منظم میتوانند در زمان خطی تصمیم گیری شوند:</a:t>
            </a:r>
          </a:p>
          <a:p>
            <a:pPr algn="ctr">
              <a:buNone/>
            </a:pPr>
            <a:r>
              <a:rPr lang="en-US" dirty="0" smtClean="0"/>
              <a:t>L</a:t>
            </a:r>
            <a:r>
              <a:rPr lang="en-US" baseline="-25000" dirty="0" smtClean="0"/>
              <a:t>REG</a:t>
            </a:r>
            <a:r>
              <a:rPr lang="en-US" dirty="0" smtClean="0"/>
              <a:t> ⊆ DTIME(n)</a:t>
            </a:r>
            <a:endParaRPr lang="fa-IR" dirty="0" smtClean="0"/>
          </a:p>
          <a:p>
            <a:r>
              <a:rPr lang="fa-IR" dirty="0" smtClean="0"/>
              <a:t>مثال: طبق قضیه فصل 8 (وجود الگوریتم تجزیه با مرتبه </a:t>
            </a:r>
            <a:r>
              <a:rPr lang="en-US" dirty="0" smtClean="0"/>
              <a:t>n</a:t>
            </a:r>
            <a:r>
              <a:rPr lang="en-US" baseline="30000" dirty="0" smtClean="0"/>
              <a:t>3</a:t>
            </a:r>
            <a:r>
              <a:rPr lang="fa-IR" dirty="0" smtClean="0"/>
              <a:t>)</a:t>
            </a:r>
          </a:p>
          <a:p>
            <a:pPr algn="ctr">
              <a:buNone/>
            </a:pPr>
            <a:r>
              <a:rPr lang="en-US" dirty="0" smtClean="0"/>
              <a:t>L</a:t>
            </a:r>
            <a:r>
              <a:rPr lang="en-US" baseline="-25000" dirty="0" smtClean="0"/>
              <a:t>CF</a:t>
            </a:r>
            <a:r>
              <a:rPr lang="en-US" dirty="0" smtClean="0"/>
              <a:t> ⊆ DTIME(n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fa-IR" dirty="0" smtClean="0"/>
          </a:p>
          <a:p>
            <a:r>
              <a:rPr lang="fa-IR" dirty="0" smtClean="0"/>
              <a:t>و نیز داریم:</a:t>
            </a:r>
          </a:p>
          <a:p>
            <a:pPr algn="ctr">
              <a:buNone/>
            </a:pPr>
            <a:r>
              <a:rPr lang="en-US" dirty="0" smtClean="0"/>
              <a:t>L</a:t>
            </a:r>
            <a:r>
              <a:rPr lang="en-US" baseline="-25000" dirty="0" smtClean="0"/>
              <a:t>CF</a:t>
            </a:r>
            <a:r>
              <a:rPr lang="en-US" dirty="0" smtClean="0"/>
              <a:t> ⊆ NTIME(n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fa-IR" dirty="0" smtClean="0"/>
          </a:p>
          <a:p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قضیه: تابع پوشای </a:t>
            </a:r>
            <a:r>
              <a:rPr lang="en-US" dirty="0" smtClean="0"/>
              <a:t>f(n)</a:t>
            </a:r>
            <a:r>
              <a:rPr lang="fa-IR" dirty="0" smtClean="0"/>
              <a:t> به طوریکه هر زبان بازگشتی در زمان </a:t>
            </a:r>
            <a:r>
              <a:rPr lang="en-US" dirty="0" smtClean="0"/>
              <a:t>O(f(n))</a:t>
            </a:r>
            <a:r>
              <a:rPr lang="fa-IR" dirty="0" smtClean="0"/>
              <a:t> قابل تصمیم گیری باشد وجود ندارد</a:t>
            </a:r>
          </a:p>
          <a:p>
            <a:pPr lvl="1"/>
            <a:r>
              <a:rPr lang="fa-IR" dirty="0" smtClean="0"/>
              <a:t>به عبارت دیگر پیچیدگی محاسبات الگوریتمی حد بالا ندارد.</a:t>
            </a:r>
          </a:p>
          <a:p>
            <a:r>
              <a:rPr lang="fa-IR" dirty="0" smtClean="0"/>
              <a:t>نتیجه:</a:t>
            </a:r>
          </a:p>
          <a:p>
            <a:pPr marL="914400" lvl="1" indent="-514350">
              <a:buFont typeface="+mj-lt"/>
              <a:buAutoNum type="arabicPeriod"/>
            </a:pPr>
            <a:r>
              <a:rPr lang="fa-IR" dirty="0" smtClean="0"/>
              <a:t>تعداد نامحدودی کلاسهای پیچیدگی تو در تو در </a:t>
            </a:r>
            <a:r>
              <a:rPr lang="en-US" dirty="0" smtClean="0"/>
              <a:t>DTIME(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dirty="0" smtClean="0"/>
              <a:t>)</a:t>
            </a:r>
            <a:r>
              <a:rPr lang="fa-IR" dirty="0" smtClean="0"/>
              <a:t> وجود دارد.</a:t>
            </a:r>
          </a:p>
          <a:p>
            <a:pPr marL="914400" lvl="1" indent="-514350">
              <a:buFont typeface="+mj-lt"/>
              <a:buAutoNum type="arabicPeriod"/>
            </a:pPr>
            <a:r>
              <a:rPr lang="fa-IR" dirty="0" smtClean="0"/>
              <a:t>نوع ماشین تورینگ (چند نواره بودن، معین بودن و ...) بر پیچیدگی تاثیر میگذارد.</a:t>
            </a:r>
          </a:p>
          <a:p>
            <a:pPr marL="914400" lvl="1" indent="-514350">
              <a:buFont typeface="+mj-lt"/>
              <a:buAutoNum type="arabicPeriod"/>
            </a:pPr>
            <a:r>
              <a:rPr lang="fa-IR" dirty="0" smtClean="0"/>
              <a:t>زبانهای زیادی وجود دارند که با تورینگ نامعین به سادگی تصمیم گیری میشوند اما با تورینگ معین بسیار پیچیده میشوند.</a:t>
            </a:r>
          </a:p>
          <a:p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رده های پیچیدگی </a:t>
            </a:r>
            <a:r>
              <a:rPr lang="en-US" dirty="0" smtClean="0"/>
              <a:t>P</a:t>
            </a:r>
            <a:r>
              <a:rPr lang="fa-IR" dirty="0" smtClean="0"/>
              <a:t> و </a:t>
            </a:r>
            <a:r>
              <a:rPr lang="en-US" dirty="0" smtClean="0"/>
              <a:t>NP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a-IR" sz="2800" b="1" dirty="0" smtClean="0"/>
              <a:t>ردۀ پیچیدگی </a:t>
            </a:r>
            <a:r>
              <a:rPr lang="en-US" sz="2800" b="1" dirty="0" smtClean="0"/>
              <a:t>P</a:t>
            </a:r>
            <a:r>
              <a:rPr lang="fa-IR" sz="2800" b="1" dirty="0" smtClean="0"/>
              <a:t> (</a:t>
            </a:r>
            <a:r>
              <a:rPr lang="en-US" sz="2800" b="1" dirty="0" smtClean="0"/>
              <a:t>Polynomial</a:t>
            </a:r>
            <a:r>
              <a:rPr lang="fa-IR" sz="2800" b="1" dirty="0" smtClean="0"/>
              <a:t>): </a:t>
            </a:r>
          </a:p>
          <a:p>
            <a:pPr lvl="1"/>
            <a:r>
              <a:rPr lang="fa-IR" dirty="0" smtClean="0"/>
              <a:t>مسایلی که میتوانند در زمان چندجمله ای حل شوند.</a:t>
            </a:r>
          </a:p>
          <a:p>
            <a:pPr lvl="1"/>
            <a:r>
              <a:rPr lang="fa-IR" dirty="0" smtClean="0"/>
              <a:t>از منظر زبانها، زبانهایی که تشخیص پذیر در زمان چندجمله ای اند.</a:t>
            </a:r>
          </a:p>
          <a:p>
            <a:pPr lvl="1"/>
            <a:r>
              <a:rPr lang="fa-IR" dirty="0" smtClean="0"/>
              <a:t>ثابت میشود زبانهای </a:t>
            </a:r>
            <a:r>
              <a:rPr lang="en-US" dirty="0" smtClean="0"/>
              <a:t>P</a:t>
            </a:r>
            <a:r>
              <a:rPr lang="fa-IR" dirty="0" smtClean="0"/>
              <a:t> در زمان چند جمله ای تصمیم پذیر هم هستند.</a:t>
            </a:r>
            <a:endParaRPr lang="fa-IR" sz="2800" dirty="0" smtClean="0"/>
          </a:p>
          <a:p>
            <a:r>
              <a:rPr lang="fa-IR" sz="2800" b="1" dirty="0" smtClean="0"/>
              <a:t>ردۀ پیچیدگی </a:t>
            </a:r>
            <a:r>
              <a:rPr lang="en-US" sz="2800" b="1" dirty="0" smtClean="0"/>
              <a:t>NP</a:t>
            </a:r>
            <a:r>
              <a:rPr lang="fa-IR" sz="2800" b="1" dirty="0" smtClean="0"/>
              <a:t> (</a:t>
            </a:r>
            <a:r>
              <a:rPr lang="en-US" sz="2800" b="1" dirty="0" smtClean="0"/>
              <a:t>Nondeterministic Polynomial</a:t>
            </a:r>
            <a:r>
              <a:rPr lang="fa-IR" sz="2800" b="1" dirty="0" smtClean="0"/>
              <a:t>): </a:t>
            </a:r>
          </a:p>
          <a:p>
            <a:endParaRPr lang="fa-IR" sz="2800" dirty="0" smtClean="0"/>
          </a:p>
          <a:p>
            <a:pPr lvl="1"/>
            <a:r>
              <a:rPr lang="fa-IR" dirty="0" smtClean="0"/>
              <a:t>مسایلی که یک راه حل موجود برای آنها در زمان چندجمله ای میتواند ارزیابی شود (که آیا درست است یا خیر؟).</a:t>
            </a:r>
          </a:p>
          <a:p>
            <a:pPr lvl="1"/>
            <a:r>
              <a:rPr lang="fa-IR" dirty="0" smtClean="0"/>
              <a:t>از منظر زبانها، مسایل </a:t>
            </a:r>
            <a:r>
              <a:rPr lang="en-US" dirty="0" smtClean="0"/>
              <a:t>NP</a:t>
            </a:r>
            <a:r>
              <a:rPr lang="fa-IR" dirty="0" smtClean="0"/>
              <a:t> میتوانند </a:t>
            </a:r>
            <a:r>
              <a:rPr lang="en-US" dirty="0" smtClean="0"/>
              <a:t>RE</a:t>
            </a:r>
            <a:r>
              <a:rPr lang="fa-IR" dirty="0" smtClean="0"/>
              <a:t> یا </a:t>
            </a:r>
            <a:r>
              <a:rPr lang="en-US" dirty="0" smtClean="0"/>
              <a:t>REC</a:t>
            </a:r>
            <a:r>
              <a:rPr lang="fa-IR" dirty="0" smtClean="0"/>
              <a:t> باشند.</a:t>
            </a:r>
          </a:p>
          <a:p>
            <a:endParaRPr lang="fa-IR" sz="2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43608" y="1601366"/>
          <a:ext cx="2574770" cy="74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1180800" imgH="342720" progId="Equation.3">
                  <p:embed/>
                </p:oleObj>
              </mc:Choice>
              <mc:Fallback>
                <p:oleObj name="Equation" r:id="rId3" imgW="118080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601366"/>
                        <a:ext cx="2574770" cy="747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11560" y="4581128"/>
          <a:ext cx="2795588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5" imgW="1282680" imgH="342720" progId="Equation.3">
                  <p:embed/>
                </p:oleObj>
              </mc:Choice>
              <mc:Fallback>
                <p:oleObj name="Equation" r:id="rId5" imgW="1282680" imgH="342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581128"/>
                        <a:ext cx="2795588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10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1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6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7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329F2BA2-7861-40E2-9E73-9509F5C7E60D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B78EA454-75EE-437F-A759-B96CA97604DC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0DC80DBB-7FB0-4BD4-8721-4DB990847ED7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17473CED-7566-4CD0-9A1A-808CA06A6563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7E3A7C4A-7078-449E-98B4-2E52244DAF2B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AA650458-E2BA-4A17-AA19-605D1863B698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F84D2E95-2D83-4147-874E-BB1FFB82DE8B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A3A73BD2-91EC-4AAC-9A12-38EDD0936313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AB2A5908-6EB5-4FF8-BE9D-5E5646ACFC3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E60F049-D701-49CA-BA1B-BF0A2C9CE394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F4C92F9B-85EE-47D6-A5D8-AC432ECBA840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C5B115B9-E7B1-483A-B269-7C164B25E238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9F900A9F-41E7-47B8-B916-6FFB0C7EEB65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1227</Words>
  <Application>Microsoft Office PowerPoint</Application>
  <PresentationFormat>On-screen Show (4:3)</PresentationFormat>
  <Paragraphs>96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نظریه زبانها و ماشینها</vt:lpstr>
      <vt:lpstr>مساله صدق پذیری (SAT)</vt:lpstr>
      <vt:lpstr>سرعت محاسبه در ماشینهای تورینگ</vt:lpstr>
      <vt:lpstr>تصمیم گیری در زمان T(n)</vt:lpstr>
      <vt:lpstr>تصمیم گیری در برابر بهینه سازی</vt:lpstr>
      <vt:lpstr>DTIME (Deterministic Time)</vt:lpstr>
      <vt:lpstr>PowerPoint Presentation</vt:lpstr>
      <vt:lpstr>PowerPoint Presentation</vt:lpstr>
      <vt:lpstr>رده های پیچیدگی P و NP</vt:lpstr>
      <vt:lpstr>مثالهایی از مسایل NP</vt:lpstr>
      <vt:lpstr>مثالهایی از مسایل NP</vt:lpstr>
      <vt:lpstr>مثالهایی از مسایل NP</vt:lpstr>
      <vt:lpstr>PowerPoint Presentation</vt:lpstr>
      <vt:lpstr>کاهش پذیری در زمان چندجمله ای</vt:lpstr>
      <vt:lpstr>PowerPoint Presentation</vt:lpstr>
      <vt:lpstr>PowerPoint Presentation</vt:lpstr>
      <vt:lpstr>PowerPoint Presentation</vt:lpstr>
      <vt:lpstr>NP-Completeness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نظریه زبانها و ماشینها</dc:title>
  <dc:creator>mahmood</dc:creator>
  <cp:lastModifiedBy>Mahmood</cp:lastModifiedBy>
  <cp:revision>104</cp:revision>
  <dcterms:created xsi:type="dcterms:W3CDTF">2015-02-22T10:09:17Z</dcterms:created>
  <dcterms:modified xsi:type="dcterms:W3CDTF">2016-12-21T06:25:04Z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