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2"/>
  </p:notesMasterIdLst>
  <p:handoutMasterIdLst>
    <p:handoutMasterId r:id="rId13"/>
  </p:handoutMasterIdLst>
  <p:sldIdLst>
    <p:sldId id="259" r:id="rId5"/>
    <p:sldId id="267" r:id="rId6"/>
    <p:sldId id="269" r:id="rId7"/>
    <p:sldId id="260" r:id="rId8"/>
    <p:sldId id="261" r:id="rId9"/>
    <p:sldId id="268" r:id="rId10"/>
    <p:sldId id="262" r:id="rId1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226" autoAdjust="0"/>
  </p:normalViewPr>
  <p:slideViewPr>
    <p:cSldViewPr snapToGrid="0">
      <p:cViewPr varScale="1">
        <p:scale>
          <a:sx n="66" d="100"/>
          <a:sy n="66" d="100"/>
        </p:scale>
        <p:origin x="90" y="150"/>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A2B0A8C-8A53-47B4-87FE-FD79F44507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2FD2F75-4723-4D19-A015-F710FC1819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3538F-2982-46F2-A990-44797FC6FAAC}" type="datetimeFigureOut">
              <a:rPr lang="es-ES" smtClean="0"/>
              <a:t>07/11/2019</a:t>
            </a:fld>
            <a:endParaRPr lang="es-ES"/>
          </a:p>
        </p:txBody>
      </p:sp>
      <p:sp>
        <p:nvSpPr>
          <p:cNvPr id="4" name="Marcador de pie de página 3">
            <a:extLst>
              <a:ext uri="{FF2B5EF4-FFF2-40B4-BE49-F238E27FC236}">
                <a16:creationId xmlns:a16="http://schemas.microsoft.com/office/drawing/2014/main" id="{616006D7-62CB-4D89-BF31-E9DAAA66EC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0C05524A-0755-493F-86EA-B64E8BCEAC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EE67EF-1F22-479A-A30D-ECB88629FB8D}" type="slidenum">
              <a:rPr lang="es-ES" smtClean="0"/>
              <a:t>‹Nº›</a:t>
            </a:fld>
            <a:endParaRPr lang="es-ES"/>
          </a:p>
        </p:txBody>
      </p:sp>
    </p:spTree>
    <p:extLst>
      <p:ext uri="{BB962C8B-B14F-4D97-AF65-F5344CB8AC3E}">
        <p14:creationId xmlns:p14="http://schemas.microsoft.com/office/powerpoint/2010/main" val="3718083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7E0F5-9CEC-4A9B-99CB-234ED36F092B}" type="datetimeFigureOut">
              <a:rPr lang="es-ES" noProof="0" smtClean="0"/>
              <a:t>07/11/2019</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009DD-49B9-4AED-B9AE-7CD4AE12A89A}" type="slidenum">
              <a:rPr lang="es-ES" noProof="0" smtClean="0"/>
              <a:t>‹Nº›</a:t>
            </a:fld>
            <a:endParaRPr lang="es-ES" noProof="0"/>
          </a:p>
        </p:txBody>
      </p:sp>
    </p:spTree>
    <p:extLst>
      <p:ext uri="{BB962C8B-B14F-4D97-AF65-F5344CB8AC3E}">
        <p14:creationId xmlns:p14="http://schemas.microsoft.com/office/powerpoint/2010/main" val="138587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1</a:t>
            </a:fld>
            <a:endParaRPr lang="es-ES"/>
          </a:p>
        </p:txBody>
      </p:sp>
    </p:spTree>
    <p:extLst>
      <p:ext uri="{BB962C8B-B14F-4D97-AF65-F5344CB8AC3E}">
        <p14:creationId xmlns:p14="http://schemas.microsoft.com/office/powerpoint/2010/main" val="408262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2</a:t>
            </a:fld>
            <a:endParaRPr lang="es-ES"/>
          </a:p>
        </p:txBody>
      </p:sp>
    </p:spTree>
    <p:extLst>
      <p:ext uri="{BB962C8B-B14F-4D97-AF65-F5344CB8AC3E}">
        <p14:creationId xmlns:p14="http://schemas.microsoft.com/office/powerpoint/2010/main" val="388903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4</a:t>
            </a:fld>
            <a:endParaRPr lang="es-ES"/>
          </a:p>
        </p:txBody>
      </p:sp>
    </p:spTree>
    <p:extLst>
      <p:ext uri="{BB962C8B-B14F-4D97-AF65-F5344CB8AC3E}">
        <p14:creationId xmlns:p14="http://schemas.microsoft.com/office/powerpoint/2010/main" val="368117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5</a:t>
            </a:fld>
            <a:endParaRPr lang="es-ES"/>
          </a:p>
        </p:txBody>
      </p:sp>
    </p:spTree>
    <p:extLst>
      <p:ext uri="{BB962C8B-B14F-4D97-AF65-F5344CB8AC3E}">
        <p14:creationId xmlns:p14="http://schemas.microsoft.com/office/powerpoint/2010/main" val="134263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A18009DD-49B9-4AED-B9AE-7CD4AE12A89A}" type="slidenum">
              <a:rPr lang="es-ES" smtClean="0"/>
              <a:t>7</a:t>
            </a:fld>
            <a:endParaRPr lang="es-ES"/>
          </a:p>
        </p:txBody>
      </p:sp>
    </p:spTree>
    <p:extLst>
      <p:ext uri="{BB962C8B-B14F-4D97-AF65-F5344CB8AC3E}">
        <p14:creationId xmlns:p14="http://schemas.microsoft.com/office/powerpoint/2010/main" val="162081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orma libre 6" title="círculo festoneado"/>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ítulo 1"/>
          <p:cNvSpPr>
            <a:spLocks noGrp="1"/>
          </p:cNvSpPr>
          <p:nvPr>
            <p:ph type="ctrTitle"/>
          </p:nvPr>
        </p:nvSpPr>
        <p:spPr>
          <a:xfrm>
            <a:off x="1078523" y="1098388"/>
            <a:ext cx="10318418" cy="4394988"/>
          </a:xfrm>
        </p:spPr>
        <p:txBody>
          <a:bodyPr rtlCol="0" anchor="ctr">
            <a:noAutofit/>
          </a:bodyPr>
          <a:lstStyle>
            <a:lvl1pPr algn="ctr">
              <a:defRPr sz="10000" spc="800" baseline="0"/>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2215045" y="5979196"/>
            <a:ext cx="8045373" cy="742279"/>
          </a:xfrm>
        </p:spPr>
        <p:txBody>
          <a:bodyPr rtlCol="0"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1078523" y="6375679"/>
            <a:ext cx="2329722" cy="348462"/>
          </a:xfrm>
        </p:spPr>
        <p:txBody>
          <a:bodyPr rtlCol="0"/>
          <a:lstStyle>
            <a:lvl1pPr>
              <a:defRPr baseline="0">
                <a:solidFill>
                  <a:schemeClr val="accent1">
                    <a:lumMod val="50000"/>
                  </a:schemeClr>
                </a:solidFill>
              </a:defRPr>
            </a:lvl1pPr>
          </a:lstStyle>
          <a:p>
            <a:pPr rtl="0"/>
            <a:fld id="{125BFA2B-6C97-4274-9B25-DC9FD34D54F9}" type="datetime1">
              <a:rPr lang="es-ES" noProof="0" smtClean="0"/>
              <a:t>07/11/2019</a:t>
            </a:fld>
            <a:endParaRPr lang="es-ES" noProof="0"/>
          </a:p>
        </p:txBody>
      </p:sp>
      <p:sp>
        <p:nvSpPr>
          <p:cNvPr id="5" name="Marcador de posición de pie de página 4"/>
          <p:cNvSpPr>
            <a:spLocks noGrp="1"/>
          </p:cNvSpPr>
          <p:nvPr>
            <p:ph type="ftr" sz="quarter" idx="11"/>
          </p:nvPr>
        </p:nvSpPr>
        <p:spPr>
          <a:xfrm>
            <a:off x="4180332" y="6375679"/>
            <a:ext cx="4114800" cy="345796"/>
          </a:xfrm>
        </p:spPr>
        <p:txBody>
          <a:bodyPr rtlCol="0"/>
          <a:lstStyle>
            <a:lvl1pPr>
              <a:defRPr baseline="0">
                <a:solidFill>
                  <a:schemeClr val="accent1">
                    <a:lumMod val="50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9067218" y="6375679"/>
            <a:ext cx="2329723" cy="345796"/>
          </a:xfrm>
        </p:spPr>
        <p:txBody>
          <a:bodyPr rtlCol="0"/>
          <a:lstStyle>
            <a:lvl1pPr>
              <a:defRPr baseline="0">
                <a:solidFill>
                  <a:schemeClr val="accent1">
                    <a:lumMod val="50000"/>
                  </a:schemeClr>
                </a:solidFill>
              </a:defRPr>
            </a:lvl1pPr>
          </a:lstStyle>
          <a:p>
            <a:pPr rtl="0"/>
            <a:fld id="{71766878-3199-4EAB-94E7-2D6D11070E14}" type="slidenum">
              <a:rPr lang="es-ES" noProof="0" smtClean="0"/>
              <a:pPr rtl="0"/>
              <a:t>‹Nº›</a:t>
            </a:fld>
            <a:endParaRPr lang="es-ES" noProof="0"/>
          </a:p>
        </p:txBody>
      </p:sp>
      <p:sp>
        <p:nvSpPr>
          <p:cNvPr id="13" name="Rectángulo 12" title="borde derecho"/>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6514B999-2564-4963-94EE-ADD2E7066A39}" type="datetime1">
              <a:rPr lang="es-ES" noProof="0" smtClean="0"/>
              <a:t>07/11/2019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66321" y="382386"/>
            <a:ext cx="1492132" cy="5600404"/>
          </a:xfrm>
        </p:spPr>
        <p:txBody>
          <a:bodyPr vert="eaVert"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a:xfrm>
            <a:off x="1257300" y="382385"/>
            <a:ext cx="8392585" cy="5600405"/>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56551CF8-631D-4B47-AA5C-F99AC1E2F82F}" type="datetime1">
              <a:rPr lang="es-ES" noProof="0" smtClean="0"/>
              <a:t>07/11/2019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F5367396-6ED7-4972-8F6C-17988EB6F464}" type="datetime1">
              <a:rPr lang="es-ES" noProof="0" smtClean="0"/>
              <a:t>07/11/2019</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242929" y="1073888"/>
            <a:ext cx="8187071" cy="4064627"/>
          </a:xfrm>
        </p:spPr>
        <p:txBody>
          <a:bodyPr rtlCol="0" anchor="b">
            <a:normAutofit/>
          </a:bodyPr>
          <a:lstStyle>
            <a:lvl1pPr>
              <a:defRPr sz="8400" spc="800" baseline="0">
                <a:solidFill>
                  <a:schemeClr val="tx2"/>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3242930" y="5159781"/>
            <a:ext cx="7017488" cy="951135"/>
          </a:xfrm>
        </p:spPr>
        <p:txBody>
          <a:bodyPr rtlCol="0">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a:xfrm>
            <a:off x="3236546" y="6375679"/>
            <a:ext cx="1493947" cy="348462"/>
          </a:xfrm>
        </p:spPr>
        <p:txBody>
          <a:bodyPr rtlCol="0"/>
          <a:lstStyle>
            <a:lvl1pPr>
              <a:defRPr baseline="0">
                <a:solidFill>
                  <a:schemeClr val="tx2"/>
                </a:solidFill>
              </a:defRPr>
            </a:lvl1pPr>
          </a:lstStyle>
          <a:p>
            <a:pPr rtl="0"/>
            <a:fld id="{76AE8780-DE7D-4E83-9280-17932B0D9AF8}" type="datetime1">
              <a:rPr lang="es-ES" noProof="0" smtClean="0"/>
              <a:t>07/11/2019</a:t>
            </a:fld>
            <a:endParaRPr lang="es-ES" noProof="0"/>
          </a:p>
        </p:txBody>
      </p:sp>
      <p:sp>
        <p:nvSpPr>
          <p:cNvPr id="5" name="Marcador de posición de pie de página 4"/>
          <p:cNvSpPr>
            <a:spLocks noGrp="1"/>
          </p:cNvSpPr>
          <p:nvPr>
            <p:ph type="ftr" sz="quarter" idx="11"/>
          </p:nvPr>
        </p:nvSpPr>
        <p:spPr>
          <a:xfrm>
            <a:off x="5279064" y="6375679"/>
            <a:ext cx="4114800" cy="345796"/>
          </a:xfrm>
        </p:spPr>
        <p:txBody>
          <a:bodyPr rtlCol="0"/>
          <a:lstStyle>
            <a:lvl1pPr>
              <a:defRPr baseline="0">
                <a:solidFill>
                  <a:schemeClr val="tx2"/>
                </a:solidFill>
              </a:defRPr>
            </a:lvl1pPr>
          </a:lstStyle>
          <a:p>
            <a:pPr rtl="0"/>
            <a:endParaRPr lang="es-ES" noProof="0"/>
          </a:p>
        </p:txBody>
      </p:sp>
      <p:sp>
        <p:nvSpPr>
          <p:cNvPr id="6" name="Marcador de posición de número de diapositiva 5"/>
          <p:cNvSpPr>
            <a:spLocks noGrp="1"/>
          </p:cNvSpPr>
          <p:nvPr>
            <p:ph type="sldNum" sz="quarter" idx="12"/>
          </p:nvPr>
        </p:nvSpPr>
        <p:spPr>
          <a:xfrm>
            <a:off x="9942434" y="6375679"/>
            <a:ext cx="1487566" cy="345796"/>
          </a:xfrm>
        </p:spPr>
        <p:txBody>
          <a:bodyPr rtlCol="0"/>
          <a:lstStyle>
            <a:lvl1pPr>
              <a:defRPr baseline="0">
                <a:solidFill>
                  <a:schemeClr val="tx2"/>
                </a:solidFill>
              </a:defRPr>
            </a:lvl1pPr>
          </a:lstStyle>
          <a:p>
            <a:pPr rtl="0"/>
            <a:fld id="{71766878-3199-4EAB-94E7-2D6D11070E14}" type="slidenum">
              <a:rPr lang="es-ES" noProof="0" smtClean="0"/>
              <a:pPr rtl="0"/>
              <a:t>‹Nº›</a:t>
            </a:fld>
            <a:endParaRPr lang="es-ES" noProof="0"/>
          </a:p>
        </p:txBody>
      </p:sp>
      <p:grpSp>
        <p:nvGrpSpPr>
          <p:cNvPr id="7" name="Grupo 6" title="borde izquierdo festoneado"/>
          <p:cNvGrpSpPr/>
          <p:nvPr/>
        </p:nvGrpSpPr>
        <p:grpSpPr>
          <a:xfrm>
            <a:off x="0" y="0"/>
            <a:ext cx="2814638" cy="6858000"/>
            <a:chOff x="0" y="0"/>
            <a:chExt cx="2814638" cy="6858000"/>
          </a:xfrm>
        </p:grpSpPr>
        <p:sp>
          <p:nvSpPr>
            <p:cNvPr id="11" name="Forma libre 6" title="borde izquierdo festoneado"/>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orma libre 11" title="festón izquierdo en línea"/>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1257300" y="2286000"/>
            <a:ext cx="4800600" cy="361950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647796" y="2286000"/>
            <a:ext cx="4800600" cy="361950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20C6ADA7-B5C6-4479-BCA8-9D6C53FF986F}" type="datetime1">
              <a:rPr lang="es-ES" noProof="0" smtClean="0"/>
              <a:t>07/11/2019</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252728" y="381000"/>
            <a:ext cx="10172700" cy="1493517"/>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1251678"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1257300" y="2909102"/>
            <a:ext cx="4800600" cy="299639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633864" y="2199633"/>
            <a:ext cx="4800600" cy="632529"/>
          </a:xfrm>
        </p:spPr>
        <p:txBody>
          <a:bodyPr rtlCol="0"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633864" y="2909102"/>
            <a:ext cx="4800600" cy="299639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A8D6DDF3-0870-49B4-A975-1177E6451243}" type="datetime1">
              <a:rPr lang="es-ES" noProof="0" smtClean="0"/>
              <a:t>07/11/2019</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fecha 2"/>
          <p:cNvSpPr>
            <a:spLocks noGrp="1"/>
          </p:cNvSpPr>
          <p:nvPr>
            <p:ph type="dt" sz="half" idx="10"/>
          </p:nvPr>
        </p:nvSpPr>
        <p:spPr/>
        <p:txBody>
          <a:bodyPr rtlCol="0"/>
          <a:lstStyle/>
          <a:p>
            <a:pPr rtl="0"/>
            <a:fld id="{C33D2E76-06C8-485F-897F-084AC2373803}" type="datetime1">
              <a:rPr lang="es-ES" noProof="0" smtClean="0"/>
              <a:t>07/11/2019</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B5193613-DC2C-4AC9-86FE-2526792A8FB3}" type="datetime1">
              <a:rPr lang="es-ES" noProof="0" smtClean="0"/>
              <a:t>07/11/2019</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17" name="Forma libre 11" title="forma de fondo de festoneado derecho"/>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ítulo 1"/>
          <p:cNvSpPr>
            <a:spLocks noGrp="1"/>
          </p:cNvSpPr>
          <p:nvPr>
            <p:ph type="title"/>
          </p:nvPr>
        </p:nvSpPr>
        <p:spPr>
          <a:xfrm>
            <a:off x="8337884" y="457199"/>
            <a:ext cx="3092115" cy="1196671"/>
          </a:xfrm>
        </p:spPr>
        <p:txBody>
          <a:bodyPr rtlCol="0" anchor="b">
            <a:normAutofit/>
          </a:bodyPr>
          <a:lstStyle>
            <a:lvl1pPr>
              <a:lnSpc>
                <a:spcPct val="100000"/>
              </a:lnSpc>
              <a:defRPr sz="1900" b="1" i="0" cap="all" spc="300" baseline="0">
                <a:solidFill>
                  <a:schemeClr val="accent1"/>
                </a:solidFill>
                <a:latin typeface="+mn-lt"/>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765051" y="920377"/>
            <a:ext cx="6158418" cy="4985124"/>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8337885" y="1741336"/>
            <a:ext cx="3092115"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a:xfrm>
            <a:off x="765051" y="6375679"/>
            <a:ext cx="1233355" cy="348462"/>
          </a:xfrm>
        </p:spPr>
        <p:txBody>
          <a:bodyPr rtlCol="0"/>
          <a:lstStyle/>
          <a:p>
            <a:pPr rtl="0"/>
            <a:fld id="{3A243A79-D3F7-4E03-8A3D-562B962C8110}" type="datetime1">
              <a:rPr lang="es-ES" noProof="0" smtClean="0"/>
              <a:t>07/11/2019</a:t>
            </a:fld>
            <a:endParaRPr lang="es-ES" noProof="0"/>
          </a:p>
        </p:txBody>
      </p:sp>
      <p:sp>
        <p:nvSpPr>
          <p:cNvPr id="6" name="Marcador de posición de pie de página 5"/>
          <p:cNvSpPr>
            <a:spLocks noGrp="1"/>
          </p:cNvSpPr>
          <p:nvPr>
            <p:ph type="ftr" sz="quarter" idx="11"/>
          </p:nvPr>
        </p:nvSpPr>
        <p:spPr>
          <a:xfrm>
            <a:off x="2103620" y="6375679"/>
            <a:ext cx="3482179" cy="345796"/>
          </a:xfrm>
        </p:spPr>
        <p:txBody>
          <a:bodyPr rtlCol="0"/>
          <a:lstStyle/>
          <a:p>
            <a:pPr rtl="0"/>
            <a:endParaRPr lang="es-ES" noProof="0"/>
          </a:p>
        </p:txBody>
      </p:sp>
      <p:sp>
        <p:nvSpPr>
          <p:cNvPr id="7" name="Marcador de posición de número de diapositiva 6"/>
          <p:cNvSpPr>
            <a:spLocks noGrp="1"/>
          </p:cNvSpPr>
          <p:nvPr>
            <p:ph type="sldNum" sz="quarter" idx="12"/>
          </p:nvPr>
        </p:nvSpPr>
        <p:spPr>
          <a:xfrm>
            <a:off x="5691014" y="6375679"/>
            <a:ext cx="1232456" cy="345796"/>
          </a:xfrm>
        </p:spPr>
        <p:txBody>
          <a:bodyPr rtlCol="0"/>
          <a:lstStyle/>
          <a:p>
            <a:pPr rtl="0"/>
            <a:fld id="{71766878-3199-4EAB-94E7-2D6D11070E14}" type="slidenum">
              <a:rPr lang="es-ES" noProof="0" smtClean="0"/>
              <a:t>‹Nº›</a:t>
            </a:fld>
            <a:endParaRPr lang="es-ES" noProof="0"/>
          </a:p>
        </p:txBody>
      </p:sp>
      <p:sp>
        <p:nvSpPr>
          <p:cNvPr id="8" name="Rectángulo 7" title="borde derecho"/>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3" name="Marcador de posición de imagen 2"/>
          <p:cNvSpPr>
            <a:spLocks noGrp="1" noChangeAspect="1"/>
          </p:cNvSpPr>
          <p:nvPr>
            <p:ph type="pic" idx="1"/>
          </p:nvPr>
        </p:nvSpPr>
        <p:spPr>
          <a:xfrm>
            <a:off x="283464" y="0"/>
            <a:ext cx="7355585" cy="6857999"/>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11" name="Forma libre 11" title="forma de fondo de festoneado derecho"/>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ángulo 11" title="borde derecho"/>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8337883" y="457200"/>
            <a:ext cx="3092117" cy="1196670"/>
          </a:xfrm>
        </p:spPr>
        <p:txBody>
          <a:bodyPr rtlCol="0" anchor="b">
            <a:normAutofit/>
          </a:bodyPr>
          <a:lstStyle>
            <a:lvl1pPr>
              <a:lnSpc>
                <a:spcPct val="100000"/>
              </a:lnSpc>
              <a:defRPr sz="1900" b="1" i="0" spc="300" baseline="0">
                <a:solidFill>
                  <a:schemeClr val="accent1"/>
                </a:solidFill>
                <a:latin typeface="+mn-lt"/>
              </a:defRPr>
            </a:lvl1pPr>
          </a:lstStyle>
          <a:p>
            <a:pPr rtl="0"/>
            <a:r>
              <a:rPr lang="es-ES" noProof="0" smtClean="0"/>
              <a:t>Haga clic para modificar el estilo de título del patrón</a:t>
            </a:r>
            <a:endParaRPr lang="es-ES" noProof="0"/>
          </a:p>
        </p:txBody>
      </p:sp>
      <p:sp>
        <p:nvSpPr>
          <p:cNvPr id="4" name="Marcador de posición de texto 3"/>
          <p:cNvSpPr>
            <a:spLocks noGrp="1"/>
          </p:cNvSpPr>
          <p:nvPr>
            <p:ph type="body" sz="half" idx="2" hasCustomPrompt="1"/>
          </p:nvPr>
        </p:nvSpPr>
        <p:spPr>
          <a:xfrm>
            <a:off x="8337883" y="1741336"/>
            <a:ext cx="3092117" cy="4164164"/>
          </a:xfrm>
        </p:spPr>
        <p:txBody>
          <a:bodyPr rtlCol="0"/>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a:xfrm>
            <a:off x="765950" y="6375679"/>
            <a:ext cx="1232456" cy="348462"/>
          </a:xfrm>
        </p:spPr>
        <p:txBody>
          <a:bodyPr rtlCol="0"/>
          <a:lstStyle/>
          <a:p>
            <a:pPr rtl="0"/>
            <a:fld id="{2CC2DD58-C88F-495D-ABDF-408550770A73}" type="datetime1">
              <a:rPr lang="es-ES" noProof="0" smtClean="0"/>
              <a:t>07/11/2019</a:t>
            </a:fld>
            <a:endParaRPr lang="es-ES" noProof="0"/>
          </a:p>
        </p:txBody>
      </p:sp>
      <p:sp>
        <p:nvSpPr>
          <p:cNvPr id="6" name="Marcador de posición de pie de página 5"/>
          <p:cNvSpPr>
            <a:spLocks noGrp="1"/>
          </p:cNvSpPr>
          <p:nvPr>
            <p:ph type="ftr" sz="quarter" idx="11"/>
          </p:nvPr>
        </p:nvSpPr>
        <p:spPr>
          <a:xfrm>
            <a:off x="2103621" y="6375679"/>
            <a:ext cx="3482178" cy="345796"/>
          </a:xfrm>
        </p:spPr>
        <p:txBody>
          <a:bodyPr rtlCol="0"/>
          <a:lstStyle/>
          <a:p>
            <a:pPr rtl="0"/>
            <a:endParaRPr lang="es-ES" noProof="0"/>
          </a:p>
        </p:txBody>
      </p:sp>
      <p:sp>
        <p:nvSpPr>
          <p:cNvPr id="7" name="Marcador de posición de número de diapositiva 6"/>
          <p:cNvSpPr>
            <a:spLocks noGrp="1"/>
          </p:cNvSpPr>
          <p:nvPr>
            <p:ph type="sldNum" sz="quarter" idx="12"/>
          </p:nvPr>
        </p:nvSpPr>
        <p:spPr>
          <a:xfrm>
            <a:off x="5687568" y="6375679"/>
            <a:ext cx="1234440" cy="345796"/>
          </a:xfrm>
        </p:spPr>
        <p:txBody>
          <a:bodyPr rtlCol="0"/>
          <a:lstStyle/>
          <a:p>
            <a:pPr rtl="0"/>
            <a:fld id="{71766878-3199-4EAB-94E7-2D6D11070E14}"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fld id="{EC479BF8-5CD6-4FD5-956A-091F0350A070}" type="datetime1">
              <a:rPr lang="es-ES" noProof="0" smtClean="0"/>
              <a:t>07/11/2019</a:t>
            </a:fld>
            <a:endParaRPr lang="es-ES" noProof="0"/>
          </a:p>
        </p:txBody>
      </p:sp>
      <p:sp>
        <p:nvSpPr>
          <p:cNvPr id="5" name="Marcador de posición de pie de página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71766878-3199-4EAB-94E7-2D6D11070E14}" type="slidenum">
              <a:rPr lang="es-ES" noProof="0" smtClean="0"/>
              <a:pPr rtl="0"/>
              <a:t>‹Nº›</a:t>
            </a:fld>
            <a:endParaRPr lang="es-ES" noProof="0"/>
          </a:p>
        </p:txBody>
      </p:sp>
      <p:sp>
        <p:nvSpPr>
          <p:cNvPr id="11" name="Forma libre 6" title="Borde izquierdo festoneado"/>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ángulo 11" title="borde derecho"/>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es.wikipedia.org/wiki/Tecnolog%C3%ADas_de_la_informaci%C3%B3n_y_la_comunicaci%C3%B3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ki/Yochai_Benkler"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s.wikipedia.org/wiki/Altruismo" TargetMode="External"/><Relationship Id="rId5" Type="http://schemas.openxmlformats.org/officeDocument/2006/relationships/hyperlink" Target="https://es.wikipedia.org/wiki/Bien_com%C3%BAn" TargetMode="External"/><Relationship Id="rId4" Type="http://schemas.openxmlformats.org/officeDocument/2006/relationships/hyperlink" Target="https://es.wikipedia.org/wiki/Universidad_de_Harvar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s.wikipedia.org/wiki/Medio_de_comunicaci%C3%B3n"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hyperlink" Target="https://es.wikipedia.org/wiki/Marshall_McLuha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es.wikipedia.org/wiki/Wikipedia"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jpe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415DEDD7-7B31-4EF1-B7C7-5AEE3208CC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Título 1">
            <a:extLst>
              <a:ext uri="{FF2B5EF4-FFF2-40B4-BE49-F238E27FC236}">
                <a16:creationId xmlns:a16="http://schemas.microsoft.com/office/drawing/2014/main" id="{79CDB82B-9AC0-402E-A811-491974D418AB}"/>
              </a:ext>
            </a:extLst>
          </p:cNvPr>
          <p:cNvSpPr>
            <a:spLocks noGrp="1"/>
          </p:cNvSpPr>
          <p:nvPr>
            <p:ph type="ctrTitle"/>
          </p:nvPr>
        </p:nvSpPr>
        <p:spPr>
          <a:xfrm>
            <a:off x="210897" y="1296117"/>
            <a:ext cx="6698581" cy="4656552"/>
          </a:xfrm>
        </p:spPr>
        <p:txBody>
          <a:bodyPr rtlCol="0">
            <a:normAutofit/>
          </a:bodyPr>
          <a:lstStyle/>
          <a:p>
            <a:r>
              <a:rPr lang="es-ES" sz="6700" b="1" dirty="0"/>
              <a:t>Trabajo colaborativo</a:t>
            </a:r>
            <a:r>
              <a:rPr lang="es-SV" dirty="0"/>
              <a:t/>
            </a:r>
            <a:br>
              <a:rPr lang="es-SV" dirty="0"/>
            </a:br>
            <a:endParaRPr lang="es-ES" sz="6500" dirty="0"/>
          </a:p>
        </p:txBody>
      </p:sp>
      <p:sp>
        <p:nvSpPr>
          <p:cNvPr id="40" name="Forma libre 22">
            <a:extLst>
              <a:ext uri="{FF2B5EF4-FFF2-40B4-BE49-F238E27FC236}">
                <a16:creationId xmlns:a16="http://schemas.microsoft.com/office/drawing/2014/main" id="{80F81674-F7C3-4C78-B984-2851EFB602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pic>
        <p:nvPicPr>
          <p:cNvPr id="6" name="Imagen 5"/>
          <p:cNvPicPr>
            <a:picLocks noChangeAspect="1"/>
          </p:cNvPicPr>
          <p:nvPr/>
        </p:nvPicPr>
        <p:blipFill>
          <a:blip r:embed="rId3"/>
          <a:stretch>
            <a:fillRect/>
          </a:stretch>
        </p:blipFill>
        <p:spPr>
          <a:xfrm>
            <a:off x="6975131" y="1701421"/>
            <a:ext cx="5238750" cy="4387726"/>
          </a:xfrm>
          <a:prstGeom prst="rect">
            <a:avLst/>
          </a:prstGeom>
        </p:spPr>
      </p:pic>
    </p:spTree>
    <p:extLst>
      <p:ext uri="{BB962C8B-B14F-4D97-AF65-F5344CB8AC3E}">
        <p14:creationId xmlns:p14="http://schemas.microsoft.com/office/powerpoint/2010/main" val="392864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6" name="Forma libre 6">
            <a:extLst>
              <a:ext uri="{FF2B5EF4-FFF2-40B4-BE49-F238E27FC236}">
                <a16:creationId xmlns:a16="http://schemas.microsoft.com/office/drawing/2014/main" id="{C98F4480-8749-4E48-82BB-3A0F2F311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8" name="Rectángulo 77">
            <a:extLst>
              <a:ext uri="{FF2B5EF4-FFF2-40B4-BE49-F238E27FC236}">
                <a16:creationId xmlns:a16="http://schemas.microsoft.com/office/drawing/2014/main" id="{5249F694-12BA-47C4-9FF3-570372F3B9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Forma libre 10">
            <a:extLst>
              <a:ext uri="{FF2B5EF4-FFF2-40B4-BE49-F238E27FC236}">
                <a16:creationId xmlns:a16="http://schemas.microsoft.com/office/drawing/2014/main" id="{E1CE536E-134A-4A35-900B-30F927D5B5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82" name="Rectángulo 81">
            <a:extLst>
              <a:ext uri="{FF2B5EF4-FFF2-40B4-BE49-F238E27FC236}">
                <a16:creationId xmlns:a16="http://schemas.microsoft.com/office/drawing/2014/main" id="{FA0382D1-1594-4E3D-842E-04E1E5E757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Marcador de contenido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048197" y="963950"/>
            <a:ext cx="4800600" cy="4669511"/>
          </a:xfrm>
        </p:spPr>
      </p:pic>
      <p:sp>
        <p:nvSpPr>
          <p:cNvPr id="11" name="Rectángulo 10"/>
          <p:cNvSpPr/>
          <p:nvPr/>
        </p:nvSpPr>
        <p:spPr>
          <a:xfrm>
            <a:off x="736600" y="1292108"/>
            <a:ext cx="6096000" cy="3806363"/>
          </a:xfrm>
          <a:prstGeom prst="rect">
            <a:avLst/>
          </a:prstGeom>
        </p:spPr>
        <p:txBody>
          <a:bodyPr>
            <a:spAutoFit/>
          </a:bodyPr>
          <a:lstStyle/>
          <a:p>
            <a:pPr>
              <a:lnSpc>
                <a:spcPct val="107000"/>
              </a:lnSpc>
              <a:spcAft>
                <a:spcPts val="8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Esta conformado por conocimientos, materiales e ideas con la finalidad de compartirlos, normalmente de forma desinteresada para construir un conocimiento común que se pueda utilizar globalmente. </a:t>
            </a:r>
            <a:endParaRPr lang="es-ES"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También se define como aquellos procesos intencionales de un grupo para alcanzar objetivos específicos, más que herramientas de dar soporte y facilitar este tipo de aportes. Un ejemplo de esto son las llamadas </a:t>
            </a:r>
            <a:r>
              <a:rPr lang="es-ES" b="1" u="sng" dirty="0">
                <a:latin typeface="Times New Roman" panose="02020603050405020304" pitchFamily="18" charset="0"/>
                <a:ea typeface="Times New Roman" panose="02020603050405020304" pitchFamily="18" charset="0"/>
                <a:cs typeface="Times New Roman" panose="02020603050405020304" pitchFamily="18" charset="0"/>
                <a:hlinkClick r:id="rId4" tooltip="Tecnologías de la información y la comunicación"/>
              </a:rPr>
              <a:t>tecnologías de la información y la comunicación</a:t>
            </a:r>
            <a:r>
              <a:rPr lang="es-ES" dirty="0">
                <a:latin typeface="Times New Roman" panose="02020603050405020304" pitchFamily="18" charset="0"/>
                <a:ea typeface="Times New Roman" panose="02020603050405020304" pitchFamily="18" charset="0"/>
                <a:cs typeface="Times New Roman" panose="02020603050405020304" pitchFamily="18" charset="0"/>
              </a:rPr>
              <a:t>. Este concepto surge a partir de las posibilidades que ofrece Internet para participar en proyectos masivos, lo que se ha convertido en un modo común de trabajo libre. </a:t>
            </a:r>
            <a:endParaRPr lang="es-SV"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70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504" y="232012"/>
            <a:ext cx="8969999" cy="6858000"/>
          </a:xfrm>
          <a:prstGeom prst="rect">
            <a:avLst/>
          </a:prstGeom>
        </p:spPr>
      </p:pic>
    </p:spTree>
    <p:extLst>
      <p:ext uri="{BB962C8B-B14F-4D97-AF65-F5344CB8AC3E}">
        <p14:creationId xmlns:p14="http://schemas.microsoft.com/office/powerpoint/2010/main" val="379785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p:cNvSpPr/>
          <p:nvPr/>
        </p:nvSpPr>
        <p:spPr>
          <a:xfrm>
            <a:off x="1392071" y="3044686"/>
            <a:ext cx="10153935" cy="2759602"/>
          </a:xfrm>
          <a:prstGeom prst="rect">
            <a:avLst/>
          </a:prstGeom>
        </p:spPr>
        <p:txBody>
          <a:bodyPr wrap="square">
            <a:spAutoFit/>
          </a:bodyPr>
          <a:lstStyle/>
          <a:p>
            <a:pPr>
              <a:lnSpc>
                <a:spcPct val="107000"/>
              </a:lnSpc>
              <a:spcAft>
                <a:spcPts val="8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El trabajo colaborativo es también llamado </a:t>
            </a:r>
            <a:r>
              <a:rPr lang="es-ES" i="1" dirty="0">
                <a:latin typeface="Times New Roman" panose="02020603050405020304" pitchFamily="18" charset="0"/>
                <a:ea typeface="Times New Roman" panose="02020603050405020304" pitchFamily="18" charset="0"/>
                <a:cs typeface="Times New Roman" panose="02020603050405020304" pitchFamily="18" charset="0"/>
              </a:rPr>
              <a:t>producción entre pares</a:t>
            </a:r>
            <a:r>
              <a:rPr lang="es-ES" dirty="0">
                <a:latin typeface="Times New Roman" panose="02020603050405020304" pitchFamily="18" charset="0"/>
                <a:ea typeface="Times New Roman" panose="02020603050405020304" pitchFamily="18" charset="0"/>
                <a:cs typeface="Times New Roman" panose="02020603050405020304" pitchFamily="18" charset="0"/>
              </a:rPr>
              <a:t> (peer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production</a:t>
            </a:r>
            <a:r>
              <a:rPr lang="es-ES" dirty="0">
                <a:latin typeface="Times New Roman" panose="02020603050405020304" pitchFamily="18" charset="0"/>
                <a:ea typeface="Times New Roman" panose="02020603050405020304" pitchFamily="18" charset="0"/>
                <a:cs typeface="Times New Roman" panose="02020603050405020304" pitchFamily="18" charset="0"/>
              </a:rPr>
              <a:t>) o </a:t>
            </a:r>
            <a:r>
              <a:rPr lang="es-ES" i="1" dirty="0">
                <a:latin typeface="Times New Roman" panose="02020603050405020304" pitchFamily="18" charset="0"/>
                <a:ea typeface="Times New Roman" panose="02020603050405020304" pitchFamily="18" charset="0"/>
                <a:cs typeface="Times New Roman" panose="02020603050405020304" pitchFamily="18" charset="0"/>
              </a:rPr>
              <a:t>colaboración de masas</a:t>
            </a:r>
            <a:r>
              <a:rPr lang="es-ES" dirty="0">
                <a:latin typeface="Times New Roman" panose="02020603050405020304" pitchFamily="18" charset="0"/>
                <a:ea typeface="Times New Roman" panose="02020603050405020304" pitchFamily="18" charset="0"/>
                <a:cs typeface="Times New Roman" panose="02020603050405020304" pitchFamily="18" charset="0"/>
              </a:rPr>
              <a:t>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mass</a:t>
            </a:r>
            <a:r>
              <a:rPr lang="es-ES" dirty="0">
                <a:latin typeface="Times New Roman" panose="02020603050405020304" pitchFamily="18" charset="0"/>
                <a:ea typeface="Times New Roman" panose="02020603050405020304" pitchFamily="18" charset="0"/>
                <a:cs typeface="Times New Roman" panose="02020603050405020304" pitchFamily="18" charset="0"/>
              </a:rPr>
              <a:t>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collaboration</a:t>
            </a:r>
            <a:r>
              <a:rPr lang="es-ES" dirty="0">
                <a:latin typeface="Times New Roman" panose="02020603050405020304" pitchFamily="18" charset="0"/>
                <a:ea typeface="Times New Roman" panose="02020603050405020304" pitchFamily="18" charset="0"/>
                <a:cs typeface="Times New Roman" panose="02020603050405020304" pitchFamily="18" charset="0"/>
              </a:rPr>
              <a:t> en inglés). El término fue acuñado por </a:t>
            </a:r>
            <a:r>
              <a:rPr lang="es-ES"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tooltip="Yochai Benkler"/>
              </a:rPr>
              <a:t>Yochai</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tooltip="Yochai Benkler"/>
              </a:rPr>
              <a:t> </a:t>
            </a:r>
            <a:r>
              <a:rPr lang="es-ES"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tooltip="Yochai Benkler"/>
              </a:rPr>
              <a:t>Benkler</a:t>
            </a:r>
            <a:r>
              <a:rPr lang="es-ES" dirty="0">
                <a:latin typeface="Times New Roman" panose="02020603050405020304" pitchFamily="18" charset="0"/>
                <a:ea typeface="Times New Roman" panose="02020603050405020304" pitchFamily="18" charset="0"/>
                <a:cs typeface="Times New Roman" panose="02020603050405020304" pitchFamily="18" charset="0"/>
              </a:rPr>
              <a:t>, catedrático de la Facultad de Derecho de la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tooltip="Universidad de Harvard"/>
              </a:rPr>
              <a:t>Universidad de Harvard</a:t>
            </a:r>
            <a:r>
              <a:rPr lang="es-ES" dirty="0">
                <a:latin typeface="Times New Roman" panose="02020603050405020304" pitchFamily="18" charset="0"/>
                <a:ea typeface="Times New Roman" panose="02020603050405020304" pitchFamily="18" charset="0"/>
                <a:cs typeface="Times New Roman" panose="02020603050405020304" pitchFamily="18" charset="0"/>
              </a:rPr>
              <a:t>. Está basado en los principios filosóficos del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tooltip="Bien común"/>
              </a:rPr>
              <a:t>bien común</a:t>
            </a:r>
            <a:r>
              <a:rPr lang="es-ES" dirty="0">
                <a:latin typeface="Times New Roman" panose="02020603050405020304" pitchFamily="18" charset="0"/>
                <a:ea typeface="Times New Roman" panose="02020603050405020304" pitchFamily="18" charset="0"/>
                <a:cs typeface="Times New Roman" panose="02020603050405020304" pitchFamily="18" charset="0"/>
              </a:rPr>
              <a:t> y del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tooltip="Altruismo"/>
              </a:rPr>
              <a:t>altruismo</a:t>
            </a:r>
            <a:r>
              <a:rPr lang="es-ES" dirty="0">
                <a:latin typeface="Times New Roman" panose="02020603050405020304" pitchFamily="18" charset="0"/>
                <a:ea typeface="Times New Roman" panose="02020603050405020304" pitchFamily="18" charset="0"/>
                <a:cs typeface="Times New Roman" panose="02020603050405020304" pitchFamily="18" charset="0"/>
              </a:rPr>
              <a:t> y en unos cuantos principios operativos, con enfoque por resultados, que guían al proyecto, y que comparten quienes toman parte en él, generalmente voluntarios, que son expertos o al menos conocedores de la información que ponen de manera abierta, es decir a disposición de quien la quiera.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Yochai</a:t>
            </a:r>
            <a:r>
              <a:rPr lang="es-ES" dirty="0">
                <a:latin typeface="Times New Roman" panose="02020603050405020304" pitchFamily="18" charset="0"/>
                <a:ea typeface="Times New Roman" panose="02020603050405020304" pitchFamily="18" charset="0"/>
                <a:cs typeface="Times New Roman" panose="02020603050405020304" pitchFamily="18" charset="0"/>
              </a:rPr>
              <a:t>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Benkler</a:t>
            </a:r>
            <a:r>
              <a:rPr lang="es-ES" dirty="0">
                <a:latin typeface="Times New Roman" panose="02020603050405020304" pitchFamily="18" charset="0"/>
                <a:ea typeface="Times New Roman" panose="02020603050405020304" pitchFamily="18" charset="0"/>
                <a:cs typeface="Times New Roman" panose="02020603050405020304" pitchFamily="18" charset="0"/>
              </a:rPr>
              <a:t> describe al trabajo colaborativo como </a:t>
            </a:r>
            <a:r>
              <a:rPr lang="es-ES" i="1" dirty="0">
                <a:latin typeface="Times New Roman" panose="02020603050405020304" pitchFamily="18" charset="0"/>
                <a:ea typeface="Times New Roman" panose="02020603050405020304" pitchFamily="18" charset="0"/>
                <a:cs typeface="Times New Roman" panose="02020603050405020304" pitchFamily="18" charset="0"/>
              </a:rPr>
              <a:t>el sistema de producción, distribución y consumo de bienes de información que se caracteriza por acciones individuales descentralizadas, ejecutadas a través de medios ampliamente distribuidos y ajenos al </a:t>
            </a:r>
            <a:r>
              <a:rPr lang="es-ES" i="1" dirty="0" smtClean="0">
                <a:latin typeface="Times New Roman" panose="02020603050405020304" pitchFamily="18" charset="0"/>
                <a:ea typeface="Times New Roman" panose="02020603050405020304" pitchFamily="18" charset="0"/>
                <a:cs typeface="Times New Roman" panose="02020603050405020304" pitchFamily="18" charset="0"/>
              </a:rPr>
              <a:t>mercado. </a:t>
            </a:r>
            <a:endParaRPr lang="es-SV"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rotWithShape="1">
          <a:blip r:embed="rId7">
            <a:extLst>
              <a:ext uri="{28A0092B-C50C-407E-A947-70E740481C1C}">
                <a14:useLocalDpi xmlns:a14="http://schemas.microsoft.com/office/drawing/2010/main" val="0"/>
              </a:ext>
            </a:extLst>
          </a:blip>
          <a:srcRect l="36533" t="1260" r="36068" b="-557"/>
          <a:stretch/>
        </p:blipFill>
        <p:spPr>
          <a:xfrm>
            <a:off x="4858603" y="641445"/>
            <a:ext cx="2825087" cy="2430536"/>
          </a:xfrm>
          <a:prstGeom prst="rect">
            <a:avLst/>
          </a:prstGeom>
        </p:spPr>
      </p:pic>
    </p:spTree>
    <p:extLst>
      <p:ext uri="{BB962C8B-B14F-4D97-AF65-F5344CB8AC3E}">
        <p14:creationId xmlns:p14="http://schemas.microsoft.com/office/powerpoint/2010/main" val="53506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orma libre 6">
            <a:extLst>
              <a:ext uri="{FF2B5EF4-FFF2-40B4-BE49-F238E27FC236}">
                <a16:creationId xmlns:a16="http://schemas.microsoft.com/office/drawing/2014/main" id="{C98F4480-8749-4E48-82BB-3A0F2F311E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6" name="Rectángulo 15">
            <a:extLst>
              <a:ext uri="{FF2B5EF4-FFF2-40B4-BE49-F238E27FC236}">
                <a16:creationId xmlns:a16="http://schemas.microsoft.com/office/drawing/2014/main" id="{5249F694-12BA-47C4-9FF3-570372F3B9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6"/>
          <p:cNvSpPr/>
          <p:nvPr/>
        </p:nvSpPr>
        <p:spPr>
          <a:xfrm>
            <a:off x="1050878" y="450376"/>
            <a:ext cx="10631606" cy="1870512"/>
          </a:xfrm>
          <a:prstGeom prst="rect">
            <a:avLst/>
          </a:prstGeom>
        </p:spPr>
        <p:txBody>
          <a:bodyPr wrap="square">
            <a:spAutoFit/>
          </a:bodyPr>
          <a:lstStyle/>
          <a:p>
            <a:pPr>
              <a:lnSpc>
                <a:spcPct val="107000"/>
              </a:lnSpc>
              <a:spcAft>
                <a:spcPts val="800"/>
              </a:spcAft>
            </a:pPr>
            <a:r>
              <a:rPr lang="es-ES" dirty="0">
                <a:latin typeface="Times New Roman" panose="02020603050405020304" pitchFamily="18" charset="0"/>
                <a:ea typeface="Times New Roman" panose="02020603050405020304" pitchFamily="18" charset="0"/>
                <a:cs typeface="Times New Roman" panose="02020603050405020304" pitchFamily="18" charset="0"/>
              </a:rPr>
              <a:t>La base del trabajo colaborativo es la de compartir el conocimiento. Es un trabajo masivo, en el sentido de los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3" tooltip="Medio de comunicación"/>
              </a:rPr>
              <a:t>medios de comunicación de masas</a:t>
            </a:r>
            <a:r>
              <a:rPr lang="es-ES" dirty="0">
                <a:latin typeface="Times New Roman" panose="02020603050405020304" pitchFamily="18" charset="0"/>
                <a:ea typeface="Times New Roman" panose="02020603050405020304" pitchFamily="18" charset="0"/>
                <a:cs typeface="Times New Roman" panose="02020603050405020304" pitchFamily="18" charset="0"/>
              </a:rPr>
              <a:t>, como la prensa, la radio y la televisión, que son vistos simultáneamente por muchas personas ubicadas en distintos sitios y sin contacto entre sí, pero unidos por ese medio de comunicación. Por eso,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tooltip="Marshall McLuhan"/>
              </a:rPr>
              <a:t>Marshall </a:t>
            </a:r>
            <a:r>
              <a:rPr lang="es-ES"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4" tooltip="Marshall McLuhan"/>
              </a:rPr>
              <a:t>McLuhan</a:t>
            </a:r>
            <a:r>
              <a:rPr lang="es-ES" dirty="0">
                <a:latin typeface="Times New Roman" panose="02020603050405020304" pitchFamily="18" charset="0"/>
                <a:ea typeface="Times New Roman" panose="02020603050405020304" pitchFamily="18" charset="0"/>
                <a:cs typeface="Times New Roman" panose="02020603050405020304" pitchFamily="18" charset="0"/>
              </a:rPr>
              <a:t> llamó medios de comunicación masiva a todos los que "unen" momentáneamente a los usuarios de esos medios, que consideró forman una masa sin cohesión, que interactúan con el medio de comunicación, pero no entre sí, ni forman grupos, ni dependen de la retroalimentación</a:t>
            </a:r>
            <a:r>
              <a:rPr lang="es-ES"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s-SV"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5638" y="2320888"/>
            <a:ext cx="6076950" cy="4562475"/>
          </a:xfrm>
          <a:prstGeom prst="rect">
            <a:avLst/>
          </a:prstGeom>
        </p:spPr>
      </p:pic>
    </p:spTree>
    <p:extLst>
      <p:ext uri="{BB962C8B-B14F-4D97-AF65-F5344CB8AC3E}">
        <p14:creationId xmlns:p14="http://schemas.microsoft.com/office/powerpoint/2010/main" val="375955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941695" y="171931"/>
            <a:ext cx="10658902" cy="6350200"/>
          </a:xfrm>
          <a:prstGeom prst="rect">
            <a:avLst/>
          </a:prstGeom>
        </p:spPr>
        <p:txBody>
          <a:bodyPr wrap="square">
            <a:spAutoFit/>
          </a:bodyPr>
          <a:lstStyle/>
          <a:p>
            <a:pPr>
              <a:lnSpc>
                <a:spcPct val="107000"/>
              </a:lnSpc>
              <a:spcAft>
                <a:spcPts val="0"/>
              </a:spcAft>
            </a:pPr>
            <a:r>
              <a:rPr lang="es-ES" dirty="0" smtClean="0">
                <a:latin typeface="Times New Roman" panose="02020603050405020304" pitchFamily="18" charset="0"/>
                <a:ea typeface="Times New Roman" panose="02020603050405020304" pitchFamily="18" charset="0"/>
                <a:cs typeface="Times New Roman" panose="02020603050405020304" pitchFamily="18" charset="0"/>
              </a:rPr>
              <a:t>El </a:t>
            </a:r>
            <a:r>
              <a:rPr lang="es-ES" dirty="0">
                <a:latin typeface="Times New Roman" panose="02020603050405020304" pitchFamily="18" charset="0"/>
                <a:ea typeface="Times New Roman" panose="02020603050405020304" pitchFamily="18" charset="0"/>
                <a:cs typeface="Times New Roman" panose="02020603050405020304" pitchFamily="18" charset="0"/>
              </a:rPr>
              <a:t>trabajo colaborativo masivo puede desarrollarse en forma individual, sin perder su característica de grupal.</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Objetivos: de la organización que desea compartir conocimiento; particulares, proyecto bien definido.</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Ambiente: software abierto y participación individual.</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Motivación: las personas involucradas están convencidas de la necesidad de compartir conocimiento, y gustan del proyecto. La </a:t>
            </a:r>
            <a:r>
              <a:rPr lang="es-E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tooltip="Wikipedia"/>
              </a:rPr>
              <a:t>Wikipedia</a:t>
            </a:r>
            <a:r>
              <a:rPr lang="es-ES" dirty="0">
                <a:latin typeface="Times New Roman" panose="02020603050405020304" pitchFamily="18" charset="0"/>
                <a:ea typeface="Times New Roman" panose="02020603050405020304" pitchFamily="18" charset="0"/>
                <a:cs typeface="Times New Roman" panose="02020603050405020304" pitchFamily="18" charset="0"/>
              </a:rPr>
              <a:t> es el ejemplo más grande y universal de trabajo colaborativo.</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Tipo de proceso: se formaliza en los resultados.</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Aporte individual: conocimiento y experiencia personal para compartir conocimientos con personas conocidas o desconocidas, con quienes generalmente no se tiene contacto, y que ni siquiera es necesario que hablen el mismo idioma o que compartan intereses en otros ámbitos que no sean los del conocimiento y de la base de datos que se desarrolla y perfecciona.</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Elementos de ayuda: Contar con canales de comunicación abiertos y siempre disponibles (plataformas web, teléfonos móviles, </a:t>
            </a:r>
            <a:r>
              <a:rPr lang="es-ES" dirty="0" err="1">
                <a:latin typeface="Times New Roman" panose="02020603050405020304" pitchFamily="18" charset="0"/>
                <a:ea typeface="Times New Roman" panose="02020603050405020304" pitchFamily="18" charset="0"/>
                <a:cs typeface="Times New Roman" panose="02020603050405020304" pitchFamily="18" charset="0"/>
              </a:rPr>
              <a:t>etc</a:t>
            </a:r>
            <a:r>
              <a:rPr lang="es-ES" dirty="0">
                <a:latin typeface="Times New Roman" panose="02020603050405020304" pitchFamily="18" charset="0"/>
                <a:ea typeface="Times New Roman" panose="02020603050405020304" pitchFamily="18" charset="0"/>
                <a:cs typeface="Times New Roman" panose="02020603050405020304" pitchFamily="18" charset="0"/>
              </a:rPr>
              <a:t>).</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Reglas rígidas, definidas previamente por quien inicia el proyecto.</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Productividad: la finalidad es compartir conocimientos. Se mide por el número de consultas y de información que los usuarios van estableciendo. En el caso de Wikipedia también puede medirse por la cooperación monetaria que dan sus usuarios a cambio de que el proyecto se conserve abierto y sin publicidad.</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Preocupación: compartir la mejor información para mejorar el conocimiento universal.</a:t>
            </a:r>
            <a:endParaRPr lang="es-SV"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dirty="0">
                <a:latin typeface="Times New Roman" panose="02020603050405020304" pitchFamily="18" charset="0"/>
                <a:ea typeface="Times New Roman" panose="02020603050405020304" pitchFamily="18" charset="0"/>
                <a:cs typeface="Times New Roman" panose="02020603050405020304" pitchFamily="18" charset="0"/>
              </a:rPr>
              <a:t>Software: está a cargo de quien lanza el proyecto y lo mantiene operando.</a:t>
            </a:r>
            <a:endParaRPr lang="es-SV"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760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9">
            <a:extLst>
              <a:ext uri="{FF2B5EF4-FFF2-40B4-BE49-F238E27FC236}">
                <a16:creationId xmlns:a16="http://schemas.microsoft.com/office/drawing/2014/main" id="{0E624BD9-62FB-467A-ACDC-4836ADC5FE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s-ES"/>
          </a:p>
        </p:txBody>
      </p:sp>
      <p:sp>
        <p:nvSpPr>
          <p:cNvPr id="12" name="Forma libre 13">
            <a:extLst>
              <a:ext uri="{FF2B5EF4-FFF2-40B4-BE49-F238E27FC236}">
                <a16:creationId xmlns:a16="http://schemas.microsoft.com/office/drawing/2014/main" id="{4C973920-672E-443D-8D2E-2D1E3853A0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ítulo 1">
            <a:extLst>
              <a:ext uri="{FF2B5EF4-FFF2-40B4-BE49-F238E27FC236}">
                <a16:creationId xmlns:a16="http://schemas.microsoft.com/office/drawing/2014/main" id="{5B687682-14E6-478D-9035-A24DB1E0F354}"/>
              </a:ext>
            </a:extLst>
          </p:cNvPr>
          <p:cNvSpPr>
            <a:spLocks noGrp="1"/>
          </p:cNvSpPr>
          <p:nvPr>
            <p:ph type="ctrTitle"/>
          </p:nvPr>
        </p:nvSpPr>
        <p:spPr>
          <a:xfrm>
            <a:off x="926927" y="1231894"/>
            <a:ext cx="5490143" cy="4339177"/>
          </a:xfrm>
        </p:spPr>
        <p:txBody>
          <a:bodyPr rtlCol="0">
            <a:normAutofit/>
          </a:bodyPr>
          <a:lstStyle/>
          <a:p>
            <a:pPr algn="l" rtl="0"/>
            <a:r>
              <a:rPr lang="es-ES">
                <a:solidFill>
                  <a:srgbClr val="2A1A00"/>
                </a:solidFill>
              </a:rPr>
              <a:t>Gracias</a:t>
            </a:r>
          </a:p>
        </p:txBody>
      </p:sp>
      <p:sp>
        <p:nvSpPr>
          <p:cNvPr id="14" name="Rectángulo 13">
            <a:extLst>
              <a:ext uri="{FF2B5EF4-FFF2-40B4-BE49-F238E27FC236}">
                <a16:creationId xmlns:a16="http://schemas.microsoft.com/office/drawing/2014/main" id="{4363DD75-42D3-453C-A84D-D18B4215C9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n 4"/>
          <p:cNvPicPr>
            <a:picLocks noChangeAspect="1"/>
          </p:cNvPicPr>
          <p:nvPr/>
        </p:nvPicPr>
        <p:blipFill>
          <a:blip r:embed="rId3">
            <a:clrChange>
              <a:clrFrom>
                <a:srgbClr val="4AACC5"/>
              </a:clrFrom>
              <a:clrTo>
                <a:srgbClr val="4AACC5">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6778171" y="-21045"/>
            <a:ext cx="5413829" cy="6879045"/>
          </a:xfrm>
          <a:prstGeom prst="rect">
            <a:avLst/>
          </a:prstGeom>
          <a:blipFill>
            <a:blip r:embed="rId5">
              <a:clrChange>
                <a:clrFrom>
                  <a:srgbClr val="4AACC5"/>
                </a:clrFrom>
                <a:clrTo>
                  <a:srgbClr val="4AACC5">
                    <a:alpha val="0"/>
                  </a:srgbClr>
                </a:clrTo>
              </a:clrChange>
              <a:duotone>
                <a:schemeClr val="accent1">
                  <a:shade val="45000"/>
                  <a:satMod val="135000"/>
                </a:schemeClr>
                <a:prstClr val="white"/>
              </a:duotone>
            </a:blip>
            <a:tile tx="0" ty="0" sx="100000" sy="100000" flip="none" algn="tl"/>
          </a:blipFill>
          <a:effectLst>
            <a:outerShdw blurRad="50800" dist="50800" dir="5400000" algn="ctr" rotWithShape="0">
              <a:schemeClr val="bg1"/>
            </a:outerShdw>
          </a:effectLst>
        </p:spPr>
      </p:pic>
    </p:spTree>
    <p:extLst>
      <p:ext uri="{BB962C8B-B14F-4D97-AF65-F5344CB8AC3E}">
        <p14:creationId xmlns:p14="http://schemas.microsoft.com/office/powerpoint/2010/main" val="3912213618"/>
      </p:ext>
    </p:extLst>
  </p:cSld>
  <p:clrMapOvr>
    <a:masterClrMapping/>
  </p:clrMapOvr>
</p:sld>
</file>

<file path=ppt/theme/theme1.xml><?xml version="1.0" encoding="utf-8"?>
<a:theme xmlns:a="http://schemas.openxmlformats.org/drawingml/2006/main" name="Insignia">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ED409D-D761-44D8-8125-D888C04D1BDB}">
  <ds:schemaRefs>
    <ds:schemaRef ds:uri="http://schemas.microsoft.com/sharepoint/v3/contenttype/forms"/>
  </ds:schemaRefs>
</ds:datastoreItem>
</file>

<file path=customXml/itemProps2.xml><?xml version="1.0" encoding="utf-8"?>
<ds:datastoreItem xmlns:ds="http://schemas.openxmlformats.org/officeDocument/2006/customXml" ds:itemID="{BC64FCEF-5D02-4451-89DD-C5055544A8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3B9E78-595F-41AA-B8FF-1657B24A64F3}">
  <ds:schemaRef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http://purl.org/dc/terms/"/>
    <ds:schemaRef ds:uri="71af3243-3dd4-4a8d-8c0d-dd76da1f02a5"/>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Diseño de Insignia de guardería</Template>
  <TotalTime>0</TotalTime>
  <Words>633</Words>
  <Application>Microsoft Office PowerPoint</Application>
  <PresentationFormat>Panorámica</PresentationFormat>
  <Paragraphs>23</Paragraphs>
  <Slides>7</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Calibri</vt:lpstr>
      <vt:lpstr>Gill Sans MT</vt:lpstr>
      <vt:lpstr>Impact</vt:lpstr>
      <vt:lpstr>Symbol</vt:lpstr>
      <vt:lpstr>Times New Roman</vt:lpstr>
      <vt:lpstr>Insignia</vt:lpstr>
      <vt:lpstr>Trabajo colaborativo </vt:lpstr>
      <vt:lpstr>Presentación de PowerPoint</vt:lpstr>
      <vt:lpstr>Presentación de PowerPoint</vt:lpstr>
      <vt:lpstr>Presentación de PowerPoint</vt:lpstr>
      <vt:lpstr>Presentación de PowerPoint</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2019-11-07T20:19:32Z</dcterms:created>
  <dcterms:modified xsi:type="dcterms:W3CDTF">2019-11-07T21:54:07Z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