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27"/>
  </p:notesMasterIdLst>
  <p:sldIdLst>
    <p:sldId id="471" r:id="rId3"/>
    <p:sldId id="472" r:id="rId4"/>
    <p:sldId id="473" r:id="rId5"/>
    <p:sldId id="474" r:id="rId6"/>
    <p:sldId id="477" r:id="rId7"/>
    <p:sldId id="478" r:id="rId8"/>
    <p:sldId id="565" r:id="rId9"/>
    <p:sldId id="479" r:id="rId10"/>
    <p:sldId id="515" r:id="rId11"/>
    <p:sldId id="481" r:id="rId12"/>
    <p:sldId id="482" r:id="rId13"/>
    <p:sldId id="539" r:id="rId14"/>
    <p:sldId id="484" r:id="rId15"/>
    <p:sldId id="559" r:id="rId16"/>
    <p:sldId id="560" r:id="rId17"/>
    <p:sldId id="561" r:id="rId18"/>
    <p:sldId id="562" r:id="rId19"/>
    <p:sldId id="485" r:id="rId20"/>
    <p:sldId id="486" r:id="rId21"/>
    <p:sldId id="487" r:id="rId22"/>
    <p:sldId id="563" r:id="rId23"/>
    <p:sldId id="564" r:id="rId24"/>
    <p:sldId id="490" r:id="rId25"/>
    <p:sldId id="541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45" autoAdjust="0"/>
  </p:normalViewPr>
  <p:slideViewPr>
    <p:cSldViewPr>
      <p:cViewPr varScale="1">
        <p:scale>
          <a:sx n="58" d="100"/>
          <a:sy n="58" d="100"/>
        </p:scale>
        <p:origin x="984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E4809BD-F51A-49E6-B4DD-548B32C1B5E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353905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F11F20-95FC-4F4C-BDF3-4CEFF7194FD6}" type="slidenum">
              <a:rPr lang="en-US" altLang="fa-IR" smtClean="0"/>
              <a:pPr>
                <a:spcBef>
                  <a:spcPct val="0"/>
                </a:spcBef>
              </a:pPr>
              <a:t>1</a:t>
            </a:fld>
            <a:endParaRPr lang="en-US" altLang="fa-IR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55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2DAEDE-C1C9-4D09-9890-6BA043B3421E}" type="slidenum">
              <a:rPr lang="en-US" altLang="fa-IR" smtClean="0"/>
              <a:pPr>
                <a:spcBef>
                  <a:spcPct val="0"/>
                </a:spcBef>
              </a:pPr>
              <a:t>10</a:t>
            </a:fld>
            <a:endParaRPr lang="en-US" altLang="fa-IR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722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7E4DDB-E10F-4BE4-B90E-1569DDD8DF5C}" type="slidenum">
              <a:rPr lang="en-US" altLang="fa-IR" smtClean="0"/>
              <a:pPr>
                <a:spcBef>
                  <a:spcPct val="0"/>
                </a:spcBef>
              </a:pPr>
              <a:t>11</a:t>
            </a:fld>
            <a:endParaRPr lang="en-US" altLang="fa-I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215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FBDB1D-0A20-4FC3-95C9-E1294BB82086}" type="slidenum">
              <a:rPr lang="en-US" altLang="fa-IR" smtClean="0"/>
              <a:pPr>
                <a:spcBef>
                  <a:spcPct val="0"/>
                </a:spcBef>
              </a:pPr>
              <a:t>12</a:t>
            </a:fld>
            <a:endParaRPr lang="en-US" altLang="fa-IR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066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BFC573-A78C-44AE-B8CF-574A7CF20154}" type="slidenum">
              <a:rPr lang="en-US" altLang="fa-IR" smtClean="0"/>
              <a:pPr>
                <a:spcBef>
                  <a:spcPct val="0"/>
                </a:spcBef>
              </a:pPr>
              <a:t>13</a:t>
            </a:fld>
            <a:endParaRPr lang="en-US" altLang="fa-IR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229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355699-24C3-49C2-9ED2-2D3DB6A16F3A}" type="slidenum">
              <a:rPr lang="en-US" altLang="fa-IR" smtClean="0"/>
              <a:pPr>
                <a:spcBef>
                  <a:spcPct val="0"/>
                </a:spcBef>
              </a:pPr>
              <a:t>14</a:t>
            </a:fld>
            <a:endParaRPr lang="en-US" altLang="fa-IR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539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7A7518-E1B7-4D0A-8B73-28CEE819BB63}" type="slidenum">
              <a:rPr lang="en-US" altLang="fa-IR" smtClean="0"/>
              <a:pPr>
                <a:spcBef>
                  <a:spcPct val="0"/>
                </a:spcBef>
              </a:pPr>
              <a:t>15</a:t>
            </a:fld>
            <a:endParaRPr lang="en-US" altLang="fa-IR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19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F9666D-B7A6-4C83-838F-CD8636DD1198}" type="slidenum">
              <a:rPr lang="en-US" altLang="fa-IR" smtClean="0"/>
              <a:pPr>
                <a:spcBef>
                  <a:spcPct val="0"/>
                </a:spcBef>
              </a:pPr>
              <a:t>16</a:t>
            </a:fld>
            <a:endParaRPr lang="en-US" altLang="fa-IR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49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386CAF-484C-4294-BA89-B2D85150EBDB}" type="slidenum">
              <a:rPr lang="en-US" altLang="fa-IR" smtClean="0"/>
              <a:pPr>
                <a:spcBef>
                  <a:spcPct val="0"/>
                </a:spcBef>
              </a:pPr>
              <a:t>17</a:t>
            </a:fld>
            <a:endParaRPr lang="en-US" altLang="fa-IR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317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3C97D0-7666-4FF2-A0BB-9A6CF14BC198}" type="slidenum">
              <a:rPr lang="en-US" altLang="fa-IR" smtClean="0"/>
              <a:pPr>
                <a:spcBef>
                  <a:spcPct val="0"/>
                </a:spcBef>
              </a:pPr>
              <a:t>18</a:t>
            </a:fld>
            <a:endParaRPr lang="en-US" altLang="fa-IR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10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7EA983-40F5-473B-8944-B97D31B48E46}" type="slidenum">
              <a:rPr lang="en-US" altLang="fa-IR" smtClean="0"/>
              <a:pPr>
                <a:spcBef>
                  <a:spcPct val="0"/>
                </a:spcBef>
              </a:pPr>
              <a:t>19</a:t>
            </a:fld>
            <a:endParaRPr lang="en-US" altLang="fa-IR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739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3A6AA0-9E6D-48A0-BC70-A800F3A59DA5}" type="slidenum">
              <a:rPr lang="en-US" altLang="fa-IR" smtClean="0"/>
              <a:pPr>
                <a:spcBef>
                  <a:spcPct val="0"/>
                </a:spcBef>
              </a:pPr>
              <a:t>2</a:t>
            </a:fld>
            <a:endParaRPr lang="en-US" altLang="fa-I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151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A0A860-A38E-479E-9710-F6B3956FECAA}" type="slidenum">
              <a:rPr lang="en-US" altLang="fa-IR" smtClean="0"/>
              <a:pPr>
                <a:spcBef>
                  <a:spcPct val="0"/>
                </a:spcBef>
              </a:pPr>
              <a:t>20</a:t>
            </a:fld>
            <a:endParaRPr lang="en-US" altLang="fa-I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773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510130-DE7A-4256-A18E-DC037325A7B0}" type="slidenum">
              <a:rPr lang="en-US" altLang="fa-IR" smtClean="0"/>
              <a:pPr>
                <a:spcBef>
                  <a:spcPct val="0"/>
                </a:spcBef>
              </a:pPr>
              <a:t>21</a:t>
            </a:fld>
            <a:endParaRPr lang="en-US" altLang="fa-IR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931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30DA9B-37AF-4301-AE6F-BB6D01ECD07E}" type="slidenum">
              <a:rPr lang="en-US" altLang="fa-IR" smtClean="0"/>
              <a:pPr>
                <a:spcBef>
                  <a:spcPct val="0"/>
                </a:spcBef>
              </a:pPr>
              <a:t>22</a:t>
            </a:fld>
            <a:endParaRPr lang="en-US" altLang="fa-IR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3081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51CFEF-5FE8-44E6-8A3F-CE43B87963D9}" type="slidenum">
              <a:rPr lang="en-US" altLang="fa-IR" smtClean="0"/>
              <a:pPr>
                <a:spcBef>
                  <a:spcPct val="0"/>
                </a:spcBef>
              </a:pPr>
              <a:t>23</a:t>
            </a:fld>
            <a:endParaRPr lang="en-US" altLang="fa-IR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2027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F69874-B020-4A4F-BA0A-2886E1CC4F5F}" type="slidenum">
              <a:rPr lang="en-US" altLang="fa-IR" smtClean="0"/>
              <a:pPr>
                <a:spcBef>
                  <a:spcPct val="0"/>
                </a:spcBef>
              </a:pPr>
              <a:t>24</a:t>
            </a:fld>
            <a:endParaRPr lang="en-US" altLang="fa-IR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79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7284CD-6A4A-4D0E-AC1F-5688676D8B87}" type="slidenum">
              <a:rPr lang="en-US" altLang="fa-IR" smtClean="0"/>
              <a:pPr>
                <a:spcBef>
                  <a:spcPct val="0"/>
                </a:spcBef>
              </a:pPr>
              <a:t>3</a:t>
            </a:fld>
            <a:endParaRPr lang="en-US" altLang="fa-IR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831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06CC4D-179D-4AB6-B2EC-346148548655}" type="slidenum">
              <a:rPr lang="en-US" altLang="fa-IR" smtClean="0"/>
              <a:pPr>
                <a:spcBef>
                  <a:spcPct val="0"/>
                </a:spcBef>
              </a:pPr>
              <a:t>4</a:t>
            </a:fld>
            <a:endParaRPr lang="en-US" altLang="fa-IR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211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532BC3-4835-4FE9-BEEF-3846DD0CFCED}" type="slidenum">
              <a:rPr lang="en-US" altLang="fa-IR" smtClean="0"/>
              <a:pPr>
                <a:spcBef>
                  <a:spcPct val="0"/>
                </a:spcBef>
              </a:pPr>
              <a:t>5</a:t>
            </a:fld>
            <a:endParaRPr lang="en-US" altLang="fa-IR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977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B8D95E-6C95-439E-B00E-DC2ABBECD7A7}" type="slidenum">
              <a:rPr lang="en-US" altLang="fa-IR" smtClean="0"/>
              <a:pPr>
                <a:spcBef>
                  <a:spcPct val="0"/>
                </a:spcBef>
              </a:pPr>
              <a:t>6</a:t>
            </a:fld>
            <a:endParaRPr lang="en-US" altLang="fa-I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89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EEBB88-2B1B-41DF-B8D1-7BB61FC7D38C}" type="slidenum">
              <a:rPr lang="en-US" altLang="fa-IR" smtClean="0"/>
              <a:pPr>
                <a:spcBef>
                  <a:spcPct val="0"/>
                </a:spcBef>
              </a:pPr>
              <a:t>7</a:t>
            </a:fld>
            <a:endParaRPr lang="en-US" altLang="fa-I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334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EEBB88-2B1B-41DF-B8D1-7BB61FC7D38C}" type="slidenum">
              <a:rPr lang="en-US" altLang="fa-IR" smtClean="0"/>
              <a:pPr>
                <a:spcBef>
                  <a:spcPct val="0"/>
                </a:spcBef>
              </a:pPr>
              <a:t>8</a:t>
            </a:fld>
            <a:endParaRPr lang="en-US" altLang="fa-I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512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4202F5-D94F-4189-9CDA-06BD286A82B0}" type="slidenum">
              <a:rPr lang="en-US" altLang="fa-IR" smtClean="0"/>
              <a:pPr>
                <a:spcBef>
                  <a:spcPct val="0"/>
                </a:spcBef>
              </a:pPr>
              <a:t>9</a:t>
            </a:fld>
            <a:endParaRPr lang="en-US" altLang="fa-IR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559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9987443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453C0-7E95-4879-9324-B632E75F899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203007199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40E1B-F9B8-4F0B-A784-245BB05FFE3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77209748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2D04C-4A57-4227-8B1D-6B1A09E412E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42432490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smtClean="0"/>
          </a:p>
        </p:txBody>
      </p:sp>
      <p:sp>
        <p:nvSpPr>
          <p:cNvPr id="98714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8714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54951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EB13C-B8CC-40C6-AE08-20169002B71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1865166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44DFC-CA17-43D6-9ABC-ED7E5DBF4EA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697334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FC4B3-5899-45BF-A78C-51D1CE3E83D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4728951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AFADF-A1D5-48F1-8EA0-FC7D6E7F658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30058131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84BBE-834E-44B7-B6BC-62FF5D17529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6195249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D79BB-DDCD-4004-9374-878D929F935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037556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84E57-DFAB-44E9-9689-9ACBD3FCF32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597283278"/>
      </p:ext>
    </p:extLst>
  </p:cSld>
  <p:clrMapOvr>
    <a:masterClrMapping/>
  </p:clrMapOvr>
  <p:transition spd="med"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C8034-F098-4B48-B038-710429E032E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6188908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CACCC-3FE0-4E6D-A86C-3E9DCE12A79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1189170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E6E65-E109-481A-BE30-E3571DE5BF2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18924100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BBBB8-A480-42D2-BA3D-F80F7FF72DF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86473483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1A808-2B3C-4490-B02A-2821B99D3E2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999545310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1DC48-20C3-4969-8272-A711C0A4BC0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97601621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642E8-8A52-4A77-BF1A-864B9EC1A76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133157753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90519-A033-4D18-A66D-89F25A4CD57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464149858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1DC59-7C65-4007-8311-4382700D5F4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81007934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5BEC4-3DBE-47FF-AB90-9A504606A04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107158473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28975-F948-4134-9E58-2869D5A847E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728635049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490A5BC-057B-4D66-8255-EFA99963F44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</p:sldLayoutIdLst>
  <p:transition spd="med">
    <p:wipe dir="d"/>
  </p:transition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×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986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8DC1091-DB67-44FA-B19D-158E724028E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ransition/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×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fa-IR" altLang="fa-IR" smtClean="0"/>
              <a:t>نمايش اعداد</a:t>
            </a:r>
            <a:endParaRPr lang="en-US" altLang="fa-IR" smtClean="0"/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6B72646-8A37-42A3-8C78-A9B0BC56BB9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fa-IR" dirty="0" smtClean="0"/>
              <a:t>توان هاي </a:t>
            </a:r>
            <a:r>
              <a:rPr lang="en-US" altLang="fa-IR" dirty="0" smtClean="0"/>
              <a:t>2</a:t>
            </a:r>
            <a:r>
              <a:rPr lang="fa-IR" altLang="fa-IR" sz="3600" dirty="0"/>
              <a:t> (</a:t>
            </a:r>
            <a:r>
              <a:rPr lang="fa-IR" altLang="fa-IR" sz="3600" dirty="0">
                <a:cs typeface="Zar"/>
              </a:rPr>
              <a:t>*</a:t>
            </a:r>
            <a:r>
              <a:rPr lang="fa-IR" altLang="fa-IR" sz="3600" dirty="0"/>
              <a:t>)</a:t>
            </a:r>
            <a:endParaRPr lang="en-US" altLang="fa-IR" dirty="0" smtClean="0"/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252788" y="56388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Memorize </a:t>
            </a: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at least through 2</a:t>
            </a:r>
            <a:r>
              <a:rPr lang="en-US" altLang="fa-IR" sz="2400" b="0" baseline="30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12</a:t>
            </a:r>
          </a:p>
        </p:txBody>
      </p:sp>
      <p:pic>
        <p:nvPicPr>
          <p:cNvPr id="22533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33588" y="1295400"/>
            <a:ext cx="7086600" cy="4311650"/>
          </a:xfrm>
          <a:noFill/>
        </p:spPr>
      </p:pic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3954463" y="1484313"/>
            <a:ext cx="0" cy="37449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6330950" y="1484313"/>
            <a:ext cx="0" cy="37449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36" name="Line 10"/>
          <p:cNvSpPr>
            <a:spLocks noChangeShapeType="1"/>
          </p:cNvSpPr>
          <p:nvPr/>
        </p:nvSpPr>
        <p:spPr bwMode="auto">
          <a:xfrm>
            <a:off x="2370138" y="1484313"/>
            <a:ext cx="0" cy="37449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37" name="Line 11"/>
          <p:cNvSpPr>
            <a:spLocks noChangeShapeType="1"/>
          </p:cNvSpPr>
          <p:nvPr/>
        </p:nvSpPr>
        <p:spPr bwMode="auto">
          <a:xfrm>
            <a:off x="8851900" y="1484313"/>
            <a:ext cx="0" cy="37449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pic>
        <p:nvPicPr>
          <p:cNvPr id="15370" name="Picture 10" descr="D:\To desktop\My Pictures from Mobile 2012 to 8-2015\20140911_22500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31250"/>
          <a:stretch>
            <a:fillRect/>
          </a:stretch>
        </p:blipFill>
        <p:spPr bwMode="auto">
          <a:xfrm>
            <a:off x="0" y="1643063"/>
            <a:ext cx="2333625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9CA12EC-4BD3-41F8-AA77-A38B9FEC519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11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fa-IR" smtClean="0"/>
              <a:t>اعداد اکتال (مبناي </a:t>
            </a:r>
            <a:r>
              <a:rPr lang="en-US" altLang="fa-IR" smtClean="0"/>
              <a:t>8</a:t>
            </a:r>
            <a:r>
              <a:rPr lang="fa-IR" altLang="fa-IR" smtClean="0"/>
              <a:t>)</a:t>
            </a:r>
            <a:endParaRPr lang="en-US" altLang="fa-IR" smtClean="0"/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600200"/>
            <a:ext cx="7453312" cy="4525963"/>
          </a:xfrm>
        </p:spPr>
        <p:txBody>
          <a:bodyPr/>
          <a:lstStyle/>
          <a:p>
            <a:pPr eaLnBrk="1" hangingPunct="1"/>
            <a:r>
              <a:rPr lang="fa-IR" altLang="fa-IR" smtClean="0"/>
              <a:t>مبناي </a:t>
            </a:r>
            <a:r>
              <a:rPr lang="en-US" altLang="fa-IR" smtClean="0"/>
              <a:t>8</a:t>
            </a:r>
            <a:r>
              <a:rPr lang="fa-IR" altLang="fa-IR" smtClean="0"/>
              <a:t>: </a:t>
            </a:r>
            <a:endParaRPr lang="en-US" altLang="fa-IR" smtClean="0"/>
          </a:p>
          <a:p>
            <a:pPr marL="742950" lvl="1" indent="-285750" eaLnBrk="1" hangingPunct="1"/>
            <a:r>
              <a:rPr lang="en-US" altLang="fa-IR" smtClean="0"/>
              <a:t> </a:t>
            </a:r>
            <a:r>
              <a:rPr lang="fa-IR" altLang="fa-IR" smtClean="0"/>
              <a:t>ارقام </a:t>
            </a:r>
            <a:r>
              <a:rPr lang="en-US" altLang="fa-IR" smtClean="0"/>
              <a:t>0</a:t>
            </a:r>
            <a:r>
              <a:rPr lang="fa-IR" altLang="fa-IR" smtClean="0"/>
              <a:t> تا </a:t>
            </a:r>
            <a:r>
              <a:rPr lang="en-US" altLang="fa-IR" smtClean="0"/>
              <a:t>7</a:t>
            </a:r>
          </a:p>
          <a:p>
            <a:pPr eaLnBrk="1" hangingPunct="1"/>
            <a:r>
              <a:rPr lang="fa-IR" altLang="fa-IR" smtClean="0"/>
              <a:t>مثال:</a:t>
            </a:r>
            <a:endParaRPr lang="en-US" altLang="fa-IR" smtClean="0"/>
          </a:p>
          <a:p>
            <a:pPr algn="l" rtl="0" eaLnBrk="1" hangingPunct="1">
              <a:buFontTx/>
              <a:buNone/>
            </a:pPr>
            <a:r>
              <a:rPr lang="en-US" altLang="fa-IR" sz="2800" smtClean="0">
                <a:solidFill>
                  <a:schemeClr val="accent2"/>
                </a:solidFill>
              </a:rPr>
              <a:t>         (762)</a:t>
            </a:r>
            <a:r>
              <a:rPr lang="en-US" altLang="fa-IR" sz="2800" baseline="-25000" smtClean="0">
                <a:solidFill>
                  <a:srgbClr val="FF0000"/>
                </a:solidFill>
              </a:rPr>
              <a:t>8</a:t>
            </a:r>
            <a:r>
              <a:rPr lang="en-US" altLang="fa-IR" sz="2800" smtClean="0">
                <a:solidFill>
                  <a:schemeClr val="accent2"/>
                </a:solidFill>
              </a:rPr>
              <a:t>  =</a:t>
            </a:r>
            <a:r>
              <a:rPr lang="en-US" altLang="fa-IR" sz="3200" smtClean="0">
                <a:solidFill>
                  <a:schemeClr val="accent2"/>
                </a:solidFill>
              </a:rPr>
              <a:t> </a:t>
            </a:r>
            <a:r>
              <a:rPr lang="en-US" altLang="fa-IR" sz="2800" b="0" smtClean="0">
                <a:solidFill>
                  <a:schemeClr val="accent2"/>
                </a:solidFill>
              </a:rPr>
              <a:t>7</a:t>
            </a:r>
            <a:r>
              <a:rPr lang="en-US" altLang="fa-IR" sz="280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fa-IR" sz="2800" smtClean="0">
                <a:solidFill>
                  <a:srgbClr val="FF0000"/>
                </a:solidFill>
                <a:sym typeface="Symbol" panose="05050102010706020507" pitchFamily="18" charset="2"/>
              </a:rPr>
              <a:t>8</a:t>
            </a:r>
            <a:r>
              <a:rPr lang="en-US" altLang="fa-IR" sz="2800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fa-IR" sz="2800" smtClean="0">
                <a:solidFill>
                  <a:schemeClr val="accent2"/>
                </a:solidFill>
                <a:sym typeface="Symbol" panose="05050102010706020507" pitchFamily="18" charset="2"/>
              </a:rPr>
              <a:t>+ 6</a:t>
            </a:r>
            <a:r>
              <a:rPr lang="en-US" altLang="fa-IR" sz="2800" smtClean="0">
                <a:solidFill>
                  <a:srgbClr val="FF0000"/>
                </a:solidFill>
                <a:sym typeface="Symbol" panose="05050102010706020507" pitchFamily="18" charset="2"/>
              </a:rPr>
              <a:t>8</a:t>
            </a:r>
            <a:r>
              <a:rPr lang="en-US" altLang="fa-IR" sz="2800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1 </a:t>
            </a:r>
            <a:r>
              <a:rPr lang="en-US" altLang="fa-IR" sz="2800" smtClean="0">
                <a:solidFill>
                  <a:schemeClr val="accent2"/>
                </a:solidFill>
                <a:sym typeface="Symbol" panose="05050102010706020507" pitchFamily="18" charset="2"/>
              </a:rPr>
              <a:t>+ </a:t>
            </a:r>
            <a:r>
              <a:rPr lang="en-US" altLang="fa-IR" sz="2800" b="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fa-IR" sz="280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fa-IR" sz="2800" smtClean="0">
                <a:solidFill>
                  <a:srgbClr val="FF0000"/>
                </a:solidFill>
                <a:sym typeface="Symbol" panose="05050102010706020507" pitchFamily="18" charset="2"/>
              </a:rPr>
              <a:t>8</a:t>
            </a:r>
            <a:r>
              <a:rPr lang="en-US" altLang="fa-IR" sz="2800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0 </a:t>
            </a:r>
          </a:p>
          <a:p>
            <a:pPr algn="l" rtl="0" eaLnBrk="1" hangingPunct="1">
              <a:buFontTx/>
              <a:buNone/>
            </a:pPr>
            <a:r>
              <a:rPr lang="en-US" altLang="fa-IR" sz="2800" smtClean="0">
                <a:solidFill>
                  <a:schemeClr val="accent2"/>
                </a:solidFill>
                <a:sym typeface="Symbol" panose="05050102010706020507" pitchFamily="18" charset="2"/>
              </a:rPr>
              <a:t>(in decimal)   =  448 + 48 + 2</a:t>
            </a:r>
          </a:p>
          <a:p>
            <a:pPr algn="l" rtl="0" eaLnBrk="1" hangingPunct="1">
              <a:buFontTx/>
              <a:buNone/>
            </a:pPr>
            <a:r>
              <a:rPr lang="en-US" altLang="fa-IR" sz="2800" smtClean="0">
                <a:solidFill>
                  <a:schemeClr val="accent2"/>
                </a:solidFill>
                <a:sym typeface="Symbol" panose="05050102010706020507" pitchFamily="18" charset="2"/>
              </a:rPr>
              <a:t>			    = (498)</a:t>
            </a:r>
            <a:r>
              <a:rPr lang="en-US" altLang="fa-IR" sz="2800" baseline="-25000" smtClean="0">
                <a:solidFill>
                  <a:srgbClr val="FF0000"/>
                </a:solidFill>
              </a:rPr>
              <a:t>10</a:t>
            </a:r>
            <a:endParaRPr lang="en-US" altLang="fa-IR" sz="280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fa-IR" sz="28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46A1FC0-12C7-4115-83DA-137AE07C2E6A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fa-IR" smtClean="0"/>
              <a:t>اعداد هگزادسيمال (مبناي </a:t>
            </a:r>
            <a:r>
              <a:rPr lang="en-US" altLang="fa-IR" smtClean="0"/>
              <a:t>16</a:t>
            </a:r>
            <a:r>
              <a:rPr lang="fa-IR" altLang="fa-IR" smtClean="0"/>
              <a:t>)</a:t>
            </a:r>
            <a:endParaRPr lang="en-US" altLang="fa-IR" smtClean="0"/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550" y="1628775"/>
            <a:ext cx="7453313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a-IR" altLang="fa-IR" sz="4800" smtClean="0"/>
              <a:t>مبناي </a:t>
            </a:r>
            <a:r>
              <a:rPr lang="en-US" altLang="fa-IR" sz="4400" smtClean="0"/>
              <a:t>16</a:t>
            </a:r>
            <a:r>
              <a:rPr lang="fa-IR" altLang="fa-IR" sz="4800" smtClean="0"/>
              <a:t>: </a:t>
            </a:r>
            <a:endParaRPr lang="en-US" altLang="fa-IR" sz="4800" smtClean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fa-IR" sz="4000" smtClean="0"/>
              <a:t> </a:t>
            </a:r>
            <a:r>
              <a:rPr lang="fa-IR" altLang="fa-IR" smtClean="0"/>
              <a:t>ارقام </a:t>
            </a:r>
            <a:r>
              <a:rPr lang="en-US" altLang="fa-IR" smtClean="0"/>
              <a:t>0, …, 9, A, B, C, D, E, F</a:t>
            </a:r>
          </a:p>
          <a:p>
            <a:pPr eaLnBrk="1" hangingPunct="1">
              <a:lnSpc>
                <a:spcPct val="90000"/>
              </a:lnSpc>
            </a:pPr>
            <a:r>
              <a:rPr lang="fa-IR" altLang="fa-IR" sz="4800" smtClean="0"/>
              <a:t>مثال:</a:t>
            </a:r>
            <a:endParaRPr lang="en-US" altLang="fa-IR" sz="4800" smtClean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fa-IR" sz="2400" smtClean="0">
                <a:solidFill>
                  <a:schemeClr val="accent2"/>
                </a:solidFill>
              </a:rPr>
              <a:t>         </a:t>
            </a:r>
            <a:r>
              <a:rPr lang="en-US" altLang="fa-IR" sz="3200" smtClean="0">
                <a:solidFill>
                  <a:schemeClr val="accent2"/>
                </a:solidFill>
              </a:rPr>
              <a:t>(3FB)</a:t>
            </a:r>
            <a:r>
              <a:rPr lang="en-US" altLang="fa-IR" sz="3200" baseline="-25000" smtClean="0">
                <a:solidFill>
                  <a:srgbClr val="FF0000"/>
                </a:solidFill>
              </a:rPr>
              <a:t>16</a:t>
            </a:r>
            <a:r>
              <a:rPr lang="en-US" altLang="fa-IR" sz="3200" smtClean="0">
                <a:solidFill>
                  <a:schemeClr val="accent2"/>
                </a:solidFill>
              </a:rPr>
              <a:t>  =</a:t>
            </a:r>
            <a:r>
              <a:rPr lang="en-US" altLang="fa-IR" sz="3600" smtClean="0">
                <a:solidFill>
                  <a:schemeClr val="accent2"/>
                </a:solidFill>
              </a:rPr>
              <a:t> 3</a:t>
            </a:r>
            <a:r>
              <a:rPr lang="en-US" altLang="fa-IR" sz="320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fa-IR" sz="3200" smtClean="0">
                <a:solidFill>
                  <a:srgbClr val="FF0000"/>
                </a:solidFill>
                <a:sym typeface="Symbol" panose="05050102010706020507" pitchFamily="18" charset="2"/>
              </a:rPr>
              <a:t>16</a:t>
            </a:r>
            <a:r>
              <a:rPr lang="en-US" altLang="fa-IR" sz="3200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fa-IR" sz="3200" smtClean="0">
                <a:solidFill>
                  <a:schemeClr val="accent2"/>
                </a:solidFill>
                <a:sym typeface="Symbol" panose="05050102010706020507" pitchFamily="18" charset="2"/>
              </a:rPr>
              <a:t>+ 15</a:t>
            </a:r>
            <a:r>
              <a:rPr lang="en-US" altLang="fa-IR" sz="3200" smtClean="0">
                <a:solidFill>
                  <a:srgbClr val="FF0000"/>
                </a:solidFill>
                <a:sym typeface="Symbol" panose="05050102010706020507" pitchFamily="18" charset="2"/>
              </a:rPr>
              <a:t>16</a:t>
            </a:r>
            <a:r>
              <a:rPr lang="en-US" altLang="fa-IR" sz="3200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1 </a:t>
            </a:r>
            <a:r>
              <a:rPr lang="en-US" altLang="fa-IR" sz="3200" smtClean="0">
                <a:solidFill>
                  <a:schemeClr val="accent2"/>
                </a:solidFill>
                <a:sym typeface="Symbol" panose="05050102010706020507" pitchFamily="18" charset="2"/>
              </a:rPr>
              <a:t>+ </a:t>
            </a:r>
            <a:r>
              <a:rPr lang="en-US" altLang="fa-IR" sz="3200" b="0" smtClean="0">
                <a:solidFill>
                  <a:schemeClr val="accent2"/>
                </a:solidFill>
                <a:sym typeface="Symbol" panose="05050102010706020507" pitchFamily="18" charset="2"/>
              </a:rPr>
              <a:t>11</a:t>
            </a:r>
            <a:r>
              <a:rPr lang="en-US" altLang="fa-IR" sz="320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fa-IR" sz="3200" smtClean="0">
                <a:solidFill>
                  <a:srgbClr val="FF0000"/>
                </a:solidFill>
                <a:sym typeface="Symbol" panose="05050102010706020507" pitchFamily="18" charset="2"/>
              </a:rPr>
              <a:t>16</a:t>
            </a:r>
            <a:r>
              <a:rPr lang="en-US" altLang="fa-IR" sz="3200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0 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fa-IR" sz="3200" smtClean="0">
                <a:solidFill>
                  <a:schemeClr val="accent2"/>
                </a:solidFill>
                <a:sym typeface="Symbol" panose="05050102010706020507" pitchFamily="18" charset="2"/>
              </a:rPr>
              <a:t>(in decimal)    =  768 + 240 + 11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fa-IR" sz="3200" smtClean="0">
                <a:solidFill>
                  <a:schemeClr val="accent2"/>
                </a:solidFill>
                <a:sym typeface="Symbol" panose="05050102010706020507" pitchFamily="18" charset="2"/>
              </a:rPr>
              <a:t>			     = (1019)</a:t>
            </a:r>
            <a:r>
              <a:rPr lang="en-US" altLang="fa-IR" sz="3200" baseline="-25000" smtClean="0">
                <a:solidFill>
                  <a:srgbClr val="FF0000"/>
                </a:solidFill>
              </a:rPr>
              <a:t>10</a:t>
            </a:r>
            <a:endParaRPr lang="en-US" altLang="fa-IR" sz="320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fa-IR" sz="24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1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1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1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9062987-C2C1-496B-8EA3-77E57B9BC22A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fa-IR" smtClean="0"/>
              <a:t>تبديل مبناها</a:t>
            </a:r>
            <a:endParaRPr lang="en-US" altLang="fa-IR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2400" cy="4886325"/>
          </a:xfrm>
        </p:spPr>
        <p:txBody>
          <a:bodyPr/>
          <a:lstStyle/>
          <a:p>
            <a:pPr marL="742950" lvl="1" indent="-285750" eaLnBrk="1" hangingPunct="1">
              <a:lnSpc>
                <a:spcPct val="90000"/>
              </a:lnSpc>
            </a:pPr>
            <a:r>
              <a:rPr lang="fa-IR" altLang="fa-IR" smtClean="0"/>
              <a:t> هر مبنا (</a:t>
            </a:r>
            <a:r>
              <a:rPr lang="en-US" altLang="fa-IR" smtClean="0"/>
              <a:t>r</a:t>
            </a:r>
            <a:r>
              <a:rPr lang="fa-IR" altLang="fa-IR" smtClean="0"/>
              <a:t>) </a:t>
            </a:r>
            <a:r>
              <a:rPr lang="en-US" altLang="fa-IR" smtClean="0">
                <a:sym typeface="Wingdings" panose="05000000000000000000" pitchFamily="2" charset="2"/>
              </a:rPr>
              <a:t></a:t>
            </a:r>
            <a:r>
              <a:rPr lang="fa-IR" altLang="fa-IR" smtClean="0">
                <a:sym typeface="Wingdings" panose="05000000000000000000" pitchFamily="2" charset="2"/>
              </a:rPr>
              <a:t> </a:t>
            </a:r>
            <a:r>
              <a:rPr lang="fa-IR" altLang="fa-IR" smtClean="0"/>
              <a:t>دسيمال: آسان (گفته شده)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fa-IR" smtClean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fa-IR" altLang="fa-IR" smtClean="0"/>
              <a:t>دسيمال </a:t>
            </a:r>
            <a:r>
              <a:rPr lang="en-US" altLang="fa-IR" smtClean="0">
                <a:sym typeface="Wingdings" panose="05000000000000000000" pitchFamily="2" charset="2"/>
              </a:rPr>
              <a:t></a:t>
            </a:r>
            <a:r>
              <a:rPr lang="fa-IR" altLang="fa-IR" smtClean="0">
                <a:sym typeface="Wingdings" panose="05000000000000000000" pitchFamily="2" charset="2"/>
              </a:rPr>
              <a:t> هر مبناي </a:t>
            </a:r>
            <a:r>
              <a:rPr lang="en-US" altLang="fa-IR" smtClean="0">
                <a:sym typeface="Wingdings" panose="05000000000000000000" pitchFamily="2" charset="2"/>
              </a:rPr>
              <a:t>r</a:t>
            </a:r>
            <a:endParaRPr lang="en-US" altLang="fa-IR" smtClean="0"/>
          </a:p>
          <a:p>
            <a:pPr marL="742950" lvl="1" indent="-285750" eaLnBrk="1" hangingPunct="1">
              <a:lnSpc>
                <a:spcPct val="90000"/>
              </a:lnSpc>
            </a:pPr>
            <a:endParaRPr lang="fa-IR" altLang="fa-IR" smtClean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fa-IR" altLang="fa-IR" smtClean="0"/>
              <a:t> دسيمال </a:t>
            </a:r>
            <a:r>
              <a:rPr lang="en-US" altLang="fa-IR" smtClean="0">
                <a:sym typeface="Wingdings" panose="05000000000000000000" pitchFamily="2" charset="2"/>
              </a:rPr>
              <a:t></a:t>
            </a:r>
            <a:r>
              <a:rPr lang="fa-IR" altLang="fa-IR" smtClean="0">
                <a:sym typeface="Wingdings" panose="05000000000000000000" pitchFamily="2" charset="2"/>
              </a:rPr>
              <a:t> باينري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fa-IR" smtClean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fa-IR" altLang="fa-IR" smtClean="0"/>
              <a:t>اکتال </a:t>
            </a:r>
            <a:r>
              <a:rPr lang="en-US" altLang="fa-IR" smtClean="0">
                <a:sym typeface="Wingdings" panose="05000000000000000000" pitchFamily="2" charset="2"/>
              </a:rPr>
              <a:t></a:t>
            </a:r>
            <a:r>
              <a:rPr lang="fa-IR" altLang="fa-IR" smtClean="0">
                <a:sym typeface="Wingdings" panose="05000000000000000000" pitchFamily="2" charset="2"/>
              </a:rPr>
              <a:t> باينري و برعکس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fa-IR" smtClean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fa-IR" altLang="fa-IR" smtClean="0"/>
              <a:t>هگزادسيمال </a:t>
            </a:r>
            <a:r>
              <a:rPr lang="en-US" altLang="fa-IR" smtClean="0">
                <a:sym typeface="Wingdings" panose="05000000000000000000" pitchFamily="2" charset="2"/>
              </a:rPr>
              <a:t></a:t>
            </a:r>
            <a:r>
              <a:rPr lang="fa-IR" altLang="fa-IR" smtClean="0">
                <a:sym typeface="Wingdings" panose="05000000000000000000" pitchFamily="2" charset="2"/>
              </a:rPr>
              <a:t> باينري و برعکس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fa-IR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6046A2A-CE42-4010-A87A-6DE1FD64A3D4}" type="slidenum">
              <a:rPr lang="en-US" altLang="fa-IR" sz="1300" b="0" smtClean="0">
                <a:solidFill>
                  <a:schemeClr val="tx1"/>
                </a:solidFill>
              </a:rPr>
              <a:pPr rtl="0">
                <a:spcBef>
                  <a:spcPct val="0"/>
                </a:spcBef>
                <a:buFontTx/>
                <a:buNone/>
              </a:pPr>
              <a:t>14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fa-IR" smtClean="0">
                <a:cs typeface="Titr" pitchFamily="2" charset="-78"/>
              </a:rPr>
              <a:t>تبديل دسيمال به هر مبناي </a:t>
            </a:r>
            <a:r>
              <a:rPr lang="en-US" altLang="fa-IR" smtClean="0">
                <a:cs typeface="Titr" pitchFamily="2" charset="-78"/>
              </a:rPr>
              <a:t>r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4987925" y="1665288"/>
            <a:ext cx="360045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fa-IR" altLang="fa-IR" sz="2700" b="0">
                <a:solidFill>
                  <a:srgbClr val="FF0000"/>
                </a:solidFill>
                <a:latin typeface="Times New Roman" panose="02020603050405020304" pitchFamily="18" charset="0"/>
                <a:cs typeface="Nazanin" panose="00000400000000000000" pitchFamily="2" charset="-78"/>
              </a:rPr>
              <a:t> بخش صحيح: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fa-IR" altLang="fa-IR" sz="2700">
                <a:solidFill>
                  <a:schemeClr val="accent2"/>
                </a:solidFill>
                <a:latin typeface="Times New Roman" panose="02020603050405020304" pitchFamily="18" charset="0"/>
                <a:cs typeface="Nazanin" panose="00000400000000000000" pitchFamily="2" charset="-78"/>
              </a:rPr>
              <a:t> تقسيم متوالي بر </a:t>
            </a:r>
            <a:r>
              <a:rPr lang="en-US" altLang="fa-IR" sz="2700">
                <a:solidFill>
                  <a:schemeClr val="accent2"/>
                </a:solidFill>
                <a:latin typeface="Times New Roman" panose="02020603050405020304" pitchFamily="18" charset="0"/>
                <a:cs typeface="Nazanin" panose="00000400000000000000" pitchFamily="2" charset="-78"/>
              </a:rPr>
              <a:t>r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fa-IR" altLang="fa-IR" sz="2700">
                <a:solidFill>
                  <a:schemeClr val="accent2"/>
                </a:solidFill>
                <a:latin typeface="Times New Roman" panose="02020603050405020304" pitchFamily="18" charset="0"/>
                <a:cs typeface="Nazanin" panose="00000400000000000000" pitchFamily="2" charset="-78"/>
              </a:rPr>
              <a:t> خواندن باقيمانده ها به بالا.</a:t>
            </a:r>
            <a:endParaRPr lang="en-US" altLang="fa-IR" sz="2700">
              <a:solidFill>
                <a:schemeClr val="accent2"/>
              </a:solidFill>
              <a:latin typeface="Times New Roman" panose="02020603050405020304" pitchFamily="18" charset="0"/>
              <a:cs typeface="Nazanin" panose="00000400000000000000" pitchFamily="2" charset="-78"/>
            </a:endParaRPr>
          </a:p>
        </p:txBody>
      </p:sp>
      <p:sp>
        <p:nvSpPr>
          <p:cNvPr id="988164" name="Text Box 4"/>
          <p:cNvSpPr txBox="1">
            <a:spLocks noChangeArrowheads="1"/>
          </p:cNvSpPr>
          <p:nvPr/>
        </p:nvSpPr>
        <p:spPr bwMode="auto">
          <a:xfrm>
            <a:off x="1355725" y="2886075"/>
            <a:ext cx="38719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16 34,761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16 2,172	rem  9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 16  135 rem 12 = C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  16   8 rem  7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       0 rem  8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fa-IR" sz="2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0726" name="Line 5"/>
          <p:cNvSpPr>
            <a:spLocks noChangeShapeType="1"/>
          </p:cNvSpPr>
          <p:nvPr/>
        </p:nvSpPr>
        <p:spPr bwMode="auto">
          <a:xfrm>
            <a:off x="19050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0727" name="Line 6"/>
          <p:cNvSpPr>
            <a:spLocks noChangeShapeType="1"/>
          </p:cNvSpPr>
          <p:nvPr/>
        </p:nvSpPr>
        <p:spPr bwMode="auto">
          <a:xfrm>
            <a:off x="1905000" y="3276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0728" name="Line 7"/>
          <p:cNvSpPr>
            <a:spLocks noChangeShapeType="1"/>
          </p:cNvSpPr>
          <p:nvPr/>
        </p:nvSpPr>
        <p:spPr bwMode="auto">
          <a:xfrm>
            <a:off x="2057400" y="3352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0729" name="Line 8"/>
          <p:cNvSpPr>
            <a:spLocks noChangeShapeType="1"/>
          </p:cNvSpPr>
          <p:nvPr/>
        </p:nvSpPr>
        <p:spPr bwMode="auto">
          <a:xfrm>
            <a:off x="20574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0730" name="Line 9"/>
          <p:cNvSpPr>
            <a:spLocks noChangeShapeType="1"/>
          </p:cNvSpPr>
          <p:nvPr/>
        </p:nvSpPr>
        <p:spPr bwMode="auto">
          <a:xfrm>
            <a:off x="2362200" y="3733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0731" name="Line 10"/>
          <p:cNvSpPr>
            <a:spLocks noChangeShapeType="1"/>
          </p:cNvSpPr>
          <p:nvPr/>
        </p:nvSpPr>
        <p:spPr bwMode="auto">
          <a:xfrm>
            <a:off x="2362200" y="3962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0732" name="Line 11"/>
          <p:cNvSpPr>
            <a:spLocks noChangeShapeType="1"/>
          </p:cNvSpPr>
          <p:nvPr/>
        </p:nvSpPr>
        <p:spPr bwMode="auto">
          <a:xfrm>
            <a:off x="25908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0733" name="Line 12"/>
          <p:cNvSpPr>
            <a:spLocks noChangeShapeType="1"/>
          </p:cNvSpPr>
          <p:nvPr/>
        </p:nvSpPr>
        <p:spPr bwMode="auto">
          <a:xfrm>
            <a:off x="2590800" y="4343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334000" y="3276600"/>
            <a:ext cx="1425575" cy="1371600"/>
            <a:chOff x="3360" y="2064"/>
            <a:chExt cx="898" cy="864"/>
          </a:xfrm>
        </p:grpSpPr>
        <p:sp>
          <p:nvSpPr>
            <p:cNvPr id="30737" name="Line 14"/>
            <p:cNvSpPr>
              <a:spLocks noChangeShapeType="1"/>
            </p:cNvSpPr>
            <p:nvPr/>
          </p:nvSpPr>
          <p:spPr bwMode="auto">
            <a:xfrm flipV="1">
              <a:off x="3360" y="206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0738" name="Text Box 15"/>
            <p:cNvSpPr txBox="1">
              <a:spLocks noChangeArrowheads="1"/>
            </p:cNvSpPr>
            <p:nvPr/>
          </p:nvSpPr>
          <p:spPr bwMode="auto">
            <a:xfrm>
              <a:off x="3446" y="2330"/>
              <a:ext cx="8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Read up</a:t>
              </a:r>
            </a:p>
          </p:txBody>
        </p:sp>
      </p:grpSp>
      <p:sp>
        <p:nvSpPr>
          <p:cNvPr id="988176" name="Text Box 16"/>
          <p:cNvSpPr txBox="1">
            <a:spLocks noChangeArrowheads="1"/>
          </p:cNvSpPr>
          <p:nvPr/>
        </p:nvSpPr>
        <p:spPr bwMode="auto">
          <a:xfrm>
            <a:off x="2041525" y="5172075"/>
            <a:ext cx="304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34,761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10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= 87C9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16</a:t>
            </a:r>
            <a:endParaRPr lang="en-US" altLang="fa-IR" sz="2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988177" name="Text Box 17"/>
          <p:cNvSpPr txBox="1">
            <a:spLocks noChangeArrowheads="1"/>
          </p:cNvSpPr>
          <p:nvPr/>
        </p:nvSpPr>
        <p:spPr bwMode="auto">
          <a:xfrm>
            <a:off x="588963" y="1892300"/>
            <a:ext cx="2863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34,761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10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= (?)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16</a:t>
            </a:r>
            <a:endParaRPr lang="en-US" altLang="fa-IR" sz="2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8164" grpId="0" build="p" autoUpdateAnimBg="0"/>
      <p:bldP spid="988176" grpId="0" build="p" autoUpdateAnimBg="0"/>
      <p:bldP spid="98817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73899EF-D16A-49E7-921F-6D8A25D4A8AD}" type="slidenum">
              <a:rPr lang="en-US" altLang="fa-IR" sz="1300" b="0" smtClean="0">
                <a:solidFill>
                  <a:schemeClr val="tx1"/>
                </a:solidFill>
              </a:rPr>
              <a:pPr rtl="0">
                <a:spcBef>
                  <a:spcPct val="0"/>
                </a:spcBef>
                <a:buFontTx/>
                <a:buNone/>
              </a:pPr>
              <a:t>15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fa-IR" smtClean="0">
                <a:cs typeface="Titr" pitchFamily="2" charset="-78"/>
              </a:rPr>
              <a:t>تبديل دسيمال به هر مبناي </a:t>
            </a:r>
            <a:r>
              <a:rPr lang="en-US" altLang="fa-IR" smtClean="0">
                <a:cs typeface="Titr" pitchFamily="2" charset="-78"/>
              </a:rPr>
              <a:t>r</a:t>
            </a:r>
          </a:p>
        </p:txBody>
      </p:sp>
      <p:sp>
        <p:nvSpPr>
          <p:cNvPr id="990211" name="Text Box 3"/>
          <p:cNvSpPr txBox="1">
            <a:spLocks noChangeArrowheads="1"/>
          </p:cNvSpPr>
          <p:nvPr/>
        </p:nvSpPr>
        <p:spPr bwMode="auto">
          <a:xfrm>
            <a:off x="685800" y="3200400"/>
            <a:ext cx="6267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0.78125 x 16 = 12.5  int = 12 = C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fa-IR" sz="24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   0.5 x 16 = 8.0   int = 8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162800" y="2971800"/>
            <a:ext cx="1041400" cy="1447800"/>
            <a:chOff x="4512" y="1872"/>
            <a:chExt cx="656" cy="912"/>
          </a:xfrm>
        </p:grpSpPr>
        <p:sp>
          <p:nvSpPr>
            <p:cNvPr id="32777" name="Line 5"/>
            <p:cNvSpPr>
              <a:spLocks noChangeShapeType="1"/>
            </p:cNvSpPr>
            <p:nvPr/>
          </p:nvSpPr>
          <p:spPr bwMode="auto">
            <a:xfrm>
              <a:off x="4512" y="1872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2778" name="Text Box 6"/>
            <p:cNvSpPr txBox="1">
              <a:spLocks noChangeArrowheads="1"/>
            </p:cNvSpPr>
            <p:nvPr/>
          </p:nvSpPr>
          <p:spPr bwMode="auto">
            <a:xfrm>
              <a:off x="4598" y="2042"/>
              <a:ext cx="57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Read</a:t>
              </a:r>
            </a:p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down</a:t>
              </a:r>
            </a:p>
          </p:txBody>
        </p:sp>
      </p:grpSp>
      <p:sp>
        <p:nvSpPr>
          <p:cNvPr id="990215" name="Rectangle 7"/>
          <p:cNvSpPr>
            <a:spLocks noChangeArrowheads="1"/>
          </p:cNvSpPr>
          <p:nvPr/>
        </p:nvSpPr>
        <p:spPr bwMode="auto">
          <a:xfrm>
            <a:off x="1981200" y="4953000"/>
            <a:ext cx="3228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0.78125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10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= 0.C8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16</a:t>
            </a:r>
            <a:endParaRPr lang="en-US" altLang="fa-IR" sz="2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2775" name="Text Box 8"/>
          <p:cNvSpPr txBox="1">
            <a:spLocks noChangeArrowheads="1"/>
          </p:cNvSpPr>
          <p:nvPr/>
        </p:nvSpPr>
        <p:spPr bwMode="auto">
          <a:xfrm>
            <a:off x="4298950" y="1412875"/>
            <a:ext cx="42894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fa-IR" altLang="fa-IR" sz="2700" b="0">
                <a:solidFill>
                  <a:srgbClr val="FF0000"/>
                </a:solidFill>
                <a:latin typeface="Times New Roman" panose="02020603050405020304" pitchFamily="18" charset="0"/>
                <a:cs typeface="Nazanin" panose="00000400000000000000" pitchFamily="2" charset="-78"/>
              </a:rPr>
              <a:t> بخش اعشاري: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fa-IR" altLang="fa-IR" sz="2700">
                <a:solidFill>
                  <a:schemeClr val="accent2"/>
                </a:solidFill>
                <a:latin typeface="Times New Roman" panose="02020603050405020304" pitchFamily="18" charset="0"/>
                <a:cs typeface="Nazanin" panose="00000400000000000000" pitchFamily="2" charset="-78"/>
              </a:rPr>
              <a:t> ضرب متوالي در </a:t>
            </a:r>
            <a:r>
              <a:rPr lang="en-US" altLang="fa-IR" sz="2700">
                <a:solidFill>
                  <a:schemeClr val="accent2"/>
                </a:solidFill>
                <a:latin typeface="Times New Roman" panose="02020603050405020304" pitchFamily="18" charset="0"/>
                <a:cs typeface="Nazanin" panose="00000400000000000000" pitchFamily="2" charset="-78"/>
              </a:rPr>
              <a:t>r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fa-IR" altLang="fa-IR" sz="2700">
                <a:solidFill>
                  <a:schemeClr val="accent2"/>
                </a:solidFill>
                <a:latin typeface="Times New Roman" panose="02020603050405020304" pitchFamily="18" charset="0"/>
                <a:cs typeface="Nazanin" panose="00000400000000000000" pitchFamily="2" charset="-78"/>
              </a:rPr>
              <a:t> خواندن بخش صحيح ها به پايين.</a:t>
            </a:r>
            <a:endParaRPr lang="en-US" altLang="fa-IR" sz="36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0217" name="Rectangle 9"/>
          <p:cNvSpPr>
            <a:spLocks noChangeArrowheads="1"/>
          </p:cNvSpPr>
          <p:nvPr/>
        </p:nvSpPr>
        <p:spPr bwMode="auto">
          <a:xfrm>
            <a:off x="539750" y="2060575"/>
            <a:ext cx="304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0.78125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10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= (?)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16</a:t>
            </a:r>
            <a:endParaRPr lang="en-US" altLang="fa-IR" sz="2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0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0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 autoUpdateAnimBg="0"/>
      <p:bldP spid="990215" grpId="0" build="p" autoUpdateAnimBg="0"/>
      <p:bldP spid="99021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4218C45-8C6B-4DEB-9E34-9EF7A37C34C6}" type="slidenum">
              <a:rPr lang="en-US" altLang="fa-IR" sz="1300" b="0" smtClean="0">
                <a:solidFill>
                  <a:schemeClr val="tx1"/>
                </a:solidFill>
              </a:rPr>
              <a:pPr rtl="0">
                <a:spcBef>
                  <a:spcPct val="0"/>
                </a:spcBef>
                <a:buFontTx/>
                <a:buNone/>
              </a:pPr>
              <a:t>16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defTabSz="914400" rtl="1" eaLnBrk="1" hangingPunct="1"/>
            <a:r>
              <a:rPr lang="fa-IR" altLang="fa-IR" smtClean="0">
                <a:cs typeface="Titr" pitchFamily="2" charset="-78"/>
              </a:rPr>
              <a:t>تبديل دسيمال به هر مبناي </a:t>
            </a:r>
            <a:r>
              <a:rPr lang="en-US" altLang="fa-IR" smtClean="0">
                <a:cs typeface="Titr" pitchFamily="2" charset="-78"/>
              </a:rPr>
              <a:t>r</a:t>
            </a:r>
          </a:p>
        </p:txBody>
      </p:sp>
      <p:sp>
        <p:nvSpPr>
          <p:cNvPr id="992259" name="Text Box 3"/>
          <p:cNvSpPr txBox="1">
            <a:spLocks noChangeArrowheads="1"/>
          </p:cNvSpPr>
          <p:nvPr/>
        </p:nvSpPr>
        <p:spPr bwMode="auto">
          <a:xfrm>
            <a:off x="685800" y="2686050"/>
            <a:ext cx="4424363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0.1 x 2 = 0.2   int = 0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0.2 x 2 = 0.4   int = 0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0.4 x 2 = 0.8   int = 0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0.8 x 2 = 1.6   int = 1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0.6 x 2 = 1.2   int = 1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0.2 x 2 = 0.4   int = 0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0.4 x 2 = 0.8   int = 0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54663" y="2971800"/>
            <a:ext cx="1041400" cy="1447800"/>
            <a:chOff x="4512" y="1872"/>
            <a:chExt cx="656" cy="912"/>
          </a:xfrm>
        </p:grpSpPr>
        <p:sp>
          <p:nvSpPr>
            <p:cNvPr id="34826" name="Line 5"/>
            <p:cNvSpPr>
              <a:spLocks noChangeShapeType="1"/>
            </p:cNvSpPr>
            <p:nvPr/>
          </p:nvSpPr>
          <p:spPr bwMode="auto">
            <a:xfrm>
              <a:off x="4512" y="1872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27" name="Text Box 6"/>
            <p:cNvSpPr txBox="1">
              <a:spLocks noChangeArrowheads="1"/>
            </p:cNvSpPr>
            <p:nvPr/>
          </p:nvSpPr>
          <p:spPr bwMode="auto">
            <a:xfrm>
              <a:off x="4598" y="2042"/>
              <a:ext cx="57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Read</a:t>
              </a:r>
            </a:p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down</a:t>
              </a:r>
            </a:p>
          </p:txBody>
        </p:sp>
      </p:grpSp>
      <p:sp>
        <p:nvSpPr>
          <p:cNvPr id="992263" name="Rectangle 7"/>
          <p:cNvSpPr>
            <a:spLocks noChangeArrowheads="1"/>
          </p:cNvSpPr>
          <p:nvPr/>
        </p:nvSpPr>
        <p:spPr bwMode="auto">
          <a:xfrm>
            <a:off x="2819400" y="5486400"/>
            <a:ext cx="2924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0.1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10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= 0.00011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2</a:t>
            </a:r>
            <a:endParaRPr lang="en-US" altLang="fa-IR" sz="2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992264" name="Line 8"/>
          <p:cNvSpPr>
            <a:spLocks noChangeShapeType="1"/>
          </p:cNvSpPr>
          <p:nvPr/>
        </p:nvSpPr>
        <p:spPr bwMode="auto">
          <a:xfrm flipV="1">
            <a:off x="4787900" y="551656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7054850" y="1412875"/>
            <a:ext cx="15335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fa-IR" altLang="fa-IR" sz="2700" b="0">
                <a:solidFill>
                  <a:srgbClr val="FF0000"/>
                </a:solidFill>
                <a:latin typeface="Times New Roman" panose="02020603050405020304" pitchFamily="18" charset="0"/>
                <a:cs typeface="Nazanin" panose="00000400000000000000" pitchFamily="2" charset="-78"/>
              </a:rPr>
              <a:t> مثالي ديگر</a:t>
            </a:r>
            <a:endParaRPr lang="en-US" altLang="fa-IR" sz="3600" b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2266" name="Rectangle 10"/>
          <p:cNvSpPr>
            <a:spLocks noChangeArrowheads="1"/>
          </p:cNvSpPr>
          <p:nvPr/>
        </p:nvSpPr>
        <p:spPr bwMode="auto">
          <a:xfrm>
            <a:off x="611188" y="1773238"/>
            <a:ext cx="219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0.1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10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= (?)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2</a:t>
            </a:r>
            <a:endParaRPr lang="en-US" altLang="fa-IR" sz="2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9" grpId="0" build="p" autoUpdateAnimBg="0"/>
      <p:bldP spid="992263" grpId="0" build="p" autoUpdateAnimBg="0"/>
      <p:bldP spid="992264" grpId="0" animBg="1"/>
      <p:bldP spid="99226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86C4E38-5393-49F7-AB80-E3FF359CACC4}" type="slidenum">
              <a:rPr lang="en-US" altLang="fa-IR" sz="1300" b="0" smtClean="0">
                <a:solidFill>
                  <a:schemeClr val="tx1"/>
                </a:solidFill>
              </a:rPr>
              <a:pPr rtl="0">
                <a:spcBef>
                  <a:spcPct val="0"/>
                </a:spcBef>
                <a:buFontTx/>
                <a:buNone/>
              </a:pPr>
              <a:t>17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dirty="0" smtClean="0">
                <a:cs typeface="Titr" pitchFamily="2" charset="-78"/>
              </a:rPr>
              <a:t>اعداد در </a:t>
            </a:r>
            <a:r>
              <a:rPr lang="fa-IR" altLang="fa-IR" sz="3600" smtClean="0">
                <a:cs typeface="Titr" pitchFamily="2" charset="-78"/>
              </a:rPr>
              <a:t>مبناهاي مختلف</a:t>
            </a:r>
            <a:r>
              <a:rPr lang="fa-IR" altLang="fa-IR" sz="3600">
                <a:cs typeface="Titr"/>
              </a:rPr>
              <a:t> (</a:t>
            </a:r>
            <a:r>
              <a:rPr lang="fa-IR" altLang="fa-IR" sz="3600">
                <a:cs typeface="Zar"/>
              </a:rPr>
              <a:t>*</a:t>
            </a:r>
            <a:r>
              <a:rPr lang="fa-IR" altLang="fa-IR" sz="3600">
                <a:cs typeface="Titr"/>
              </a:rPr>
              <a:t>)</a:t>
            </a:r>
            <a:endParaRPr lang="en-US" altLang="fa-IR" sz="3600" dirty="0" smtClean="0">
              <a:cs typeface="Titr" pitchFamily="2" charset="-78"/>
            </a:endParaRPr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908050"/>
            <a:ext cx="55181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1852613" y="5780088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mic Sans MS" panose="030F0702030302020204" pitchFamily="66" charset="0"/>
              </a:rPr>
              <a:t>Memorize </a:t>
            </a: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</a:rPr>
              <a:t>at least Binary and Hex</a:t>
            </a:r>
            <a:endParaRPr lang="en-US" altLang="fa-IR" sz="2400" b="0" baseline="300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E0EA822-876D-4639-826A-6736A95BA64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18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fa-IR" smtClean="0"/>
              <a:t>دسيمال </a:t>
            </a:r>
            <a:r>
              <a:rPr lang="en-US" altLang="fa-IR" smtClean="0">
                <a:sym typeface="Wingdings" panose="05000000000000000000" pitchFamily="2" charset="2"/>
              </a:rPr>
              <a:t></a:t>
            </a:r>
            <a:r>
              <a:rPr lang="fa-IR" altLang="fa-IR" smtClean="0">
                <a:sym typeface="Wingdings" panose="05000000000000000000" pitchFamily="2" charset="2"/>
              </a:rPr>
              <a:t> باينري</a:t>
            </a:r>
            <a:endParaRPr lang="en-US" altLang="fa-IR" smtClean="0">
              <a:sym typeface="Wingdings" panose="05000000000000000000" pitchFamily="2" charset="2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fa-IR" altLang="fa-IR" smtClean="0"/>
              <a:t>فرض: </a:t>
            </a:r>
            <a:r>
              <a:rPr lang="en-US" altLang="fa-IR" smtClean="0"/>
              <a:t>N</a:t>
            </a:r>
            <a:r>
              <a:rPr lang="fa-IR" altLang="fa-IR" smtClean="0"/>
              <a:t> يک عدد دسيمال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fa-IR" altLang="fa-IR" smtClean="0"/>
              <a:t>بزرگترين عددي که توان 2 است و با تفريق آن عددي مثبت (</a:t>
            </a:r>
            <a:r>
              <a:rPr lang="en-US" altLang="fa-IR" smtClean="0"/>
              <a:t>N</a:t>
            </a:r>
            <a:r>
              <a:rPr lang="en-US" altLang="fa-IR" baseline="-25000" smtClean="0"/>
              <a:t>1</a:t>
            </a:r>
            <a:r>
              <a:rPr lang="fa-IR" altLang="fa-IR" baseline="-25000" smtClean="0"/>
              <a:t> </a:t>
            </a:r>
            <a:r>
              <a:rPr lang="fa-IR" altLang="fa-IR" smtClean="0"/>
              <a:t>)حاصل مي شود</a:t>
            </a:r>
            <a:r>
              <a:rPr lang="fa-IR" altLang="fa-IR" baseline="-25000" smtClean="0"/>
              <a:t> </a:t>
            </a:r>
            <a:r>
              <a:rPr lang="fa-IR" altLang="fa-IR" smtClean="0"/>
              <a:t>پيدا کن.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fa-IR" altLang="fa-IR" smtClean="0"/>
              <a:t>يک عدد 1 در </a:t>
            </a:r>
            <a:r>
              <a:rPr lang="en-US" altLang="fa-IR" smtClean="0"/>
              <a:t>MSB</a:t>
            </a:r>
            <a:r>
              <a:rPr lang="fa-IR" altLang="fa-IR" smtClean="0"/>
              <a:t> (محل ارزش عدد) قرار بده.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fa-IR" altLang="fa-IR" smtClean="0"/>
              <a:t>مرحلة 1 را با عدد </a:t>
            </a:r>
            <a:r>
              <a:rPr lang="en-US" altLang="fa-IR" smtClean="0"/>
              <a:t>N</a:t>
            </a:r>
            <a:r>
              <a:rPr lang="en-US" altLang="fa-IR" baseline="-25000" smtClean="0"/>
              <a:t>1</a:t>
            </a:r>
            <a:r>
              <a:rPr lang="fa-IR" altLang="fa-IR" smtClean="0"/>
              <a:t> تکرار کن.</a:t>
            </a:r>
          </a:p>
          <a:p>
            <a:pPr marL="1371600" lvl="2" indent="-457200" eaLnBrk="1" hangingPunct="1">
              <a:buFont typeface="Wingdings" panose="05000000000000000000" pitchFamily="2" charset="2"/>
              <a:buChar char="×"/>
            </a:pPr>
            <a:r>
              <a:rPr lang="fa-IR" altLang="fa-IR" smtClean="0"/>
              <a:t> در بيت مربوط عدد 1 قرار بده. </a:t>
            </a:r>
          </a:p>
          <a:p>
            <a:pPr marL="1371600" lvl="2" indent="-457200" eaLnBrk="1" hangingPunct="1">
              <a:buFont typeface="Wingdings" panose="05000000000000000000" pitchFamily="2" charset="2"/>
              <a:buChar char="×"/>
            </a:pPr>
            <a:r>
              <a:rPr lang="fa-IR" altLang="fa-IR" smtClean="0"/>
              <a:t>وقتي اختلاف صفر شد توقف کن.</a:t>
            </a:r>
            <a:endParaRPr lang="en-US" altLang="fa-IR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1C6D604-83CD-4D6F-BD4B-908707FC0BFC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19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fa-IR" smtClean="0"/>
              <a:t>دسيمال </a:t>
            </a:r>
            <a:r>
              <a:rPr lang="en-US" altLang="fa-IR" smtClean="0">
                <a:sym typeface="Wingdings" panose="05000000000000000000" pitchFamily="2" charset="2"/>
              </a:rPr>
              <a:t></a:t>
            </a:r>
            <a:r>
              <a:rPr lang="fa-IR" altLang="fa-IR" smtClean="0">
                <a:sym typeface="Wingdings" panose="05000000000000000000" pitchFamily="2" charset="2"/>
              </a:rPr>
              <a:t> باينري</a:t>
            </a:r>
            <a:endParaRPr lang="en-US" altLang="fa-IR" smtClean="0">
              <a:sym typeface="Wingdings" panose="05000000000000000000" pitchFamily="2" charset="2"/>
            </a:endParaRPr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fa-IR" altLang="fa-IR" sz="2400" smtClean="0"/>
              <a:t>مثال:</a:t>
            </a:r>
          </a:p>
          <a:p>
            <a:pPr marL="609600" indent="-609600" algn="l" rtl="0" eaLnBrk="1" hangingPunct="1"/>
            <a:r>
              <a:rPr lang="en-US" altLang="fa-IR" sz="2400" i="1" smtClean="0"/>
              <a:t>N </a:t>
            </a:r>
            <a:r>
              <a:rPr lang="en-US" altLang="fa-IR" sz="2400" smtClean="0"/>
              <a:t>= (717)</a:t>
            </a:r>
            <a:r>
              <a:rPr lang="en-US" altLang="fa-IR" sz="2400" baseline="-25000" smtClean="0"/>
              <a:t>10</a:t>
            </a:r>
          </a:p>
          <a:p>
            <a:pPr marL="609600" indent="-609600" algn="l" rtl="0" eaLnBrk="1" hangingPunct="1">
              <a:buFontTx/>
              <a:buNone/>
            </a:pPr>
            <a:endParaRPr lang="en-US" altLang="fa-IR" sz="2400" baseline="-25000" smtClean="0"/>
          </a:p>
          <a:p>
            <a:pPr marL="609600" indent="-609600" algn="l" rtl="0" eaLnBrk="1" hangingPunct="1">
              <a:buFontTx/>
              <a:buNone/>
            </a:pPr>
            <a:r>
              <a:rPr lang="en-US" altLang="fa-IR" sz="2400" baseline="-25000" smtClean="0">
                <a:solidFill>
                  <a:schemeClr val="accent2"/>
                </a:solidFill>
              </a:rPr>
              <a:t>		</a:t>
            </a:r>
            <a:r>
              <a:rPr lang="en-US" altLang="fa-IR" sz="2400" smtClean="0">
                <a:solidFill>
                  <a:schemeClr val="accent2"/>
                </a:solidFill>
              </a:rPr>
              <a:t>717 – 512 = 205 = </a:t>
            </a:r>
            <a:r>
              <a:rPr lang="en-US" altLang="fa-IR" sz="2400" i="1" smtClean="0">
                <a:solidFill>
                  <a:schemeClr val="accent2"/>
                </a:solidFill>
              </a:rPr>
              <a:t>N</a:t>
            </a:r>
            <a:r>
              <a:rPr lang="en-US" altLang="fa-IR" sz="2400" i="1" baseline="-25000" smtClean="0">
                <a:solidFill>
                  <a:schemeClr val="accent2"/>
                </a:solidFill>
              </a:rPr>
              <a:t>1	</a:t>
            </a:r>
            <a:r>
              <a:rPr lang="en-US" altLang="fa-IR" sz="2400" smtClean="0">
                <a:solidFill>
                  <a:schemeClr val="accent2"/>
                </a:solidFill>
              </a:rPr>
              <a:t>512 = 2</a:t>
            </a:r>
            <a:r>
              <a:rPr lang="en-US" altLang="fa-IR" sz="2400" baseline="30000" smtClean="0">
                <a:solidFill>
                  <a:schemeClr val="accent2"/>
                </a:solidFill>
              </a:rPr>
              <a:t>9</a:t>
            </a:r>
          </a:p>
          <a:p>
            <a:pPr marL="609600" indent="-609600" algn="l" rtl="0" eaLnBrk="1" hangingPunct="1">
              <a:buFontTx/>
              <a:buNone/>
            </a:pPr>
            <a:r>
              <a:rPr lang="en-US" altLang="fa-IR" sz="2400" baseline="-25000" smtClean="0">
                <a:solidFill>
                  <a:schemeClr val="accent2"/>
                </a:solidFill>
              </a:rPr>
              <a:t>		</a:t>
            </a:r>
            <a:r>
              <a:rPr lang="en-US" altLang="fa-IR" sz="2400" smtClean="0">
                <a:solidFill>
                  <a:schemeClr val="accent2"/>
                </a:solidFill>
              </a:rPr>
              <a:t>205 –128 =   77 = </a:t>
            </a:r>
            <a:r>
              <a:rPr lang="en-US" altLang="fa-IR" sz="2400" i="1" smtClean="0">
                <a:solidFill>
                  <a:schemeClr val="accent2"/>
                </a:solidFill>
              </a:rPr>
              <a:t>N</a:t>
            </a:r>
            <a:r>
              <a:rPr lang="en-US" altLang="fa-IR" sz="2400" i="1" baseline="-25000" smtClean="0">
                <a:solidFill>
                  <a:schemeClr val="accent2"/>
                </a:solidFill>
              </a:rPr>
              <a:t>2	</a:t>
            </a:r>
            <a:r>
              <a:rPr lang="en-US" altLang="fa-IR" sz="2400" smtClean="0">
                <a:solidFill>
                  <a:schemeClr val="accent2"/>
                </a:solidFill>
              </a:rPr>
              <a:t>128 = 2</a:t>
            </a:r>
            <a:r>
              <a:rPr lang="en-US" altLang="fa-IR" sz="2400" baseline="30000" smtClean="0">
                <a:solidFill>
                  <a:schemeClr val="accent2"/>
                </a:solidFill>
              </a:rPr>
              <a:t>7</a:t>
            </a:r>
          </a:p>
          <a:p>
            <a:pPr marL="609600" indent="-609600" algn="l" rtl="0" eaLnBrk="1" hangingPunct="1">
              <a:buFontTx/>
              <a:buNone/>
            </a:pPr>
            <a:r>
              <a:rPr lang="en-US" altLang="fa-IR" sz="2400" baseline="-25000" smtClean="0">
                <a:solidFill>
                  <a:schemeClr val="accent2"/>
                </a:solidFill>
              </a:rPr>
              <a:t>		  </a:t>
            </a:r>
            <a:r>
              <a:rPr lang="en-US" altLang="fa-IR" sz="2400" smtClean="0">
                <a:solidFill>
                  <a:schemeClr val="accent2"/>
                </a:solidFill>
              </a:rPr>
              <a:t>77 – 64  =   13  = </a:t>
            </a:r>
            <a:r>
              <a:rPr lang="en-US" altLang="fa-IR" sz="2400" i="1" smtClean="0">
                <a:solidFill>
                  <a:schemeClr val="accent2"/>
                </a:solidFill>
              </a:rPr>
              <a:t>N</a:t>
            </a:r>
            <a:r>
              <a:rPr lang="en-US" altLang="fa-IR" sz="2400" i="1" baseline="-25000" smtClean="0">
                <a:solidFill>
                  <a:schemeClr val="accent2"/>
                </a:solidFill>
              </a:rPr>
              <a:t>3	  </a:t>
            </a:r>
            <a:r>
              <a:rPr lang="en-US" altLang="fa-IR" sz="2400" smtClean="0">
                <a:solidFill>
                  <a:schemeClr val="accent2"/>
                </a:solidFill>
              </a:rPr>
              <a:t>64 = 2</a:t>
            </a:r>
            <a:r>
              <a:rPr lang="en-US" altLang="fa-IR" sz="2400" baseline="30000" smtClean="0">
                <a:solidFill>
                  <a:schemeClr val="accent2"/>
                </a:solidFill>
              </a:rPr>
              <a:t>6</a:t>
            </a:r>
          </a:p>
          <a:p>
            <a:pPr marL="609600" indent="-609600" algn="l" rtl="0" eaLnBrk="1" hangingPunct="1">
              <a:buFontTx/>
              <a:buNone/>
            </a:pPr>
            <a:r>
              <a:rPr lang="en-US" altLang="fa-IR" sz="2400" baseline="-25000" smtClean="0">
                <a:solidFill>
                  <a:schemeClr val="accent2"/>
                </a:solidFill>
              </a:rPr>
              <a:t>		  </a:t>
            </a:r>
            <a:r>
              <a:rPr lang="en-US" altLang="fa-IR" sz="2400" smtClean="0">
                <a:solidFill>
                  <a:schemeClr val="accent2"/>
                </a:solidFill>
              </a:rPr>
              <a:t> 13 –  8   =    5  = </a:t>
            </a:r>
            <a:r>
              <a:rPr lang="en-US" altLang="fa-IR" sz="2400" i="1" smtClean="0">
                <a:solidFill>
                  <a:schemeClr val="accent2"/>
                </a:solidFill>
              </a:rPr>
              <a:t>N</a:t>
            </a:r>
            <a:r>
              <a:rPr lang="en-US" altLang="fa-IR" sz="2400" i="1" baseline="-25000" smtClean="0">
                <a:solidFill>
                  <a:schemeClr val="accent2"/>
                </a:solidFill>
              </a:rPr>
              <a:t>4	</a:t>
            </a:r>
            <a:r>
              <a:rPr lang="en-US" altLang="fa-IR" sz="2400" smtClean="0">
                <a:solidFill>
                  <a:schemeClr val="accent2"/>
                </a:solidFill>
              </a:rPr>
              <a:t>   8 = 2</a:t>
            </a:r>
            <a:r>
              <a:rPr lang="en-US" altLang="fa-IR" sz="2400" baseline="30000" smtClean="0">
                <a:solidFill>
                  <a:schemeClr val="accent2"/>
                </a:solidFill>
              </a:rPr>
              <a:t>3</a:t>
            </a:r>
          </a:p>
          <a:p>
            <a:pPr marL="609600" indent="-609600" algn="l" rtl="0" eaLnBrk="1" hangingPunct="1">
              <a:buFontTx/>
              <a:buNone/>
            </a:pPr>
            <a:r>
              <a:rPr lang="en-US" altLang="fa-IR" sz="2400" baseline="-25000" smtClean="0">
                <a:solidFill>
                  <a:schemeClr val="accent2"/>
                </a:solidFill>
              </a:rPr>
              <a:t>		        </a:t>
            </a:r>
            <a:r>
              <a:rPr lang="en-US" altLang="fa-IR" sz="2400" smtClean="0">
                <a:solidFill>
                  <a:schemeClr val="accent2"/>
                </a:solidFill>
              </a:rPr>
              <a:t>5 – 4   =    1  = </a:t>
            </a:r>
            <a:r>
              <a:rPr lang="en-US" altLang="fa-IR" sz="2400" i="1" smtClean="0">
                <a:solidFill>
                  <a:schemeClr val="accent2"/>
                </a:solidFill>
              </a:rPr>
              <a:t>N</a:t>
            </a:r>
            <a:r>
              <a:rPr lang="en-US" altLang="fa-IR" sz="2400" i="1" baseline="-25000" smtClean="0">
                <a:solidFill>
                  <a:schemeClr val="accent2"/>
                </a:solidFill>
              </a:rPr>
              <a:t>5	</a:t>
            </a:r>
            <a:r>
              <a:rPr lang="en-US" altLang="fa-IR" sz="2400" smtClean="0">
                <a:solidFill>
                  <a:schemeClr val="accent2"/>
                </a:solidFill>
              </a:rPr>
              <a:t>   4 = 2</a:t>
            </a:r>
            <a:r>
              <a:rPr lang="en-US" altLang="fa-IR" sz="2400" baseline="30000" smtClean="0">
                <a:solidFill>
                  <a:schemeClr val="accent2"/>
                </a:solidFill>
              </a:rPr>
              <a:t>2</a:t>
            </a:r>
          </a:p>
          <a:p>
            <a:pPr marL="609600" indent="-609600" algn="l" rtl="0" eaLnBrk="1" hangingPunct="1">
              <a:buFontTx/>
              <a:buNone/>
            </a:pPr>
            <a:r>
              <a:rPr lang="en-US" altLang="fa-IR" sz="2400" baseline="-25000" smtClean="0">
                <a:solidFill>
                  <a:schemeClr val="accent2"/>
                </a:solidFill>
              </a:rPr>
              <a:t>		          </a:t>
            </a:r>
            <a:r>
              <a:rPr lang="en-US" altLang="fa-IR" sz="2400" smtClean="0">
                <a:solidFill>
                  <a:schemeClr val="accent2"/>
                </a:solidFill>
              </a:rPr>
              <a:t>1 – 1   =   0  = </a:t>
            </a:r>
            <a:r>
              <a:rPr lang="en-US" altLang="fa-IR" sz="2400" i="1" smtClean="0">
                <a:solidFill>
                  <a:schemeClr val="accent2"/>
                </a:solidFill>
              </a:rPr>
              <a:t>N</a:t>
            </a:r>
            <a:r>
              <a:rPr lang="en-US" altLang="fa-IR" sz="2400" i="1" baseline="-25000" smtClean="0">
                <a:solidFill>
                  <a:schemeClr val="accent2"/>
                </a:solidFill>
              </a:rPr>
              <a:t>6	     </a:t>
            </a:r>
            <a:r>
              <a:rPr lang="en-US" altLang="fa-IR" sz="2400" smtClean="0">
                <a:solidFill>
                  <a:schemeClr val="accent2"/>
                </a:solidFill>
              </a:rPr>
              <a:t>1 = 2</a:t>
            </a:r>
            <a:r>
              <a:rPr lang="en-US" altLang="fa-IR" sz="2400" baseline="30000" smtClean="0">
                <a:solidFill>
                  <a:schemeClr val="accent2"/>
                </a:solidFill>
              </a:rPr>
              <a:t>0</a:t>
            </a:r>
          </a:p>
          <a:p>
            <a:pPr marL="609600" indent="-609600" algn="l" rtl="0" eaLnBrk="1" hangingPunct="1">
              <a:buFontTx/>
              <a:buNone/>
            </a:pPr>
            <a:r>
              <a:rPr lang="en-US" altLang="fa-IR" sz="240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en-US" altLang="fa-IR" sz="2400" smtClean="0">
                <a:solidFill>
                  <a:schemeClr val="accent2"/>
                </a:solidFill>
              </a:rPr>
              <a:t>(717)</a:t>
            </a:r>
            <a:r>
              <a:rPr lang="en-US" altLang="fa-IR" sz="2400" baseline="-25000" smtClean="0">
                <a:solidFill>
                  <a:schemeClr val="accent2"/>
                </a:solidFill>
              </a:rPr>
              <a:t>10</a:t>
            </a:r>
            <a:r>
              <a:rPr lang="en-US" altLang="fa-IR" sz="2400" smtClean="0">
                <a:solidFill>
                  <a:schemeClr val="accent2"/>
                </a:solidFill>
              </a:rPr>
              <a:t> =   2</a:t>
            </a:r>
            <a:r>
              <a:rPr lang="en-US" altLang="fa-IR" sz="2400" baseline="30000" smtClean="0">
                <a:solidFill>
                  <a:schemeClr val="accent2"/>
                </a:solidFill>
              </a:rPr>
              <a:t>9</a:t>
            </a:r>
            <a:r>
              <a:rPr lang="en-US" altLang="fa-IR" sz="2400" smtClean="0">
                <a:solidFill>
                  <a:schemeClr val="accent2"/>
                </a:solidFill>
              </a:rPr>
              <a:t> +      2</a:t>
            </a:r>
            <a:r>
              <a:rPr lang="en-US" altLang="fa-IR" sz="2400" baseline="30000" smtClean="0">
                <a:solidFill>
                  <a:schemeClr val="accent2"/>
                </a:solidFill>
              </a:rPr>
              <a:t>7</a:t>
            </a:r>
            <a:r>
              <a:rPr lang="en-US" altLang="fa-IR" sz="2400" smtClean="0">
                <a:solidFill>
                  <a:schemeClr val="accent2"/>
                </a:solidFill>
              </a:rPr>
              <a:t> + 2</a:t>
            </a:r>
            <a:r>
              <a:rPr lang="en-US" altLang="fa-IR" sz="2400" baseline="30000" smtClean="0">
                <a:solidFill>
                  <a:schemeClr val="accent2"/>
                </a:solidFill>
              </a:rPr>
              <a:t>6</a:t>
            </a:r>
            <a:r>
              <a:rPr lang="en-US" altLang="fa-IR" sz="2400" smtClean="0">
                <a:solidFill>
                  <a:schemeClr val="accent2"/>
                </a:solidFill>
              </a:rPr>
              <a:t>           + 2</a:t>
            </a:r>
            <a:r>
              <a:rPr lang="en-US" altLang="fa-IR" sz="2400" baseline="30000" smtClean="0">
                <a:solidFill>
                  <a:schemeClr val="accent2"/>
                </a:solidFill>
              </a:rPr>
              <a:t>3</a:t>
            </a:r>
            <a:r>
              <a:rPr lang="en-US" altLang="fa-IR" sz="2400" smtClean="0">
                <a:solidFill>
                  <a:schemeClr val="accent2"/>
                </a:solidFill>
              </a:rPr>
              <a:t> + 2</a:t>
            </a:r>
            <a:r>
              <a:rPr lang="en-US" altLang="fa-IR" sz="2400" baseline="30000" smtClean="0">
                <a:solidFill>
                  <a:schemeClr val="accent2"/>
                </a:solidFill>
              </a:rPr>
              <a:t>2</a:t>
            </a:r>
            <a:r>
              <a:rPr lang="en-US" altLang="fa-IR" sz="2400" smtClean="0">
                <a:solidFill>
                  <a:schemeClr val="accent2"/>
                </a:solidFill>
              </a:rPr>
              <a:t> +      2</a:t>
            </a:r>
            <a:r>
              <a:rPr lang="en-US" altLang="fa-IR" sz="2400" baseline="30000" smtClean="0">
                <a:solidFill>
                  <a:schemeClr val="accent2"/>
                </a:solidFill>
              </a:rPr>
              <a:t>0</a:t>
            </a:r>
            <a:r>
              <a:rPr lang="en-US" altLang="fa-IR" sz="2400" smtClean="0">
                <a:solidFill>
                  <a:schemeClr val="accent2"/>
                </a:solidFill>
              </a:rPr>
              <a:t> </a:t>
            </a:r>
            <a:endParaRPr lang="en-US" altLang="fa-IR" sz="2400" baseline="30000" smtClean="0">
              <a:solidFill>
                <a:schemeClr val="accent2"/>
              </a:solidFill>
            </a:endParaRPr>
          </a:p>
          <a:p>
            <a:pPr marL="609600" indent="-609600" algn="l" rtl="0" eaLnBrk="1" hangingPunct="1">
              <a:buFontTx/>
              <a:buNone/>
            </a:pPr>
            <a:r>
              <a:rPr lang="en-US" altLang="fa-IR" sz="2400" baseline="30000" smtClean="0">
                <a:solidFill>
                  <a:schemeClr val="accent2"/>
                </a:solidFill>
              </a:rPr>
              <a:t>		         </a:t>
            </a:r>
            <a:r>
              <a:rPr lang="en-US" altLang="fa-IR" sz="2400" smtClean="0">
                <a:solidFill>
                  <a:schemeClr val="accent2"/>
                </a:solidFill>
              </a:rPr>
              <a:t>= ( 1     0    1     1    0    0    1     1     0    1)</a:t>
            </a:r>
            <a:r>
              <a:rPr lang="en-US" altLang="fa-IR" sz="2400" baseline="-25000" smtClean="0">
                <a:solidFill>
                  <a:schemeClr val="accent2"/>
                </a:solidFill>
              </a:rPr>
              <a:t>2</a:t>
            </a:r>
            <a:r>
              <a:rPr lang="en-US" altLang="fa-IR" sz="2400" baseline="30000" smtClean="0">
                <a:solidFill>
                  <a:schemeClr val="accent2"/>
                </a:solidFill>
              </a:rPr>
              <a:t>	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4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4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4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4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4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A330A7D-4072-4F35-BFF2-B0F75DEFA316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dirty="0" smtClean="0"/>
              <a:t>سيستم نمايش اعداد (</a:t>
            </a:r>
            <a:r>
              <a:rPr lang="fa-IR" altLang="fa-IR" sz="3600" dirty="0" smtClean="0">
                <a:cs typeface="+mn-cs"/>
              </a:rPr>
              <a:t>*</a:t>
            </a:r>
            <a:r>
              <a:rPr lang="fa-IR" altLang="fa-IR" sz="3600" dirty="0" smtClean="0"/>
              <a:t>)</a:t>
            </a:r>
            <a:endParaRPr lang="en-US" altLang="fa-IR" sz="3600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مبنا (</a:t>
            </a:r>
            <a:r>
              <a:rPr lang="en-US" altLang="fa-IR" sz="2400" smtClean="0"/>
              <a:t>base</a:t>
            </a:r>
            <a:r>
              <a:rPr lang="fa-IR" altLang="fa-IR" sz="3600" smtClean="0"/>
              <a:t>):</a:t>
            </a:r>
          </a:p>
          <a:p>
            <a:pPr lvl="1" eaLnBrk="1" hangingPunct="1"/>
            <a:r>
              <a:rPr lang="fa-IR" altLang="fa-IR" sz="2800" smtClean="0"/>
              <a:t>مبناي </a:t>
            </a:r>
            <a:r>
              <a:rPr lang="en-US" altLang="fa-IR" sz="2800" smtClean="0"/>
              <a:t>r</a:t>
            </a:r>
            <a:r>
              <a:rPr lang="fa-IR" altLang="fa-IR" sz="2800" smtClean="0"/>
              <a:t>: ارقام محدود به </a:t>
            </a:r>
            <a:r>
              <a:rPr lang="en-US" altLang="fa-IR" sz="2800" smtClean="0"/>
              <a:t>[0, r-1]</a:t>
            </a:r>
          </a:p>
          <a:p>
            <a:pPr lvl="2" eaLnBrk="1" hangingPunct="1"/>
            <a:r>
              <a:rPr lang="fa-IR" altLang="fa-IR" sz="2400" smtClean="0"/>
              <a:t>دسيمال:	</a:t>
            </a:r>
            <a:r>
              <a:rPr lang="en-US" altLang="fa-IR" sz="2400" smtClean="0"/>
              <a:t>(379)</a:t>
            </a:r>
            <a:r>
              <a:rPr lang="en-US" altLang="fa-IR" sz="2400" baseline="-25000" smtClean="0"/>
              <a:t>10</a:t>
            </a:r>
            <a:endParaRPr lang="fa-IR" altLang="fa-IR" sz="2400" smtClean="0"/>
          </a:p>
          <a:p>
            <a:pPr lvl="2" eaLnBrk="1" hangingPunct="1"/>
            <a:r>
              <a:rPr lang="fa-IR" altLang="fa-IR" sz="2400" smtClean="0"/>
              <a:t>باينري:	</a:t>
            </a:r>
            <a:r>
              <a:rPr lang="en-US" altLang="fa-IR" sz="2400" smtClean="0"/>
              <a:t>(01011101)</a:t>
            </a:r>
            <a:r>
              <a:rPr lang="en-US" altLang="fa-IR" sz="2400" baseline="-25000" smtClean="0"/>
              <a:t>2</a:t>
            </a:r>
            <a:endParaRPr lang="fa-IR" altLang="fa-IR" sz="2400" baseline="-25000" smtClean="0"/>
          </a:p>
          <a:p>
            <a:pPr lvl="2" eaLnBrk="1" hangingPunct="1"/>
            <a:r>
              <a:rPr lang="fa-IR" altLang="fa-IR" sz="2400" smtClean="0"/>
              <a:t>اکتال:	</a:t>
            </a:r>
            <a:r>
              <a:rPr lang="en-US" altLang="fa-IR" sz="2400" smtClean="0"/>
              <a:t>(372)</a:t>
            </a:r>
            <a:r>
              <a:rPr lang="en-US" altLang="fa-IR" sz="2400" baseline="-25000" smtClean="0"/>
              <a:t>8</a:t>
            </a:r>
          </a:p>
          <a:p>
            <a:pPr lvl="2" eaLnBrk="1" hangingPunct="1"/>
            <a:r>
              <a:rPr lang="fa-IR" altLang="fa-IR" sz="2400" smtClean="0"/>
              <a:t>هگزادسيمال:	</a:t>
            </a:r>
            <a:r>
              <a:rPr lang="en-US" altLang="fa-IR" sz="2400" smtClean="0"/>
              <a:t>(23D9F)</a:t>
            </a:r>
            <a:r>
              <a:rPr lang="en-US" altLang="fa-IR" sz="2400" baseline="-25000" smtClean="0"/>
              <a:t>16</a:t>
            </a:r>
          </a:p>
          <a:p>
            <a:pPr lvl="3" eaLnBrk="1" hangingPunct="1"/>
            <a:r>
              <a:rPr lang="fa-IR" altLang="fa-IR" sz="1600" smtClean="0"/>
              <a:t> </a:t>
            </a:r>
            <a:r>
              <a:rPr lang="en-US" altLang="fa-IR" sz="1600" smtClean="0"/>
              <a:t>A=10, B=11, … , F = 15</a:t>
            </a:r>
          </a:p>
          <a:p>
            <a:pPr eaLnBrk="1" hangingPunct="1"/>
            <a:r>
              <a:rPr lang="fa-IR" altLang="fa-IR" sz="3600" smtClean="0"/>
              <a:t>نيازها:</a:t>
            </a:r>
          </a:p>
          <a:p>
            <a:pPr lvl="1" eaLnBrk="1" hangingPunct="1"/>
            <a:r>
              <a:rPr lang="fa-IR" altLang="fa-IR" sz="2800" smtClean="0"/>
              <a:t>محاسبات در هر سيستم</a:t>
            </a:r>
          </a:p>
          <a:p>
            <a:pPr lvl="1" eaLnBrk="1" hangingPunct="1"/>
            <a:r>
              <a:rPr lang="fa-IR" altLang="fa-IR" sz="2800" smtClean="0"/>
              <a:t>تبديل از يک سيستم به سيستم ديگر</a:t>
            </a:r>
            <a:endParaRPr lang="en-US" altLang="fa-IR" sz="2800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50A9B97-47DF-4519-A451-F49CB6102750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20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823913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fa-IR" altLang="fa-IR" smtClean="0"/>
              <a:t>باينري به اکتال</a:t>
            </a:r>
            <a:br>
              <a:rPr lang="fa-IR" altLang="fa-IR" smtClean="0"/>
            </a:br>
            <a:r>
              <a:rPr lang="fa-IR" altLang="fa-IR" smtClean="0"/>
              <a:t>باينري به هگز</a:t>
            </a:r>
            <a:endParaRPr lang="en-US" altLang="fa-IR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04988"/>
            <a:ext cx="7772400" cy="4648200"/>
          </a:xfrm>
        </p:spPr>
        <p:txBody>
          <a:bodyPr/>
          <a:lstStyle/>
          <a:p>
            <a:pPr eaLnBrk="1" hangingPunct="1"/>
            <a:r>
              <a:rPr lang="fa-IR" altLang="fa-IR" sz="4400" smtClean="0"/>
              <a:t>باينري به اکتال</a:t>
            </a:r>
          </a:p>
          <a:p>
            <a:pPr marL="742950" lvl="1" indent="-285750" eaLnBrk="1" hangingPunct="1"/>
            <a:r>
              <a:rPr lang="fa-IR" altLang="fa-IR" smtClean="0"/>
              <a:t> </a:t>
            </a:r>
            <a:r>
              <a:rPr lang="en-US" altLang="fa-IR" smtClean="0"/>
              <a:t>8 = 2</a:t>
            </a:r>
            <a:r>
              <a:rPr lang="en-US" altLang="fa-IR" baseline="30000" smtClean="0"/>
              <a:t>3</a:t>
            </a:r>
            <a:endParaRPr lang="fa-IR" altLang="fa-IR" baseline="30000" smtClean="0"/>
          </a:p>
          <a:p>
            <a:pPr marL="1143000" lvl="2" indent="-228600" eaLnBrk="1" hangingPunct="1">
              <a:buFont typeface="Arial" panose="020B0604020202020204" pitchFamily="34" charset="0"/>
              <a:buNone/>
            </a:pPr>
            <a:r>
              <a:rPr lang="en-US" altLang="fa-IR" sz="3200" smtClean="0">
                <a:sym typeface="Wingdings" panose="05000000000000000000" pitchFamily="2" charset="2"/>
              </a:rPr>
              <a:t></a:t>
            </a:r>
            <a:r>
              <a:rPr lang="fa-IR" altLang="fa-IR" sz="3200" smtClean="0">
                <a:sym typeface="Wingdings" panose="05000000000000000000" pitchFamily="2" charset="2"/>
              </a:rPr>
              <a:t> هر 3 بيت باينري به يک بيت اکتال تبديل مي شود.</a:t>
            </a:r>
            <a:endParaRPr lang="en-US" altLang="fa-IR" smtClean="0">
              <a:sym typeface="Wingdings" panose="05000000000000000000" pitchFamily="2" charset="2"/>
            </a:endParaRPr>
          </a:p>
          <a:p>
            <a:pPr eaLnBrk="1" hangingPunct="1"/>
            <a:r>
              <a:rPr lang="fa-IR" altLang="fa-IR" sz="4400" smtClean="0"/>
              <a:t>باينري به هگزادسيمال</a:t>
            </a:r>
          </a:p>
          <a:p>
            <a:pPr marL="742950" lvl="1" indent="-285750" eaLnBrk="1" hangingPunct="1"/>
            <a:r>
              <a:rPr lang="fa-IR" altLang="fa-IR" smtClean="0"/>
              <a:t> </a:t>
            </a:r>
            <a:r>
              <a:rPr lang="en-US" altLang="fa-IR" smtClean="0"/>
              <a:t>16 = 2</a:t>
            </a:r>
            <a:r>
              <a:rPr lang="en-US" altLang="fa-IR" baseline="30000" smtClean="0"/>
              <a:t>4</a:t>
            </a:r>
            <a:endParaRPr lang="fa-IR" altLang="fa-IR" baseline="30000" smtClean="0"/>
          </a:p>
          <a:p>
            <a:pPr marL="1143000" lvl="2" indent="-228600" eaLnBrk="1" hangingPunct="1">
              <a:buFont typeface="Arial" panose="020B0604020202020204" pitchFamily="34" charset="0"/>
              <a:buNone/>
            </a:pPr>
            <a:r>
              <a:rPr lang="en-US" altLang="fa-IR" sz="3200" smtClean="0">
                <a:sym typeface="Wingdings" panose="05000000000000000000" pitchFamily="2" charset="2"/>
              </a:rPr>
              <a:t></a:t>
            </a:r>
            <a:r>
              <a:rPr lang="fa-IR" altLang="fa-IR" sz="3200" smtClean="0">
                <a:sym typeface="Wingdings" panose="05000000000000000000" pitchFamily="2" charset="2"/>
              </a:rPr>
              <a:t> هر 4 بيت باينري به يک بيت </a:t>
            </a:r>
            <a:r>
              <a:rPr lang="fa-IR" altLang="fa-IR" sz="3200" smtClean="0"/>
              <a:t>هگزادسيمال</a:t>
            </a:r>
            <a:r>
              <a:rPr lang="fa-IR" altLang="fa-IR" sz="3200" smtClean="0">
                <a:sym typeface="Wingdings" panose="05000000000000000000" pitchFamily="2" charset="2"/>
              </a:rPr>
              <a:t> تبديل مي شود.</a:t>
            </a:r>
            <a:endParaRPr lang="en-US" altLang="fa-IR" sz="3200" smtClean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1A000B0-17B1-463F-AD5C-10CA316718F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21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Binary </a:t>
            </a:r>
            <a:r>
              <a:rPr lang="en-US" altLang="fa-IR" smtClean="0">
                <a:sym typeface="Symbol" panose="05050102010706020507" pitchFamily="18" charset="2"/>
              </a:rPr>
              <a:t> Octal</a:t>
            </a:r>
          </a:p>
        </p:txBody>
      </p:sp>
      <p:sp>
        <p:nvSpPr>
          <p:cNvPr id="752643" name="Text Box 3"/>
          <p:cNvSpPr txBox="1">
            <a:spLocks noChangeArrowheads="1"/>
          </p:cNvSpPr>
          <p:nvPr/>
        </p:nvSpPr>
        <p:spPr bwMode="auto">
          <a:xfrm>
            <a:off x="914400" y="3300413"/>
            <a:ext cx="76660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36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(011 010 101 000 . 111 101 011 100)</a:t>
            </a:r>
            <a:r>
              <a:rPr lang="en-US" altLang="fa-IR" sz="36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2</a:t>
            </a:r>
            <a:endParaRPr lang="en-US" altLang="fa-IR" sz="36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52644" name="Line 4"/>
          <p:cNvSpPr>
            <a:spLocks noChangeShapeType="1"/>
          </p:cNvSpPr>
          <p:nvPr/>
        </p:nvSpPr>
        <p:spPr bwMode="auto">
          <a:xfrm>
            <a:off x="19050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2645" name="Text Box 5"/>
          <p:cNvSpPr txBox="1">
            <a:spLocks noChangeArrowheads="1"/>
          </p:cNvSpPr>
          <p:nvPr/>
        </p:nvSpPr>
        <p:spPr bwMode="auto">
          <a:xfrm>
            <a:off x="990600" y="4443413"/>
            <a:ext cx="74215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36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( 3   2     5    0    .  7    5    3    4 )</a:t>
            </a:r>
            <a:r>
              <a:rPr lang="en-US" altLang="fa-IR" sz="36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8</a:t>
            </a:r>
            <a:endParaRPr lang="en-US" altLang="fa-IR" sz="36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52646" name="Line 6"/>
          <p:cNvSpPr>
            <a:spLocks noChangeShapeType="1"/>
          </p:cNvSpPr>
          <p:nvPr/>
        </p:nvSpPr>
        <p:spPr bwMode="auto">
          <a:xfrm>
            <a:off x="28194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2647" name="Line 7"/>
          <p:cNvSpPr>
            <a:spLocks noChangeShapeType="1"/>
          </p:cNvSpPr>
          <p:nvPr/>
        </p:nvSpPr>
        <p:spPr bwMode="auto">
          <a:xfrm>
            <a:off x="36576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2648" name="Line 8"/>
          <p:cNvSpPr>
            <a:spLocks noChangeShapeType="1"/>
          </p:cNvSpPr>
          <p:nvPr/>
        </p:nvSpPr>
        <p:spPr bwMode="auto">
          <a:xfrm>
            <a:off x="46482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2649" name="Line 9"/>
          <p:cNvSpPr>
            <a:spLocks noChangeShapeType="1"/>
          </p:cNvSpPr>
          <p:nvPr/>
        </p:nvSpPr>
        <p:spPr bwMode="auto">
          <a:xfrm>
            <a:off x="48768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2650" name="Line 10"/>
          <p:cNvSpPr>
            <a:spLocks noChangeShapeType="1"/>
          </p:cNvSpPr>
          <p:nvPr/>
        </p:nvSpPr>
        <p:spPr bwMode="auto">
          <a:xfrm>
            <a:off x="56388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2651" name="Line 11"/>
          <p:cNvSpPr>
            <a:spLocks noChangeShapeType="1"/>
          </p:cNvSpPr>
          <p:nvPr/>
        </p:nvSpPr>
        <p:spPr bwMode="auto">
          <a:xfrm>
            <a:off x="64770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2652" name="Line 12"/>
          <p:cNvSpPr>
            <a:spLocks noChangeShapeType="1"/>
          </p:cNvSpPr>
          <p:nvPr/>
        </p:nvSpPr>
        <p:spPr bwMode="auto">
          <a:xfrm>
            <a:off x="73152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2653" name="Line 13"/>
          <p:cNvSpPr>
            <a:spLocks noChangeShapeType="1"/>
          </p:cNvSpPr>
          <p:nvPr/>
        </p:nvSpPr>
        <p:spPr bwMode="auto">
          <a:xfrm>
            <a:off x="15240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2654" name="Line 14"/>
          <p:cNvSpPr>
            <a:spLocks noChangeShapeType="1"/>
          </p:cNvSpPr>
          <p:nvPr/>
        </p:nvSpPr>
        <p:spPr bwMode="auto">
          <a:xfrm>
            <a:off x="22098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2655" name="Line 15"/>
          <p:cNvSpPr>
            <a:spLocks noChangeShapeType="1"/>
          </p:cNvSpPr>
          <p:nvPr/>
        </p:nvSpPr>
        <p:spPr bwMode="auto">
          <a:xfrm>
            <a:off x="31242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2656" name="Line 16"/>
          <p:cNvSpPr>
            <a:spLocks noChangeShapeType="1"/>
          </p:cNvSpPr>
          <p:nvPr/>
        </p:nvSpPr>
        <p:spPr bwMode="auto">
          <a:xfrm>
            <a:off x="39624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2657" name="Line 17"/>
          <p:cNvSpPr>
            <a:spLocks noChangeShapeType="1"/>
          </p:cNvSpPr>
          <p:nvPr/>
        </p:nvSpPr>
        <p:spPr bwMode="auto">
          <a:xfrm>
            <a:off x="47244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2658" name="Line 18"/>
          <p:cNvSpPr>
            <a:spLocks noChangeShapeType="1"/>
          </p:cNvSpPr>
          <p:nvPr/>
        </p:nvSpPr>
        <p:spPr bwMode="auto">
          <a:xfrm>
            <a:off x="52578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2659" name="Line 19"/>
          <p:cNvSpPr>
            <a:spLocks noChangeShapeType="1"/>
          </p:cNvSpPr>
          <p:nvPr/>
        </p:nvSpPr>
        <p:spPr bwMode="auto">
          <a:xfrm>
            <a:off x="60198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2660" name="Line 20"/>
          <p:cNvSpPr>
            <a:spLocks noChangeShapeType="1"/>
          </p:cNvSpPr>
          <p:nvPr/>
        </p:nvSpPr>
        <p:spPr bwMode="auto">
          <a:xfrm>
            <a:off x="68580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2661" name="Line 21"/>
          <p:cNvSpPr>
            <a:spLocks noChangeShapeType="1"/>
          </p:cNvSpPr>
          <p:nvPr/>
        </p:nvSpPr>
        <p:spPr bwMode="auto">
          <a:xfrm>
            <a:off x="76962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1716088" y="1203325"/>
            <a:ext cx="5735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3600" b="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(11010101000.1111010111)</a:t>
            </a:r>
            <a:r>
              <a:rPr lang="en-US" altLang="fa-IR" sz="3600" b="0" baseline="-250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2</a:t>
            </a:r>
            <a:endParaRPr lang="en-US" altLang="fa-IR" sz="3600" b="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04339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5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5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5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5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5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5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5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5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5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5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5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5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5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75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5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5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75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75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43" grpId="0"/>
      <p:bldP spid="752644" grpId="0" animBg="1"/>
      <p:bldP spid="752645" grpId="0"/>
      <p:bldP spid="752646" grpId="0" animBg="1"/>
      <p:bldP spid="752647" grpId="0" animBg="1"/>
      <p:bldP spid="752648" grpId="0" animBg="1"/>
      <p:bldP spid="752649" grpId="0" animBg="1"/>
      <p:bldP spid="752650" grpId="0" animBg="1"/>
      <p:bldP spid="752651" grpId="0" animBg="1"/>
      <p:bldP spid="752652" grpId="0" animBg="1"/>
      <p:bldP spid="752653" grpId="0" animBg="1"/>
      <p:bldP spid="752654" grpId="0" animBg="1"/>
      <p:bldP spid="752655" grpId="0" animBg="1"/>
      <p:bldP spid="752656" grpId="0" animBg="1"/>
      <p:bldP spid="752657" grpId="0" animBg="1"/>
      <p:bldP spid="752658" grpId="0" animBg="1"/>
      <p:bldP spid="752659" grpId="0" animBg="1"/>
      <p:bldP spid="752660" grpId="0" animBg="1"/>
      <p:bldP spid="75266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16522C9-4700-43BC-B561-96B9C6F288A5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Binary </a:t>
            </a:r>
            <a:r>
              <a:rPr lang="en-US" altLang="fa-IR" smtClean="0">
                <a:sym typeface="Symbol" panose="05050102010706020507" pitchFamily="18" charset="2"/>
              </a:rPr>
              <a:t> Hex</a:t>
            </a:r>
          </a:p>
        </p:txBody>
      </p:sp>
      <p:sp>
        <p:nvSpPr>
          <p:cNvPr id="754691" name="Text Box 3"/>
          <p:cNvSpPr txBox="1">
            <a:spLocks noChangeArrowheads="1"/>
          </p:cNvSpPr>
          <p:nvPr/>
        </p:nvSpPr>
        <p:spPr bwMode="auto">
          <a:xfrm>
            <a:off x="838200" y="3321050"/>
            <a:ext cx="762000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36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   6	     A	8    </a:t>
            </a:r>
            <a:r>
              <a:rPr lang="en-US" altLang="fa-IR" sz="3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.</a:t>
            </a:r>
            <a:r>
              <a:rPr lang="en-US" altLang="fa-IR" sz="36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F	     5      C )</a:t>
            </a:r>
            <a:r>
              <a:rPr lang="en-US" altLang="fa-IR" sz="36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54692" name="Line 4"/>
          <p:cNvSpPr>
            <a:spLocks noChangeShapeType="1"/>
          </p:cNvSpPr>
          <p:nvPr/>
        </p:nvSpPr>
        <p:spPr bwMode="auto">
          <a:xfrm>
            <a:off x="6781800" y="2133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4693" name="Line 5"/>
          <p:cNvSpPr>
            <a:spLocks noChangeShapeType="1"/>
          </p:cNvSpPr>
          <p:nvPr/>
        </p:nvSpPr>
        <p:spPr bwMode="auto">
          <a:xfrm>
            <a:off x="16764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4694" name="Line 6"/>
          <p:cNvSpPr>
            <a:spLocks noChangeShapeType="1"/>
          </p:cNvSpPr>
          <p:nvPr/>
        </p:nvSpPr>
        <p:spPr bwMode="auto">
          <a:xfrm>
            <a:off x="27432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4695" name="Line 7"/>
          <p:cNvSpPr>
            <a:spLocks noChangeShapeType="1"/>
          </p:cNvSpPr>
          <p:nvPr/>
        </p:nvSpPr>
        <p:spPr bwMode="auto">
          <a:xfrm>
            <a:off x="46482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4696" name="Line 8"/>
          <p:cNvSpPr>
            <a:spLocks noChangeShapeType="1"/>
          </p:cNvSpPr>
          <p:nvPr/>
        </p:nvSpPr>
        <p:spPr bwMode="auto">
          <a:xfrm>
            <a:off x="38100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4697" name="Line 9"/>
          <p:cNvSpPr>
            <a:spLocks noChangeShapeType="1"/>
          </p:cNvSpPr>
          <p:nvPr/>
        </p:nvSpPr>
        <p:spPr bwMode="auto">
          <a:xfrm>
            <a:off x="52578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4698" name="Line 10"/>
          <p:cNvSpPr>
            <a:spLocks noChangeShapeType="1"/>
          </p:cNvSpPr>
          <p:nvPr/>
        </p:nvSpPr>
        <p:spPr bwMode="auto">
          <a:xfrm>
            <a:off x="63246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4699" name="Line 11"/>
          <p:cNvSpPr>
            <a:spLocks noChangeShapeType="1"/>
          </p:cNvSpPr>
          <p:nvPr/>
        </p:nvSpPr>
        <p:spPr bwMode="auto">
          <a:xfrm>
            <a:off x="73914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4700" name="Rectangle 12"/>
          <p:cNvSpPr>
            <a:spLocks noChangeArrowheads="1"/>
          </p:cNvSpPr>
          <p:nvPr/>
        </p:nvSpPr>
        <p:spPr bwMode="auto">
          <a:xfrm>
            <a:off x="762000" y="1981200"/>
            <a:ext cx="7656513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36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( 0110 1010 1000 . 1111 0101 1100 )</a:t>
            </a:r>
            <a:r>
              <a:rPr lang="en-US" altLang="fa-IR" sz="36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54701" name="Line 13"/>
          <p:cNvSpPr>
            <a:spLocks noChangeShapeType="1"/>
          </p:cNvSpPr>
          <p:nvPr/>
        </p:nvSpPr>
        <p:spPr bwMode="auto">
          <a:xfrm>
            <a:off x="5715000" y="2133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4702" name="Line 14"/>
          <p:cNvSpPr>
            <a:spLocks noChangeShapeType="1"/>
          </p:cNvSpPr>
          <p:nvPr/>
        </p:nvSpPr>
        <p:spPr bwMode="auto">
          <a:xfrm>
            <a:off x="4724400" y="2133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4703" name="Line 15"/>
          <p:cNvSpPr>
            <a:spLocks noChangeShapeType="1"/>
          </p:cNvSpPr>
          <p:nvPr/>
        </p:nvSpPr>
        <p:spPr bwMode="auto">
          <a:xfrm>
            <a:off x="3276600" y="2133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4704" name="Line 16"/>
          <p:cNvSpPr>
            <a:spLocks noChangeShapeType="1"/>
          </p:cNvSpPr>
          <p:nvPr/>
        </p:nvSpPr>
        <p:spPr bwMode="auto">
          <a:xfrm>
            <a:off x="4495800" y="2133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4705" name="Line 17"/>
          <p:cNvSpPr>
            <a:spLocks noChangeShapeType="1"/>
          </p:cNvSpPr>
          <p:nvPr/>
        </p:nvSpPr>
        <p:spPr bwMode="auto">
          <a:xfrm>
            <a:off x="2209800" y="2133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7123" name="Rectangle 18"/>
          <p:cNvSpPr>
            <a:spLocks noChangeArrowheads="1"/>
          </p:cNvSpPr>
          <p:nvPr/>
        </p:nvSpPr>
        <p:spPr bwMode="auto">
          <a:xfrm>
            <a:off x="1120775" y="1196975"/>
            <a:ext cx="66913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3600" b="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(110 1010 1000 . 1111 0101 11 )</a:t>
            </a:r>
            <a:r>
              <a:rPr lang="en-US" altLang="fa-IR" sz="3600" b="0" baseline="-250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4779305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5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5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5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5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5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5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5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5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5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5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5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5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5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75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691" grpId="0"/>
      <p:bldP spid="754692" grpId="0" animBg="1"/>
      <p:bldP spid="754693" grpId="0" animBg="1"/>
      <p:bldP spid="754694" grpId="0" animBg="1"/>
      <p:bldP spid="754695" grpId="0" animBg="1"/>
      <p:bldP spid="754696" grpId="0" animBg="1"/>
      <p:bldP spid="754697" grpId="0" animBg="1"/>
      <p:bldP spid="754698" grpId="0" animBg="1"/>
      <p:bldP spid="754699" grpId="0" animBg="1"/>
      <p:bldP spid="754700" grpId="0"/>
      <p:bldP spid="754701" grpId="0" animBg="1"/>
      <p:bldP spid="754702" grpId="0" animBg="1"/>
      <p:bldP spid="754703" grpId="0" animBg="1"/>
      <p:bldP spid="754704" grpId="0" animBg="1"/>
      <p:bldP spid="75470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115CAB1-5F28-486F-91F2-7D38D1904439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Octal </a:t>
            </a:r>
            <a:r>
              <a:rPr lang="en-US" altLang="fa-IR" smtClean="0">
                <a:sym typeface="Symbol" panose="05050102010706020507" pitchFamily="18" charset="2"/>
              </a:rPr>
              <a:t> Hex</a:t>
            </a:r>
          </a:p>
        </p:txBody>
      </p:sp>
      <p:sp>
        <p:nvSpPr>
          <p:cNvPr id="756739" name="Text Box 3"/>
          <p:cNvSpPr txBox="1">
            <a:spLocks noChangeArrowheads="1"/>
          </p:cNvSpPr>
          <p:nvPr/>
        </p:nvSpPr>
        <p:spPr bwMode="auto">
          <a:xfrm>
            <a:off x="2133600" y="1970088"/>
            <a:ext cx="5561013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</a:pPr>
            <a:r>
              <a:rPr lang="fa-IR" altLang="fa-IR" b="0">
                <a:solidFill>
                  <a:schemeClr val="accent2"/>
                </a:solidFill>
                <a:latin typeface="Comic Sans MS" panose="030F0702030302020204" pitchFamily="66" charset="0"/>
                <a:cs typeface="Nazanin" panose="00000400000000000000" pitchFamily="2" charset="-78"/>
              </a:rPr>
              <a:t> ازطريق باينري انجام دهيد:</a:t>
            </a:r>
            <a:endParaRPr lang="en-US" altLang="fa-IR" b="0">
              <a:solidFill>
                <a:schemeClr val="accent2"/>
              </a:solidFill>
              <a:latin typeface="Comic Sans MS" panose="030F0702030302020204" pitchFamily="66" charset="0"/>
              <a:cs typeface="Nazanin" panose="00000400000000000000" pitchFamily="2" charset="-78"/>
            </a:endParaRPr>
          </a:p>
          <a:p>
            <a:pPr rtl="0">
              <a:spcBef>
                <a:spcPct val="0"/>
              </a:spcBef>
              <a:buFontTx/>
              <a:buNone/>
            </a:pPr>
            <a:endParaRPr lang="en-US" altLang="fa-IR" b="0">
              <a:solidFill>
                <a:schemeClr val="accent2"/>
              </a:solidFill>
              <a:latin typeface="Comic Sans MS" panose="030F0702030302020204" pitchFamily="66" charset="0"/>
              <a:cs typeface="Nazanin" panose="00000400000000000000" pitchFamily="2" charset="-78"/>
            </a:endParaRPr>
          </a:p>
          <a:p>
            <a:pPr rtl="0">
              <a:spcBef>
                <a:spcPct val="0"/>
              </a:spcBef>
              <a:buFontTx/>
              <a:buNone/>
            </a:pPr>
            <a:r>
              <a:rPr lang="en-US" altLang="fa-IR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Hex </a:t>
            </a:r>
            <a:r>
              <a:rPr lang="en-US" altLang="fa-IR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Wingdings" panose="05000000000000000000" pitchFamily="2" charset="2"/>
              </a:rPr>
              <a:t> Binary  Octal</a:t>
            </a:r>
          </a:p>
          <a:p>
            <a:pPr rtl="0">
              <a:spcBef>
                <a:spcPct val="0"/>
              </a:spcBef>
              <a:buFontTx/>
              <a:buNone/>
            </a:pPr>
            <a:r>
              <a:rPr lang="en-US" altLang="fa-IR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Wingdings" panose="05000000000000000000" pitchFamily="2" charset="2"/>
              </a:rPr>
              <a:t>Octal  Binary  Hex</a:t>
            </a:r>
            <a:endParaRPr lang="en-US" altLang="fa-IR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C2575C5-B96C-402D-BE10-D23C68CDC686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defTabSz="914400" rtl="1" eaLnBrk="1" hangingPunct="1"/>
            <a:r>
              <a:rPr lang="fa-IR" altLang="fa-IR" smtClean="0"/>
              <a:t>تبديل ها (مثال)</a:t>
            </a:r>
            <a:endParaRPr lang="en-US" altLang="fa-IR" smtClean="0"/>
          </a:p>
        </p:txBody>
      </p:sp>
      <p:sp>
        <p:nvSpPr>
          <p:cNvPr id="51204" name="Text Box 9"/>
          <p:cNvSpPr txBox="1">
            <a:spLocks noChangeArrowheads="1"/>
          </p:cNvSpPr>
          <p:nvPr/>
        </p:nvSpPr>
        <p:spPr bwMode="auto">
          <a:xfrm>
            <a:off x="6396038" y="1412875"/>
            <a:ext cx="219233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</a:pPr>
            <a:r>
              <a:rPr lang="fa-IR" altLang="fa-IR" sz="2700" b="0">
                <a:solidFill>
                  <a:srgbClr val="FF0000"/>
                </a:solidFill>
                <a:latin typeface="Times New Roman" panose="02020603050405020304" pitchFamily="18" charset="0"/>
                <a:cs typeface="Nazanin" panose="00000400000000000000" pitchFamily="2" charset="-78"/>
              </a:rPr>
              <a:t> جدول را پر کنيد:</a:t>
            </a:r>
            <a:endParaRPr lang="en-US" altLang="fa-IR" sz="3600" b="0">
              <a:solidFill>
                <a:schemeClr val="accent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921677" name="Group 77"/>
          <p:cNvGraphicFramePr>
            <a:graphicFrameLocks noGrp="1"/>
          </p:cNvGraphicFramePr>
          <p:nvPr/>
        </p:nvGraphicFramePr>
        <p:xfrm>
          <a:off x="468313" y="2060575"/>
          <a:ext cx="8229600" cy="4013200"/>
        </p:xfrm>
        <a:graphic>
          <a:graphicData uri="http://schemas.openxmlformats.org/drawingml/2006/table">
            <a:tbl>
              <a:tblPr/>
              <a:tblGrid>
                <a:gridCol w="1676400"/>
                <a:gridCol w="2489200"/>
                <a:gridCol w="2032000"/>
                <a:gridCol w="20320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Hex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329.3935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10101101.011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336.5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F9C7.A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77B08DE-816F-47C1-A283-88B235A6EA2E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fa-IR" sz="3600" dirty="0" smtClean="0"/>
              <a:t>سيستم نمايش اعداد (دسيمال)</a:t>
            </a:r>
            <a:r>
              <a:rPr lang="fa-IR" altLang="fa-IR" sz="3600" dirty="0"/>
              <a:t> (</a:t>
            </a:r>
            <a:r>
              <a:rPr lang="fa-IR" altLang="fa-IR" sz="3600" dirty="0">
                <a:cs typeface="Zar"/>
              </a:rPr>
              <a:t>*</a:t>
            </a:r>
            <a:r>
              <a:rPr lang="fa-IR" altLang="fa-IR" sz="3600" dirty="0"/>
              <a:t>)</a:t>
            </a:r>
            <a:endParaRPr lang="en-US" altLang="fa-IR" sz="3600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pPr marL="742950" lvl="1" indent="-285750" eaLnBrk="1" hangingPunct="1">
              <a:lnSpc>
                <a:spcPct val="80000"/>
              </a:lnSpc>
            </a:pPr>
            <a:r>
              <a:rPr lang="fa-IR" altLang="fa-IR" smtClean="0"/>
              <a:t> اعداد دسيمال: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fa-IR" altLang="fa-IR" smtClean="0"/>
              <a:t>دو بخش صحيح و اعشاري</a:t>
            </a:r>
            <a:endParaRPr lang="en-US" altLang="fa-IR" smtClean="0"/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altLang="fa-IR" smtClean="0">
              <a:sym typeface="Symbol" panose="05050102010706020507" pitchFamily="18" charset="2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fa-IR" sz="2900" smtClean="0">
                <a:sym typeface="Symbol" panose="05050102010706020507" pitchFamily="18" charset="2"/>
              </a:rPr>
              <a:t>A</a:t>
            </a:r>
            <a:r>
              <a:rPr lang="en-US" altLang="fa-IR" sz="2900" baseline="-25000" smtClean="0">
                <a:sym typeface="Symbol" panose="05050102010706020507" pitchFamily="18" charset="2"/>
              </a:rPr>
              <a:t>n-1</a:t>
            </a:r>
            <a:r>
              <a:rPr lang="en-US" altLang="fa-IR" sz="2900" smtClean="0">
                <a:sym typeface="Symbol" panose="05050102010706020507" pitchFamily="18" charset="2"/>
              </a:rPr>
              <a:t> A</a:t>
            </a:r>
            <a:r>
              <a:rPr lang="en-US" altLang="fa-IR" sz="2900" baseline="-25000" smtClean="0">
                <a:sym typeface="Symbol" panose="05050102010706020507" pitchFamily="18" charset="2"/>
              </a:rPr>
              <a:t>n-2</a:t>
            </a:r>
            <a:r>
              <a:rPr lang="en-US" altLang="fa-IR" sz="2900" smtClean="0">
                <a:sym typeface="Symbol" panose="05050102010706020507" pitchFamily="18" charset="2"/>
              </a:rPr>
              <a:t> … A</a:t>
            </a:r>
            <a:r>
              <a:rPr lang="en-US" altLang="fa-IR" sz="2900" baseline="-25000" smtClean="0">
                <a:sym typeface="Symbol" panose="05050102010706020507" pitchFamily="18" charset="2"/>
              </a:rPr>
              <a:t>1</a:t>
            </a:r>
            <a:r>
              <a:rPr lang="en-US" altLang="fa-IR" sz="2900" smtClean="0">
                <a:sym typeface="Symbol" panose="05050102010706020507" pitchFamily="18" charset="2"/>
              </a:rPr>
              <a:t> A</a:t>
            </a:r>
            <a:r>
              <a:rPr lang="en-US" altLang="fa-IR" sz="2900" baseline="-25000" smtClean="0">
                <a:sym typeface="Symbol" panose="05050102010706020507" pitchFamily="18" charset="2"/>
              </a:rPr>
              <a:t>0</a:t>
            </a:r>
            <a:r>
              <a:rPr lang="en-US" altLang="fa-IR" sz="2900" smtClean="0">
                <a:sym typeface="Symbol" panose="05050102010706020507" pitchFamily="18" charset="2"/>
              </a:rPr>
              <a:t> . A</a:t>
            </a:r>
            <a:r>
              <a:rPr lang="en-US" altLang="fa-IR" sz="2900" baseline="-25000" smtClean="0">
                <a:sym typeface="Symbol" panose="05050102010706020507" pitchFamily="18" charset="2"/>
              </a:rPr>
              <a:t>-1</a:t>
            </a:r>
            <a:r>
              <a:rPr lang="en-US" altLang="fa-IR" sz="2900" smtClean="0">
                <a:sym typeface="Symbol" panose="05050102010706020507" pitchFamily="18" charset="2"/>
              </a:rPr>
              <a:t> A</a:t>
            </a:r>
            <a:r>
              <a:rPr lang="en-US" altLang="fa-IR" sz="2900" baseline="-25000" smtClean="0">
                <a:sym typeface="Symbol" panose="05050102010706020507" pitchFamily="18" charset="2"/>
              </a:rPr>
              <a:t>-2</a:t>
            </a:r>
            <a:r>
              <a:rPr lang="en-US" altLang="fa-IR" sz="2900" smtClean="0">
                <a:sym typeface="Symbol" panose="05050102010706020507" pitchFamily="18" charset="2"/>
              </a:rPr>
              <a:t> … A</a:t>
            </a:r>
            <a:r>
              <a:rPr lang="en-US" altLang="fa-IR" sz="2900" baseline="-25000" smtClean="0">
                <a:sym typeface="Symbol" panose="05050102010706020507" pitchFamily="18" charset="2"/>
              </a:rPr>
              <a:t>-m+1</a:t>
            </a:r>
            <a:r>
              <a:rPr lang="en-US" altLang="fa-IR" sz="2900" smtClean="0">
                <a:sym typeface="Symbol" panose="05050102010706020507" pitchFamily="18" charset="2"/>
              </a:rPr>
              <a:t> A</a:t>
            </a:r>
            <a:r>
              <a:rPr lang="en-US" altLang="fa-IR" sz="2900" baseline="-25000" smtClean="0">
                <a:sym typeface="Symbol" panose="05050102010706020507" pitchFamily="18" charset="2"/>
              </a:rPr>
              <a:t>-m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fa-IR" sz="2900" smtClean="0">
              <a:sym typeface="Symbol" panose="05050102010706020507" pitchFamily="18" charset="2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fa-IR" altLang="fa-IR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که </a:t>
            </a:r>
            <a:r>
              <a:rPr lang="en-US" altLang="fa-IR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en-US" altLang="fa-IR" sz="2400" b="0" baseline="-25000" smtClean="0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fa-IR" altLang="fa-IR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 عددي بين </a:t>
            </a:r>
            <a:r>
              <a:rPr lang="en-US" altLang="fa-IR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0</a:t>
            </a:r>
            <a:r>
              <a:rPr lang="fa-IR" altLang="fa-IR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 تا </a:t>
            </a:r>
            <a:r>
              <a:rPr lang="en-US" altLang="fa-IR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9</a:t>
            </a:r>
            <a:r>
              <a:rPr lang="fa-IR" altLang="fa-IR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 و با وزن </a:t>
            </a:r>
            <a:r>
              <a:rPr lang="en-US" altLang="fa-IR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10</a:t>
            </a:r>
            <a:r>
              <a:rPr lang="en-US" altLang="fa-IR" sz="2400" b="0" baseline="30000" smtClean="0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fa-IR" altLang="fa-IR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 است.</a:t>
            </a:r>
            <a:endParaRPr lang="en-US" altLang="fa-IR" sz="2400" b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n-US" altLang="fa-IR" sz="2800" b="0" smtClean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3D794B6-4655-41E2-80DD-5AF99A0C237A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dirty="0" smtClean="0"/>
              <a:t>سيستم نمايش اعداد (دسيمال)</a:t>
            </a:r>
            <a:r>
              <a:rPr lang="fa-IR" altLang="fa-IR" sz="3600" dirty="0"/>
              <a:t> (</a:t>
            </a:r>
            <a:r>
              <a:rPr lang="fa-IR" altLang="fa-IR" sz="3600" dirty="0">
                <a:cs typeface="Zar"/>
              </a:rPr>
              <a:t>*</a:t>
            </a:r>
            <a:r>
              <a:rPr lang="fa-IR" altLang="fa-IR" sz="3600" dirty="0"/>
              <a:t>)</a:t>
            </a:r>
            <a:endParaRPr lang="en-US" altLang="fa-IR" sz="3600" dirty="0" smtClean="0"/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304800" y="1125538"/>
            <a:ext cx="8229600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400">
                <a:solidFill>
                  <a:schemeClr val="accent2"/>
                </a:solidFill>
              </a:rPr>
              <a:t>The value of </a:t>
            </a:r>
            <a:endParaRPr lang="en-US" altLang="fa-IR" sz="24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algn="ctr" eaLnBrk="1" hangingPunct="1">
              <a:buFontTx/>
              <a:buNone/>
            </a:pPr>
            <a:r>
              <a:rPr lang="en-US" altLang="fa-IR" sz="2800">
                <a:sym typeface="Symbol" panose="05050102010706020507" pitchFamily="18" charset="2"/>
              </a:rPr>
              <a:t>A</a:t>
            </a:r>
            <a:r>
              <a:rPr lang="en-US" altLang="fa-IR" sz="2800" baseline="-25000">
                <a:sym typeface="Symbol" panose="05050102010706020507" pitchFamily="18" charset="2"/>
              </a:rPr>
              <a:t>n-1</a:t>
            </a:r>
            <a:r>
              <a:rPr lang="en-US" altLang="fa-IR" sz="2800">
                <a:sym typeface="Symbol" panose="05050102010706020507" pitchFamily="18" charset="2"/>
              </a:rPr>
              <a:t> A</a:t>
            </a:r>
            <a:r>
              <a:rPr lang="en-US" altLang="fa-IR" sz="2800" baseline="-25000">
                <a:sym typeface="Symbol" panose="05050102010706020507" pitchFamily="18" charset="2"/>
              </a:rPr>
              <a:t>n-2</a:t>
            </a:r>
            <a:r>
              <a:rPr lang="en-US" altLang="fa-IR" sz="2800">
                <a:sym typeface="Symbol" panose="05050102010706020507" pitchFamily="18" charset="2"/>
              </a:rPr>
              <a:t> … A</a:t>
            </a:r>
            <a:r>
              <a:rPr lang="en-US" altLang="fa-IR" sz="2800" baseline="-25000">
                <a:sym typeface="Symbol" panose="05050102010706020507" pitchFamily="18" charset="2"/>
              </a:rPr>
              <a:t>1</a:t>
            </a:r>
            <a:r>
              <a:rPr lang="en-US" altLang="fa-IR" sz="2800">
                <a:sym typeface="Symbol" panose="05050102010706020507" pitchFamily="18" charset="2"/>
              </a:rPr>
              <a:t> A</a:t>
            </a:r>
            <a:r>
              <a:rPr lang="en-US" altLang="fa-IR" sz="2800" baseline="-25000">
                <a:sym typeface="Symbol" panose="05050102010706020507" pitchFamily="18" charset="2"/>
              </a:rPr>
              <a:t>0</a:t>
            </a:r>
            <a:r>
              <a:rPr lang="en-US" altLang="fa-IR" sz="2800">
                <a:sym typeface="Symbol" panose="05050102010706020507" pitchFamily="18" charset="2"/>
              </a:rPr>
              <a:t> . A</a:t>
            </a:r>
            <a:r>
              <a:rPr lang="en-US" altLang="fa-IR" sz="2800" baseline="-25000">
                <a:sym typeface="Symbol" panose="05050102010706020507" pitchFamily="18" charset="2"/>
              </a:rPr>
              <a:t>-1</a:t>
            </a:r>
            <a:r>
              <a:rPr lang="en-US" altLang="fa-IR" sz="2800">
                <a:sym typeface="Symbol" panose="05050102010706020507" pitchFamily="18" charset="2"/>
              </a:rPr>
              <a:t> A</a:t>
            </a:r>
            <a:r>
              <a:rPr lang="en-US" altLang="fa-IR" sz="2800" baseline="-25000">
                <a:sym typeface="Symbol" panose="05050102010706020507" pitchFamily="18" charset="2"/>
              </a:rPr>
              <a:t>-2</a:t>
            </a:r>
            <a:r>
              <a:rPr lang="en-US" altLang="fa-IR" sz="2800">
                <a:sym typeface="Symbol" panose="05050102010706020507" pitchFamily="18" charset="2"/>
              </a:rPr>
              <a:t> … A</a:t>
            </a:r>
            <a:r>
              <a:rPr lang="en-US" altLang="fa-IR" sz="2800" baseline="-25000">
                <a:sym typeface="Symbol" panose="05050102010706020507" pitchFamily="18" charset="2"/>
              </a:rPr>
              <a:t>-m+1</a:t>
            </a:r>
            <a:r>
              <a:rPr lang="en-US" altLang="fa-IR" sz="2800">
                <a:sym typeface="Symbol" panose="05050102010706020507" pitchFamily="18" charset="2"/>
              </a:rPr>
              <a:t> A</a:t>
            </a:r>
            <a:r>
              <a:rPr lang="en-US" altLang="fa-IR" sz="2800" baseline="-25000">
                <a:sym typeface="Symbol" panose="05050102010706020507" pitchFamily="18" charset="2"/>
              </a:rPr>
              <a:t>-m</a:t>
            </a:r>
            <a:endParaRPr lang="en-US" altLang="fa-IR" sz="2400">
              <a:sym typeface="Symbol" panose="05050102010706020507" pitchFamily="18" charset="2"/>
            </a:endParaRPr>
          </a:p>
          <a:p>
            <a:pPr algn="ctr" eaLnBrk="1" hangingPunct="1">
              <a:buFontTx/>
              <a:buNone/>
            </a:pPr>
            <a:r>
              <a:rPr lang="en-US" altLang="fa-IR" sz="2400">
                <a:solidFill>
                  <a:schemeClr val="accent2"/>
                </a:solidFill>
                <a:sym typeface="Symbol" panose="05050102010706020507" pitchFamily="18" charset="2"/>
              </a:rPr>
              <a:t>is calculated by</a:t>
            </a:r>
          </a:p>
          <a:p>
            <a:pPr algn="ctr" eaLnBrk="1" hangingPunct="1">
              <a:buFontTx/>
              <a:buNone/>
            </a:pPr>
            <a:r>
              <a:rPr lang="en-US" altLang="fa-IR" sz="3600">
                <a:sym typeface="Symbol" panose="05050102010706020507" pitchFamily="18" charset="2"/>
              </a:rPr>
              <a:t></a:t>
            </a:r>
            <a:r>
              <a:rPr lang="en-US" altLang="fa-IR" sz="3600" baseline="-25000">
                <a:sym typeface="Symbol" panose="05050102010706020507" pitchFamily="18" charset="2"/>
              </a:rPr>
              <a:t>i=n-1..0</a:t>
            </a:r>
            <a:r>
              <a:rPr lang="en-US" altLang="fa-IR" sz="3200">
                <a:sym typeface="Symbol" panose="05050102010706020507" pitchFamily="18" charset="2"/>
              </a:rPr>
              <a:t> </a:t>
            </a:r>
            <a:r>
              <a:rPr lang="en-US" altLang="fa-IR" sz="2800">
                <a:sym typeface="Symbol" panose="05050102010706020507" pitchFamily="18" charset="2"/>
              </a:rPr>
              <a:t>(A</a:t>
            </a:r>
            <a:r>
              <a:rPr lang="en-US" altLang="fa-IR" sz="2800" baseline="-25000">
                <a:sym typeface="Symbol" panose="05050102010706020507" pitchFamily="18" charset="2"/>
              </a:rPr>
              <a:t>i</a:t>
            </a:r>
            <a:r>
              <a:rPr lang="en-US" altLang="fa-IR" sz="2800">
                <a:sym typeface="Symbol" panose="05050102010706020507" pitchFamily="18" charset="2"/>
              </a:rPr>
              <a:t>  10</a:t>
            </a:r>
            <a:r>
              <a:rPr lang="en-US" altLang="fa-IR" sz="2800" baseline="30000">
                <a:sym typeface="Symbol" panose="05050102010706020507" pitchFamily="18" charset="2"/>
              </a:rPr>
              <a:t>i </a:t>
            </a:r>
            <a:r>
              <a:rPr lang="en-US" altLang="fa-IR" sz="2800">
                <a:sym typeface="Symbol" panose="05050102010706020507" pitchFamily="18" charset="2"/>
              </a:rPr>
              <a:t>) + </a:t>
            </a:r>
            <a:r>
              <a:rPr lang="en-US" altLang="fa-IR" sz="3600">
                <a:sym typeface="Symbol" panose="05050102010706020507" pitchFamily="18" charset="2"/>
              </a:rPr>
              <a:t></a:t>
            </a:r>
            <a:r>
              <a:rPr lang="en-US" altLang="fa-IR" sz="3600" baseline="-25000">
                <a:sym typeface="Symbol" panose="05050102010706020507" pitchFamily="18" charset="2"/>
              </a:rPr>
              <a:t>i=-m..-1</a:t>
            </a:r>
            <a:r>
              <a:rPr lang="en-US" altLang="fa-IR" sz="3200">
                <a:sym typeface="Symbol" panose="05050102010706020507" pitchFamily="18" charset="2"/>
              </a:rPr>
              <a:t> </a:t>
            </a:r>
            <a:r>
              <a:rPr lang="en-US" altLang="fa-IR" sz="2800">
                <a:sym typeface="Symbol" panose="05050102010706020507" pitchFamily="18" charset="2"/>
              </a:rPr>
              <a:t>(A</a:t>
            </a:r>
            <a:r>
              <a:rPr lang="en-US" altLang="fa-IR" sz="2800" baseline="-25000">
                <a:sym typeface="Symbol" panose="05050102010706020507" pitchFamily="18" charset="2"/>
              </a:rPr>
              <a:t>i</a:t>
            </a:r>
            <a:r>
              <a:rPr lang="en-US" altLang="fa-IR" sz="2800">
                <a:sym typeface="Symbol" panose="05050102010706020507" pitchFamily="18" charset="2"/>
              </a:rPr>
              <a:t>  10</a:t>
            </a:r>
            <a:r>
              <a:rPr lang="en-US" altLang="fa-IR" sz="2800" baseline="30000">
                <a:sym typeface="Symbol" panose="05050102010706020507" pitchFamily="18" charset="2"/>
              </a:rPr>
              <a:t>i </a:t>
            </a:r>
            <a:r>
              <a:rPr lang="en-US" altLang="fa-IR" sz="2800">
                <a:sym typeface="Symbol" panose="05050102010706020507" pitchFamily="18" charset="2"/>
              </a:rPr>
              <a:t>) </a:t>
            </a:r>
          </a:p>
        </p:txBody>
      </p:sp>
      <p:sp>
        <p:nvSpPr>
          <p:cNvPr id="723974" name="Rectangle 6"/>
          <p:cNvSpPr>
            <a:spLocks noChangeArrowheads="1"/>
          </p:cNvSpPr>
          <p:nvPr/>
        </p:nvSpPr>
        <p:spPr bwMode="auto">
          <a:xfrm>
            <a:off x="250825" y="3429000"/>
            <a:ext cx="82296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 eaLnBrk="1" hangingPunct="1">
              <a:buFontTx/>
              <a:buNone/>
            </a:pPr>
            <a:r>
              <a:rPr lang="fa-IR" altLang="fa-IR" sz="3600">
                <a:solidFill>
                  <a:srgbClr val="FF0000"/>
                </a:solidFill>
              </a:rPr>
              <a:t>مثال:</a:t>
            </a:r>
          </a:p>
          <a:p>
            <a:pPr algn="ctr" rtl="0" eaLnBrk="1" hangingPunct="1">
              <a:buFontTx/>
              <a:buNone/>
            </a:pPr>
            <a:endParaRPr lang="fa-IR" altLang="fa-IR" sz="3600">
              <a:solidFill>
                <a:srgbClr val="FF0000"/>
              </a:solidFill>
            </a:endParaRPr>
          </a:p>
          <a:p>
            <a:pPr algn="l" rtl="0" eaLnBrk="1" hangingPunct="1">
              <a:buFontTx/>
              <a:buNone/>
            </a:pPr>
            <a:r>
              <a:rPr lang="en-US" altLang="fa-IR" sz="2800">
                <a:sym typeface="Symbol" panose="05050102010706020507" pitchFamily="18" charset="2"/>
              </a:rPr>
              <a:t>(126.53)</a:t>
            </a:r>
            <a:r>
              <a:rPr lang="en-US" altLang="fa-IR" sz="2800" baseline="-25000">
                <a:solidFill>
                  <a:schemeClr val="accent2"/>
                </a:solidFill>
                <a:sym typeface="Symbol" panose="05050102010706020507" pitchFamily="18" charset="2"/>
              </a:rPr>
              <a:t>10</a:t>
            </a:r>
            <a:r>
              <a:rPr lang="fa-IR" altLang="fa-IR" sz="2800" baseline="-2500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fa-IR" sz="280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</a:p>
          <a:p>
            <a:pPr algn="l" rtl="0" eaLnBrk="1" hangingPunct="1">
              <a:buFontTx/>
              <a:buNone/>
            </a:pPr>
            <a:r>
              <a:rPr lang="en-US" altLang="fa-IR" sz="2800">
                <a:solidFill>
                  <a:schemeClr val="accent2"/>
                </a:solidFill>
                <a:sym typeface="Symbol" panose="05050102010706020507" pitchFamily="18" charset="2"/>
              </a:rPr>
              <a:t>			= 1*10</a:t>
            </a:r>
            <a:r>
              <a:rPr lang="en-US" altLang="fa-IR" sz="2800" baseline="3000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fa-IR" sz="2800">
                <a:solidFill>
                  <a:schemeClr val="accent2"/>
                </a:solidFill>
                <a:sym typeface="Symbol" panose="05050102010706020507" pitchFamily="18" charset="2"/>
              </a:rPr>
              <a:t>+ 2*10</a:t>
            </a:r>
            <a:r>
              <a:rPr lang="en-US" altLang="fa-IR" sz="2800" baseline="3000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fa-IR" sz="2800">
                <a:solidFill>
                  <a:schemeClr val="accent2"/>
                </a:solidFill>
                <a:sym typeface="Symbol" panose="05050102010706020507" pitchFamily="18" charset="2"/>
              </a:rPr>
              <a:t> + 6* 10</a:t>
            </a:r>
            <a:r>
              <a:rPr lang="en-US" altLang="fa-IR" sz="2800" baseline="3000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fa-IR" sz="2800">
                <a:solidFill>
                  <a:schemeClr val="accent2"/>
                </a:solidFill>
                <a:sym typeface="Symbol" panose="05050102010706020507" pitchFamily="18" charset="2"/>
              </a:rPr>
              <a:t> + </a:t>
            </a:r>
          </a:p>
          <a:p>
            <a:pPr algn="l" rtl="0" eaLnBrk="1" hangingPunct="1">
              <a:buFontTx/>
              <a:buNone/>
            </a:pPr>
            <a:r>
              <a:rPr lang="en-US" altLang="fa-IR" sz="2800">
                <a:solidFill>
                  <a:schemeClr val="accent2"/>
                </a:solidFill>
                <a:sym typeface="Symbol" panose="05050102010706020507" pitchFamily="18" charset="2"/>
              </a:rPr>
              <a:t>			5*10</a:t>
            </a:r>
            <a:r>
              <a:rPr lang="en-US" altLang="fa-IR" sz="2800" baseline="30000">
                <a:solidFill>
                  <a:schemeClr val="accent2"/>
                </a:solidFill>
                <a:sym typeface="Symbol" panose="05050102010706020507" pitchFamily="18" charset="2"/>
              </a:rPr>
              <a:t>-1</a:t>
            </a:r>
            <a:r>
              <a:rPr lang="en-US" altLang="fa-IR" sz="2800">
                <a:solidFill>
                  <a:schemeClr val="accent2"/>
                </a:solidFill>
                <a:sym typeface="Symbol" panose="05050102010706020507" pitchFamily="18" charset="2"/>
              </a:rPr>
              <a:t> + 3*10</a:t>
            </a:r>
            <a:r>
              <a:rPr lang="en-US" altLang="fa-IR" sz="2800" baseline="30000">
                <a:solidFill>
                  <a:schemeClr val="accent2"/>
                </a:solidFill>
                <a:sym typeface="Symbol" panose="05050102010706020507" pitchFamily="18" charset="2"/>
              </a:rPr>
              <a:t>-2</a:t>
            </a:r>
            <a:r>
              <a:rPr lang="en-US" altLang="fa-IR" sz="2800">
                <a:solidFill>
                  <a:schemeClr val="accent2"/>
                </a:solidFill>
                <a:sym typeface="Symbol" panose="05050102010706020507" pitchFamily="18" charset="2"/>
              </a:rPr>
              <a:t>	</a:t>
            </a:r>
          </a:p>
          <a:p>
            <a:pPr algn="ctr" rtl="0" eaLnBrk="1" hangingPunct="1">
              <a:buFontTx/>
              <a:buNone/>
            </a:pPr>
            <a:r>
              <a:rPr lang="en-US" altLang="fa-IR" sz="2800"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23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23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23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5E161B1-9DB5-4E23-AEC3-856A00023C0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fa-IR" dirty="0" smtClean="0"/>
              <a:t>سيستم نمايش اعداد (حالت کلي)</a:t>
            </a:r>
            <a:r>
              <a:rPr lang="fa-IR" altLang="fa-IR" sz="3600" dirty="0"/>
              <a:t> (</a:t>
            </a:r>
            <a:r>
              <a:rPr lang="fa-IR" altLang="fa-IR" sz="3600" dirty="0">
                <a:cs typeface="Zar"/>
              </a:rPr>
              <a:t>*</a:t>
            </a:r>
            <a:r>
              <a:rPr lang="fa-IR" altLang="fa-IR" sz="3600" dirty="0"/>
              <a:t>)</a:t>
            </a:r>
            <a:endParaRPr lang="en-US" altLang="fa-IR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28725"/>
            <a:ext cx="7772400" cy="4648200"/>
          </a:xfrm>
        </p:spPr>
        <p:txBody>
          <a:bodyPr/>
          <a:lstStyle/>
          <a:p>
            <a:pPr algn="l" rtl="0" eaLnBrk="1" hangingPunct="1"/>
            <a:r>
              <a:rPr lang="en-US" altLang="fa-IR" sz="2800" smtClean="0"/>
              <a:t>“base” </a:t>
            </a:r>
            <a:r>
              <a:rPr lang="en-US" altLang="fa-IR" sz="2800" b="0" i="1" smtClean="0"/>
              <a:t>r</a:t>
            </a:r>
            <a:r>
              <a:rPr lang="en-US" altLang="fa-IR" sz="2800" smtClean="0"/>
              <a:t> (radix </a:t>
            </a:r>
            <a:r>
              <a:rPr lang="en-US" altLang="fa-IR" sz="2800" b="0" i="1" smtClean="0"/>
              <a:t>r</a:t>
            </a:r>
            <a:r>
              <a:rPr lang="en-US" altLang="fa-IR" sz="2800" smtClean="0"/>
              <a:t>)</a:t>
            </a:r>
          </a:p>
          <a:p>
            <a:pPr algn="l" rtl="0" eaLnBrk="1" hangingPunct="1"/>
            <a:endParaRPr lang="en-US" altLang="fa-IR" sz="2800" smtClean="0"/>
          </a:p>
          <a:p>
            <a:pPr algn="l" rtl="0" eaLnBrk="1" hangingPunct="1"/>
            <a:r>
              <a:rPr lang="en-US" altLang="fa-IR" sz="2800" i="1" smtClean="0">
                <a:sym typeface="Symbol" panose="05050102010706020507" pitchFamily="18" charset="2"/>
              </a:rPr>
              <a:t>N</a:t>
            </a:r>
            <a:r>
              <a:rPr lang="en-US" altLang="fa-IR" sz="2800" smtClean="0">
                <a:sym typeface="Symbol" panose="05050102010706020507" pitchFamily="18" charset="2"/>
              </a:rPr>
              <a:t> = A</a:t>
            </a:r>
            <a:r>
              <a:rPr lang="en-US" altLang="fa-IR" sz="2800" baseline="-25000" smtClean="0">
                <a:sym typeface="Symbol" panose="05050102010706020507" pitchFamily="18" charset="2"/>
              </a:rPr>
              <a:t>n-1 </a:t>
            </a:r>
            <a:r>
              <a:rPr lang="en-US" altLang="fa-IR" sz="2800" smtClean="0">
                <a:sym typeface="Symbol" panose="05050102010706020507" pitchFamily="18" charset="2"/>
              </a:rPr>
              <a:t></a:t>
            </a:r>
            <a:r>
              <a:rPr lang="en-US" altLang="fa-IR" sz="2800" b="0" i="1" smtClean="0">
                <a:sym typeface="Symbol" panose="05050102010706020507" pitchFamily="18" charset="2"/>
              </a:rPr>
              <a:t>r</a:t>
            </a:r>
            <a:r>
              <a:rPr lang="en-US" altLang="fa-IR" sz="2800" i="1" smtClean="0">
                <a:sym typeface="Symbol" panose="05050102010706020507" pitchFamily="18" charset="2"/>
              </a:rPr>
              <a:t> </a:t>
            </a:r>
            <a:r>
              <a:rPr lang="en-US" altLang="fa-IR" sz="2800" baseline="30000" smtClean="0">
                <a:sym typeface="Symbol" panose="05050102010706020507" pitchFamily="18" charset="2"/>
              </a:rPr>
              <a:t>n-1 </a:t>
            </a:r>
            <a:r>
              <a:rPr lang="en-US" altLang="fa-IR" sz="2800" smtClean="0">
                <a:sym typeface="Symbol" panose="05050102010706020507" pitchFamily="18" charset="2"/>
              </a:rPr>
              <a:t>+ A</a:t>
            </a:r>
            <a:r>
              <a:rPr lang="en-US" altLang="fa-IR" sz="2800" baseline="-25000" smtClean="0">
                <a:sym typeface="Symbol" panose="05050102010706020507" pitchFamily="18" charset="2"/>
              </a:rPr>
              <a:t>n-2</a:t>
            </a:r>
            <a:r>
              <a:rPr lang="en-US" altLang="fa-IR" sz="2800" smtClean="0">
                <a:sym typeface="Symbol" panose="05050102010706020507" pitchFamily="18" charset="2"/>
              </a:rPr>
              <a:t></a:t>
            </a:r>
            <a:r>
              <a:rPr lang="en-US" altLang="fa-IR" sz="2800" b="0" i="1" smtClean="0">
                <a:sym typeface="Symbol" panose="05050102010706020507" pitchFamily="18" charset="2"/>
              </a:rPr>
              <a:t>r</a:t>
            </a:r>
            <a:r>
              <a:rPr lang="en-US" altLang="fa-IR" sz="2800" i="1" smtClean="0">
                <a:sym typeface="Symbol" panose="05050102010706020507" pitchFamily="18" charset="2"/>
              </a:rPr>
              <a:t> </a:t>
            </a:r>
            <a:r>
              <a:rPr lang="en-US" altLang="fa-IR" sz="2800" baseline="30000" smtClean="0">
                <a:sym typeface="Symbol" panose="05050102010706020507" pitchFamily="18" charset="2"/>
              </a:rPr>
              <a:t>n-2</a:t>
            </a:r>
            <a:r>
              <a:rPr lang="en-US" altLang="fa-IR" sz="2800" smtClean="0">
                <a:sym typeface="Symbol" panose="05050102010706020507" pitchFamily="18" charset="2"/>
              </a:rPr>
              <a:t> +… + A</a:t>
            </a:r>
            <a:r>
              <a:rPr lang="en-US" altLang="fa-IR" sz="2800" baseline="-25000" smtClean="0">
                <a:sym typeface="Symbol" panose="05050102010706020507" pitchFamily="18" charset="2"/>
              </a:rPr>
              <a:t>1</a:t>
            </a:r>
            <a:r>
              <a:rPr lang="en-US" altLang="fa-IR" sz="2800" smtClean="0">
                <a:sym typeface="Symbol" panose="05050102010706020507" pitchFamily="18" charset="2"/>
              </a:rPr>
              <a:t></a:t>
            </a:r>
            <a:r>
              <a:rPr lang="en-US" altLang="fa-IR" sz="2800" b="0" i="1" smtClean="0">
                <a:sym typeface="Symbol" panose="05050102010706020507" pitchFamily="18" charset="2"/>
              </a:rPr>
              <a:t>r</a:t>
            </a:r>
            <a:r>
              <a:rPr lang="en-US" altLang="fa-IR" sz="2800" smtClean="0">
                <a:sym typeface="Symbol" panose="05050102010706020507" pitchFamily="18" charset="2"/>
              </a:rPr>
              <a:t> +</a:t>
            </a:r>
            <a:r>
              <a:rPr lang="en-US" altLang="fa-IR" sz="2800" baseline="30000" smtClean="0">
                <a:sym typeface="Symbol" panose="05050102010706020507" pitchFamily="18" charset="2"/>
              </a:rPr>
              <a:t> </a:t>
            </a:r>
            <a:r>
              <a:rPr lang="en-US" altLang="fa-IR" sz="2800" smtClean="0">
                <a:sym typeface="Symbol" panose="05050102010706020507" pitchFamily="18" charset="2"/>
              </a:rPr>
              <a:t>A</a:t>
            </a:r>
            <a:r>
              <a:rPr lang="en-US" altLang="fa-IR" sz="2800" baseline="-25000" smtClean="0">
                <a:sym typeface="Symbol" panose="05050102010706020507" pitchFamily="18" charset="2"/>
              </a:rPr>
              <a:t>0</a:t>
            </a:r>
            <a:r>
              <a:rPr lang="en-US" altLang="fa-IR" sz="2800" smtClean="0">
                <a:sym typeface="Symbol" panose="05050102010706020507" pitchFamily="18" charset="2"/>
              </a:rPr>
              <a:t> + </a:t>
            </a:r>
          </a:p>
          <a:p>
            <a:pPr algn="l" rtl="0" eaLnBrk="1" hangingPunct="1">
              <a:buFontTx/>
              <a:buNone/>
            </a:pPr>
            <a:r>
              <a:rPr lang="en-US" altLang="fa-IR" sz="2800" smtClean="0">
                <a:sym typeface="Symbol" panose="05050102010706020507" pitchFamily="18" charset="2"/>
              </a:rPr>
              <a:t>	      A</a:t>
            </a:r>
            <a:r>
              <a:rPr lang="en-US" altLang="fa-IR" sz="2800" baseline="-25000" smtClean="0">
                <a:sym typeface="Symbol" panose="05050102010706020507" pitchFamily="18" charset="2"/>
              </a:rPr>
              <a:t>-1 </a:t>
            </a:r>
            <a:r>
              <a:rPr lang="en-US" altLang="fa-IR" sz="2800" smtClean="0">
                <a:sym typeface="Symbol" panose="05050102010706020507" pitchFamily="18" charset="2"/>
              </a:rPr>
              <a:t></a:t>
            </a:r>
            <a:r>
              <a:rPr lang="en-US" altLang="fa-IR" sz="2800" b="0" i="1" smtClean="0">
                <a:sym typeface="Symbol" panose="05050102010706020507" pitchFamily="18" charset="2"/>
              </a:rPr>
              <a:t>r</a:t>
            </a:r>
            <a:r>
              <a:rPr lang="en-US" altLang="fa-IR" sz="2800" i="1" smtClean="0">
                <a:sym typeface="Symbol" panose="05050102010706020507" pitchFamily="18" charset="2"/>
              </a:rPr>
              <a:t> </a:t>
            </a:r>
            <a:r>
              <a:rPr lang="en-US" altLang="fa-IR" sz="2800" baseline="30000" smtClean="0">
                <a:sym typeface="Symbol" panose="05050102010706020507" pitchFamily="18" charset="2"/>
              </a:rPr>
              <a:t>-1</a:t>
            </a:r>
            <a:r>
              <a:rPr lang="en-US" altLang="fa-IR" sz="2800" smtClean="0">
                <a:sym typeface="Symbol" panose="05050102010706020507" pitchFamily="18" charset="2"/>
              </a:rPr>
              <a:t> + A</a:t>
            </a:r>
            <a:r>
              <a:rPr lang="en-US" altLang="fa-IR" sz="2800" baseline="-25000" smtClean="0">
                <a:sym typeface="Symbol" panose="05050102010706020507" pitchFamily="18" charset="2"/>
              </a:rPr>
              <a:t>-2</a:t>
            </a:r>
            <a:r>
              <a:rPr lang="en-US" altLang="fa-IR" sz="2800" smtClean="0">
                <a:sym typeface="Symbol" panose="05050102010706020507" pitchFamily="18" charset="2"/>
              </a:rPr>
              <a:t></a:t>
            </a:r>
            <a:r>
              <a:rPr lang="en-US" altLang="fa-IR" sz="2800" b="0" i="1" smtClean="0">
                <a:sym typeface="Symbol" panose="05050102010706020507" pitchFamily="18" charset="2"/>
              </a:rPr>
              <a:t>r</a:t>
            </a:r>
            <a:r>
              <a:rPr lang="en-US" altLang="fa-IR" sz="2800" i="1" smtClean="0">
                <a:sym typeface="Symbol" panose="05050102010706020507" pitchFamily="18" charset="2"/>
              </a:rPr>
              <a:t> </a:t>
            </a:r>
            <a:r>
              <a:rPr lang="en-US" altLang="fa-IR" sz="2800" baseline="30000" smtClean="0">
                <a:sym typeface="Symbol" panose="05050102010706020507" pitchFamily="18" charset="2"/>
              </a:rPr>
              <a:t>-2</a:t>
            </a:r>
            <a:r>
              <a:rPr lang="en-US" altLang="fa-IR" sz="2800" smtClean="0">
                <a:sym typeface="Symbol" panose="05050102010706020507" pitchFamily="18" charset="2"/>
              </a:rPr>
              <a:t> +… + A</a:t>
            </a:r>
            <a:r>
              <a:rPr lang="en-US" altLang="fa-IR" sz="2800" baseline="-25000" smtClean="0">
                <a:sym typeface="Symbol" panose="05050102010706020507" pitchFamily="18" charset="2"/>
              </a:rPr>
              <a:t>-m </a:t>
            </a:r>
            <a:r>
              <a:rPr lang="en-US" altLang="fa-IR" sz="2800" smtClean="0">
                <a:sym typeface="Symbol" panose="05050102010706020507" pitchFamily="18" charset="2"/>
              </a:rPr>
              <a:t></a:t>
            </a:r>
            <a:r>
              <a:rPr lang="en-US" altLang="fa-IR" sz="2800" b="0" i="1" smtClean="0">
                <a:sym typeface="Symbol" panose="05050102010706020507" pitchFamily="18" charset="2"/>
              </a:rPr>
              <a:t>r</a:t>
            </a:r>
            <a:r>
              <a:rPr lang="en-US" altLang="fa-IR" sz="2800" i="1" smtClean="0">
                <a:sym typeface="Symbol" panose="05050102010706020507" pitchFamily="18" charset="2"/>
              </a:rPr>
              <a:t> </a:t>
            </a:r>
            <a:r>
              <a:rPr lang="en-US" altLang="fa-IR" sz="2800" baseline="30000" smtClean="0">
                <a:sym typeface="Symbol" panose="05050102010706020507" pitchFamily="18" charset="2"/>
              </a:rPr>
              <a:t>-m</a:t>
            </a:r>
            <a:endParaRPr lang="en-US" altLang="fa-IR" sz="2800" baseline="-25000" smtClean="0">
              <a:sym typeface="Symbol" panose="05050102010706020507" pitchFamily="18" charset="2"/>
            </a:endParaRPr>
          </a:p>
          <a:p>
            <a:pPr algn="l" rtl="0" eaLnBrk="1" hangingPunct="1">
              <a:buFontTx/>
              <a:buNone/>
            </a:pPr>
            <a:endParaRPr lang="en-US" altLang="fa-IR" sz="2400" smtClean="0">
              <a:sym typeface="Symbol" panose="05050102010706020507" pitchFamily="18" charset="2"/>
            </a:endParaRPr>
          </a:p>
          <a:p>
            <a:pPr algn="l" rtl="0" eaLnBrk="1" hangingPunct="1">
              <a:buFontTx/>
              <a:buNone/>
            </a:pPr>
            <a:endParaRPr lang="en-US" altLang="fa-IR" sz="2800" i="1" smtClean="0">
              <a:sym typeface="Symbol" panose="05050102010706020507" pitchFamily="18" charset="2"/>
            </a:endParaRPr>
          </a:p>
        </p:txBody>
      </p:sp>
      <p:sp>
        <p:nvSpPr>
          <p:cNvPr id="14341" name="Freeform 4"/>
          <p:cNvSpPr>
            <a:spLocks/>
          </p:cNvSpPr>
          <p:nvPr/>
        </p:nvSpPr>
        <p:spPr bwMode="auto">
          <a:xfrm>
            <a:off x="1123950" y="2708275"/>
            <a:ext cx="647700" cy="1295400"/>
          </a:xfrm>
          <a:custGeom>
            <a:avLst/>
            <a:gdLst>
              <a:gd name="T0" fmla="*/ 2147483646 w 408"/>
              <a:gd name="T1" fmla="*/ 2147483646 h 1200"/>
              <a:gd name="T2" fmla="*/ 2147483646 w 408"/>
              <a:gd name="T3" fmla="*/ 2147483646 h 1200"/>
              <a:gd name="T4" fmla="*/ 2147483646 w 408"/>
              <a:gd name="T5" fmla="*/ 0 h 1200"/>
              <a:gd name="T6" fmla="*/ 0 60000 65536"/>
              <a:gd name="T7" fmla="*/ 0 60000 65536"/>
              <a:gd name="T8" fmla="*/ 0 60000 65536"/>
              <a:gd name="T9" fmla="*/ 0 w 408"/>
              <a:gd name="T10" fmla="*/ 0 h 1200"/>
              <a:gd name="T11" fmla="*/ 408 w 408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1200">
                <a:moveTo>
                  <a:pt x="264" y="1200"/>
                </a:moveTo>
                <a:cubicBezTo>
                  <a:pt x="132" y="892"/>
                  <a:pt x="0" y="584"/>
                  <a:pt x="24" y="384"/>
                </a:cubicBezTo>
                <a:cubicBezTo>
                  <a:pt x="48" y="184"/>
                  <a:pt x="228" y="92"/>
                  <a:pt x="408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1222375" y="3973513"/>
            <a:ext cx="18954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Most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Significant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Digit (MSD)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5364163" y="3967163"/>
            <a:ext cx="17938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Least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Significant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Digit (LSD)</a:t>
            </a:r>
          </a:p>
        </p:txBody>
      </p:sp>
      <p:sp>
        <p:nvSpPr>
          <p:cNvPr id="14344" name="Freeform 7"/>
          <p:cNvSpPr>
            <a:spLocks/>
          </p:cNvSpPr>
          <p:nvPr/>
        </p:nvSpPr>
        <p:spPr bwMode="auto">
          <a:xfrm>
            <a:off x="6018213" y="3357563"/>
            <a:ext cx="508000" cy="838200"/>
          </a:xfrm>
          <a:custGeom>
            <a:avLst/>
            <a:gdLst>
              <a:gd name="T0" fmla="*/ 2147483646 w 320"/>
              <a:gd name="T1" fmla="*/ 2147483646 h 528"/>
              <a:gd name="T2" fmla="*/ 2147483646 w 320"/>
              <a:gd name="T3" fmla="*/ 2147483646 h 528"/>
              <a:gd name="T4" fmla="*/ 0 w 320"/>
              <a:gd name="T5" fmla="*/ 0 h 528"/>
              <a:gd name="T6" fmla="*/ 0 60000 65536"/>
              <a:gd name="T7" fmla="*/ 0 60000 65536"/>
              <a:gd name="T8" fmla="*/ 0 60000 65536"/>
              <a:gd name="T9" fmla="*/ 0 w 320"/>
              <a:gd name="T10" fmla="*/ 0 h 528"/>
              <a:gd name="T11" fmla="*/ 320 w 320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0" h="528">
                <a:moveTo>
                  <a:pt x="192" y="528"/>
                </a:moveTo>
                <a:cubicBezTo>
                  <a:pt x="256" y="428"/>
                  <a:pt x="320" y="328"/>
                  <a:pt x="288" y="240"/>
                </a:cubicBezTo>
                <a:cubicBezTo>
                  <a:pt x="256" y="152"/>
                  <a:pt x="128" y="76"/>
                  <a:pt x="0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EEB1499-F443-48A5-AC6D-7A3BB1094F4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6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fa-IR" sz="3600" smtClean="0"/>
              <a:t>سيستم نمايش اعداد (حالت کلي)</a:t>
            </a:r>
            <a:endParaRPr lang="en-US" altLang="fa-IR" sz="3600" smtClean="0"/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a-IR" altLang="fa-IR" smtClean="0"/>
              <a:t>مثال: </a:t>
            </a:r>
            <a:r>
              <a:rPr lang="en-US" altLang="fa-IR" smtClean="0"/>
              <a:t> </a:t>
            </a:r>
            <a:r>
              <a:rPr lang="en-US" altLang="fa-IR" b="0" i="1" smtClean="0"/>
              <a:t>r</a:t>
            </a:r>
            <a:r>
              <a:rPr lang="en-US" altLang="fa-IR" b="0" smtClean="0"/>
              <a:t> = 6</a:t>
            </a:r>
          </a:p>
          <a:p>
            <a:pPr algn="l" rtl="0" eaLnBrk="1" hangingPunct="1">
              <a:buFontTx/>
              <a:buNone/>
            </a:pPr>
            <a:r>
              <a:rPr lang="en-US" altLang="fa-IR" sz="2800" b="0" smtClean="0">
                <a:sym typeface="Symbol" panose="05050102010706020507" pitchFamily="18" charset="2"/>
              </a:rPr>
              <a:t>	(312.4)</a:t>
            </a:r>
            <a:r>
              <a:rPr lang="en-US" altLang="fa-IR" sz="2800" b="0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6</a:t>
            </a:r>
            <a:r>
              <a:rPr lang="en-US" altLang="fa-IR" sz="2800" smtClean="0">
                <a:sym typeface="Symbol" panose="05050102010706020507" pitchFamily="18" charset="2"/>
              </a:rPr>
              <a:t> </a:t>
            </a:r>
            <a:r>
              <a:rPr lang="en-US" altLang="fa-IR" sz="2800" b="0" smtClean="0">
                <a:sym typeface="Symbol" panose="05050102010706020507" pitchFamily="18" charset="2"/>
              </a:rPr>
              <a:t>= </a:t>
            </a:r>
            <a:r>
              <a:rPr lang="en-US" altLang="fa-IR" sz="2800" b="0" smtClean="0"/>
              <a:t>3</a:t>
            </a:r>
            <a:r>
              <a:rPr lang="en-US" altLang="fa-IR" sz="2800" smtClean="0">
                <a:sym typeface="Symbol" panose="05050102010706020507" pitchFamily="18" charset="2"/>
              </a:rPr>
              <a:t></a:t>
            </a:r>
            <a:r>
              <a:rPr lang="en-US" altLang="fa-IR" sz="2800" smtClean="0">
                <a:solidFill>
                  <a:schemeClr val="accent2"/>
                </a:solidFill>
                <a:sym typeface="Symbol" panose="05050102010706020507" pitchFamily="18" charset="2"/>
              </a:rPr>
              <a:t>6</a:t>
            </a:r>
            <a:r>
              <a:rPr lang="en-US" altLang="fa-IR" sz="2800" baseline="30000" smtClean="0">
                <a:sym typeface="Symbol" panose="05050102010706020507" pitchFamily="18" charset="2"/>
              </a:rPr>
              <a:t>2 </a:t>
            </a:r>
            <a:r>
              <a:rPr lang="en-US" altLang="fa-IR" sz="2800" smtClean="0">
                <a:sym typeface="Symbol" panose="05050102010706020507" pitchFamily="18" charset="2"/>
              </a:rPr>
              <a:t>+ </a:t>
            </a:r>
            <a:r>
              <a:rPr lang="en-US" altLang="fa-IR" sz="2800" b="0" smtClean="0"/>
              <a:t>1</a:t>
            </a:r>
            <a:r>
              <a:rPr lang="en-US" altLang="fa-IR" sz="2800" smtClean="0">
                <a:sym typeface="Symbol" panose="05050102010706020507" pitchFamily="18" charset="2"/>
              </a:rPr>
              <a:t></a:t>
            </a:r>
            <a:r>
              <a:rPr lang="en-US" altLang="fa-IR" sz="2800" smtClean="0">
                <a:solidFill>
                  <a:schemeClr val="accent2"/>
                </a:solidFill>
                <a:sym typeface="Symbol" panose="05050102010706020507" pitchFamily="18" charset="2"/>
              </a:rPr>
              <a:t>6</a:t>
            </a:r>
            <a:r>
              <a:rPr lang="en-US" altLang="fa-IR" sz="2800" baseline="30000" smtClean="0">
                <a:sym typeface="Symbol" panose="05050102010706020507" pitchFamily="18" charset="2"/>
              </a:rPr>
              <a:t>1 </a:t>
            </a:r>
            <a:r>
              <a:rPr lang="en-US" altLang="fa-IR" sz="2800" smtClean="0">
                <a:sym typeface="Symbol" panose="05050102010706020507" pitchFamily="18" charset="2"/>
              </a:rPr>
              <a:t>+ </a:t>
            </a:r>
            <a:r>
              <a:rPr lang="en-US" altLang="fa-IR" sz="2800" b="0" smtClean="0">
                <a:sym typeface="Symbol" panose="05050102010706020507" pitchFamily="18" charset="2"/>
              </a:rPr>
              <a:t>2</a:t>
            </a:r>
            <a:r>
              <a:rPr lang="en-US" altLang="fa-IR" sz="2800" smtClean="0">
                <a:sym typeface="Symbol" panose="05050102010706020507" pitchFamily="18" charset="2"/>
              </a:rPr>
              <a:t></a:t>
            </a:r>
            <a:r>
              <a:rPr lang="en-US" altLang="fa-IR" sz="2800" smtClean="0">
                <a:solidFill>
                  <a:schemeClr val="accent2"/>
                </a:solidFill>
                <a:sym typeface="Symbol" panose="05050102010706020507" pitchFamily="18" charset="2"/>
              </a:rPr>
              <a:t>6</a:t>
            </a:r>
            <a:r>
              <a:rPr lang="en-US" altLang="fa-IR" sz="2800" baseline="30000" smtClean="0">
                <a:sym typeface="Symbol" panose="05050102010706020507" pitchFamily="18" charset="2"/>
              </a:rPr>
              <a:t>0 </a:t>
            </a:r>
            <a:r>
              <a:rPr lang="en-US" altLang="fa-IR" sz="2800" smtClean="0">
                <a:sym typeface="Symbol" panose="05050102010706020507" pitchFamily="18" charset="2"/>
              </a:rPr>
              <a:t>+ </a:t>
            </a:r>
            <a:r>
              <a:rPr lang="en-US" altLang="fa-IR" sz="2800" b="0" smtClean="0"/>
              <a:t>4</a:t>
            </a:r>
            <a:r>
              <a:rPr lang="en-US" altLang="fa-IR" sz="2800" smtClean="0">
                <a:sym typeface="Symbol" panose="05050102010706020507" pitchFamily="18" charset="2"/>
              </a:rPr>
              <a:t></a:t>
            </a:r>
            <a:r>
              <a:rPr lang="en-US" altLang="fa-IR" sz="2800" smtClean="0">
                <a:solidFill>
                  <a:schemeClr val="accent2"/>
                </a:solidFill>
                <a:sym typeface="Symbol" panose="05050102010706020507" pitchFamily="18" charset="2"/>
              </a:rPr>
              <a:t>6</a:t>
            </a:r>
            <a:r>
              <a:rPr lang="en-US" altLang="fa-IR" sz="2800" baseline="30000" smtClean="0">
                <a:sym typeface="Symbol" panose="05050102010706020507" pitchFamily="18" charset="2"/>
              </a:rPr>
              <a:t>-1</a:t>
            </a:r>
          </a:p>
          <a:p>
            <a:pPr algn="l" rtl="0" eaLnBrk="1" hangingPunct="1">
              <a:buFontTx/>
              <a:buNone/>
            </a:pPr>
            <a:r>
              <a:rPr lang="en-US" altLang="fa-IR" sz="2800" baseline="30000" smtClean="0">
                <a:sym typeface="Symbol" panose="05050102010706020507" pitchFamily="18" charset="2"/>
              </a:rPr>
              <a:t>	   		    </a:t>
            </a:r>
            <a:r>
              <a:rPr lang="en-US" altLang="fa-IR" sz="2800" b="0" smtClean="0">
                <a:sym typeface="Symbol" panose="05050102010706020507" pitchFamily="18" charset="2"/>
              </a:rPr>
              <a:t>= (116.66)</a:t>
            </a:r>
            <a:r>
              <a:rPr lang="en-US" altLang="fa-IR" sz="2800" b="0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10</a:t>
            </a:r>
          </a:p>
          <a:p>
            <a:pPr algn="l" rtl="0" eaLnBrk="1" hangingPunct="1">
              <a:buFontTx/>
              <a:buNone/>
            </a:pPr>
            <a:endParaRPr lang="en-US" altLang="fa-IR" sz="2800" b="0" baseline="-25000" smtClean="0">
              <a:solidFill>
                <a:schemeClr val="hlink"/>
              </a:solidFill>
              <a:sym typeface="Symbol" panose="05050102010706020507" pitchFamily="18" charset="2"/>
            </a:endParaRPr>
          </a:p>
          <a:p>
            <a:pPr marL="742950" lvl="1" indent="-285750" eaLnBrk="1" hangingPunct="1"/>
            <a:r>
              <a:rPr lang="fa-IR" altLang="fa-IR" b="1" smtClean="0">
                <a:sym typeface="Symbol" panose="05050102010706020507" pitchFamily="18" charset="2"/>
              </a:rPr>
              <a:t> تبديل از مبناي </a:t>
            </a:r>
            <a:r>
              <a:rPr lang="en-US" altLang="fa-IR" b="1" smtClean="0">
                <a:sym typeface="Symbol" panose="05050102010706020507" pitchFamily="18" charset="2"/>
              </a:rPr>
              <a:t>r</a:t>
            </a:r>
            <a:r>
              <a:rPr lang="fa-IR" altLang="fa-IR" b="1" smtClean="0">
                <a:sym typeface="Symbol" panose="05050102010706020507" pitchFamily="18" charset="2"/>
              </a:rPr>
              <a:t> به مبناي </a:t>
            </a:r>
            <a:r>
              <a:rPr lang="en-US" altLang="fa-IR" b="1" smtClean="0">
                <a:sym typeface="Symbol" panose="05050102010706020507" pitchFamily="18" charset="2"/>
              </a:rPr>
              <a:t>10</a:t>
            </a:r>
            <a:r>
              <a:rPr lang="fa-IR" altLang="fa-IR" b="1" smtClean="0">
                <a:sym typeface="Symbol" panose="05050102010706020507" pitchFamily="18" charset="2"/>
              </a:rPr>
              <a:t> با رابطة بالا انجام مي شود.</a:t>
            </a:r>
            <a:endParaRPr lang="en-US" altLang="fa-IR" i="1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59F2261-E340-4A13-90CD-612EDE5B91D6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7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fa-IR" dirty="0" smtClean="0"/>
              <a:t>اعداد باينري (مبناي </a:t>
            </a:r>
            <a:r>
              <a:rPr lang="en-US" altLang="fa-IR" dirty="0" smtClean="0"/>
              <a:t>2</a:t>
            </a:r>
            <a:r>
              <a:rPr lang="fa-IR" altLang="fa-IR" dirty="0" smtClean="0"/>
              <a:t>)</a:t>
            </a:r>
            <a:r>
              <a:rPr lang="fa-IR" altLang="fa-IR" sz="3600" dirty="0"/>
              <a:t> (</a:t>
            </a:r>
            <a:r>
              <a:rPr lang="fa-IR" altLang="fa-IR" sz="3600" dirty="0">
                <a:cs typeface="Zar"/>
              </a:rPr>
              <a:t>*</a:t>
            </a:r>
            <a:r>
              <a:rPr lang="fa-IR" altLang="fa-IR" sz="3600" dirty="0"/>
              <a:t>)</a:t>
            </a:r>
            <a:endParaRPr lang="en-US" altLang="fa-IR" dirty="0" smtClean="0"/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534400" cy="4781550"/>
          </a:xfrm>
        </p:spPr>
        <p:txBody>
          <a:bodyPr/>
          <a:lstStyle/>
          <a:p>
            <a:pPr marL="742950" lvl="1" indent="-285750" eaLnBrk="1" hangingPunct="1"/>
            <a:r>
              <a:rPr lang="fa-IR" altLang="fa-IR" sz="2800" dirty="0" smtClean="0"/>
              <a:t>کامپيوترها داده ها را به صورت رشته اي از “</a:t>
            </a:r>
            <a:r>
              <a:rPr lang="fa-IR" altLang="fa-IR" sz="2800" dirty="0" smtClean="0">
                <a:solidFill>
                  <a:srgbClr val="FF0000"/>
                </a:solidFill>
              </a:rPr>
              <a:t>بيت ها</a:t>
            </a:r>
            <a:r>
              <a:rPr lang="fa-IR" altLang="fa-IR" sz="2800" dirty="0" smtClean="0">
                <a:solidFill>
                  <a:schemeClr val="accent2"/>
                </a:solidFill>
              </a:rPr>
              <a:t>” نمايش مي دهند.</a:t>
            </a:r>
          </a:p>
          <a:p>
            <a:pPr marL="1143000" lvl="2" indent="-228600" eaLnBrk="1" hangingPunct="1"/>
            <a:r>
              <a:rPr lang="fa-IR" altLang="fa-IR" sz="2400" dirty="0" smtClean="0"/>
              <a:t>بيت: </a:t>
            </a:r>
            <a:r>
              <a:rPr lang="en-US" altLang="fa-IR" sz="2400" dirty="0" smtClean="0"/>
              <a:t>0</a:t>
            </a:r>
            <a:r>
              <a:rPr lang="fa-IR" altLang="fa-IR" sz="2400" dirty="0" smtClean="0"/>
              <a:t> يا </a:t>
            </a:r>
            <a:r>
              <a:rPr lang="en-US" altLang="fa-IR" sz="2400" dirty="0" smtClean="0"/>
              <a:t>1</a:t>
            </a:r>
          </a:p>
          <a:p>
            <a:pPr marL="742950" lvl="1" indent="-285750" eaLnBrk="1" hangingPunct="1"/>
            <a:r>
              <a:rPr lang="fa-IR" altLang="fa-IR" sz="2800" dirty="0" smtClean="0"/>
              <a:t>مبناي </a:t>
            </a:r>
            <a:r>
              <a:rPr lang="en-US" altLang="fa-IR" sz="2800" dirty="0" smtClean="0"/>
              <a:t>2</a:t>
            </a:r>
            <a:r>
              <a:rPr lang="fa-IR" altLang="fa-IR" sz="2800" dirty="0" smtClean="0"/>
              <a:t>: ارقام </a:t>
            </a:r>
            <a:r>
              <a:rPr lang="en-US" altLang="fa-IR" sz="2800" dirty="0" smtClean="0"/>
              <a:t>0</a:t>
            </a:r>
            <a:r>
              <a:rPr lang="fa-IR" altLang="fa-IR" sz="2800" dirty="0" smtClean="0"/>
              <a:t> يا </a:t>
            </a:r>
            <a:r>
              <a:rPr lang="en-US" altLang="fa-IR" sz="2800" dirty="0" smtClean="0"/>
              <a:t>1</a:t>
            </a:r>
          </a:p>
          <a:p>
            <a:pPr eaLnBrk="1" hangingPunct="1"/>
            <a:r>
              <a:rPr lang="fa-IR" altLang="fa-IR" sz="3600" dirty="0" smtClean="0"/>
              <a:t>مثال:</a:t>
            </a:r>
            <a:r>
              <a:rPr lang="en-US" altLang="fa-IR" sz="3600" dirty="0" smtClean="0"/>
              <a:t> </a:t>
            </a:r>
          </a:p>
          <a:p>
            <a:pPr algn="l" rtl="0" eaLnBrk="1" hangingPunct="1">
              <a:buFontTx/>
              <a:buNone/>
            </a:pPr>
            <a:r>
              <a:rPr lang="en-US" altLang="fa-IR" sz="2400" dirty="0" smtClean="0"/>
              <a:t>   </a:t>
            </a:r>
            <a:r>
              <a:rPr lang="en-US" altLang="fa-IR" sz="2400" dirty="0" smtClean="0">
                <a:solidFill>
                  <a:schemeClr val="accent2"/>
                </a:solidFill>
              </a:rPr>
              <a:t>(101101.10)</a:t>
            </a:r>
            <a:r>
              <a:rPr lang="en-US" altLang="fa-IR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altLang="fa-IR" sz="2400" dirty="0" smtClean="0">
                <a:solidFill>
                  <a:schemeClr val="accent2"/>
                </a:solidFill>
              </a:rPr>
              <a:t> =</a:t>
            </a:r>
            <a:r>
              <a:rPr lang="en-US" altLang="fa-IR" sz="2800" dirty="0" smtClean="0">
                <a:solidFill>
                  <a:schemeClr val="accent2"/>
                </a:solidFill>
              </a:rPr>
              <a:t> </a:t>
            </a:r>
            <a:r>
              <a:rPr lang="en-US" altLang="fa-IR" sz="2800" b="0" dirty="0" smtClean="0">
                <a:solidFill>
                  <a:schemeClr val="accent2"/>
                </a:solidFill>
              </a:rPr>
              <a:t>	</a:t>
            </a:r>
            <a:endParaRPr lang="en-US" altLang="fa-IR" sz="24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01835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59F2261-E340-4A13-90CD-612EDE5B91D6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fa-IR" dirty="0" smtClean="0"/>
              <a:t>اعداد باينري (مبناي </a:t>
            </a:r>
            <a:r>
              <a:rPr lang="en-US" altLang="fa-IR" dirty="0" smtClean="0"/>
              <a:t>2</a:t>
            </a:r>
            <a:r>
              <a:rPr lang="fa-IR" altLang="fa-IR" dirty="0" smtClean="0"/>
              <a:t>)</a:t>
            </a:r>
            <a:r>
              <a:rPr lang="fa-IR" altLang="fa-IR" sz="3600" dirty="0"/>
              <a:t> (</a:t>
            </a:r>
            <a:r>
              <a:rPr lang="fa-IR" altLang="fa-IR" sz="3600" dirty="0">
                <a:cs typeface="Zar"/>
              </a:rPr>
              <a:t>*</a:t>
            </a:r>
            <a:r>
              <a:rPr lang="fa-IR" altLang="fa-IR" sz="3600" dirty="0"/>
              <a:t>)</a:t>
            </a:r>
            <a:endParaRPr lang="en-US" altLang="fa-IR" dirty="0" smtClean="0"/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534400" cy="4781550"/>
          </a:xfrm>
        </p:spPr>
        <p:txBody>
          <a:bodyPr/>
          <a:lstStyle/>
          <a:p>
            <a:pPr marL="742950" lvl="1" indent="-285750" eaLnBrk="1" hangingPunct="1"/>
            <a:r>
              <a:rPr lang="fa-IR" altLang="fa-IR" sz="2800" dirty="0" smtClean="0"/>
              <a:t>کامپيوترها داده ها را به صورت رشته اي از “</a:t>
            </a:r>
            <a:r>
              <a:rPr lang="fa-IR" altLang="fa-IR" sz="2800" dirty="0" smtClean="0">
                <a:solidFill>
                  <a:srgbClr val="FF0000"/>
                </a:solidFill>
              </a:rPr>
              <a:t>بيت ها</a:t>
            </a:r>
            <a:r>
              <a:rPr lang="fa-IR" altLang="fa-IR" sz="2800" dirty="0" smtClean="0">
                <a:solidFill>
                  <a:schemeClr val="accent2"/>
                </a:solidFill>
              </a:rPr>
              <a:t>” نمايش مي دهند.</a:t>
            </a:r>
          </a:p>
          <a:p>
            <a:pPr marL="1143000" lvl="2" indent="-228600" eaLnBrk="1" hangingPunct="1"/>
            <a:r>
              <a:rPr lang="fa-IR" altLang="fa-IR" sz="2400" dirty="0" smtClean="0"/>
              <a:t>بيت: </a:t>
            </a:r>
            <a:r>
              <a:rPr lang="en-US" altLang="fa-IR" sz="2400" dirty="0" smtClean="0"/>
              <a:t>0</a:t>
            </a:r>
            <a:r>
              <a:rPr lang="fa-IR" altLang="fa-IR" sz="2400" dirty="0" smtClean="0"/>
              <a:t> يا </a:t>
            </a:r>
            <a:r>
              <a:rPr lang="en-US" altLang="fa-IR" sz="2400" dirty="0" smtClean="0"/>
              <a:t>1</a:t>
            </a:r>
          </a:p>
          <a:p>
            <a:pPr marL="742950" lvl="1" indent="-285750" eaLnBrk="1" hangingPunct="1"/>
            <a:r>
              <a:rPr lang="fa-IR" altLang="fa-IR" sz="2800" dirty="0" smtClean="0"/>
              <a:t>مبناي </a:t>
            </a:r>
            <a:r>
              <a:rPr lang="en-US" altLang="fa-IR" sz="2800" dirty="0" smtClean="0"/>
              <a:t>2</a:t>
            </a:r>
            <a:r>
              <a:rPr lang="fa-IR" altLang="fa-IR" sz="2800" dirty="0" smtClean="0"/>
              <a:t>: ارقام </a:t>
            </a:r>
            <a:r>
              <a:rPr lang="en-US" altLang="fa-IR" sz="2800" dirty="0" smtClean="0"/>
              <a:t>0</a:t>
            </a:r>
            <a:r>
              <a:rPr lang="fa-IR" altLang="fa-IR" sz="2800" dirty="0" smtClean="0"/>
              <a:t> يا </a:t>
            </a:r>
            <a:r>
              <a:rPr lang="en-US" altLang="fa-IR" sz="2800" dirty="0" smtClean="0"/>
              <a:t>1</a:t>
            </a:r>
          </a:p>
          <a:p>
            <a:pPr eaLnBrk="1" hangingPunct="1"/>
            <a:r>
              <a:rPr lang="fa-IR" altLang="fa-IR" sz="3600" dirty="0" smtClean="0"/>
              <a:t>مثال:</a:t>
            </a:r>
            <a:r>
              <a:rPr lang="en-US" altLang="fa-IR" sz="3600" dirty="0" smtClean="0"/>
              <a:t> </a:t>
            </a:r>
          </a:p>
          <a:p>
            <a:pPr algn="l" rtl="0" eaLnBrk="1" hangingPunct="1">
              <a:buFontTx/>
              <a:buNone/>
            </a:pPr>
            <a:r>
              <a:rPr lang="en-US" altLang="fa-IR" sz="2400" dirty="0" smtClean="0"/>
              <a:t>   </a:t>
            </a:r>
            <a:r>
              <a:rPr lang="en-US" altLang="fa-IR" sz="2400" dirty="0" smtClean="0">
                <a:solidFill>
                  <a:schemeClr val="accent2"/>
                </a:solidFill>
              </a:rPr>
              <a:t>(101101.10)</a:t>
            </a:r>
            <a:r>
              <a:rPr lang="en-US" altLang="fa-IR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altLang="fa-IR" sz="2400" dirty="0" smtClean="0">
                <a:solidFill>
                  <a:schemeClr val="accent2"/>
                </a:solidFill>
              </a:rPr>
              <a:t> =</a:t>
            </a:r>
            <a:r>
              <a:rPr lang="en-US" altLang="fa-IR" sz="2800" dirty="0" smtClean="0">
                <a:solidFill>
                  <a:schemeClr val="accent2"/>
                </a:solidFill>
              </a:rPr>
              <a:t> </a:t>
            </a:r>
            <a:r>
              <a:rPr lang="en-US" altLang="fa-IR" sz="2800" b="0" dirty="0" smtClean="0">
                <a:solidFill>
                  <a:schemeClr val="accent2"/>
                </a:solidFill>
              </a:rPr>
              <a:t>	</a:t>
            </a:r>
            <a:r>
              <a:rPr lang="en-US" altLang="fa-IR" sz="2400" b="0" dirty="0" smtClean="0">
                <a:solidFill>
                  <a:schemeClr val="accent2"/>
                </a:solidFill>
              </a:rPr>
              <a:t>1</a:t>
            </a: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fa-IR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fa-IR" sz="2400" baseline="30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5 </a:t>
            </a: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+ 0</a:t>
            </a:r>
            <a:r>
              <a:rPr lang="en-US" altLang="fa-IR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fa-IR" sz="2400" baseline="30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4 </a:t>
            </a: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+ </a:t>
            </a:r>
            <a:r>
              <a:rPr lang="en-US" altLang="fa-IR" sz="2400" b="0" dirty="0" smtClean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fa-IR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fa-IR" sz="2400" baseline="30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3 </a:t>
            </a: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+ </a:t>
            </a:r>
            <a:r>
              <a:rPr lang="en-US" altLang="fa-IR" sz="2400" b="0" dirty="0" smtClean="0">
                <a:solidFill>
                  <a:schemeClr val="accent2"/>
                </a:solidFill>
              </a:rPr>
              <a:t>1</a:t>
            </a: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fa-IR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fa-IR" sz="2400" baseline="30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 + 0</a:t>
            </a:r>
            <a:r>
              <a:rPr lang="en-US" altLang="fa-IR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fa-IR" sz="2400" baseline="30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1 </a:t>
            </a: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+ 				</a:t>
            </a:r>
            <a:r>
              <a:rPr lang="en-US" altLang="fa-IR" sz="2400" b="0" dirty="0" smtClean="0">
                <a:solidFill>
                  <a:schemeClr val="accent2"/>
                </a:solidFill>
              </a:rPr>
              <a:t>1</a:t>
            </a: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fa-IR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fa-IR" sz="2400" baseline="30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 + </a:t>
            </a:r>
            <a:r>
              <a:rPr lang="en-US" altLang="fa-IR" sz="2400" b="0" dirty="0" smtClean="0">
                <a:solidFill>
                  <a:schemeClr val="accent2"/>
                </a:solidFill>
              </a:rPr>
              <a:t>1</a:t>
            </a: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fa-IR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fa-IR" sz="2400" baseline="30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-1</a:t>
            </a: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 + </a:t>
            </a:r>
            <a:r>
              <a:rPr lang="en-US" altLang="fa-IR" sz="2400" b="0" dirty="0" smtClean="0">
                <a:solidFill>
                  <a:schemeClr val="accent2"/>
                </a:solidFill>
              </a:rPr>
              <a:t>0</a:t>
            </a: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fa-IR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fa-IR" sz="2400" baseline="30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-2</a:t>
            </a: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</a:p>
          <a:p>
            <a:pPr algn="l" rtl="0" eaLnBrk="1" hangingPunct="1">
              <a:buFontTx/>
              <a:buNone/>
            </a:pP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  (in decimal)   = 32 + 0 + 8 + 4 + 0 + 1 + ½ + 0</a:t>
            </a:r>
          </a:p>
          <a:p>
            <a:pPr algn="l" rtl="0" eaLnBrk="1" hangingPunct="1">
              <a:buFontTx/>
              <a:buNone/>
            </a:pP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			      = (45.5)</a:t>
            </a:r>
            <a:r>
              <a:rPr lang="en-US" altLang="fa-IR" sz="2400" baseline="-25000" dirty="0" smtClean="0">
                <a:solidFill>
                  <a:srgbClr val="FF0000"/>
                </a:solidFill>
              </a:rPr>
              <a:t>10</a:t>
            </a:r>
            <a:endParaRPr lang="en-US" altLang="fa-IR" sz="2400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algn="l" rtl="0" eaLnBrk="1" hangingPunct="1">
              <a:buFontTx/>
              <a:buNone/>
            </a:pPr>
            <a:endParaRPr lang="en-US" altLang="fa-IR" sz="2400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3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3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0BD31FE-972A-451D-B82E-3B635D3FD76B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9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dirty="0" smtClean="0"/>
              <a:t>اعداد باينري</a:t>
            </a:r>
            <a:r>
              <a:rPr lang="fa-IR" altLang="fa-IR" sz="3600" dirty="0"/>
              <a:t> (</a:t>
            </a:r>
            <a:r>
              <a:rPr lang="fa-IR" altLang="fa-IR" sz="3600" dirty="0">
                <a:cs typeface="Zar"/>
              </a:rPr>
              <a:t>*</a:t>
            </a:r>
            <a:r>
              <a:rPr lang="fa-IR" altLang="fa-IR" sz="3600" dirty="0"/>
              <a:t>)</a:t>
            </a:r>
            <a:endParaRPr lang="en-US" altLang="fa-IR" sz="3600" dirty="0" smtClean="0"/>
          </a:p>
        </p:txBody>
      </p:sp>
      <p:sp>
        <p:nvSpPr>
          <p:cNvPr id="20484" name="AutoShape 6"/>
          <p:cNvSpPr>
            <a:spLocks noChangeAspect="1" noChangeArrowheads="1" noTextEdit="1"/>
          </p:cNvSpPr>
          <p:nvPr/>
        </p:nvSpPr>
        <p:spPr bwMode="auto">
          <a:xfrm>
            <a:off x="1258888" y="2466975"/>
            <a:ext cx="6948487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0485" name="Rectangle 8"/>
          <p:cNvSpPr>
            <a:spLocks noChangeArrowheads="1"/>
          </p:cNvSpPr>
          <p:nvPr/>
        </p:nvSpPr>
        <p:spPr bwMode="auto">
          <a:xfrm>
            <a:off x="1371600" y="2524125"/>
            <a:ext cx="53292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rgbClr val="996600"/>
                </a:solidFill>
                <a:cs typeface="Arial" panose="020B0604020202020204" pitchFamily="34" charset="0"/>
              </a:rPr>
              <a:t>32  16  8  4  2  1       .5  .25  .125  .0625</a:t>
            </a:r>
            <a:endParaRPr lang="en-US" altLang="fa-IR" sz="2700" b="0">
              <a:solidFill>
                <a:srgbClr val="9966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486" name="Rectangle 9"/>
          <p:cNvSpPr>
            <a:spLocks noChangeArrowheads="1"/>
          </p:cNvSpPr>
          <p:nvPr/>
        </p:nvSpPr>
        <p:spPr bwMode="auto">
          <a:xfrm>
            <a:off x="1277938" y="2882900"/>
            <a:ext cx="53514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rgbClr val="000000"/>
                </a:solidFill>
                <a:cs typeface="Arial" panose="020B0604020202020204" pitchFamily="34" charset="0"/>
              </a:rPr>
              <a:t>(  1  1   0   1  0  1    .   1     0     1      1   )</a:t>
            </a:r>
            <a:endParaRPr lang="en-US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487" name="Rectangle 10"/>
          <p:cNvSpPr>
            <a:spLocks noChangeArrowheads="1"/>
          </p:cNvSpPr>
          <p:nvPr/>
        </p:nvSpPr>
        <p:spPr bwMode="auto">
          <a:xfrm>
            <a:off x="6796088" y="2882900"/>
            <a:ext cx="17367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rgbClr val="000000"/>
                </a:solidFill>
                <a:cs typeface="Arial" panose="020B0604020202020204" pitchFamily="34" charset="0"/>
              </a:rPr>
              <a:t>= ( 53.6785 )</a:t>
            </a:r>
            <a:endParaRPr lang="en-US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488" name="Rectangle 11"/>
          <p:cNvSpPr>
            <a:spLocks noChangeArrowheads="1"/>
          </p:cNvSpPr>
          <p:nvPr/>
        </p:nvSpPr>
        <p:spPr bwMode="auto">
          <a:xfrm>
            <a:off x="6657975" y="3146425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>
                <a:solidFill>
                  <a:srgbClr val="000000"/>
                </a:solidFill>
                <a:cs typeface="Arial" panose="020B0604020202020204" pitchFamily="34" charset="0"/>
              </a:rPr>
              <a:t>B</a:t>
            </a:r>
            <a:endParaRPr lang="en-US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489" name="Rectangle 12"/>
          <p:cNvSpPr>
            <a:spLocks noChangeArrowheads="1"/>
          </p:cNvSpPr>
          <p:nvPr/>
        </p:nvSpPr>
        <p:spPr bwMode="auto">
          <a:xfrm>
            <a:off x="8529638" y="3146425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>
                <a:solidFill>
                  <a:srgbClr val="000000"/>
                </a:solidFill>
                <a:cs typeface="Arial" panose="020B0604020202020204" pitchFamily="34" charset="0"/>
              </a:rPr>
              <a:t>D</a:t>
            </a:r>
            <a:endParaRPr lang="en-US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esentation_template">
  <a:themeElements>
    <a:clrScheme name="2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2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36848</TotalTime>
  <Words>871</Words>
  <Application>Microsoft Office PowerPoint</Application>
  <PresentationFormat>On-screen Show (4:3)</PresentationFormat>
  <Paragraphs>239</Paragraphs>
  <Slides>24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Comic Sans MS</vt:lpstr>
      <vt:lpstr>Courier New</vt:lpstr>
      <vt:lpstr>Nazanin</vt:lpstr>
      <vt:lpstr>Symbol</vt:lpstr>
      <vt:lpstr>Times New Roman</vt:lpstr>
      <vt:lpstr>Titr</vt:lpstr>
      <vt:lpstr>Wingdings</vt:lpstr>
      <vt:lpstr>Zar</vt:lpstr>
      <vt:lpstr>1_presentation_template</vt:lpstr>
      <vt:lpstr>2_presentation_template</vt:lpstr>
      <vt:lpstr>نمايش اعداد</vt:lpstr>
      <vt:lpstr>سيستم نمايش اعداد (*)</vt:lpstr>
      <vt:lpstr>سيستم نمايش اعداد (دسيمال) (*)</vt:lpstr>
      <vt:lpstr>سيستم نمايش اعداد (دسيمال) (*)</vt:lpstr>
      <vt:lpstr>سيستم نمايش اعداد (حالت کلي) (*)</vt:lpstr>
      <vt:lpstr>سيستم نمايش اعداد (حالت کلي)</vt:lpstr>
      <vt:lpstr>اعداد باينري (مبناي 2) (*)</vt:lpstr>
      <vt:lpstr>اعداد باينري (مبناي 2) (*)</vt:lpstr>
      <vt:lpstr>اعداد باينري (*)</vt:lpstr>
      <vt:lpstr>توان هاي 2 (*)</vt:lpstr>
      <vt:lpstr>اعداد اکتال (مبناي 8)</vt:lpstr>
      <vt:lpstr>اعداد هگزادسيمال (مبناي 16)</vt:lpstr>
      <vt:lpstr>تبديل مبناها</vt:lpstr>
      <vt:lpstr>تبديل دسيمال به هر مبناي r</vt:lpstr>
      <vt:lpstr>تبديل دسيمال به هر مبناي r</vt:lpstr>
      <vt:lpstr>تبديل دسيمال به هر مبناي r</vt:lpstr>
      <vt:lpstr>اعداد در مبناهاي مختلف (*)</vt:lpstr>
      <vt:lpstr>دسيمال  باينري</vt:lpstr>
      <vt:lpstr>دسيمال  باينري</vt:lpstr>
      <vt:lpstr>باينري به اکتال باينري به هگز</vt:lpstr>
      <vt:lpstr>Binary  Octal</vt:lpstr>
      <vt:lpstr>Binary  Hex</vt:lpstr>
      <vt:lpstr>Octal  Hex</vt:lpstr>
      <vt:lpstr>تبديل ها (مثال)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209</cp:revision>
  <dcterms:created xsi:type="dcterms:W3CDTF">1601-01-01T00:00:00Z</dcterms:created>
  <dcterms:modified xsi:type="dcterms:W3CDTF">2024-04-16T12:27:46Z</dcterms:modified>
</cp:coreProperties>
</file>