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2"/>
  </p:notesMasterIdLst>
  <p:sldIdLst>
    <p:sldId id="471" r:id="rId3"/>
    <p:sldId id="472" r:id="rId4"/>
    <p:sldId id="473" r:id="rId5"/>
    <p:sldId id="474" r:id="rId6"/>
    <p:sldId id="477" r:id="rId7"/>
    <p:sldId id="479" r:id="rId8"/>
    <p:sldId id="515" r:id="rId9"/>
    <p:sldId id="563" r:id="rId10"/>
    <p:sldId id="5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9C7114-2ED9-498A-A400-C3B89668E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569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9E565C-E378-4963-A02A-CB67E6021BE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0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3D7C8-A3B5-4826-8DA2-DA999AC1E2D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7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557DE-24EA-44AD-8FC6-46AE7E776C5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5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06881-4F60-4513-BC64-833EC67AC43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ACF02-7F0A-42B6-97DC-EC592CF4915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5AD2FB-8A21-44BF-BC72-377BC3F7DFD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9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D4057-E54B-409E-900E-2AB6F6FB18E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5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E5CB16-C56E-424C-8778-71A1109C1F6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0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DB3BFF-9C4A-4D49-9243-79B47F2E056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5063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9022-BE85-47BB-89C3-02DB5BDD3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27986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137F-C6E2-49FE-B7CB-D8FE00422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8007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1E22-751D-4AE8-BA67-9C2E8012F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118801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91028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EF54D-AE10-4984-890D-6A5B62C1D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194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126A-D64A-4359-A45F-5050F0369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672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5225-1890-440B-8D1D-F922B421B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382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562D7-37F6-4E95-958F-A5EEB0720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2800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2E3A-0952-4503-B539-0ACBB0A00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33549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4AD9-DBEA-43CC-B7CB-5920316E2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71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5EF0-2269-49DE-A50F-010F23B4A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004826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8FEE8-BB3E-4228-BB61-DB5CD64D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20006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8A5AF-4265-42DF-9A01-587777C4E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000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41A57-7607-4018-97B8-F00335D0F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36713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2A73-FD22-4A6D-8FAD-F04BA3D00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8116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DDD2-09FD-4EA0-850B-96BFFA3F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17287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E74A1-BE33-4103-A7E3-53E19A09C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544799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84E84-996D-46E2-B0D7-1A9D2D0F0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73183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3E9C9-38C8-4F0C-B9E4-74F49F87E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7006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6B05F-CA88-4F45-A213-8E59A9DF8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148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B5AA1-004A-4E1D-9472-0026943143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04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21991-F47A-4FD3-BB41-DB285044D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25326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293608-2B4E-4392-B192-D9F7BA5A5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141746-AF4F-484D-B3A8-46B204246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نمايش اعداد</a:t>
            </a:r>
            <a:endParaRPr lang="en-US" alt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1F1F49-8EA1-4F41-9C86-7C6CFC688FA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</a:t>
            </a:r>
            <a:endParaRPr lang="en-US" altLang="en-US" sz="36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مبنا (</a:t>
            </a:r>
            <a:r>
              <a:rPr lang="en-US" altLang="en-US" sz="2400" smtClean="0"/>
              <a:t>base</a:t>
            </a:r>
            <a:r>
              <a:rPr lang="fa-IR" altLang="en-US" sz="3600" smtClean="0"/>
              <a:t>):</a:t>
            </a:r>
          </a:p>
          <a:p>
            <a:pPr lvl="1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r</a:t>
            </a:r>
            <a:r>
              <a:rPr lang="fa-IR" altLang="en-US" sz="2800" smtClean="0"/>
              <a:t>: ارقام محدود به </a:t>
            </a:r>
            <a:r>
              <a:rPr lang="en-US" altLang="en-US" sz="2800" smtClean="0"/>
              <a:t>[0, r-1]</a:t>
            </a:r>
          </a:p>
          <a:p>
            <a:pPr lvl="2" eaLnBrk="1" hangingPunct="1"/>
            <a:r>
              <a:rPr lang="fa-IR" altLang="en-US" sz="2400" smtClean="0"/>
              <a:t>دسيمال:	</a:t>
            </a:r>
            <a:r>
              <a:rPr lang="en-US" altLang="en-US" sz="2400" smtClean="0"/>
              <a:t>(379)</a:t>
            </a:r>
            <a:r>
              <a:rPr lang="en-US" altLang="en-US" sz="2400" baseline="-25000" smtClean="0"/>
              <a:t>10</a:t>
            </a:r>
            <a:endParaRPr lang="fa-IR" altLang="en-US" sz="2400" smtClean="0"/>
          </a:p>
          <a:p>
            <a:pPr lvl="2" eaLnBrk="1" hangingPunct="1"/>
            <a:r>
              <a:rPr lang="fa-IR" altLang="en-US" sz="2400" smtClean="0"/>
              <a:t>باينري:	</a:t>
            </a:r>
            <a:r>
              <a:rPr lang="en-US" altLang="en-US" sz="2400" smtClean="0"/>
              <a:t>(01011101)</a:t>
            </a:r>
            <a:r>
              <a:rPr lang="en-US" altLang="en-US" sz="2400" baseline="-25000" smtClean="0"/>
              <a:t>2</a:t>
            </a:r>
            <a:endParaRPr lang="fa-IR" altLang="en-US" sz="2400" baseline="-25000" smtClean="0"/>
          </a:p>
          <a:p>
            <a:pPr lvl="2" eaLnBrk="1" hangingPunct="1"/>
            <a:r>
              <a:rPr lang="fa-IR" altLang="en-US" sz="2400" smtClean="0"/>
              <a:t>اکتال:	</a:t>
            </a:r>
            <a:r>
              <a:rPr lang="en-US" altLang="en-US" sz="2400" smtClean="0"/>
              <a:t>(372)</a:t>
            </a:r>
            <a:r>
              <a:rPr lang="en-US" altLang="en-US" sz="2400" baseline="-25000" smtClean="0"/>
              <a:t>8</a:t>
            </a:r>
          </a:p>
          <a:p>
            <a:pPr lvl="2" eaLnBrk="1" hangingPunct="1"/>
            <a:r>
              <a:rPr lang="fa-IR" altLang="en-US" sz="2400" smtClean="0"/>
              <a:t>هگزادسيمال:	</a:t>
            </a:r>
            <a:r>
              <a:rPr lang="en-US" altLang="en-US" sz="2400" smtClean="0"/>
              <a:t>(23D9F)</a:t>
            </a:r>
            <a:r>
              <a:rPr lang="en-US" altLang="en-US" sz="2400" baseline="-25000" smtClean="0"/>
              <a:t>16</a:t>
            </a:r>
          </a:p>
          <a:p>
            <a:pPr lvl="3" eaLnBrk="1" hangingPunct="1"/>
            <a:r>
              <a:rPr lang="fa-IR" altLang="en-US" sz="1600" smtClean="0"/>
              <a:t> </a:t>
            </a:r>
            <a:r>
              <a:rPr lang="en-US" altLang="en-US" sz="1600" smtClean="0"/>
              <a:t>A=10, B=11, … , F = 15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F34CC24-CF55-421F-890A-B4F1A893416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en-US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en-US" smtClean="0"/>
              <a:t>دو بخش صحيح و اعشاري</a:t>
            </a:r>
            <a:endParaRPr lang="en-US" altLang="en-US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900" smtClean="0">
                <a:sym typeface="Symbol" panose="05050102010706020507" pitchFamily="18" charset="2"/>
              </a:rPr>
              <a:t>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900" smtClean="0">
                <a:sym typeface="Symbol" panose="05050102010706020507" pitchFamily="18" charset="2"/>
              </a:rPr>
              <a:t> .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-m+1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en-US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en-US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ABF05C2-6B30-49EB-B392-0431C8E53B2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value of 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A</a:t>
            </a:r>
            <a:r>
              <a:rPr lang="en-US" altLang="en-US" sz="2800" baseline="-25000">
                <a:sym typeface="Symbol" panose="05050102010706020507" pitchFamily="18" charset="2"/>
              </a:rPr>
              <a:t>n-1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n-2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0</a:t>
            </a:r>
            <a:r>
              <a:rPr lang="en-US" altLang="en-US" sz="2800">
                <a:sym typeface="Symbol" panose="05050102010706020507" pitchFamily="18" charset="2"/>
              </a:rPr>
              <a:t> . A</a:t>
            </a:r>
            <a:r>
              <a:rPr lang="en-US" altLang="en-US" sz="2800" baseline="-25000">
                <a:sym typeface="Symbol" panose="05050102010706020507" pitchFamily="18" charset="2"/>
              </a:rPr>
              <a:t>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-m+1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-m</a:t>
            </a:r>
            <a:endParaRPr lang="en-US" altLang="en-US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i=n-1..0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+ </a:t>
            </a: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i=-m..-1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en-US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en-US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(126.53)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703F07C-F23E-4FAF-A44C-E51FD198566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سيستم نمايش اعداد (حالت کلي)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US" sz="2800" smtClean="0"/>
              <a:t>“base”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 (radix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)</a:t>
            </a:r>
          </a:p>
          <a:p>
            <a:pPr algn="l" rtl="0" eaLnBrk="1" hangingPunct="1"/>
            <a:endParaRPr lang="en-US" altLang="en-US" sz="2800" smtClean="0"/>
          </a:p>
          <a:p>
            <a:pPr algn="l" rtl="0" eaLnBrk="1" hangingPunct="1"/>
            <a:r>
              <a:rPr lang="en-US" altLang="en-US" sz="2800" i="1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smtClean="0">
                <a:sym typeface="Symbol" panose="05050102010706020507" pitchFamily="18" charset="2"/>
              </a:rPr>
              <a:t> +</a:t>
            </a:r>
            <a:r>
              <a:rPr lang="en-US" altLang="en-US" sz="2800" baseline="30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	     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-1</a:t>
            </a:r>
            <a:r>
              <a:rPr lang="en-US" altLang="en-US" sz="280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-m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-m</a:t>
            </a:r>
            <a:endParaRPr lang="en-US" altLang="en-US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DE7511-7C5A-4B06-A000-3B4D81DBCBE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en-US" sz="2800" smtClean="0"/>
              <a:t>کامپيوترها داده ها را به صورت رشته اي از “</a:t>
            </a:r>
            <a:r>
              <a:rPr lang="fa-IR" altLang="en-US" sz="2800" smtClean="0">
                <a:solidFill>
                  <a:srgbClr val="FF0000"/>
                </a:solidFill>
              </a:rPr>
              <a:t>بيت ها</a:t>
            </a:r>
            <a:r>
              <a:rPr lang="fa-IR" altLang="en-US" sz="280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en-US" sz="2400" smtClean="0"/>
              <a:t>بيت: </a:t>
            </a:r>
            <a:r>
              <a:rPr lang="en-US" altLang="en-US" sz="2400" smtClean="0"/>
              <a:t>0</a:t>
            </a:r>
            <a:r>
              <a:rPr lang="fa-IR" altLang="en-US" sz="2400" smtClean="0"/>
              <a:t> يا </a:t>
            </a:r>
            <a:r>
              <a:rPr lang="en-US" altLang="en-US" sz="2400" smtClean="0"/>
              <a:t>1</a:t>
            </a:r>
          </a:p>
          <a:p>
            <a:pPr marL="742950" lvl="1" indent="-285750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2</a:t>
            </a:r>
            <a:r>
              <a:rPr lang="fa-IR" altLang="en-US" sz="2800" smtClean="0"/>
              <a:t>: ارقام </a:t>
            </a:r>
            <a:r>
              <a:rPr lang="en-US" altLang="en-US" sz="2800" smtClean="0"/>
              <a:t>0</a:t>
            </a:r>
            <a:r>
              <a:rPr lang="fa-IR" altLang="en-US" sz="2800" smtClean="0"/>
              <a:t> يا </a:t>
            </a:r>
            <a:r>
              <a:rPr lang="en-US" altLang="en-US" sz="2800" smtClean="0"/>
              <a:t>1</a:t>
            </a:r>
          </a:p>
          <a:p>
            <a:pPr eaLnBrk="1" hangingPunct="1"/>
            <a:r>
              <a:rPr lang="fa-IR" altLang="en-US" sz="3600" smtClean="0"/>
              <a:t>مثال:</a:t>
            </a:r>
            <a:r>
              <a:rPr lang="en-US" altLang="en-US" sz="360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chemeClr val="accent2"/>
                </a:solidFill>
              </a:rPr>
              <a:t>(101101.10)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=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10</a:t>
            </a:r>
            <a:endParaRPr lang="en-US" altLang="en-US" sz="24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F743DC-7BB7-41F7-B4C9-2A5138C26E8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باينري</a:t>
            </a:r>
            <a:endParaRPr lang="en-US" altLang="en-US" sz="3600" smtClean="0"/>
          </a:p>
        </p:txBody>
      </p:sp>
      <p:sp>
        <p:nvSpPr>
          <p:cNvPr id="18436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en-US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4C88E8E-F17C-4C24-8412-6CB11933F24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048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244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11FB87D-A87F-4678-A65E-7FAA9A0E640C}" type="slidenum">
              <a:rPr lang="en-US" altLang="en-US" sz="1300" b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>
                <a:cs typeface="Titr" pitchFamily="2" charset="-78"/>
              </a:rPr>
              <a:t>اعداد در مبناهاي مختلف</a:t>
            </a:r>
            <a:endParaRPr lang="en-US" altLang="en-US" sz="3600" smtClean="0">
              <a:cs typeface="Titr" pitchFamily="2" charset="-78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en-US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35907</TotalTime>
  <Words>266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Comic Sans MS</vt:lpstr>
      <vt:lpstr>Symbol</vt:lpstr>
      <vt:lpstr>Times New Roman</vt:lpstr>
      <vt:lpstr>Titr</vt:lpstr>
      <vt:lpstr>Wingdings</vt:lpstr>
      <vt:lpstr>Zar</vt:lpstr>
      <vt:lpstr>1_presentation_template</vt:lpstr>
      <vt:lpstr>2_presentation_template</vt:lpstr>
      <vt:lpstr>نمايش اعداد</vt:lpstr>
      <vt:lpstr>سيستم نمايش اعداد</vt:lpstr>
      <vt:lpstr>سيستم نمايش اعداد (دسيمال)</vt:lpstr>
      <vt:lpstr>سيستم نمايش اعداد (دسيمال)</vt:lpstr>
      <vt:lpstr>سيستم نمايش اعداد (حالت کلي)</vt:lpstr>
      <vt:lpstr>اعداد باينري (مبناي 2)</vt:lpstr>
      <vt:lpstr>اعداد باينري</vt:lpstr>
      <vt:lpstr>توان هاي 2</vt:lpstr>
      <vt:lpstr>اعداد در مبناهاي مختلف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</dc:creator>
  <cp:lastModifiedBy>M msz</cp:lastModifiedBy>
  <cp:revision>201</cp:revision>
  <dcterms:created xsi:type="dcterms:W3CDTF">1601-01-01T00:00:00Z</dcterms:created>
  <dcterms:modified xsi:type="dcterms:W3CDTF">2023-10-01T05:27:27Z</dcterms:modified>
</cp:coreProperties>
</file>