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8"/>
  </p:notesMasterIdLst>
  <p:sldIdLst>
    <p:sldId id="471" r:id="rId2"/>
    <p:sldId id="565" r:id="rId3"/>
    <p:sldId id="495" r:id="rId4"/>
    <p:sldId id="496" r:id="rId5"/>
    <p:sldId id="497" r:id="rId6"/>
    <p:sldId id="542" r:id="rId7"/>
    <p:sldId id="543" r:id="rId8"/>
    <p:sldId id="544" r:id="rId9"/>
    <p:sldId id="545" r:id="rId10"/>
    <p:sldId id="546" r:id="rId11"/>
    <p:sldId id="570" r:id="rId12"/>
    <p:sldId id="548" r:id="rId13"/>
    <p:sldId id="530" r:id="rId14"/>
    <p:sldId id="531" r:id="rId15"/>
    <p:sldId id="532" r:id="rId16"/>
    <p:sldId id="575" r:id="rId17"/>
    <p:sldId id="499" r:id="rId18"/>
    <p:sldId id="498" r:id="rId19"/>
    <p:sldId id="500" r:id="rId20"/>
    <p:sldId id="501" r:id="rId21"/>
    <p:sldId id="564" r:id="rId22"/>
    <p:sldId id="550" r:id="rId23"/>
    <p:sldId id="551" r:id="rId24"/>
    <p:sldId id="503" r:id="rId25"/>
    <p:sldId id="552" r:id="rId26"/>
    <p:sldId id="557" r:id="rId27"/>
    <p:sldId id="504" r:id="rId28"/>
    <p:sldId id="553" r:id="rId29"/>
    <p:sldId id="554" r:id="rId30"/>
    <p:sldId id="506" r:id="rId31"/>
    <p:sldId id="507" r:id="rId32"/>
    <p:sldId id="563" r:id="rId33"/>
    <p:sldId id="508" r:id="rId34"/>
    <p:sldId id="509" r:id="rId35"/>
    <p:sldId id="555" r:id="rId36"/>
    <p:sldId id="556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FF9933"/>
    <a:srgbClr val="CCEC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45" autoAdjust="0"/>
  </p:normalViewPr>
  <p:slideViewPr>
    <p:cSldViewPr>
      <p:cViewPr varScale="1">
        <p:scale>
          <a:sx n="58" d="100"/>
          <a:sy n="58" d="100"/>
        </p:scale>
        <p:origin x="984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C330E35-B767-4318-A687-E7AED736BD2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782872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F7EA27-F5AF-4DC3-8B53-0BB20911B3B2}" type="slidenum">
              <a:rPr lang="en-US" altLang="fa-IR" smtClean="0"/>
              <a:pPr>
                <a:spcBef>
                  <a:spcPct val="0"/>
                </a:spcBef>
              </a:pPr>
              <a:t>1</a:t>
            </a:fld>
            <a:endParaRPr lang="en-US" altLang="fa-IR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571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61F6C8-C0FF-4A2A-B3C4-06E731C98EA0}" type="slidenum">
              <a:rPr lang="en-US" altLang="fa-IR" smtClean="0"/>
              <a:pPr>
                <a:spcBef>
                  <a:spcPct val="0"/>
                </a:spcBef>
              </a:pPr>
              <a:t>10</a:t>
            </a:fld>
            <a:endParaRPr lang="en-US" altLang="fa-IR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037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BFC65BB-F581-412A-8E64-E257EBC8725E}" type="slidenum">
              <a:rPr lang="en-US" altLang="fa-IR" smtClean="0"/>
              <a:pPr>
                <a:spcBef>
                  <a:spcPct val="0"/>
                </a:spcBef>
              </a:pPr>
              <a:t>11</a:t>
            </a:fld>
            <a:endParaRPr lang="en-US" altLang="fa-I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719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CA4FC9-247E-47ED-93C5-DE09272026D0}" type="slidenum">
              <a:rPr lang="en-US" altLang="fa-IR" smtClean="0"/>
              <a:pPr>
                <a:spcBef>
                  <a:spcPct val="0"/>
                </a:spcBef>
              </a:pPr>
              <a:t>12</a:t>
            </a:fld>
            <a:endParaRPr lang="en-US" altLang="fa-IR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731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949FAEE-C9C3-4578-AE27-025EFFEA98A0}" type="slidenum">
              <a:rPr lang="en-US" altLang="fa-IR" smtClean="0"/>
              <a:pPr>
                <a:spcBef>
                  <a:spcPct val="0"/>
                </a:spcBef>
              </a:pPr>
              <a:t>13</a:t>
            </a:fld>
            <a:endParaRPr lang="en-US" altLang="fa-IR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627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3F1B6B-5871-4299-9C8B-9CBBEDF8ADD4}" type="slidenum">
              <a:rPr lang="en-US" altLang="fa-IR" smtClean="0"/>
              <a:pPr>
                <a:spcBef>
                  <a:spcPct val="0"/>
                </a:spcBef>
              </a:pPr>
              <a:t>14</a:t>
            </a:fld>
            <a:endParaRPr lang="en-US" altLang="fa-IR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647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305141-4524-4D89-98BE-DDA65E4D610D}" type="slidenum">
              <a:rPr lang="en-US" altLang="fa-IR" smtClean="0"/>
              <a:pPr>
                <a:spcBef>
                  <a:spcPct val="0"/>
                </a:spcBef>
              </a:pPr>
              <a:t>15</a:t>
            </a:fld>
            <a:endParaRPr lang="en-US" altLang="fa-IR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547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6F0A40-5169-475E-9F71-DFD0AAA7BBD5}" type="slidenum">
              <a:rPr lang="en-US" altLang="fa-IR" smtClean="0"/>
              <a:pPr>
                <a:spcBef>
                  <a:spcPct val="0"/>
                </a:spcBef>
              </a:pPr>
              <a:t>16</a:t>
            </a:fld>
            <a:endParaRPr lang="en-US" altLang="fa-IR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178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2BC2ED-81AF-48D7-A639-822D1D48D573}" type="slidenum">
              <a:rPr lang="en-US" altLang="fa-IR" smtClean="0"/>
              <a:pPr>
                <a:spcBef>
                  <a:spcPct val="0"/>
                </a:spcBef>
              </a:pPr>
              <a:t>17</a:t>
            </a:fld>
            <a:endParaRPr lang="en-US" altLang="fa-IR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552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38805C-9753-49DF-8C29-BDAF473B4067}" type="slidenum">
              <a:rPr lang="en-US" altLang="fa-IR" smtClean="0"/>
              <a:pPr>
                <a:spcBef>
                  <a:spcPct val="0"/>
                </a:spcBef>
              </a:pPr>
              <a:t>18</a:t>
            </a:fld>
            <a:endParaRPr lang="en-US" altLang="fa-IR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8659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5FED67A-2C03-4D91-9F12-F01C69EB9576}" type="slidenum">
              <a:rPr lang="en-US" altLang="fa-IR" smtClean="0"/>
              <a:pPr>
                <a:spcBef>
                  <a:spcPct val="0"/>
                </a:spcBef>
              </a:pPr>
              <a:t>19</a:t>
            </a:fld>
            <a:endParaRPr lang="en-US" altLang="fa-IR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989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D98238-F2E8-4B17-BB5C-7E0B66AC8A71}" type="slidenum">
              <a:rPr lang="en-US" altLang="fa-IR" smtClean="0"/>
              <a:pPr>
                <a:spcBef>
                  <a:spcPct val="0"/>
                </a:spcBef>
              </a:pPr>
              <a:t>2</a:t>
            </a:fld>
            <a:endParaRPr lang="en-US" altLang="fa-IR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254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7BBC8C-F19C-42C5-B886-9FB58BF2DCA4}" type="slidenum">
              <a:rPr lang="en-US" altLang="fa-IR" smtClean="0"/>
              <a:pPr>
                <a:spcBef>
                  <a:spcPct val="0"/>
                </a:spcBef>
              </a:pPr>
              <a:t>20</a:t>
            </a:fld>
            <a:endParaRPr lang="en-US" altLang="fa-IR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5243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>
              <a:cs typeface="Arial" panose="020B0604020202020204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67B18E-FFFC-49A8-BD18-07DB60FE97E8}" type="slidenum">
              <a:rPr lang="en-US" altLang="fa-IR" smtClean="0"/>
              <a:pPr>
                <a:spcBef>
                  <a:spcPct val="0"/>
                </a:spcBef>
              </a:pPr>
              <a:t>21</a:t>
            </a:fld>
            <a:endParaRPr lang="en-US" altLang="fa-IR" smtClean="0"/>
          </a:p>
        </p:txBody>
      </p:sp>
    </p:spTree>
    <p:extLst>
      <p:ext uri="{BB962C8B-B14F-4D97-AF65-F5344CB8AC3E}">
        <p14:creationId xmlns:p14="http://schemas.microsoft.com/office/powerpoint/2010/main" val="20229038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D7EF48-4257-4BA0-9AF7-615A20A59F7F}" type="slidenum">
              <a:rPr lang="en-US" altLang="fa-IR" smtClean="0"/>
              <a:pPr>
                <a:spcBef>
                  <a:spcPct val="0"/>
                </a:spcBef>
              </a:pPr>
              <a:t>22</a:t>
            </a:fld>
            <a:endParaRPr lang="en-US" altLang="fa-IR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4345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397170-3DEB-412B-A443-D48B4207BD2E}" type="slidenum">
              <a:rPr lang="en-US" altLang="fa-IR" smtClean="0"/>
              <a:pPr>
                <a:spcBef>
                  <a:spcPct val="0"/>
                </a:spcBef>
              </a:pPr>
              <a:t>23</a:t>
            </a:fld>
            <a:endParaRPr lang="en-US" altLang="fa-IR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8592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ABBF33-7C81-42B6-932B-1CA81F0B7BCC}" type="slidenum">
              <a:rPr lang="en-US" altLang="fa-IR" smtClean="0"/>
              <a:pPr>
                <a:spcBef>
                  <a:spcPct val="0"/>
                </a:spcBef>
              </a:pPr>
              <a:t>24</a:t>
            </a:fld>
            <a:endParaRPr lang="en-US" altLang="fa-IR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680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42A4AE-A835-4CD6-82B9-096B13B38520}" type="slidenum">
              <a:rPr lang="en-US" altLang="fa-IR" smtClean="0"/>
              <a:pPr>
                <a:spcBef>
                  <a:spcPct val="0"/>
                </a:spcBef>
              </a:pPr>
              <a:t>25</a:t>
            </a:fld>
            <a:endParaRPr lang="en-US" altLang="fa-IR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4240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E1D187B-6442-4BF5-AA50-A0AE852A01AD}" type="slidenum">
              <a:rPr lang="en-US" altLang="fa-IR" smtClean="0"/>
              <a:pPr>
                <a:spcBef>
                  <a:spcPct val="0"/>
                </a:spcBef>
              </a:pPr>
              <a:t>26</a:t>
            </a:fld>
            <a:endParaRPr lang="en-US" altLang="fa-IR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946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241F2F-F220-4136-8543-03EDEFED392F}" type="slidenum">
              <a:rPr lang="en-US" altLang="fa-IR" smtClean="0"/>
              <a:pPr>
                <a:spcBef>
                  <a:spcPct val="0"/>
                </a:spcBef>
              </a:pPr>
              <a:t>27</a:t>
            </a:fld>
            <a:endParaRPr lang="en-US" altLang="fa-IR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5105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9AA05E2-EA9D-43B0-B6DC-1420260D182E}" type="slidenum">
              <a:rPr lang="en-US" altLang="fa-IR" smtClean="0"/>
              <a:pPr>
                <a:spcBef>
                  <a:spcPct val="0"/>
                </a:spcBef>
              </a:pPr>
              <a:t>28</a:t>
            </a:fld>
            <a:endParaRPr lang="en-US" altLang="fa-IR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0791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22DB3B-904A-40D9-AF5D-EE87C8B5E415}" type="slidenum">
              <a:rPr lang="en-US" altLang="fa-IR" smtClean="0"/>
              <a:pPr>
                <a:spcBef>
                  <a:spcPct val="0"/>
                </a:spcBef>
              </a:pPr>
              <a:t>29</a:t>
            </a:fld>
            <a:endParaRPr lang="en-US" altLang="fa-IR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341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1ED0C1-0F63-4549-AD2E-E8E6B45922CE}" type="slidenum">
              <a:rPr lang="en-US" altLang="fa-IR" smtClean="0"/>
              <a:pPr>
                <a:spcBef>
                  <a:spcPct val="0"/>
                </a:spcBef>
              </a:pPr>
              <a:t>3</a:t>
            </a:fld>
            <a:endParaRPr lang="en-US" altLang="fa-IR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2375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1C207C1-B623-477E-B2E7-6C669DA724C1}" type="slidenum">
              <a:rPr lang="en-US" altLang="fa-IR" smtClean="0"/>
              <a:pPr>
                <a:spcBef>
                  <a:spcPct val="0"/>
                </a:spcBef>
              </a:pPr>
              <a:t>30</a:t>
            </a:fld>
            <a:endParaRPr lang="en-US" altLang="fa-IR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5038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AC50F65-BEDD-44CC-9B0E-9EA481CCA643}" type="slidenum">
              <a:rPr lang="en-US" altLang="fa-IR" smtClean="0"/>
              <a:pPr>
                <a:spcBef>
                  <a:spcPct val="0"/>
                </a:spcBef>
              </a:pPr>
              <a:t>31</a:t>
            </a:fld>
            <a:endParaRPr lang="en-US" altLang="fa-IR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6985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69CE01-2622-4471-AA71-06B4AC1B29BE}" type="slidenum">
              <a:rPr lang="en-US" altLang="fa-IR" smtClean="0"/>
              <a:pPr>
                <a:spcBef>
                  <a:spcPct val="0"/>
                </a:spcBef>
              </a:pPr>
              <a:t>32</a:t>
            </a:fld>
            <a:endParaRPr lang="en-US" altLang="fa-IR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5816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D8FBD23-A06E-4F7E-8C1D-B6AEC1F0E432}" type="slidenum">
              <a:rPr lang="en-US" altLang="fa-IR" smtClean="0"/>
              <a:pPr>
                <a:spcBef>
                  <a:spcPct val="0"/>
                </a:spcBef>
              </a:pPr>
              <a:t>33</a:t>
            </a:fld>
            <a:endParaRPr lang="en-US" altLang="fa-IR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5027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FB82FE-DA80-4C96-936F-5C5462FDF173}" type="slidenum">
              <a:rPr lang="en-US" altLang="fa-IR" smtClean="0"/>
              <a:pPr>
                <a:spcBef>
                  <a:spcPct val="0"/>
                </a:spcBef>
              </a:pPr>
              <a:t>34</a:t>
            </a:fld>
            <a:endParaRPr lang="en-US" altLang="fa-IR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0047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803B188-ED1B-4AEF-8C3E-A062F1A6573F}" type="slidenum">
              <a:rPr lang="en-US" altLang="fa-IR" smtClean="0"/>
              <a:pPr>
                <a:spcBef>
                  <a:spcPct val="0"/>
                </a:spcBef>
              </a:pPr>
              <a:t>35</a:t>
            </a:fld>
            <a:endParaRPr lang="en-US" altLang="fa-IR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626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5F8FF3-F20D-4A1B-94FF-8DEC015D5E79}" type="slidenum">
              <a:rPr lang="en-US" altLang="fa-IR" smtClean="0"/>
              <a:pPr>
                <a:spcBef>
                  <a:spcPct val="0"/>
                </a:spcBef>
              </a:pPr>
              <a:t>36</a:t>
            </a:fld>
            <a:endParaRPr lang="en-US" altLang="fa-IR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370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A5879B-68E3-415C-BCA0-47D37B79627C}" type="slidenum">
              <a:rPr lang="en-US" altLang="fa-IR" smtClean="0"/>
              <a:pPr>
                <a:spcBef>
                  <a:spcPct val="0"/>
                </a:spcBef>
              </a:pPr>
              <a:t>4</a:t>
            </a:fld>
            <a:endParaRPr lang="en-US" altLang="fa-IR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038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3B0A7A7-B761-496F-B39F-80CCA111B9AF}" type="slidenum">
              <a:rPr lang="en-US" altLang="fa-IR" smtClean="0"/>
              <a:pPr>
                <a:spcBef>
                  <a:spcPct val="0"/>
                </a:spcBef>
              </a:pPr>
              <a:t>5</a:t>
            </a:fld>
            <a:endParaRPr lang="en-US" altLang="fa-IR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149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903768-5581-4336-AB24-D6DB0135EAB6}" type="slidenum">
              <a:rPr lang="en-US" altLang="fa-IR" smtClean="0"/>
              <a:pPr>
                <a:spcBef>
                  <a:spcPct val="0"/>
                </a:spcBef>
              </a:pPr>
              <a:t>6</a:t>
            </a:fld>
            <a:endParaRPr lang="en-US" altLang="fa-IR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87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E69060-7053-4217-80A9-49743C546E57}" type="slidenum">
              <a:rPr lang="en-US" altLang="fa-IR" smtClean="0"/>
              <a:pPr>
                <a:spcBef>
                  <a:spcPct val="0"/>
                </a:spcBef>
              </a:pPr>
              <a:t>7</a:t>
            </a:fld>
            <a:endParaRPr lang="en-US" altLang="fa-IR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211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4BB595-9519-4FD5-A08E-6640C4543074}" type="slidenum">
              <a:rPr lang="en-US" altLang="fa-IR" smtClean="0"/>
              <a:pPr>
                <a:spcBef>
                  <a:spcPct val="0"/>
                </a:spcBef>
              </a:pPr>
              <a:t>8</a:t>
            </a:fld>
            <a:endParaRPr lang="en-US" altLang="fa-IR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358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D441C9-99F3-465A-AC86-2E6C8D32E846}" type="slidenum">
              <a:rPr lang="en-US" altLang="fa-IR" smtClean="0"/>
              <a:pPr>
                <a:spcBef>
                  <a:spcPct val="0"/>
                </a:spcBef>
              </a:pPr>
              <a:t>9</a:t>
            </a:fld>
            <a:endParaRPr lang="en-US" altLang="fa-IR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114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73553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BE911-BA2B-4940-B4F2-FC7AFF7175D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109764042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03352-848E-408A-A99B-999E72C2A3D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417315841"/>
      </p:ext>
    </p:extLst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A0024-645A-406F-8C0E-332BFFA69D8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306626472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ED29F-6F51-473A-8DE3-A1586FBD50F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056824793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88124C-585E-4C1F-9D1B-913B9A5FDC1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688876551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2AC077-79E0-4C34-9EF0-786999E459C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713360996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34EA8-26AE-434D-BE8A-EEF06E958D0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914046048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89075-4D7E-41C4-AD98-6B14C7B90E7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937465157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61A64F-A058-4278-9C50-A1C4CF7057A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420605078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1EDB8-3936-4996-85C6-42862F454E8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017687321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D92FD-BD7A-435A-AACD-137E857677C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89392610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8DDB929-C86C-4D42-91B5-4795152F479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  <p:sldLayoutId id="2147483975" r:id="rId12"/>
  </p:sldLayoutIdLst>
  <p:transition spd="med">
    <p:wipe dir="d"/>
  </p:transition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×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fa-IR" altLang="fa-IR" smtClean="0"/>
              <a:t>اعمال رياضی با اعداد</a:t>
            </a:r>
            <a:endParaRPr lang="en-US" altLang="fa-IR" smtClean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B9B87AB7-5BF2-4496-8607-A3670E5AC55F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10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 smtClean="0"/>
              <a:t>نمايش اعداد</a:t>
            </a:r>
            <a:endParaRPr lang="en-US" altLang="fa-IR" sz="3600" smtClean="0"/>
          </a:p>
        </p:txBody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772400" cy="4648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fa-IR" altLang="fa-IR" smtClean="0"/>
              <a:t>مکمل 2: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mtClean="0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684213" y="4724400"/>
            <a:ext cx="68326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28600" indent="-228600"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lnSpc>
                <a:spcPct val="86000"/>
              </a:lnSpc>
              <a:spcBef>
                <a:spcPct val="41000"/>
              </a:spcBef>
              <a:buFontTx/>
              <a:buNone/>
            </a:pPr>
            <a:r>
              <a:rPr lang="en-US" altLang="fa-IR" sz="1800" dirty="0">
                <a:solidFill>
                  <a:schemeClr val="tx1"/>
                </a:solidFill>
              </a:rPr>
              <a:t>Only one representation for 0</a:t>
            </a:r>
          </a:p>
          <a:p>
            <a:pPr algn="l" rtl="0" eaLnBrk="1" hangingPunct="1">
              <a:lnSpc>
                <a:spcPct val="86000"/>
              </a:lnSpc>
              <a:spcBef>
                <a:spcPct val="41000"/>
              </a:spcBef>
              <a:buFontTx/>
              <a:buNone/>
            </a:pPr>
            <a:endParaRPr lang="en-US" altLang="fa-IR" sz="1800" dirty="0">
              <a:solidFill>
                <a:schemeClr val="tx1"/>
              </a:solidFill>
            </a:endParaRPr>
          </a:p>
          <a:p>
            <a:pPr algn="l" rtl="0" eaLnBrk="1" hangingPunct="1">
              <a:lnSpc>
                <a:spcPct val="86000"/>
              </a:lnSpc>
              <a:spcBef>
                <a:spcPct val="41000"/>
              </a:spcBef>
              <a:buFontTx/>
              <a:buNone/>
            </a:pPr>
            <a:r>
              <a:rPr lang="en-US" altLang="fa-IR" sz="1800" dirty="0">
                <a:solidFill>
                  <a:schemeClr val="tx1"/>
                </a:solidFill>
              </a:rPr>
              <a:t>One more negative number than positive number</a:t>
            </a:r>
          </a:p>
        </p:txBody>
      </p:sp>
      <p:pic>
        <p:nvPicPr>
          <p:cNvPr id="22534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300" y="1268413"/>
            <a:ext cx="54737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590550" y="2278063"/>
            <a:ext cx="16637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 i="1">
                <a:solidFill>
                  <a:schemeClr val="tx1"/>
                </a:solidFill>
                <a:cs typeface="Arial" panose="020B0604020202020204" pitchFamily="34" charset="0"/>
              </a:rPr>
              <a:t>like 1's comp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 i="1">
                <a:solidFill>
                  <a:schemeClr val="tx1"/>
                </a:solidFill>
                <a:cs typeface="Arial" panose="020B0604020202020204" pitchFamily="34" charset="0"/>
              </a:rPr>
              <a:t>except shifted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 i="1">
                <a:solidFill>
                  <a:schemeClr val="tx1"/>
                </a:solidFill>
                <a:cs typeface="Arial" panose="020B0604020202020204" pitchFamily="34" charset="0"/>
              </a:rPr>
              <a:t>one position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 i="1">
                <a:solidFill>
                  <a:schemeClr val="tx1"/>
                </a:solidFill>
                <a:cs typeface="Arial" panose="020B0604020202020204" pitchFamily="34" charset="0"/>
              </a:rPr>
              <a:t>clockwise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98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8C25F97-9210-4A36-A09E-9818E639AC51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11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 smtClean="0"/>
              <a:t>نمايش اعداد</a:t>
            </a:r>
            <a:endParaRPr lang="en-US" altLang="fa-IR" sz="3600" smtClean="0"/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772400" cy="4648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fa-IR" altLang="fa-IR" smtClean="0"/>
              <a:t>مکمل 2: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mtClean="0"/>
          </a:p>
        </p:txBody>
      </p:sp>
      <p:sp>
        <p:nvSpPr>
          <p:cNvPr id="24581" name="Rectangle 7"/>
          <p:cNvSpPr>
            <a:spLocks noChangeArrowheads="1"/>
          </p:cNvSpPr>
          <p:nvPr/>
        </p:nvSpPr>
        <p:spPr bwMode="auto">
          <a:xfrm>
            <a:off x="1073150" y="1123950"/>
            <a:ext cx="12763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N* = 2   - N</a:t>
            </a:r>
          </a:p>
        </p:txBody>
      </p:sp>
      <p:sp>
        <p:nvSpPr>
          <p:cNvPr id="24582" name="Rectangle 8"/>
          <p:cNvSpPr>
            <a:spLocks noChangeArrowheads="1"/>
          </p:cNvSpPr>
          <p:nvPr/>
        </p:nvSpPr>
        <p:spPr bwMode="auto">
          <a:xfrm>
            <a:off x="1720850" y="971550"/>
            <a:ext cx="2794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n</a:t>
            </a:r>
          </a:p>
        </p:txBody>
      </p:sp>
      <p:sp>
        <p:nvSpPr>
          <p:cNvPr id="24583" name="Rectangle 9"/>
          <p:cNvSpPr>
            <a:spLocks noChangeArrowheads="1"/>
          </p:cNvSpPr>
          <p:nvPr/>
        </p:nvSpPr>
        <p:spPr bwMode="auto">
          <a:xfrm>
            <a:off x="1022350" y="2038350"/>
            <a:ext cx="36830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Example: Twos complement of 7</a:t>
            </a:r>
          </a:p>
        </p:txBody>
      </p:sp>
      <p:sp>
        <p:nvSpPr>
          <p:cNvPr id="24584" name="Rectangle 10"/>
          <p:cNvSpPr>
            <a:spLocks noChangeArrowheads="1"/>
          </p:cNvSpPr>
          <p:nvPr/>
        </p:nvSpPr>
        <p:spPr bwMode="auto">
          <a:xfrm>
            <a:off x="5378450" y="1479550"/>
            <a:ext cx="272415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2   =  10000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7   =    0111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           1001  = repr. of -7</a:t>
            </a:r>
          </a:p>
        </p:txBody>
      </p:sp>
      <p:sp>
        <p:nvSpPr>
          <p:cNvPr id="24585" name="Line 11"/>
          <p:cNvSpPr>
            <a:spLocks noChangeShapeType="1"/>
          </p:cNvSpPr>
          <p:nvPr/>
        </p:nvSpPr>
        <p:spPr bwMode="auto">
          <a:xfrm>
            <a:off x="6013450" y="2197100"/>
            <a:ext cx="723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4586" name="Rectangle 12"/>
          <p:cNvSpPr>
            <a:spLocks noChangeArrowheads="1"/>
          </p:cNvSpPr>
          <p:nvPr/>
        </p:nvSpPr>
        <p:spPr bwMode="auto">
          <a:xfrm>
            <a:off x="971550" y="3409950"/>
            <a:ext cx="37592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Example: Twos complement of -7</a:t>
            </a:r>
          </a:p>
        </p:txBody>
      </p:sp>
      <p:sp>
        <p:nvSpPr>
          <p:cNvPr id="24587" name="Rectangle 13"/>
          <p:cNvSpPr>
            <a:spLocks noChangeArrowheads="1"/>
          </p:cNvSpPr>
          <p:nvPr/>
        </p:nvSpPr>
        <p:spPr bwMode="auto">
          <a:xfrm>
            <a:off x="5530850" y="1301750"/>
            <a:ext cx="2667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24588" name="Rectangle 14"/>
          <p:cNvSpPr>
            <a:spLocks noChangeArrowheads="1"/>
          </p:cNvSpPr>
          <p:nvPr/>
        </p:nvSpPr>
        <p:spPr bwMode="auto">
          <a:xfrm>
            <a:off x="5378450" y="3384550"/>
            <a:ext cx="264795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2   =  10000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-7  =    1001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           0111  = repr. of 7</a:t>
            </a:r>
          </a:p>
        </p:txBody>
      </p:sp>
      <p:sp>
        <p:nvSpPr>
          <p:cNvPr id="24589" name="Line 15"/>
          <p:cNvSpPr>
            <a:spLocks noChangeShapeType="1"/>
          </p:cNvSpPr>
          <p:nvPr/>
        </p:nvSpPr>
        <p:spPr bwMode="auto">
          <a:xfrm>
            <a:off x="6013450" y="4102100"/>
            <a:ext cx="723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4590" name="Rectangle 16"/>
          <p:cNvSpPr>
            <a:spLocks noChangeArrowheads="1"/>
          </p:cNvSpPr>
          <p:nvPr/>
        </p:nvSpPr>
        <p:spPr bwMode="auto">
          <a:xfrm>
            <a:off x="5530850" y="3206750"/>
            <a:ext cx="2667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24591" name="Rectangle 17"/>
          <p:cNvSpPr>
            <a:spLocks noChangeArrowheads="1"/>
          </p:cNvSpPr>
          <p:nvPr/>
        </p:nvSpPr>
        <p:spPr bwMode="auto">
          <a:xfrm>
            <a:off x="4895850" y="1936750"/>
            <a:ext cx="5461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sub</a:t>
            </a:r>
          </a:p>
        </p:txBody>
      </p:sp>
      <p:sp>
        <p:nvSpPr>
          <p:cNvPr id="24592" name="Rectangle 18"/>
          <p:cNvSpPr>
            <a:spLocks noChangeArrowheads="1"/>
          </p:cNvSpPr>
          <p:nvPr/>
        </p:nvSpPr>
        <p:spPr bwMode="auto">
          <a:xfrm>
            <a:off x="4819650" y="3841750"/>
            <a:ext cx="5461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sub</a:t>
            </a:r>
          </a:p>
        </p:txBody>
      </p:sp>
      <p:sp>
        <p:nvSpPr>
          <p:cNvPr id="24593" name="Rectangle 19"/>
          <p:cNvSpPr>
            <a:spLocks noChangeArrowheads="1"/>
          </p:cNvSpPr>
          <p:nvPr/>
        </p:nvSpPr>
        <p:spPr bwMode="auto">
          <a:xfrm>
            <a:off x="958850" y="4725144"/>
            <a:ext cx="20447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Shortcut method:</a:t>
            </a:r>
          </a:p>
        </p:txBody>
      </p:sp>
      <p:sp>
        <p:nvSpPr>
          <p:cNvPr id="24594" name="Rectangle 20"/>
          <p:cNvSpPr>
            <a:spLocks noChangeArrowheads="1"/>
          </p:cNvSpPr>
          <p:nvPr/>
        </p:nvSpPr>
        <p:spPr bwMode="auto">
          <a:xfrm>
            <a:off x="1187450" y="5080744"/>
            <a:ext cx="507365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 dirty="0">
                <a:solidFill>
                  <a:schemeClr val="tx1"/>
                </a:solidFill>
                <a:cs typeface="Arial" panose="020B0604020202020204" pitchFamily="34" charset="0"/>
              </a:rPr>
              <a:t>Twos complement = bitwise complement + 1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 dirty="0">
                <a:solidFill>
                  <a:schemeClr val="tx1"/>
                </a:solidFill>
                <a:cs typeface="Arial" panose="020B0604020202020204" pitchFamily="34" charset="0"/>
              </a:rPr>
              <a:t>0111 -&gt; 1000 + 1 -&gt; 1001 (representation of -7)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 dirty="0">
                <a:solidFill>
                  <a:schemeClr val="tx1"/>
                </a:solidFill>
                <a:cs typeface="Arial" panose="020B0604020202020204" pitchFamily="34" charset="0"/>
              </a:rPr>
              <a:t>1001 -&gt; 0110 + 1 -&gt; 0111 (representation of 7)</a:t>
            </a:r>
          </a:p>
        </p:txBody>
      </p:sp>
    </p:spTree>
    <p:extLst>
      <p:ext uri="{BB962C8B-B14F-4D97-AF65-F5344CB8AC3E}">
        <p14:creationId xmlns:p14="http://schemas.microsoft.com/office/powerpoint/2010/main" val="128782869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3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92B89A7-5465-4E92-AAC0-10866872FD23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12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 smtClean="0"/>
              <a:t>مکمل 2</a:t>
            </a:r>
            <a:endParaRPr lang="en-US" altLang="fa-IR" sz="3600" smtClean="0"/>
          </a:p>
        </p:txBody>
      </p:sp>
      <p:sp>
        <p:nvSpPr>
          <p:cNvPr id="26628" name="Rectangle 1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fa-IR" sz="2800" smtClean="0"/>
              <a:t>Here’s an easier way to compute the </a:t>
            </a:r>
            <a:r>
              <a:rPr lang="en-US" altLang="fa-IR" sz="2800" i="1" smtClean="0"/>
              <a:t>2’s</a:t>
            </a:r>
            <a:r>
              <a:rPr lang="en-US" altLang="fa-IR" sz="2800" smtClean="0"/>
              <a:t> complement:</a:t>
            </a:r>
          </a:p>
          <a:p>
            <a:pPr lvl="1" algn="l" rtl="0" eaLnBrk="1" hangingPunct="1">
              <a:buFont typeface="Wingdings" panose="05000000000000000000" pitchFamily="2" charset="2"/>
              <a:buAutoNum type="arabicPeriod"/>
            </a:pPr>
            <a:r>
              <a:rPr lang="en-US" altLang="fa-IR" sz="2000" smtClean="0"/>
              <a:t>Leave all least significant 0’s and first 1 unchanged.</a:t>
            </a:r>
          </a:p>
          <a:p>
            <a:pPr lvl="1" algn="l" rtl="0" eaLnBrk="1" hangingPunct="1">
              <a:buFont typeface="Wingdings" panose="05000000000000000000" pitchFamily="2" charset="2"/>
              <a:buAutoNum type="arabicPeriod"/>
            </a:pPr>
            <a:r>
              <a:rPr lang="en-US" altLang="fa-IR" sz="2000" smtClean="0"/>
              <a:t>Replace 0 with 1 and 1 with 0 in all remaining higher significant bits.</a:t>
            </a:r>
          </a:p>
          <a:p>
            <a:pPr algn="l" rtl="0" eaLnBrk="1" hangingPunct="1"/>
            <a:endParaRPr lang="en-US" altLang="fa-IR" sz="2800" smtClean="0"/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971550" y="3689350"/>
            <a:ext cx="7993063" cy="2187575"/>
            <a:chOff x="612" y="2324"/>
            <a:chExt cx="5035" cy="1378"/>
          </a:xfrm>
        </p:grpSpPr>
        <p:sp>
          <p:nvSpPr>
            <p:cNvPr id="945218" name="Rectangle 66"/>
            <p:cNvSpPr>
              <a:spLocks noChangeArrowheads="1"/>
            </p:cNvSpPr>
            <p:nvPr/>
          </p:nvSpPr>
          <p:spPr bwMode="auto">
            <a:xfrm>
              <a:off x="612" y="2324"/>
              <a:ext cx="5035" cy="1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1019175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/>
              </a:pPr>
              <a:r>
                <a:rPr lang="en-US" sz="28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Arial" charset="0"/>
                </a:rPr>
                <a:t>Examples:</a:t>
              </a:r>
              <a:br>
                <a:rPr lang="en-US" sz="28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Arial" charset="0"/>
                </a:rPr>
              </a:br>
              <a:endParaRPr lang="en-US"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Arial" charset="0"/>
              </a:endParaRPr>
            </a:p>
            <a:p>
              <a:pPr lvl="1" defTabSz="1019175" eaLnBrk="1" hangingPunct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/>
              </a:pPr>
              <a:r>
                <a:rPr 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Arial" charset="0"/>
                </a:rPr>
                <a:t>N = 1010 			N = 01011000</a:t>
              </a:r>
              <a:br>
                <a:rPr 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Arial" charset="0"/>
                </a:rPr>
              </a:br>
              <a:r>
                <a:rPr 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Arial" charset="0"/>
                </a:rPr>
                <a:t>        01 10			      10101000	</a:t>
              </a:r>
            </a:p>
            <a:p>
              <a:pPr lvl="1" defTabSz="1019175" eaLnBrk="1" hangingPunct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Arial" charset="0"/>
                </a:rPr>
                <a:t>2’s complement	 2’s complement</a:t>
              </a:r>
            </a:p>
          </p:txBody>
        </p:sp>
        <p:sp>
          <p:nvSpPr>
            <p:cNvPr id="26631" name="Text Box 67"/>
            <p:cNvSpPr txBox="1">
              <a:spLocks noChangeArrowheads="1"/>
            </p:cNvSpPr>
            <p:nvPr/>
          </p:nvSpPr>
          <p:spPr bwMode="auto">
            <a:xfrm>
              <a:off x="1614" y="2736"/>
              <a:ext cx="9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spcBef>
                  <a:spcPct val="5000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unchanged</a:t>
              </a:r>
            </a:p>
          </p:txBody>
        </p:sp>
        <p:sp>
          <p:nvSpPr>
            <p:cNvPr id="26632" name="Text Box 68"/>
            <p:cNvSpPr txBox="1">
              <a:spLocks noChangeArrowheads="1"/>
            </p:cNvSpPr>
            <p:nvPr/>
          </p:nvSpPr>
          <p:spPr bwMode="auto">
            <a:xfrm>
              <a:off x="702" y="2736"/>
              <a:ext cx="9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spcBef>
                  <a:spcPct val="5000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complement</a:t>
              </a:r>
            </a:p>
          </p:txBody>
        </p:sp>
        <p:sp>
          <p:nvSpPr>
            <p:cNvPr id="26633" name="Text Box 69"/>
            <p:cNvSpPr txBox="1">
              <a:spLocks noChangeArrowheads="1"/>
            </p:cNvSpPr>
            <p:nvPr/>
          </p:nvSpPr>
          <p:spPr bwMode="auto">
            <a:xfrm>
              <a:off x="3973" y="2736"/>
              <a:ext cx="9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spcBef>
                  <a:spcPct val="5000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unchanged</a:t>
              </a:r>
            </a:p>
          </p:txBody>
        </p:sp>
        <p:sp>
          <p:nvSpPr>
            <p:cNvPr id="26634" name="Text Box 70"/>
            <p:cNvSpPr txBox="1">
              <a:spLocks noChangeArrowheads="1"/>
            </p:cNvSpPr>
            <p:nvPr/>
          </p:nvSpPr>
          <p:spPr bwMode="auto">
            <a:xfrm>
              <a:off x="3061" y="2736"/>
              <a:ext cx="9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spcBef>
                  <a:spcPct val="5000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complement</a:t>
              </a:r>
            </a:p>
          </p:txBody>
        </p:sp>
        <p:sp>
          <p:nvSpPr>
            <p:cNvPr id="26635" name="Line 71"/>
            <p:cNvSpPr>
              <a:spLocks noChangeShapeType="1"/>
            </p:cNvSpPr>
            <p:nvPr/>
          </p:nvSpPr>
          <p:spPr bwMode="auto">
            <a:xfrm>
              <a:off x="1105" y="3283"/>
              <a:ext cx="28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6636" name="Line 72"/>
            <p:cNvSpPr>
              <a:spLocks noChangeShapeType="1"/>
            </p:cNvSpPr>
            <p:nvPr/>
          </p:nvSpPr>
          <p:spPr bwMode="auto">
            <a:xfrm>
              <a:off x="1105" y="3283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6637" name="Line 73"/>
            <p:cNvSpPr>
              <a:spLocks noChangeShapeType="1"/>
            </p:cNvSpPr>
            <p:nvPr/>
          </p:nvSpPr>
          <p:spPr bwMode="auto">
            <a:xfrm>
              <a:off x="1633" y="2755"/>
              <a:ext cx="0" cy="62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6638" name="Line 74"/>
            <p:cNvSpPr>
              <a:spLocks noChangeShapeType="1"/>
            </p:cNvSpPr>
            <p:nvPr/>
          </p:nvSpPr>
          <p:spPr bwMode="auto">
            <a:xfrm>
              <a:off x="1633" y="2755"/>
              <a:ext cx="33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6639" name="Line 75"/>
            <p:cNvSpPr>
              <a:spLocks noChangeShapeType="1"/>
            </p:cNvSpPr>
            <p:nvPr/>
          </p:nvSpPr>
          <p:spPr bwMode="auto">
            <a:xfrm>
              <a:off x="1297" y="2755"/>
              <a:ext cx="33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6640" name="Line 76"/>
            <p:cNvSpPr>
              <a:spLocks noChangeShapeType="1"/>
            </p:cNvSpPr>
            <p:nvPr/>
          </p:nvSpPr>
          <p:spPr bwMode="auto">
            <a:xfrm>
              <a:off x="3272" y="3283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6641" name="Line 77"/>
            <p:cNvSpPr>
              <a:spLocks noChangeShapeType="1"/>
            </p:cNvSpPr>
            <p:nvPr/>
          </p:nvSpPr>
          <p:spPr bwMode="auto">
            <a:xfrm>
              <a:off x="3272" y="3283"/>
              <a:ext cx="28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6642" name="Line 78"/>
            <p:cNvSpPr>
              <a:spLocks noChangeShapeType="1"/>
            </p:cNvSpPr>
            <p:nvPr/>
          </p:nvSpPr>
          <p:spPr bwMode="auto">
            <a:xfrm>
              <a:off x="3593" y="2750"/>
              <a:ext cx="38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6643" name="Line 79"/>
            <p:cNvSpPr>
              <a:spLocks noChangeShapeType="1"/>
            </p:cNvSpPr>
            <p:nvPr/>
          </p:nvSpPr>
          <p:spPr bwMode="auto">
            <a:xfrm flipH="1">
              <a:off x="3980" y="2750"/>
              <a:ext cx="21" cy="68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6644" name="Line 80"/>
            <p:cNvSpPr>
              <a:spLocks noChangeShapeType="1"/>
            </p:cNvSpPr>
            <p:nvPr/>
          </p:nvSpPr>
          <p:spPr bwMode="auto">
            <a:xfrm>
              <a:off x="3977" y="2750"/>
              <a:ext cx="43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B8C74AAD-33AE-444C-A560-D4FD06744601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13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3338513" y="177800"/>
            <a:ext cx="2386012" cy="12700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fa-IR" altLang="fa-IR" smtClean="0"/>
              <a:t>جمع و تفريق</a:t>
            </a:r>
            <a:br>
              <a:rPr lang="fa-IR" altLang="fa-IR" smtClean="0"/>
            </a:br>
            <a:r>
              <a:rPr lang="fa-IR" altLang="fa-IR" smtClean="0"/>
              <a:t>مکمل 2</a:t>
            </a:r>
            <a:endParaRPr lang="en-US" altLang="fa-IR" smtClean="0"/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4356100" y="1466850"/>
            <a:ext cx="46355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4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+ 3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28677" name="Line 6"/>
          <p:cNvSpPr>
            <a:spLocks noChangeShapeType="1"/>
          </p:cNvSpPr>
          <p:nvPr/>
        </p:nvSpPr>
        <p:spPr bwMode="auto">
          <a:xfrm>
            <a:off x="4337050" y="2171700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5124450" y="1466850"/>
            <a:ext cx="64770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0100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0011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0111</a:t>
            </a:r>
          </a:p>
        </p:txBody>
      </p:sp>
      <p:sp>
        <p:nvSpPr>
          <p:cNvPr id="28679" name="Line 8"/>
          <p:cNvSpPr>
            <a:spLocks noChangeShapeType="1"/>
          </p:cNvSpPr>
          <p:nvPr/>
        </p:nvSpPr>
        <p:spPr bwMode="auto">
          <a:xfrm>
            <a:off x="5124450" y="2209800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80" name="Rectangle 9"/>
          <p:cNvSpPr>
            <a:spLocks noChangeArrowheads="1"/>
          </p:cNvSpPr>
          <p:nvPr/>
        </p:nvSpPr>
        <p:spPr bwMode="auto">
          <a:xfrm>
            <a:off x="6565900" y="1504950"/>
            <a:ext cx="69215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-4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 (-3)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-7</a:t>
            </a:r>
          </a:p>
        </p:txBody>
      </p:sp>
      <p:sp>
        <p:nvSpPr>
          <p:cNvPr id="28681" name="Line 10"/>
          <p:cNvSpPr>
            <a:spLocks noChangeShapeType="1"/>
          </p:cNvSpPr>
          <p:nvPr/>
        </p:nvSpPr>
        <p:spPr bwMode="auto">
          <a:xfrm>
            <a:off x="6775450" y="2209800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82" name="Rectangle 11"/>
          <p:cNvSpPr>
            <a:spLocks noChangeArrowheads="1"/>
          </p:cNvSpPr>
          <p:nvPr/>
        </p:nvSpPr>
        <p:spPr bwMode="auto">
          <a:xfrm>
            <a:off x="7562850" y="1504950"/>
            <a:ext cx="77470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1100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1101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11001</a:t>
            </a:r>
          </a:p>
        </p:txBody>
      </p:sp>
      <p:sp>
        <p:nvSpPr>
          <p:cNvPr id="28683" name="Line 12"/>
          <p:cNvSpPr>
            <a:spLocks noChangeShapeType="1"/>
          </p:cNvSpPr>
          <p:nvPr/>
        </p:nvSpPr>
        <p:spPr bwMode="auto">
          <a:xfrm>
            <a:off x="7562850" y="2247900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84" name="Rectangle 13"/>
          <p:cNvSpPr>
            <a:spLocks noChangeArrowheads="1"/>
          </p:cNvSpPr>
          <p:nvPr/>
        </p:nvSpPr>
        <p:spPr bwMode="auto">
          <a:xfrm>
            <a:off x="4400550" y="3968750"/>
            <a:ext cx="40640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4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- 3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28685" name="Line 14"/>
          <p:cNvSpPr>
            <a:spLocks noChangeShapeType="1"/>
          </p:cNvSpPr>
          <p:nvPr/>
        </p:nvSpPr>
        <p:spPr bwMode="auto">
          <a:xfrm>
            <a:off x="4324350" y="4673600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86" name="Rectangle 15"/>
          <p:cNvSpPr>
            <a:spLocks noChangeArrowheads="1"/>
          </p:cNvSpPr>
          <p:nvPr/>
        </p:nvSpPr>
        <p:spPr bwMode="auto">
          <a:xfrm>
            <a:off x="5111750" y="3968750"/>
            <a:ext cx="77470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0100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1101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10001</a:t>
            </a:r>
          </a:p>
        </p:txBody>
      </p:sp>
      <p:sp>
        <p:nvSpPr>
          <p:cNvPr id="28687" name="Line 16"/>
          <p:cNvSpPr>
            <a:spLocks noChangeShapeType="1"/>
          </p:cNvSpPr>
          <p:nvPr/>
        </p:nvSpPr>
        <p:spPr bwMode="auto">
          <a:xfrm>
            <a:off x="5111750" y="4711700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88" name="Rectangle 17"/>
          <p:cNvSpPr>
            <a:spLocks noChangeArrowheads="1"/>
          </p:cNvSpPr>
          <p:nvPr/>
        </p:nvSpPr>
        <p:spPr bwMode="auto">
          <a:xfrm>
            <a:off x="6781800" y="4006850"/>
            <a:ext cx="46355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-4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+ 3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-1</a:t>
            </a:r>
          </a:p>
        </p:txBody>
      </p:sp>
      <p:sp>
        <p:nvSpPr>
          <p:cNvPr id="28689" name="Line 18"/>
          <p:cNvSpPr>
            <a:spLocks noChangeShapeType="1"/>
          </p:cNvSpPr>
          <p:nvPr/>
        </p:nvSpPr>
        <p:spPr bwMode="auto">
          <a:xfrm>
            <a:off x="6762750" y="4711700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90" name="Rectangle 19"/>
          <p:cNvSpPr>
            <a:spLocks noChangeArrowheads="1"/>
          </p:cNvSpPr>
          <p:nvPr/>
        </p:nvSpPr>
        <p:spPr bwMode="auto">
          <a:xfrm>
            <a:off x="7550150" y="4006850"/>
            <a:ext cx="64770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1100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0011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1111</a:t>
            </a:r>
          </a:p>
        </p:txBody>
      </p:sp>
      <p:sp>
        <p:nvSpPr>
          <p:cNvPr id="28691" name="Line 20"/>
          <p:cNvSpPr>
            <a:spLocks noChangeShapeType="1"/>
          </p:cNvSpPr>
          <p:nvPr/>
        </p:nvSpPr>
        <p:spPr bwMode="auto">
          <a:xfrm>
            <a:off x="7550150" y="4749800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92" name="Line 21"/>
          <p:cNvSpPr>
            <a:spLocks noChangeShapeType="1"/>
          </p:cNvSpPr>
          <p:nvPr/>
        </p:nvSpPr>
        <p:spPr bwMode="auto">
          <a:xfrm>
            <a:off x="7797800" y="2660650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93" name="Line 22"/>
          <p:cNvSpPr>
            <a:spLocks noChangeShapeType="1"/>
          </p:cNvSpPr>
          <p:nvPr/>
        </p:nvSpPr>
        <p:spPr bwMode="auto">
          <a:xfrm>
            <a:off x="7804150" y="2806700"/>
            <a:ext cx="63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94" name="Line 23"/>
          <p:cNvSpPr>
            <a:spLocks noChangeShapeType="1"/>
          </p:cNvSpPr>
          <p:nvPr/>
        </p:nvSpPr>
        <p:spPr bwMode="auto">
          <a:xfrm>
            <a:off x="5295900" y="5111750"/>
            <a:ext cx="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95" name="Line 24"/>
          <p:cNvSpPr>
            <a:spLocks noChangeShapeType="1"/>
          </p:cNvSpPr>
          <p:nvPr/>
        </p:nvSpPr>
        <p:spPr bwMode="auto">
          <a:xfrm>
            <a:off x="5302250" y="5359400"/>
            <a:ext cx="67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96" name="Rectangle 26"/>
          <p:cNvSpPr>
            <a:spLocks noChangeArrowheads="1"/>
          </p:cNvSpPr>
          <p:nvPr/>
        </p:nvSpPr>
        <p:spPr bwMode="auto">
          <a:xfrm>
            <a:off x="984250" y="5797550"/>
            <a:ext cx="76454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Simpler addition scheme makes twos complement the most common</a:t>
            </a:r>
          </a:p>
          <a:p>
            <a:pPr algn="ctr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choice for integer number systems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AEF9064-D76A-4415-9234-837CFCF54F93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14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338513" y="177800"/>
            <a:ext cx="2386012" cy="12700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fa-IR" altLang="fa-IR" smtClean="0"/>
              <a:t>جمع و تفريق</a:t>
            </a:r>
            <a:br>
              <a:rPr lang="fa-IR" altLang="fa-IR" smtClean="0"/>
            </a:br>
            <a:r>
              <a:rPr lang="fa-IR" altLang="fa-IR" smtClean="0"/>
              <a:t>مکمل 2</a:t>
            </a:r>
            <a:endParaRPr lang="en-US" altLang="fa-IR" smtClean="0"/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1492250" y="1377950"/>
            <a:ext cx="39116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Why can the carry-out be ignored?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476375" y="1873250"/>
            <a:ext cx="5321300" cy="1211263"/>
            <a:chOff x="884" y="1180"/>
            <a:chExt cx="3352" cy="763"/>
          </a:xfrm>
        </p:grpSpPr>
        <p:sp>
          <p:nvSpPr>
            <p:cNvPr id="30735" name="Rectangle 6"/>
            <p:cNvSpPr>
              <a:spLocks noChangeArrowheads="1"/>
            </p:cNvSpPr>
            <p:nvPr/>
          </p:nvSpPr>
          <p:spPr bwMode="auto">
            <a:xfrm>
              <a:off x="884" y="1180"/>
              <a:ext cx="140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-M + N when N &gt; M:</a:t>
              </a:r>
            </a:p>
          </p:txBody>
        </p:sp>
        <p:sp>
          <p:nvSpPr>
            <p:cNvPr id="30736" name="Rectangle 7"/>
            <p:cNvSpPr>
              <a:spLocks noChangeArrowheads="1"/>
            </p:cNvSpPr>
            <p:nvPr/>
          </p:nvSpPr>
          <p:spPr bwMode="auto">
            <a:xfrm>
              <a:off x="1156" y="1492"/>
              <a:ext cx="283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M*  +  N  =  (2    - M)  +  N  =  2    +  (N - M)</a:t>
              </a:r>
            </a:p>
          </p:txBody>
        </p:sp>
        <p:sp>
          <p:nvSpPr>
            <p:cNvPr id="30737" name="Rectangle 8"/>
            <p:cNvSpPr>
              <a:spLocks noChangeArrowheads="1"/>
            </p:cNvSpPr>
            <p:nvPr/>
          </p:nvSpPr>
          <p:spPr bwMode="auto">
            <a:xfrm>
              <a:off x="2076" y="1380"/>
              <a:ext cx="16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30738" name="Rectangle 9"/>
            <p:cNvSpPr>
              <a:spLocks noChangeArrowheads="1"/>
            </p:cNvSpPr>
            <p:nvPr/>
          </p:nvSpPr>
          <p:spPr bwMode="auto">
            <a:xfrm>
              <a:off x="3164" y="1372"/>
              <a:ext cx="16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30739" name="Rectangle 10"/>
            <p:cNvSpPr>
              <a:spLocks noChangeArrowheads="1"/>
            </p:cNvSpPr>
            <p:nvPr/>
          </p:nvSpPr>
          <p:spPr bwMode="auto">
            <a:xfrm>
              <a:off x="1116" y="1764"/>
              <a:ext cx="300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Ignoring carry-out is just like subtracting 2</a:t>
              </a:r>
            </a:p>
          </p:txBody>
        </p:sp>
        <p:sp>
          <p:nvSpPr>
            <p:cNvPr id="30740" name="Rectangle 11"/>
            <p:cNvSpPr>
              <a:spLocks noChangeArrowheads="1"/>
            </p:cNvSpPr>
            <p:nvPr/>
          </p:nvSpPr>
          <p:spPr bwMode="auto">
            <a:xfrm>
              <a:off x="4068" y="1668"/>
              <a:ext cx="16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n</a:t>
              </a:r>
            </a:p>
          </p:txBody>
        </p:sp>
      </p:grpSp>
      <p:sp>
        <p:nvSpPr>
          <p:cNvPr id="887825" name="Rectangle 17"/>
          <p:cNvSpPr>
            <a:spLocks noChangeArrowheads="1"/>
          </p:cNvSpPr>
          <p:nvPr/>
        </p:nvSpPr>
        <p:spPr bwMode="auto">
          <a:xfrm>
            <a:off x="1822450" y="5124450"/>
            <a:ext cx="633095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After ignoring the carry, this is just the right twos compl.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representation for -(M + N)</a:t>
            </a:r>
            <a:r>
              <a:rPr lang="fa-IR" altLang="fa-IR" sz="180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or (M+N)*</a:t>
            </a:r>
            <a:endParaRPr lang="fa-IR" altLang="fa-IR" sz="18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441450" y="3562350"/>
            <a:ext cx="4711700" cy="1385888"/>
            <a:chOff x="908" y="2244"/>
            <a:chExt cx="2968" cy="873"/>
          </a:xfrm>
        </p:grpSpPr>
        <p:sp>
          <p:nvSpPr>
            <p:cNvPr id="30728" name="Rectangle 12"/>
            <p:cNvSpPr>
              <a:spLocks noChangeArrowheads="1"/>
            </p:cNvSpPr>
            <p:nvPr/>
          </p:nvSpPr>
          <p:spPr bwMode="auto">
            <a:xfrm>
              <a:off x="908" y="2316"/>
              <a:ext cx="200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-M + -N where N + M &lt; or = 2</a:t>
              </a:r>
            </a:p>
          </p:txBody>
        </p:sp>
        <p:sp>
          <p:nvSpPr>
            <p:cNvPr id="30729" name="Rectangle 13"/>
            <p:cNvSpPr>
              <a:spLocks noChangeArrowheads="1"/>
            </p:cNvSpPr>
            <p:nvPr/>
          </p:nvSpPr>
          <p:spPr bwMode="auto">
            <a:xfrm>
              <a:off x="2860" y="2244"/>
              <a:ext cx="30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n-1</a:t>
              </a:r>
            </a:p>
          </p:txBody>
        </p:sp>
        <p:sp>
          <p:nvSpPr>
            <p:cNvPr id="30730" name="Rectangle 14"/>
            <p:cNvSpPr>
              <a:spLocks noChangeArrowheads="1"/>
            </p:cNvSpPr>
            <p:nvPr/>
          </p:nvSpPr>
          <p:spPr bwMode="auto">
            <a:xfrm>
              <a:off x="1180" y="2636"/>
              <a:ext cx="2652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-M + (-N) = M* + N* = (2   - M) + (2   - N)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fa-IR" sz="180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                                = 2   - (M + N)  +  2</a:t>
              </a:r>
            </a:p>
          </p:txBody>
        </p:sp>
        <p:sp>
          <p:nvSpPr>
            <p:cNvPr id="30731" name="Rectangle 15"/>
            <p:cNvSpPr>
              <a:spLocks noChangeArrowheads="1"/>
            </p:cNvSpPr>
            <p:nvPr/>
          </p:nvSpPr>
          <p:spPr bwMode="auto">
            <a:xfrm>
              <a:off x="2684" y="2844"/>
              <a:ext cx="176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30732" name="Rectangle 16"/>
            <p:cNvSpPr>
              <a:spLocks noChangeArrowheads="1"/>
            </p:cNvSpPr>
            <p:nvPr/>
          </p:nvSpPr>
          <p:spPr bwMode="auto">
            <a:xfrm>
              <a:off x="3700" y="2836"/>
              <a:ext cx="176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30733" name="Rectangle 18"/>
            <p:cNvSpPr>
              <a:spLocks noChangeArrowheads="1"/>
            </p:cNvSpPr>
            <p:nvPr/>
          </p:nvSpPr>
          <p:spPr bwMode="auto">
            <a:xfrm>
              <a:off x="2724" y="2548"/>
              <a:ext cx="176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30734" name="Rectangle 19"/>
            <p:cNvSpPr>
              <a:spLocks noChangeArrowheads="1"/>
            </p:cNvSpPr>
            <p:nvPr/>
          </p:nvSpPr>
          <p:spPr bwMode="auto">
            <a:xfrm>
              <a:off x="3404" y="2548"/>
              <a:ext cx="176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n</a:t>
              </a:r>
            </a:p>
          </p:txBody>
        </p: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87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581BF2E2-D99B-42CD-8B7F-75AF494093C0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15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3929063" y="177800"/>
            <a:ext cx="1227137" cy="6604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fa-IR" altLang="fa-IR" smtClean="0"/>
              <a:t>سرريز</a:t>
            </a:r>
            <a:endParaRPr lang="en-US" altLang="fa-IR" smtClean="0"/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933450" y="539750"/>
            <a:ext cx="2374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 i="1">
                <a:solidFill>
                  <a:schemeClr val="tx1"/>
                </a:solidFill>
                <a:cs typeface="Arial" panose="020B0604020202020204" pitchFamily="34" charset="0"/>
              </a:rPr>
              <a:t>Overflow Conditions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1149350" y="984250"/>
            <a:ext cx="57658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Add two positive numbers to get a negative number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or two negative numbers to get a positive number</a:t>
            </a:r>
          </a:p>
        </p:txBody>
      </p:sp>
      <p:sp>
        <p:nvSpPr>
          <p:cNvPr id="32774" name="Line 5"/>
          <p:cNvSpPr>
            <a:spLocks noChangeShapeType="1"/>
          </p:cNvSpPr>
          <p:nvPr/>
        </p:nvSpPr>
        <p:spPr bwMode="auto">
          <a:xfrm>
            <a:off x="4146550" y="4692650"/>
            <a:ext cx="177800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 flipH="1" flipV="1">
            <a:off x="3943350" y="4972050"/>
            <a:ext cx="355600" cy="5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2776" name="Line 7"/>
          <p:cNvSpPr>
            <a:spLocks noChangeShapeType="1"/>
          </p:cNvSpPr>
          <p:nvPr/>
        </p:nvSpPr>
        <p:spPr bwMode="auto">
          <a:xfrm flipH="1">
            <a:off x="3790950" y="5086350"/>
            <a:ext cx="508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2777" name="Line 8"/>
          <p:cNvSpPr>
            <a:spLocks noChangeShapeType="1"/>
          </p:cNvSpPr>
          <p:nvPr/>
        </p:nvSpPr>
        <p:spPr bwMode="auto">
          <a:xfrm flipH="1" flipV="1">
            <a:off x="3409950" y="5467350"/>
            <a:ext cx="4191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2778" name="Line 9"/>
          <p:cNvSpPr>
            <a:spLocks noChangeShapeType="1"/>
          </p:cNvSpPr>
          <p:nvPr/>
        </p:nvSpPr>
        <p:spPr bwMode="auto">
          <a:xfrm flipH="1">
            <a:off x="2546350" y="5543550"/>
            <a:ext cx="609600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2779" name="Line 10"/>
          <p:cNvSpPr>
            <a:spLocks noChangeShapeType="1"/>
          </p:cNvSpPr>
          <p:nvPr/>
        </p:nvSpPr>
        <p:spPr bwMode="auto">
          <a:xfrm flipH="1" flipV="1">
            <a:off x="2038350" y="5391150"/>
            <a:ext cx="52070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2780" name="Line 11"/>
          <p:cNvSpPr>
            <a:spLocks noChangeShapeType="1"/>
          </p:cNvSpPr>
          <p:nvPr/>
        </p:nvSpPr>
        <p:spPr bwMode="auto">
          <a:xfrm>
            <a:off x="5454650" y="5099050"/>
            <a:ext cx="8890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2781" name="Line 12"/>
          <p:cNvSpPr>
            <a:spLocks noChangeShapeType="1"/>
          </p:cNvSpPr>
          <p:nvPr/>
        </p:nvSpPr>
        <p:spPr bwMode="auto">
          <a:xfrm flipV="1">
            <a:off x="5581650" y="5416550"/>
            <a:ext cx="558800" cy="10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2782" name="Line 13"/>
          <p:cNvSpPr>
            <a:spLocks noChangeShapeType="1"/>
          </p:cNvSpPr>
          <p:nvPr/>
        </p:nvSpPr>
        <p:spPr bwMode="auto">
          <a:xfrm>
            <a:off x="6572250" y="5530850"/>
            <a:ext cx="4572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2783" name="Line 14"/>
          <p:cNvSpPr>
            <a:spLocks noChangeShapeType="1"/>
          </p:cNvSpPr>
          <p:nvPr/>
        </p:nvSpPr>
        <p:spPr bwMode="auto">
          <a:xfrm flipV="1">
            <a:off x="7067550" y="5530850"/>
            <a:ext cx="4572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2784" name="Rectangle 15"/>
          <p:cNvSpPr>
            <a:spLocks noChangeArrowheads="1"/>
          </p:cNvSpPr>
          <p:nvPr/>
        </p:nvSpPr>
        <p:spPr bwMode="auto">
          <a:xfrm>
            <a:off x="2762250" y="5822950"/>
            <a:ext cx="1104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5 + 3 = -8</a:t>
            </a:r>
          </a:p>
        </p:txBody>
      </p:sp>
      <p:sp>
        <p:nvSpPr>
          <p:cNvPr id="32785" name="Rectangle 16"/>
          <p:cNvSpPr>
            <a:spLocks noChangeArrowheads="1"/>
          </p:cNvSpPr>
          <p:nvPr/>
        </p:nvSpPr>
        <p:spPr bwMode="auto">
          <a:xfrm>
            <a:off x="5162550" y="5797550"/>
            <a:ext cx="11938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-7 - 2 = +7</a:t>
            </a:r>
          </a:p>
        </p:txBody>
      </p:sp>
      <p:sp>
        <p:nvSpPr>
          <p:cNvPr id="32786" name="Oval 17"/>
          <p:cNvSpPr>
            <a:spLocks noChangeArrowheads="1"/>
          </p:cNvSpPr>
          <p:nvPr/>
        </p:nvSpPr>
        <p:spPr bwMode="auto">
          <a:xfrm>
            <a:off x="1111250" y="2406650"/>
            <a:ext cx="2806700" cy="2806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87" name="Rectangle 18"/>
          <p:cNvSpPr>
            <a:spLocks noChangeArrowheads="1"/>
          </p:cNvSpPr>
          <p:nvPr/>
        </p:nvSpPr>
        <p:spPr bwMode="auto">
          <a:xfrm>
            <a:off x="2597150" y="24955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0000</a:t>
            </a:r>
          </a:p>
        </p:txBody>
      </p:sp>
      <p:sp>
        <p:nvSpPr>
          <p:cNvPr id="32788" name="Rectangle 19"/>
          <p:cNvSpPr>
            <a:spLocks noChangeArrowheads="1"/>
          </p:cNvSpPr>
          <p:nvPr/>
        </p:nvSpPr>
        <p:spPr bwMode="auto">
          <a:xfrm>
            <a:off x="2965450" y="27876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0001</a:t>
            </a:r>
          </a:p>
        </p:txBody>
      </p:sp>
      <p:sp>
        <p:nvSpPr>
          <p:cNvPr id="32789" name="Rectangle 20"/>
          <p:cNvSpPr>
            <a:spLocks noChangeArrowheads="1"/>
          </p:cNvSpPr>
          <p:nvPr/>
        </p:nvSpPr>
        <p:spPr bwMode="auto">
          <a:xfrm>
            <a:off x="3206750" y="31178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0010</a:t>
            </a:r>
          </a:p>
        </p:txBody>
      </p:sp>
      <p:sp>
        <p:nvSpPr>
          <p:cNvPr id="32790" name="Rectangle 21"/>
          <p:cNvSpPr>
            <a:spLocks noChangeArrowheads="1"/>
          </p:cNvSpPr>
          <p:nvPr/>
        </p:nvSpPr>
        <p:spPr bwMode="auto">
          <a:xfrm>
            <a:off x="3359150" y="34734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0011</a:t>
            </a:r>
          </a:p>
        </p:txBody>
      </p:sp>
      <p:sp>
        <p:nvSpPr>
          <p:cNvPr id="32791" name="Rectangle 22"/>
          <p:cNvSpPr>
            <a:spLocks noChangeArrowheads="1"/>
          </p:cNvSpPr>
          <p:nvPr/>
        </p:nvSpPr>
        <p:spPr bwMode="auto">
          <a:xfrm>
            <a:off x="1911350" y="48831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32792" name="Rectangle 23"/>
          <p:cNvSpPr>
            <a:spLocks noChangeArrowheads="1"/>
          </p:cNvSpPr>
          <p:nvPr/>
        </p:nvSpPr>
        <p:spPr bwMode="auto">
          <a:xfrm>
            <a:off x="3206750" y="43243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0101</a:t>
            </a:r>
          </a:p>
        </p:txBody>
      </p:sp>
      <p:sp>
        <p:nvSpPr>
          <p:cNvPr id="32793" name="Rectangle 24"/>
          <p:cNvSpPr>
            <a:spLocks noChangeArrowheads="1"/>
          </p:cNvSpPr>
          <p:nvPr/>
        </p:nvSpPr>
        <p:spPr bwMode="auto">
          <a:xfrm>
            <a:off x="2952750" y="46418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0110</a:t>
            </a:r>
          </a:p>
        </p:txBody>
      </p:sp>
      <p:sp>
        <p:nvSpPr>
          <p:cNvPr id="32794" name="Rectangle 25"/>
          <p:cNvSpPr>
            <a:spLocks noChangeArrowheads="1"/>
          </p:cNvSpPr>
          <p:nvPr/>
        </p:nvSpPr>
        <p:spPr bwMode="auto">
          <a:xfrm>
            <a:off x="3371850" y="38798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0100</a:t>
            </a:r>
          </a:p>
        </p:txBody>
      </p:sp>
      <p:sp>
        <p:nvSpPr>
          <p:cNvPr id="32795" name="Rectangle 26"/>
          <p:cNvSpPr>
            <a:spLocks noChangeArrowheads="1"/>
          </p:cNvSpPr>
          <p:nvPr/>
        </p:nvSpPr>
        <p:spPr bwMode="auto">
          <a:xfrm>
            <a:off x="1454150" y="45529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1001</a:t>
            </a:r>
          </a:p>
        </p:txBody>
      </p:sp>
      <p:sp>
        <p:nvSpPr>
          <p:cNvPr id="32796" name="Rectangle 27"/>
          <p:cNvSpPr>
            <a:spLocks noChangeArrowheads="1"/>
          </p:cNvSpPr>
          <p:nvPr/>
        </p:nvSpPr>
        <p:spPr bwMode="auto">
          <a:xfrm>
            <a:off x="1250950" y="41846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1010</a:t>
            </a:r>
          </a:p>
        </p:txBody>
      </p:sp>
      <p:sp>
        <p:nvSpPr>
          <p:cNvPr id="32797" name="Rectangle 28"/>
          <p:cNvSpPr>
            <a:spLocks noChangeArrowheads="1"/>
          </p:cNvSpPr>
          <p:nvPr/>
        </p:nvSpPr>
        <p:spPr bwMode="auto">
          <a:xfrm>
            <a:off x="1149350" y="37782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1011</a:t>
            </a:r>
          </a:p>
        </p:txBody>
      </p:sp>
      <p:sp>
        <p:nvSpPr>
          <p:cNvPr id="32798" name="Rectangle 29"/>
          <p:cNvSpPr>
            <a:spLocks noChangeArrowheads="1"/>
          </p:cNvSpPr>
          <p:nvPr/>
        </p:nvSpPr>
        <p:spPr bwMode="auto">
          <a:xfrm>
            <a:off x="1174750" y="33972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1100</a:t>
            </a:r>
          </a:p>
        </p:txBody>
      </p:sp>
      <p:sp>
        <p:nvSpPr>
          <p:cNvPr id="32799" name="Rectangle 30"/>
          <p:cNvSpPr>
            <a:spLocks noChangeArrowheads="1"/>
          </p:cNvSpPr>
          <p:nvPr/>
        </p:nvSpPr>
        <p:spPr bwMode="auto">
          <a:xfrm>
            <a:off x="1314450" y="30289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1101</a:t>
            </a:r>
          </a:p>
        </p:txBody>
      </p:sp>
      <p:sp>
        <p:nvSpPr>
          <p:cNvPr id="32800" name="Rectangle 31"/>
          <p:cNvSpPr>
            <a:spLocks noChangeArrowheads="1"/>
          </p:cNvSpPr>
          <p:nvPr/>
        </p:nvSpPr>
        <p:spPr bwMode="auto">
          <a:xfrm>
            <a:off x="2559050" y="49085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0111</a:t>
            </a:r>
          </a:p>
        </p:txBody>
      </p:sp>
      <p:sp>
        <p:nvSpPr>
          <p:cNvPr id="32801" name="Rectangle 32"/>
          <p:cNvSpPr>
            <a:spLocks noChangeArrowheads="1"/>
          </p:cNvSpPr>
          <p:nvPr/>
        </p:nvSpPr>
        <p:spPr bwMode="auto">
          <a:xfrm>
            <a:off x="1619250" y="27495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1110</a:t>
            </a:r>
          </a:p>
        </p:txBody>
      </p:sp>
      <p:sp>
        <p:nvSpPr>
          <p:cNvPr id="32802" name="Rectangle 33"/>
          <p:cNvSpPr>
            <a:spLocks noChangeArrowheads="1"/>
          </p:cNvSpPr>
          <p:nvPr/>
        </p:nvSpPr>
        <p:spPr bwMode="auto">
          <a:xfrm>
            <a:off x="2012950" y="24828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1111</a:t>
            </a:r>
          </a:p>
        </p:txBody>
      </p:sp>
      <p:sp>
        <p:nvSpPr>
          <p:cNvPr id="32803" name="Line 34"/>
          <p:cNvSpPr>
            <a:spLocks noChangeShapeType="1"/>
          </p:cNvSpPr>
          <p:nvPr/>
        </p:nvSpPr>
        <p:spPr bwMode="auto">
          <a:xfrm flipH="1">
            <a:off x="2470150" y="2101850"/>
            <a:ext cx="127000" cy="3441700"/>
          </a:xfrm>
          <a:prstGeom prst="line">
            <a:avLst/>
          </a:prstGeom>
          <a:noFill/>
          <a:ln w="12700">
            <a:pattFill prst="narHorz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2804" name="Rectangle 35"/>
          <p:cNvSpPr>
            <a:spLocks noChangeArrowheads="1"/>
          </p:cNvSpPr>
          <p:nvPr/>
        </p:nvSpPr>
        <p:spPr bwMode="auto">
          <a:xfrm>
            <a:off x="2774950" y="21018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+0</a:t>
            </a:r>
          </a:p>
        </p:txBody>
      </p:sp>
      <p:sp>
        <p:nvSpPr>
          <p:cNvPr id="32805" name="Rectangle 36"/>
          <p:cNvSpPr>
            <a:spLocks noChangeArrowheads="1"/>
          </p:cNvSpPr>
          <p:nvPr/>
        </p:nvSpPr>
        <p:spPr bwMode="auto">
          <a:xfrm>
            <a:off x="3460750" y="24955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+1</a:t>
            </a:r>
          </a:p>
        </p:txBody>
      </p:sp>
      <p:sp>
        <p:nvSpPr>
          <p:cNvPr id="32806" name="Rectangle 37"/>
          <p:cNvSpPr>
            <a:spLocks noChangeArrowheads="1"/>
          </p:cNvSpPr>
          <p:nvPr/>
        </p:nvSpPr>
        <p:spPr bwMode="auto">
          <a:xfrm>
            <a:off x="3765550" y="29400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+2</a:t>
            </a:r>
          </a:p>
        </p:txBody>
      </p:sp>
      <p:sp>
        <p:nvSpPr>
          <p:cNvPr id="32807" name="Rectangle 38"/>
          <p:cNvSpPr>
            <a:spLocks noChangeArrowheads="1"/>
          </p:cNvSpPr>
          <p:nvPr/>
        </p:nvSpPr>
        <p:spPr bwMode="auto">
          <a:xfrm>
            <a:off x="4006850" y="33972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+3</a:t>
            </a:r>
          </a:p>
        </p:txBody>
      </p:sp>
      <p:sp>
        <p:nvSpPr>
          <p:cNvPr id="32808" name="Rectangle 39"/>
          <p:cNvSpPr>
            <a:spLocks noChangeArrowheads="1"/>
          </p:cNvSpPr>
          <p:nvPr/>
        </p:nvSpPr>
        <p:spPr bwMode="auto">
          <a:xfrm>
            <a:off x="3968750" y="39052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+4</a:t>
            </a:r>
          </a:p>
        </p:txBody>
      </p:sp>
      <p:sp>
        <p:nvSpPr>
          <p:cNvPr id="32809" name="Rectangle 40"/>
          <p:cNvSpPr>
            <a:spLocks noChangeArrowheads="1"/>
          </p:cNvSpPr>
          <p:nvPr/>
        </p:nvSpPr>
        <p:spPr bwMode="auto">
          <a:xfrm>
            <a:off x="3803650" y="44259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+5</a:t>
            </a:r>
          </a:p>
        </p:txBody>
      </p:sp>
      <p:sp>
        <p:nvSpPr>
          <p:cNvPr id="32810" name="Rectangle 41"/>
          <p:cNvSpPr>
            <a:spLocks noChangeArrowheads="1"/>
          </p:cNvSpPr>
          <p:nvPr/>
        </p:nvSpPr>
        <p:spPr bwMode="auto">
          <a:xfrm>
            <a:off x="3536950" y="48069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+6</a:t>
            </a:r>
          </a:p>
        </p:txBody>
      </p:sp>
      <p:sp>
        <p:nvSpPr>
          <p:cNvPr id="32811" name="Rectangle 42"/>
          <p:cNvSpPr>
            <a:spLocks noChangeArrowheads="1"/>
          </p:cNvSpPr>
          <p:nvPr/>
        </p:nvSpPr>
        <p:spPr bwMode="auto">
          <a:xfrm>
            <a:off x="3016250" y="52387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+7</a:t>
            </a:r>
          </a:p>
        </p:txBody>
      </p:sp>
      <p:sp>
        <p:nvSpPr>
          <p:cNvPr id="32812" name="Rectangle 43"/>
          <p:cNvSpPr>
            <a:spLocks noChangeArrowheads="1"/>
          </p:cNvSpPr>
          <p:nvPr/>
        </p:nvSpPr>
        <p:spPr bwMode="auto">
          <a:xfrm>
            <a:off x="1644650" y="51879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-8</a:t>
            </a:r>
          </a:p>
        </p:txBody>
      </p:sp>
      <p:sp>
        <p:nvSpPr>
          <p:cNvPr id="32813" name="Rectangle 44"/>
          <p:cNvSpPr>
            <a:spLocks noChangeArrowheads="1"/>
          </p:cNvSpPr>
          <p:nvPr/>
        </p:nvSpPr>
        <p:spPr bwMode="auto">
          <a:xfrm>
            <a:off x="946150" y="47688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-7</a:t>
            </a:r>
          </a:p>
        </p:txBody>
      </p:sp>
      <p:sp>
        <p:nvSpPr>
          <p:cNvPr id="32814" name="Rectangle 45"/>
          <p:cNvSpPr>
            <a:spLocks noChangeArrowheads="1"/>
          </p:cNvSpPr>
          <p:nvPr/>
        </p:nvSpPr>
        <p:spPr bwMode="auto">
          <a:xfrm>
            <a:off x="717550" y="42481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-6</a:t>
            </a:r>
          </a:p>
        </p:txBody>
      </p:sp>
      <p:sp>
        <p:nvSpPr>
          <p:cNvPr id="32815" name="Rectangle 46"/>
          <p:cNvSpPr>
            <a:spLocks noChangeArrowheads="1"/>
          </p:cNvSpPr>
          <p:nvPr/>
        </p:nvSpPr>
        <p:spPr bwMode="auto">
          <a:xfrm>
            <a:off x="527050" y="36639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-5</a:t>
            </a:r>
          </a:p>
        </p:txBody>
      </p:sp>
      <p:sp>
        <p:nvSpPr>
          <p:cNvPr id="32816" name="Rectangle 47"/>
          <p:cNvSpPr>
            <a:spLocks noChangeArrowheads="1"/>
          </p:cNvSpPr>
          <p:nvPr/>
        </p:nvSpPr>
        <p:spPr bwMode="auto">
          <a:xfrm>
            <a:off x="565150" y="32194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-4</a:t>
            </a:r>
          </a:p>
        </p:txBody>
      </p:sp>
      <p:sp>
        <p:nvSpPr>
          <p:cNvPr id="32817" name="Rectangle 48"/>
          <p:cNvSpPr>
            <a:spLocks noChangeArrowheads="1"/>
          </p:cNvSpPr>
          <p:nvPr/>
        </p:nvSpPr>
        <p:spPr bwMode="auto">
          <a:xfrm>
            <a:off x="844550" y="28384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-3</a:t>
            </a:r>
          </a:p>
        </p:txBody>
      </p:sp>
      <p:sp>
        <p:nvSpPr>
          <p:cNvPr id="32818" name="Rectangle 49"/>
          <p:cNvSpPr>
            <a:spLocks noChangeArrowheads="1"/>
          </p:cNvSpPr>
          <p:nvPr/>
        </p:nvSpPr>
        <p:spPr bwMode="auto">
          <a:xfrm>
            <a:off x="1212850" y="24066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-2</a:t>
            </a:r>
          </a:p>
        </p:txBody>
      </p:sp>
      <p:sp>
        <p:nvSpPr>
          <p:cNvPr id="32819" name="Rectangle 50"/>
          <p:cNvSpPr>
            <a:spLocks noChangeArrowheads="1"/>
          </p:cNvSpPr>
          <p:nvPr/>
        </p:nvSpPr>
        <p:spPr bwMode="auto">
          <a:xfrm>
            <a:off x="1758950" y="20383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-1</a:t>
            </a:r>
          </a:p>
        </p:txBody>
      </p:sp>
      <p:sp>
        <p:nvSpPr>
          <p:cNvPr id="32820" name="Oval 51"/>
          <p:cNvSpPr>
            <a:spLocks noChangeArrowheads="1"/>
          </p:cNvSpPr>
          <p:nvPr/>
        </p:nvSpPr>
        <p:spPr bwMode="auto">
          <a:xfrm>
            <a:off x="5607050" y="2432050"/>
            <a:ext cx="2806700" cy="2806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21" name="Rectangle 52"/>
          <p:cNvSpPr>
            <a:spLocks noChangeArrowheads="1"/>
          </p:cNvSpPr>
          <p:nvPr/>
        </p:nvSpPr>
        <p:spPr bwMode="auto">
          <a:xfrm>
            <a:off x="7092950" y="25209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0000</a:t>
            </a:r>
          </a:p>
        </p:txBody>
      </p:sp>
      <p:sp>
        <p:nvSpPr>
          <p:cNvPr id="32822" name="Rectangle 53"/>
          <p:cNvSpPr>
            <a:spLocks noChangeArrowheads="1"/>
          </p:cNvSpPr>
          <p:nvPr/>
        </p:nvSpPr>
        <p:spPr bwMode="auto">
          <a:xfrm>
            <a:off x="7461250" y="28130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0001</a:t>
            </a:r>
          </a:p>
        </p:txBody>
      </p:sp>
      <p:sp>
        <p:nvSpPr>
          <p:cNvPr id="32823" name="Rectangle 54"/>
          <p:cNvSpPr>
            <a:spLocks noChangeArrowheads="1"/>
          </p:cNvSpPr>
          <p:nvPr/>
        </p:nvSpPr>
        <p:spPr bwMode="auto">
          <a:xfrm>
            <a:off x="7702550" y="31432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0010</a:t>
            </a:r>
          </a:p>
        </p:txBody>
      </p:sp>
      <p:sp>
        <p:nvSpPr>
          <p:cNvPr id="32824" name="Rectangle 55"/>
          <p:cNvSpPr>
            <a:spLocks noChangeArrowheads="1"/>
          </p:cNvSpPr>
          <p:nvPr/>
        </p:nvSpPr>
        <p:spPr bwMode="auto">
          <a:xfrm>
            <a:off x="7854950" y="34988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0011</a:t>
            </a:r>
          </a:p>
        </p:txBody>
      </p:sp>
      <p:sp>
        <p:nvSpPr>
          <p:cNvPr id="32825" name="Rectangle 56"/>
          <p:cNvSpPr>
            <a:spLocks noChangeArrowheads="1"/>
          </p:cNvSpPr>
          <p:nvPr/>
        </p:nvSpPr>
        <p:spPr bwMode="auto">
          <a:xfrm>
            <a:off x="6407150" y="49085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32826" name="Rectangle 57"/>
          <p:cNvSpPr>
            <a:spLocks noChangeArrowheads="1"/>
          </p:cNvSpPr>
          <p:nvPr/>
        </p:nvSpPr>
        <p:spPr bwMode="auto">
          <a:xfrm>
            <a:off x="7702550" y="43497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0101</a:t>
            </a:r>
          </a:p>
        </p:txBody>
      </p:sp>
      <p:sp>
        <p:nvSpPr>
          <p:cNvPr id="32827" name="Rectangle 58"/>
          <p:cNvSpPr>
            <a:spLocks noChangeArrowheads="1"/>
          </p:cNvSpPr>
          <p:nvPr/>
        </p:nvSpPr>
        <p:spPr bwMode="auto">
          <a:xfrm>
            <a:off x="7448550" y="46672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0110</a:t>
            </a:r>
          </a:p>
        </p:txBody>
      </p:sp>
      <p:sp>
        <p:nvSpPr>
          <p:cNvPr id="32828" name="Rectangle 59"/>
          <p:cNvSpPr>
            <a:spLocks noChangeArrowheads="1"/>
          </p:cNvSpPr>
          <p:nvPr/>
        </p:nvSpPr>
        <p:spPr bwMode="auto">
          <a:xfrm>
            <a:off x="7867650" y="39052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0100</a:t>
            </a:r>
          </a:p>
        </p:txBody>
      </p:sp>
      <p:sp>
        <p:nvSpPr>
          <p:cNvPr id="32829" name="Rectangle 60"/>
          <p:cNvSpPr>
            <a:spLocks noChangeArrowheads="1"/>
          </p:cNvSpPr>
          <p:nvPr/>
        </p:nvSpPr>
        <p:spPr bwMode="auto">
          <a:xfrm>
            <a:off x="5949950" y="45783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1001</a:t>
            </a:r>
          </a:p>
        </p:txBody>
      </p:sp>
      <p:sp>
        <p:nvSpPr>
          <p:cNvPr id="32830" name="Rectangle 61"/>
          <p:cNvSpPr>
            <a:spLocks noChangeArrowheads="1"/>
          </p:cNvSpPr>
          <p:nvPr/>
        </p:nvSpPr>
        <p:spPr bwMode="auto">
          <a:xfrm>
            <a:off x="5746750" y="42100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1010</a:t>
            </a:r>
          </a:p>
        </p:txBody>
      </p:sp>
      <p:sp>
        <p:nvSpPr>
          <p:cNvPr id="32831" name="Rectangle 62"/>
          <p:cNvSpPr>
            <a:spLocks noChangeArrowheads="1"/>
          </p:cNvSpPr>
          <p:nvPr/>
        </p:nvSpPr>
        <p:spPr bwMode="auto">
          <a:xfrm>
            <a:off x="5645150" y="38036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1011</a:t>
            </a:r>
          </a:p>
        </p:txBody>
      </p:sp>
      <p:sp>
        <p:nvSpPr>
          <p:cNvPr id="32832" name="Rectangle 63"/>
          <p:cNvSpPr>
            <a:spLocks noChangeArrowheads="1"/>
          </p:cNvSpPr>
          <p:nvPr/>
        </p:nvSpPr>
        <p:spPr bwMode="auto">
          <a:xfrm>
            <a:off x="5670550" y="34226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1100</a:t>
            </a:r>
          </a:p>
        </p:txBody>
      </p:sp>
      <p:sp>
        <p:nvSpPr>
          <p:cNvPr id="32833" name="Rectangle 64"/>
          <p:cNvSpPr>
            <a:spLocks noChangeArrowheads="1"/>
          </p:cNvSpPr>
          <p:nvPr/>
        </p:nvSpPr>
        <p:spPr bwMode="auto">
          <a:xfrm>
            <a:off x="5810250" y="30543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1101</a:t>
            </a:r>
          </a:p>
        </p:txBody>
      </p:sp>
      <p:sp>
        <p:nvSpPr>
          <p:cNvPr id="32834" name="Rectangle 65"/>
          <p:cNvSpPr>
            <a:spLocks noChangeArrowheads="1"/>
          </p:cNvSpPr>
          <p:nvPr/>
        </p:nvSpPr>
        <p:spPr bwMode="auto">
          <a:xfrm>
            <a:off x="7054850" y="49339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0111</a:t>
            </a:r>
          </a:p>
        </p:txBody>
      </p:sp>
      <p:sp>
        <p:nvSpPr>
          <p:cNvPr id="32835" name="Rectangle 66"/>
          <p:cNvSpPr>
            <a:spLocks noChangeArrowheads="1"/>
          </p:cNvSpPr>
          <p:nvPr/>
        </p:nvSpPr>
        <p:spPr bwMode="auto">
          <a:xfrm>
            <a:off x="6115050" y="27749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1110</a:t>
            </a:r>
          </a:p>
        </p:txBody>
      </p:sp>
      <p:sp>
        <p:nvSpPr>
          <p:cNvPr id="32836" name="Rectangle 67"/>
          <p:cNvSpPr>
            <a:spLocks noChangeArrowheads="1"/>
          </p:cNvSpPr>
          <p:nvPr/>
        </p:nvSpPr>
        <p:spPr bwMode="auto">
          <a:xfrm>
            <a:off x="6508750" y="25082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1111</a:t>
            </a:r>
          </a:p>
        </p:txBody>
      </p:sp>
      <p:sp>
        <p:nvSpPr>
          <p:cNvPr id="32837" name="Line 68"/>
          <p:cNvSpPr>
            <a:spLocks noChangeShapeType="1"/>
          </p:cNvSpPr>
          <p:nvPr/>
        </p:nvSpPr>
        <p:spPr bwMode="auto">
          <a:xfrm flipH="1">
            <a:off x="6965950" y="2127250"/>
            <a:ext cx="127000" cy="3441700"/>
          </a:xfrm>
          <a:prstGeom prst="line">
            <a:avLst/>
          </a:prstGeom>
          <a:noFill/>
          <a:ln w="12700">
            <a:pattFill prst="narHorz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2838" name="Rectangle 69"/>
          <p:cNvSpPr>
            <a:spLocks noChangeArrowheads="1"/>
          </p:cNvSpPr>
          <p:nvPr/>
        </p:nvSpPr>
        <p:spPr bwMode="auto">
          <a:xfrm>
            <a:off x="7270750" y="21272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+0</a:t>
            </a:r>
          </a:p>
        </p:txBody>
      </p:sp>
      <p:sp>
        <p:nvSpPr>
          <p:cNvPr id="32839" name="Rectangle 70"/>
          <p:cNvSpPr>
            <a:spLocks noChangeArrowheads="1"/>
          </p:cNvSpPr>
          <p:nvPr/>
        </p:nvSpPr>
        <p:spPr bwMode="auto">
          <a:xfrm>
            <a:off x="7956550" y="25209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+1</a:t>
            </a:r>
          </a:p>
        </p:txBody>
      </p:sp>
      <p:sp>
        <p:nvSpPr>
          <p:cNvPr id="32840" name="Rectangle 71"/>
          <p:cNvSpPr>
            <a:spLocks noChangeArrowheads="1"/>
          </p:cNvSpPr>
          <p:nvPr/>
        </p:nvSpPr>
        <p:spPr bwMode="auto">
          <a:xfrm>
            <a:off x="8261350" y="29654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+2</a:t>
            </a:r>
          </a:p>
        </p:txBody>
      </p:sp>
      <p:sp>
        <p:nvSpPr>
          <p:cNvPr id="32841" name="Rectangle 72"/>
          <p:cNvSpPr>
            <a:spLocks noChangeArrowheads="1"/>
          </p:cNvSpPr>
          <p:nvPr/>
        </p:nvSpPr>
        <p:spPr bwMode="auto">
          <a:xfrm>
            <a:off x="8502650" y="34226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+3</a:t>
            </a:r>
          </a:p>
        </p:txBody>
      </p:sp>
      <p:sp>
        <p:nvSpPr>
          <p:cNvPr id="32842" name="Rectangle 73"/>
          <p:cNvSpPr>
            <a:spLocks noChangeArrowheads="1"/>
          </p:cNvSpPr>
          <p:nvPr/>
        </p:nvSpPr>
        <p:spPr bwMode="auto">
          <a:xfrm>
            <a:off x="8464550" y="39306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+4</a:t>
            </a:r>
          </a:p>
        </p:txBody>
      </p:sp>
      <p:sp>
        <p:nvSpPr>
          <p:cNvPr id="32843" name="Rectangle 74"/>
          <p:cNvSpPr>
            <a:spLocks noChangeArrowheads="1"/>
          </p:cNvSpPr>
          <p:nvPr/>
        </p:nvSpPr>
        <p:spPr bwMode="auto">
          <a:xfrm>
            <a:off x="8299450" y="44513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+5</a:t>
            </a:r>
          </a:p>
        </p:txBody>
      </p:sp>
      <p:sp>
        <p:nvSpPr>
          <p:cNvPr id="32844" name="Rectangle 75"/>
          <p:cNvSpPr>
            <a:spLocks noChangeArrowheads="1"/>
          </p:cNvSpPr>
          <p:nvPr/>
        </p:nvSpPr>
        <p:spPr bwMode="auto">
          <a:xfrm>
            <a:off x="8032750" y="48323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+6</a:t>
            </a:r>
          </a:p>
        </p:txBody>
      </p:sp>
      <p:sp>
        <p:nvSpPr>
          <p:cNvPr id="32845" name="Rectangle 76"/>
          <p:cNvSpPr>
            <a:spLocks noChangeArrowheads="1"/>
          </p:cNvSpPr>
          <p:nvPr/>
        </p:nvSpPr>
        <p:spPr bwMode="auto">
          <a:xfrm>
            <a:off x="7512050" y="52641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+7</a:t>
            </a:r>
          </a:p>
        </p:txBody>
      </p:sp>
      <p:sp>
        <p:nvSpPr>
          <p:cNvPr id="32846" name="Rectangle 77"/>
          <p:cNvSpPr>
            <a:spLocks noChangeArrowheads="1"/>
          </p:cNvSpPr>
          <p:nvPr/>
        </p:nvSpPr>
        <p:spPr bwMode="auto">
          <a:xfrm>
            <a:off x="6140450" y="52133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-8</a:t>
            </a:r>
          </a:p>
        </p:txBody>
      </p:sp>
      <p:sp>
        <p:nvSpPr>
          <p:cNvPr id="32847" name="Rectangle 78"/>
          <p:cNvSpPr>
            <a:spLocks noChangeArrowheads="1"/>
          </p:cNvSpPr>
          <p:nvPr/>
        </p:nvSpPr>
        <p:spPr bwMode="auto">
          <a:xfrm>
            <a:off x="5441950" y="47942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-7</a:t>
            </a:r>
          </a:p>
        </p:txBody>
      </p:sp>
      <p:sp>
        <p:nvSpPr>
          <p:cNvPr id="32848" name="Rectangle 79"/>
          <p:cNvSpPr>
            <a:spLocks noChangeArrowheads="1"/>
          </p:cNvSpPr>
          <p:nvPr/>
        </p:nvSpPr>
        <p:spPr bwMode="auto">
          <a:xfrm>
            <a:off x="5213350" y="42735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-6</a:t>
            </a:r>
          </a:p>
        </p:txBody>
      </p:sp>
      <p:sp>
        <p:nvSpPr>
          <p:cNvPr id="32849" name="Rectangle 80"/>
          <p:cNvSpPr>
            <a:spLocks noChangeArrowheads="1"/>
          </p:cNvSpPr>
          <p:nvPr/>
        </p:nvSpPr>
        <p:spPr bwMode="auto">
          <a:xfrm>
            <a:off x="5022850" y="36893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-5</a:t>
            </a:r>
          </a:p>
        </p:txBody>
      </p:sp>
      <p:sp>
        <p:nvSpPr>
          <p:cNvPr id="32850" name="Rectangle 81"/>
          <p:cNvSpPr>
            <a:spLocks noChangeArrowheads="1"/>
          </p:cNvSpPr>
          <p:nvPr/>
        </p:nvSpPr>
        <p:spPr bwMode="auto">
          <a:xfrm>
            <a:off x="5060950" y="32448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-4</a:t>
            </a:r>
          </a:p>
        </p:txBody>
      </p:sp>
      <p:sp>
        <p:nvSpPr>
          <p:cNvPr id="32851" name="Rectangle 82"/>
          <p:cNvSpPr>
            <a:spLocks noChangeArrowheads="1"/>
          </p:cNvSpPr>
          <p:nvPr/>
        </p:nvSpPr>
        <p:spPr bwMode="auto">
          <a:xfrm>
            <a:off x="5340350" y="28638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-3</a:t>
            </a:r>
          </a:p>
        </p:txBody>
      </p:sp>
      <p:sp>
        <p:nvSpPr>
          <p:cNvPr id="32852" name="Rectangle 83"/>
          <p:cNvSpPr>
            <a:spLocks noChangeArrowheads="1"/>
          </p:cNvSpPr>
          <p:nvPr/>
        </p:nvSpPr>
        <p:spPr bwMode="auto">
          <a:xfrm>
            <a:off x="5708650" y="24320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-2</a:t>
            </a:r>
          </a:p>
        </p:txBody>
      </p:sp>
      <p:sp>
        <p:nvSpPr>
          <p:cNvPr id="32853" name="Rectangle 84"/>
          <p:cNvSpPr>
            <a:spLocks noChangeArrowheads="1"/>
          </p:cNvSpPr>
          <p:nvPr/>
        </p:nvSpPr>
        <p:spPr bwMode="auto">
          <a:xfrm>
            <a:off x="6254750" y="20637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-1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4A760783-360C-43FF-A27E-02CC2DAAECA6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16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3921125" y="177800"/>
            <a:ext cx="1227138" cy="6604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fa-IR" altLang="fa-IR" smtClean="0"/>
              <a:t>سرريز</a:t>
            </a:r>
            <a:endParaRPr lang="en-US" altLang="fa-IR" smtClean="0"/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971550" y="565150"/>
            <a:ext cx="2374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 i="1">
                <a:solidFill>
                  <a:schemeClr val="tx1"/>
                </a:solidFill>
                <a:cs typeface="Arial" panose="020B0604020202020204" pitchFamily="34" charset="0"/>
              </a:rPr>
              <a:t>Overflow Conditions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1047750" y="1238250"/>
            <a:ext cx="34290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5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3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-8</a:t>
            </a: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2127250" y="1009650"/>
            <a:ext cx="10287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0 1 1 1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   0 1 0 1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   0 0 1 1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   1 0 0 0</a:t>
            </a:r>
          </a:p>
        </p:txBody>
      </p:sp>
      <p:sp>
        <p:nvSpPr>
          <p:cNvPr id="34823" name="Line 6"/>
          <p:cNvSpPr>
            <a:spLocks noChangeShapeType="1"/>
          </p:cNvSpPr>
          <p:nvPr/>
        </p:nvSpPr>
        <p:spPr bwMode="auto">
          <a:xfrm>
            <a:off x="1035050" y="1930400"/>
            <a:ext cx="35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4824" name="Line 7"/>
          <p:cNvSpPr>
            <a:spLocks noChangeShapeType="1"/>
          </p:cNvSpPr>
          <p:nvPr/>
        </p:nvSpPr>
        <p:spPr bwMode="auto">
          <a:xfrm>
            <a:off x="2254250" y="1930400"/>
            <a:ext cx="901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4825" name="Rectangle 24"/>
          <p:cNvSpPr>
            <a:spLocks noChangeArrowheads="1"/>
          </p:cNvSpPr>
          <p:nvPr/>
        </p:nvSpPr>
        <p:spPr bwMode="auto">
          <a:xfrm>
            <a:off x="984250" y="2673350"/>
            <a:ext cx="11176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Overflow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4768850" y="1085850"/>
            <a:ext cx="2209800" cy="1846263"/>
            <a:chOff x="3004" y="684"/>
            <a:chExt cx="1392" cy="1163"/>
          </a:xfrm>
        </p:grpSpPr>
        <p:sp>
          <p:nvSpPr>
            <p:cNvPr id="34843" name="Rectangle 8"/>
            <p:cNvSpPr>
              <a:spLocks noChangeArrowheads="1"/>
            </p:cNvSpPr>
            <p:nvPr/>
          </p:nvSpPr>
          <p:spPr bwMode="auto">
            <a:xfrm>
              <a:off x="3028" y="828"/>
              <a:ext cx="216" cy="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-7</a:t>
              </a: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fa-IR" sz="180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-2</a:t>
              </a: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fa-IR" sz="180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34844" name="Rectangle 9"/>
            <p:cNvSpPr>
              <a:spLocks noChangeArrowheads="1"/>
            </p:cNvSpPr>
            <p:nvPr/>
          </p:nvSpPr>
          <p:spPr bwMode="auto">
            <a:xfrm>
              <a:off x="3708" y="684"/>
              <a:ext cx="648" cy="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1 0 0 0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   1 0 0 1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fa-IR" sz="180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   1 1 1 0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fa-IR" sz="180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1 0 1 1 1</a:t>
              </a:r>
            </a:p>
          </p:txBody>
        </p:sp>
        <p:sp>
          <p:nvSpPr>
            <p:cNvPr id="34845" name="Line 10"/>
            <p:cNvSpPr>
              <a:spLocks noChangeShapeType="1"/>
            </p:cNvSpPr>
            <p:nvPr/>
          </p:nvSpPr>
          <p:spPr bwMode="auto">
            <a:xfrm>
              <a:off x="3020" y="1264"/>
              <a:ext cx="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4846" name="Line 11"/>
            <p:cNvSpPr>
              <a:spLocks noChangeShapeType="1"/>
            </p:cNvSpPr>
            <p:nvPr/>
          </p:nvSpPr>
          <p:spPr bwMode="auto">
            <a:xfrm>
              <a:off x="3788" y="1264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4847" name="Line 12"/>
            <p:cNvSpPr>
              <a:spLocks noChangeShapeType="1"/>
            </p:cNvSpPr>
            <p:nvPr/>
          </p:nvSpPr>
          <p:spPr bwMode="auto">
            <a:xfrm>
              <a:off x="3856" y="1532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4848" name="Line 13"/>
            <p:cNvSpPr>
              <a:spLocks noChangeShapeType="1"/>
            </p:cNvSpPr>
            <p:nvPr/>
          </p:nvSpPr>
          <p:spPr bwMode="auto">
            <a:xfrm>
              <a:off x="3876" y="1624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4849" name="Rectangle 25"/>
            <p:cNvSpPr>
              <a:spLocks noChangeArrowheads="1"/>
            </p:cNvSpPr>
            <p:nvPr/>
          </p:nvSpPr>
          <p:spPr bwMode="auto">
            <a:xfrm>
              <a:off x="3004" y="1660"/>
              <a:ext cx="70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Overflow</a:t>
              </a: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958850" y="3511550"/>
            <a:ext cx="2197100" cy="1973263"/>
            <a:chOff x="604" y="2212"/>
            <a:chExt cx="1384" cy="1243"/>
          </a:xfrm>
        </p:grpSpPr>
        <p:sp>
          <p:nvSpPr>
            <p:cNvPr id="34838" name="Rectangle 14"/>
            <p:cNvSpPr>
              <a:spLocks noChangeArrowheads="1"/>
            </p:cNvSpPr>
            <p:nvPr/>
          </p:nvSpPr>
          <p:spPr bwMode="auto">
            <a:xfrm>
              <a:off x="708" y="2356"/>
              <a:ext cx="168" cy="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5</a:t>
              </a: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fa-IR" sz="180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2</a:t>
              </a: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fa-IR" sz="180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34839" name="Rectangle 15"/>
            <p:cNvSpPr>
              <a:spLocks noChangeArrowheads="1"/>
            </p:cNvSpPr>
            <p:nvPr/>
          </p:nvSpPr>
          <p:spPr bwMode="auto">
            <a:xfrm>
              <a:off x="1340" y="2212"/>
              <a:ext cx="648" cy="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0 0 0 0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   0 1 0 1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fa-IR" sz="180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   0 0 1 0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fa-IR" sz="180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   0 1 1 1</a:t>
              </a:r>
            </a:p>
          </p:txBody>
        </p:sp>
        <p:sp>
          <p:nvSpPr>
            <p:cNvPr id="34840" name="Line 16"/>
            <p:cNvSpPr>
              <a:spLocks noChangeShapeType="1"/>
            </p:cNvSpPr>
            <p:nvPr/>
          </p:nvSpPr>
          <p:spPr bwMode="auto">
            <a:xfrm>
              <a:off x="652" y="2792"/>
              <a:ext cx="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4841" name="Line 17"/>
            <p:cNvSpPr>
              <a:spLocks noChangeShapeType="1"/>
            </p:cNvSpPr>
            <p:nvPr/>
          </p:nvSpPr>
          <p:spPr bwMode="auto">
            <a:xfrm>
              <a:off x="1420" y="2792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4842" name="Rectangle 26"/>
            <p:cNvSpPr>
              <a:spLocks noChangeArrowheads="1"/>
            </p:cNvSpPr>
            <p:nvPr/>
          </p:nvSpPr>
          <p:spPr bwMode="auto">
            <a:xfrm>
              <a:off x="604" y="3268"/>
              <a:ext cx="91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No overflow</a:t>
              </a: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4718050" y="3587750"/>
            <a:ext cx="2324100" cy="1935163"/>
            <a:chOff x="2972" y="2260"/>
            <a:chExt cx="1464" cy="1219"/>
          </a:xfrm>
        </p:grpSpPr>
        <p:sp>
          <p:nvSpPr>
            <p:cNvPr id="34831" name="Rectangle 18"/>
            <p:cNvSpPr>
              <a:spLocks noChangeArrowheads="1"/>
            </p:cNvSpPr>
            <p:nvPr/>
          </p:nvSpPr>
          <p:spPr bwMode="auto">
            <a:xfrm>
              <a:off x="3036" y="2404"/>
              <a:ext cx="216" cy="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-3</a:t>
              </a: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fa-IR" sz="180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-5</a:t>
              </a: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fa-IR" sz="180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-8</a:t>
              </a:r>
            </a:p>
          </p:txBody>
        </p:sp>
        <p:sp>
          <p:nvSpPr>
            <p:cNvPr id="34832" name="Rectangle 19"/>
            <p:cNvSpPr>
              <a:spLocks noChangeArrowheads="1"/>
            </p:cNvSpPr>
            <p:nvPr/>
          </p:nvSpPr>
          <p:spPr bwMode="auto">
            <a:xfrm>
              <a:off x="3716" y="2260"/>
              <a:ext cx="688" cy="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1 1 1 1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   1 1 0 1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fa-IR" sz="180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   1 0 1 1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fa-IR" sz="180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 1 1 0 0 0</a:t>
              </a:r>
            </a:p>
          </p:txBody>
        </p:sp>
        <p:sp>
          <p:nvSpPr>
            <p:cNvPr id="34833" name="Line 20"/>
            <p:cNvSpPr>
              <a:spLocks noChangeShapeType="1"/>
            </p:cNvSpPr>
            <p:nvPr/>
          </p:nvSpPr>
          <p:spPr bwMode="auto">
            <a:xfrm>
              <a:off x="3028" y="2840"/>
              <a:ext cx="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4834" name="Line 21"/>
            <p:cNvSpPr>
              <a:spLocks noChangeShapeType="1"/>
            </p:cNvSpPr>
            <p:nvPr/>
          </p:nvSpPr>
          <p:spPr bwMode="auto">
            <a:xfrm>
              <a:off x="3796" y="2840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4835" name="Line 22"/>
            <p:cNvSpPr>
              <a:spLocks noChangeShapeType="1"/>
            </p:cNvSpPr>
            <p:nvPr/>
          </p:nvSpPr>
          <p:spPr bwMode="auto">
            <a:xfrm>
              <a:off x="3904" y="311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4836" name="Line 23"/>
            <p:cNvSpPr>
              <a:spLocks noChangeShapeType="1"/>
            </p:cNvSpPr>
            <p:nvPr/>
          </p:nvSpPr>
          <p:spPr bwMode="auto">
            <a:xfrm>
              <a:off x="3908" y="3216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4837" name="Rectangle 27"/>
            <p:cNvSpPr>
              <a:spLocks noChangeArrowheads="1"/>
            </p:cNvSpPr>
            <p:nvPr/>
          </p:nvSpPr>
          <p:spPr bwMode="auto">
            <a:xfrm>
              <a:off x="2972" y="3292"/>
              <a:ext cx="91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No overflow</a:t>
              </a:r>
            </a:p>
          </p:txBody>
        </p:sp>
      </p:grpSp>
      <p:sp>
        <p:nvSpPr>
          <p:cNvPr id="891932" name="Rectangle 28"/>
          <p:cNvSpPr>
            <a:spLocks noChangeArrowheads="1"/>
          </p:cNvSpPr>
          <p:nvPr/>
        </p:nvSpPr>
        <p:spPr bwMode="auto">
          <a:xfrm>
            <a:off x="1771650" y="5665788"/>
            <a:ext cx="5827713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accent2"/>
                </a:solidFill>
                <a:cs typeface="Arial" panose="020B0604020202020204" pitchFamily="34" charset="0"/>
              </a:rPr>
              <a:t>Method 1:</a:t>
            </a:r>
            <a:r>
              <a:rPr lang="en-US" altLang="fa-IR" sz="1800">
                <a:solidFill>
                  <a:srgbClr val="FF0000"/>
                </a:solidFill>
                <a:cs typeface="Arial" panose="020B0604020202020204" pitchFamily="34" charset="0"/>
              </a:rPr>
              <a:t> Overflow when carry in to sign ≠ carry out</a:t>
            </a:r>
          </a:p>
        </p:txBody>
      </p:sp>
      <p:sp>
        <p:nvSpPr>
          <p:cNvPr id="891936" name="Rectangle 32"/>
          <p:cNvSpPr>
            <a:spLocks noChangeArrowheads="1"/>
          </p:cNvSpPr>
          <p:nvPr/>
        </p:nvSpPr>
        <p:spPr bwMode="auto">
          <a:xfrm>
            <a:off x="1763713" y="6092825"/>
            <a:ext cx="6354762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accent2"/>
                </a:solidFill>
                <a:cs typeface="Arial" panose="020B0604020202020204" pitchFamily="34" charset="0"/>
              </a:rPr>
              <a:t>Method 2:</a:t>
            </a:r>
            <a:r>
              <a:rPr lang="en-US" altLang="fa-IR" sz="1800">
                <a:solidFill>
                  <a:srgbClr val="FF0000"/>
                </a:solidFill>
                <a:cs typeface="Arial" panose="020B0604020202020204" pitchFamily="34" charset="0"/>
              </a:rPr>
              <a:t> Overflow when sign(A) = sign(B) ≠ sign (result)</a:t>
            </a:r>
          </a:p>
        </p:txBody>
      </p:sp>
    </p:spTree>
    <p:extLst>
      <p:ext uri="{BB962C8B-B14F-4D97-AF65-F5344CB8AC3E}">
        <p14:creationId xmlns:p14="http://schemas.microsoft.com/office/powerpoint/2010/main" val="148046647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9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9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932" grpId="0"/>
      <p:bldP spid="8919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3204615-B02F-4E2D-9CE8-25F44CAA8CF8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17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686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fa-IR" altLang="fa-IR" smtClean="0"/>
          </a:p>
        </p:txBody>
      </p:sp>
      <p:pic>
        <p:nvPicPr>
          <p:cNvPr id="3686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450" y="523875"/>
            <a:ext cx="6249988" cy="5210175"/>
          </a:xfrm>
          <a:noFill/>
        </p:spPr>
      </p:pic>
      <p:sp>
        <p:nvSpPr>
          <p:cNvPr id="36869" name="Rectangle 7"/>
          <p:cNvSpPr>
            <a:spLocks noChangeArrowheads="1"/>
          </p:cNvSpPr>
          <p:nvPr/>
        </p:nvSpPr>
        <p:spPr bwMode="auto">
          <a:xfrm>
            <a:off x="5292725" y="2781300"/>
            <a:ext cx="1800225" cy="647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70" name="Rectangle 8"/>
          <p:cNvSpPr>
            <a:spLocks noChangeArrowheads="1"/>
          </p:cNvSpPr>
          <p:nvPr/>
        </p:nvSpPr>
        <p:spPr bwMode="auto">
          <a:xfrm>
            <a:off x="4284663" y="2924175"/>
            <a:ext cx="1800225" cy="647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71" name="Rectangle 9"/>
          <p:cNvSpPr>
            <a:spLocks noChangeArrowheads="1"/>
          </p:cNvSpPr>
          <p:nvPr/>
        </p:nvSpPr>
        <p:spPr bwMode="auto">
          <a:xfrm>
            <a:off x="3995738" y="2239963"/>
            <a:ext cx="215900" cy="5032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72" name="Rectangle 10"/>
          <p:cNvSpPr>
            <a:spLocks noChangeArrowheads="1"/>
          </p:cNvSpPr>
          <p:nvPr/>
        </p:nvSpPr>
        <p:spPr bwMode="auto">
          <a:xfrm>
            <a:off x="2771775" y="2925763"/>
            <a:ext cx="1655763" cy="5032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91374AEF-D8FE-4595-B81E-94D155C2235A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18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fa-IR" altLang="fa-IR" sz="3600" smtClean="0"/>
              <a:t>ضرب باينري</a:t>
            </a:r>
            <a:endParaRPr lang="en-US" altLang="fa-IR" sz="3600" smtClean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en-US" altLang="fa-IR" sz="3600" smtClean="0">
                <a:solidFill>
                  <a:schemeClr val="accent2"/>
                </a:solidFill>
              </a:rPr>
              <a:t>Shift-and-add algorithm, as in base 10</a:t>
            </a:r>
          </a:p>
          <a:p>
            <a:pPr eaLnBrk="1" hangingPunct="1">
              <a:lnSpc>
                <a:spcPct val="90000"/>
              </a:lnSpc>
            </a:pPr>
            <a:endParaRPr lang="en-US" altLang="fa-IR" sz="36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fa-IR" sz="3600" smtClean="0"/>
          </a:p>
          <a:p>
            <a:pPr eaLnBrk="1" hangingPunct="1">
              <a:lnSpc>
                <a:spcPct val="90000"/>
              </a:lnSpc>
            </a:pPr>
            <a:endParaRPr lang="en-US" altLang="fa-IR" sz="3200" smtClean="0"/>
          </a:p>
          <a:p>
            <a:pPr eaLnBrk="1" hangingPunct="1">
              <a:lnSpc>
                <a:spcPct val="90000"/>
              </a:lnSpc>
            </a:pPr>
            <a:endParaRPr lang="en-US" altLang="fa-IR" sz="3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a-IR" sz="3200" smtClean="0"/>
              <a:t> 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fa-IR" sz="3600" smtClean="0"/>
              <a:t>Check: 13 * 6 = 78</a:t>
            </a:r>
          </a:p>
        </p:txBody>
      </p:sp>
      <p:graphicFrame>
        <p:nvGraphicFramePr>
          <p:cNvPr id="773193" name="Group 73"/>
          <p:cNvGraphicFramePr>
            <a:graphicFrameLocks noGrp="1"/>
          </p:cNvGraphicFramePr>
          <p:nvPr/>
        </p:nvGraphicFramePr>
        <p:xfrm>
          <a:off x="1905000" y="2295525"/>
          <a:ext cx="5257800" cy="2447966"/>
        </p:xfrm>
        <a:graphic>
          <a:graphicData uri="http://schemas.openxmlformats.org/drawingml/2006/table">
            <a:tbl>
              <a:tblPr/>
              <a:tblGrid>
                <a:gridCol w="1577975"/>
                <a:gridCol w="525463"/>
                <a:gridCol w="525462"/>
                <a:gridCol w="525463"/>
                <a:gridCol w="525462"/>
                <a:gridCol w="527050"/>
                <a:gridCol w="525463"/>
                <a:gridCol w="525462"/>
              </a:tblGrid>
              <a:tr h="431591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M’cand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86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M’plier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86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(1)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591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(2)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86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(3)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86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Sum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82" name="Line 72"/>
          <p:cNvSpPr>
            <a:spLocks noChangeShapeType="1"/>
          </p:cNvSpPr>
          <p:nvPr/>
        </p:nvSpPr>
        <p:spPr bwMode="auto">
          <a:xfrm>
            <a:off x="1835150" y="3068638"/>
            <a:ext cx="5329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23AE721-23AB-474A-A9CA-6FC89263CF3F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19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Binary-Coded Decimal (BCD)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19200"/>
            <a:ext cx="3814763" cy="4648200"/>
          </a:xfrm>
        </p:spPr>
        <p:txBody>
          <a:bodyPr/>
          <a:lstStyle/>
          <a:p>
            <a:pPr marL="742950" lvl="1" indent="-285750" algn="l" rtl="0" eaLnBrk="1" hangingPunct="1"/>
            <a:r>
              <a:rPr lang="en-US" altLang="fa-IR" sz="2100" dirty="0" smtClean="0"/>
              <a:t>A </a:t>
            </a:r>
            <a:r>
              <a:rPr lang="en-US" altLang="fa-IR" sz="2100" u="sng" dirty="0" smtClean="0"/>
              <a:t>decimal</a:t>
            </a:r>
            <a:r>
              <a:rPr lang="en-US" altLang="fa-IR" sz="2100" dirty="0" smtClean="0"/>
              <a:t> code: Decimal numbers (0..9) are coded using 4-bit distinct binary words</a:t>
            </a:r>
          </a:p>
          <a:p>
            <a:pPr marL="742950" lvl="1" indent="-285750" algn="l" rtl="0" eaLnBrk="1" hangingPunct="1"/>
            <a:endParaRPr lang="en-US" altLang="fa-IR" sz="2100" dirty="0" smtClean="0"/>
          </a:p>
          <a:p>
            <a:pPr marL="742950" lvl="1" indent="-285750" algn="l" rtl="0" eaLnBrk="1" hangingPunct="1"/>
            <a:r>
              <a:rPr lang="en-US" altLang="fa-IR" sz="2100" dirty="0" smtClean="0"/>
              <a:t>Observe that the codes 1010 .. 1111 (decimal 10..15) are NOT represented (invalid BCD codes)</a:t>
            </a:r>
          </a:p>
          <a:p>
            <a:pPr algn="l" rtl="0" eaLnBrk="1" hangingPunct="1"/>
            <a:endParaRPr lang="en-US" altLang="fa-IR" sz="2800" dirty="0" smtClean="0"/>
          </a:p>
        </p:txBody>
      </p:sp>
      <p:pic>
        <p:nvPicPr>
          <p:cNvPr id="40965" name="Picture 4" descr="ch01-t3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81" t="51385" r="20274" b="14136"/>
          <a:stretch/>
        </p:blipFill>
        <p:spPr>
          <a:xfrm>
            <a:off x="4495800" y="1556792"/>
            <a:ext cx="4252664" cy="4119736"/>
          </a:xfrm>
          <a:noFill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9DC07FC7-68B9-40C2-98D0-1AFE508610AC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08013"/>
            <a:ext cx="7773988" cy="444500"/>
          </a:xfrm>
        </p:spPr>
        <p:txBody>
          <a:bodyPr/>
          <a:lstStyle/>
          <a:p>
            <a:pPr defTabSz="914400" eaLnBrk="1" hangingPunct="1"/>
            <a:r>
              <a:rPr lang="fa-IR" altLang="fa-IR" sz="3600" smtClean="0"/>
              <a:t>اعمال رياضي باينري: جمع</a:t>
            </a:r>
            <a:endParaRPr lang="en-US" altLang="fa-IR" sz="3600" smtClean="0"/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eaLnBrk="1" hangingPunct="1"/>
            <a:r>
              <a:rPr lang="en-US" altLang="fa-IR" sz="3000" dirty="0" smtClean="0"/>
              <a:t> </a:t>
            </a:r>
            <a:r>
              <a:rPr lang="fa-IR" altLang="fa-IR" sz="3000" dirty="0" smtClean="0"/>
              <a:t>قوانين: </a:t>
            </a:r>
            <a:r>
              <a:rPr lang="fa-IR" altLang="fa-IR" sz="3000" dirty="0" smtClean="0">
                <a:solidFill>
                  <a:schemeClr val="tx1"/>
                </a:solidFill>
              </a:rPr>
              <a:t>مانند جمع دسيمال</a:t>
            </a:r>
          </a:p>
          <a:p>
            <a:pPr eaLnBrk="1" hangingPunct="1"/>
            <a:r>
              <a:rPr lang="fa-IR" altLang="fa-IR" sz="3000" dirty="0" smtClean="0">
                <a:solidFill>
                  <a:schemeClr val="tx1"/>
                </a:solidFill>
              </a:rPr>
              <a:t>با اين تفاوت که </a:t>
            </a:r>
            <a:r>
              <a:rPr lang="en-US" altLang="fa-IR" sz="3000" dirty="0" smtClean="0">
                <a:solidFill>
                  <a:schemeClr val="tx1"/>
                </a:solidFill>
              </a:rPr>
              <a:t>1+1 = </a:t>
            </a:r>
            <a:r>
              <a:rPr lang="en-US" altLang="fa-IR" sz="3000" dirty="0" smtClean="0">
                <a:solidFill>
                  <a:srgbClr val="FF0000"/>
                </a:solidFill>
              </a:rPr>
              <a:t>1</a:t>
            </a:r>
            <a:r>
              <a:rPr lang="en-US" altLang="fa-IR" sz="3000" dirty="0" smtClean="0">
                <a:solidFill>
                  <a:schemeClr val="tx1"/>
                </a:solidFill>
              </a:rPr>
              <a:t>0</a:t>
            </a:r>
            <a:r>
              <a:rPr lang="fa-IR" altLang="fa-IR" sz="3000" dirty="0" smtClean="0">
                <a:solidFill>
                  <a:schemeClr val="tx1"/>
                </a:solidFill>
              </a:rPr>
              <a:t> </a:t>
            </a:r>
            <a:r>
              <a:rPr lang="en-US" altLang="fa-IR" sz="3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</a:t>
            </a:r>
            <a:r>
              <a:rPr lang="fa-IR" altLang="fa-IR" sz="3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توليد </a:t>
            </a:r>
            <a:r>
              <a:rPr lang="fa-IR" altLang="fa-IR" sz="3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نقلي</a:t>
            </a:r>
            <a:endParaRPr lang="en-US" altLang="fa-IR" sz="3000" dirty="0" smtClean="0">
              <a:solidFill>
                <a:srgbClr val="FF0000"/>
              </a:solidFill>
            </a:endParaRPr>
          </a:p>
          <a:p>
            <a:pPr marL="742950" lvl="1" indent="-285750" eaLnBrk="1" hangingPunct="1"/>
            <a:r>
              <a:rPr lang="en-US" altLang="fa-IR" sz="2500" dirty="0" smtClean="0"/>
              <a:t>0+0 = 0(</a:t>
            </a:r>
            <a:r>
              <a:rPr lang="en-US" altLang="fa-IR" sz="2500" dirty="0" err="1" smtClean="0"/>
              <a:t>c0</a:t>
            </a:r>
            <a:r>
              <a:rPr lang="en-US" altLang="fa-IR" sz="2500" dirty="0" smtClean="0"/>
              <a:t>) (sum 0 with carry 0)</a:t>
            </a:r>
          </a:p>
          <a:p>
            <a:pPr marL="742950" lvl="1" indent="-285750" eaLnBrk="1" hangingPunct="1"/>
            <a:r>
              <a:rPr lang="en-US" altLang="fa-IR" sz="2500" dirty="0" smtClean="0"/>
              <a:t>0+1 = 1+0 = 1(</a:t>
            </a:r>
            <a:r>
              <a:rPr lang="en-US" altLang="fa-IR" sz="2500" dirty="0" err="1" smtClean="0"/>
              <a:t>c0</a:t>
            </a:r>
            <a:r>
              <a:rPr lang="en-US" altLang="fa-IR" sz="2500" dirty="0" smtClean="0"/>
              <a:t>)</a:t>
            </a:r>
          </a:p>
          <a:p>
            <a:pPr marL="742950" lvl="1" indent="-285750" eaLnBrk="1" hangingPunct="1"/>
            <a:r>
              <a:rPr lang="en-US" altLang="fa-IR" sz="2500" dirty="0" smtClean="0"/>
              <a:t>1+1 = 0(</a:t>
            </a:r>
            <a:r>
              <a:rPr lang="en-US" altLang="fa-IR" sz="2500" dirty="0" err="1" smtClean="0"/>
              <a:t>c1</a:t>
            </a:r>
            <a:r>
              <a:rPr lang="en-US" altLang="fa-IR" sz="2500" dirty="0" smtClean="0"/>
              <a:t>)</a:t>
            </a:r>
          </a:p>
          <a:p>
            <a:pPr marL="742950" lvl="1" indent="-285750" eaLnBrk="1" hangingPunct="1"/>
            <a:r>
              <a:rPr lang="en-US" altLang="fa-IR" sz="2500" dirty="0" smtClean="0"/>
              <a:t>1+1+1 = 1(</a:t>
            </a:r>
            <a:r>
              <a:rPr lang="en-US" altLang="fa-IR" sz="2500" dirty="0" err="1" smtClean="0"/>
              <a:t>c1</a:t>
            </a:r>
            <a:r>
              <a:rPr lang="en-US" altLang="fa-IR" sz="2500" dirty="0" smtClean="0"/>
              <a:t>)</a:t>
            </a:r>
          </a:p>
          <a:p>
            <a:pPr eaLnBrk="1" hangingPunct="1"/>
            <a:endParaRPr lang="en-US" altLang="fa-IR" sz="2600" dirty="0" smtClean="0"/>
          </a:p>
        </p:txBody>
      </p:sp>
      <p:graphicFrame>
        <p:nvGraphicFramePr>
          <p:cNvPr id="762931" name="Group 51"/>
          <p:cNvGraphicFramePr>
            <a:graphicFrameLocks noGrp="1"/>
          </p:cNvGraphicFramePr>
          <p:nvPr>
            <p:ph sz="half" idx="2"/>
          </p:nvPr>
        </p:nvGraphicFramePr>
        <p:xfrm>
          <a:off x="757238" y="4111625"/>
          <a:ext cx="3814762" cy="1952626"/>
        </p:xfrm>
        <a:graphic>
          <a:graphicData uri="http://schemas.openxmlformats.org/drawingml/2006/table">
            <a:tbl>
              <a:tblPr/>
              <a:tblGrid>
                <a:gridCol w="1298575"/>
                <a:gridCol w="474662"/>
                <a:gridCol w="417513"/>
                <a:gridCol w="406400"/>
                <a:gridCol w="406400"/>
                <a:gridCol w="404812"/>
                <a:gridCol w="406400"/>
              </a:tblGrid>
              <a:tr h="5286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Carry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Augend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Addend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Result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62934" name="Object 54"/>
          <p:cNvGraphicFramePr>
            <a:graphicFrameLocks noChangeAspect="1"/>
          </p:cNvGraphicFramePr>
          <p:nvPr/>
        </p:nvGraphicFramePr>
        <p:xfrm>
          <a:off x="755650" y="1628775"/>
          <a:ext cx="2160588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5" name="Visio" r:id="rId4" imgW="828760" imgH="612648" progId="Visio.Drawing.6">
                  <p:embed/>
                </p:oleObj>
              </mc:Choice>
              <mc:Fallback>
                <p:oleObj name="Visio" r:id="rId4" imgW="828760" imgH="61264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628775"/>
                        <a:ext cx="2160588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459997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6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6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6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6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6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0A418F9-4242-4B17-BE7D-0285AC2A016F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20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Binary-Coded Decimal</a:t>
            </a:r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7848600" cy="4525963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en-US" altLang="fa-IR" sz="3000" dirty="0" smtClean="0">
                <a:solidFill>
                  <a:schemeClr val="accent2"/>
                </a:solidFill>
              </a:rPr>
              <a:t>To code a number with </a:t>
            </a:r>
            <a:r>
              <a:rPr lang="en-US" altLang="fa-IR" sz="3000" i="1" dirty="0" smtClean="0">
                <a:solidFill>
                  <a:schemeClr val="accent2"/>
                </a:solidFill>
              </a:rPr>
              <a:t>n</a:t>
            </a:r>
            <a:r>
              <a:rPr lang="en-US" altLang="fa-IR" sz="3000" dirty="0" smtClean="0">
                <a:solidFill>
                  <a:schemeClr val="accent2"/>
                </a:solidFill>
              </a:rPr>
              <a:t> decimal digits, we need </a:t>
            </a:r>
            <a:r>
              <a:rPr lang="en-US" altLang="fa-IR" sz="3000" i="1" dirty="0" err="1" smtClean="0">
                <a:solidFill>
                  <a:schemeClr val="accent2"/>
                </a:solidFill>
              </a:rPr>
              <a:t>4n</a:t>
            </a:r>
            <a:r>
              <a:rPr lang="en-US" altLang="fa-IR" sz="3000" dirty="0" smtClean="0">
                <a:solidFill>
                  <a:schemeClr val="accent2"/>
                </a:solidFill>
              </a:rPr>
              <a:t> bits in BCD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fa-IR" sz="3000" dirty="0" smtClean="0">
                <a:solidFill>
                  <a:schemeClr val="accent2"/>
                </a:solidFill>
              </a:rPr>
              <a:t>	e.g. (365)</a:t>
            </a:r>
            <a:r>
              <a:rPr lang="en-US" altLang="fa-IR" sz="3000" baseline="-25000" dirty="0" smtClean="0">
                <a:solidFill>
                  <a:schemeClr val="accent2"/>
                </a:solidFill>
              </a:rPr>
              <a:t>10</a:t>
            </a:r>
            <a:r>
              <a:rPr lang="en-US" altLang="fa-IR" sz="3000" dirty="0" smtClean="0">
                <a:solidFill>
                  <a:schemeClr val="accent2"/>
                </a:solidFill>
              </a:rPr>
              <a:t> = (0011 0110 0101)</a:t>
            </a:r>
            <a:r>
              <a:rPr lang="en-US" altLang="fa-IR" sz="3000" baseline="-25000" dirty="0" smtClean="0">
                <a:solidFill>
                  <a:schemeClr val="accent2"/>
                </a:solidFill>
              </a:rPr>
              <a:t>BCD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endParaRPr lang="en-US" altLang="fa-IR" sz="3000" baseline="-25000" dirty="0" smtClean="0">
              <a:solidFill>
                <a:schemeClr val="accent2"/>
              </a:solidFill>
            </a:endParaRPr>
          </a:p>
          <a:p>
            <a:pPr algn="l" rtl="0" eaLnBrk="1" hangingPunct="1">
              <a:lnSpc>
                <a:spcPct val="90000"/>
              </a:lnSpc>
            </a:pPr>
            <a:endParaRPr lang="en-US" altLang="fa-IR" sz="3000" dirty="0" smtClean="0"/>
          </a:p>
          <a:p>
            <a:pPr algn="l" rtl="0" eaLnBrk="1" hangingPunct="1">
              <a:lnSpc>
                <a:spcPct val="90000"/>
              </a:lnSpc>
            </a:pPr>
            <a:r>
              <a:rPr lang="en-US" altLang="fa-IR" sz="3000" dirty="0" smtClean="0">
                <a:solidFill>
                  <a:schemeClr val="accent2"/>
                </a:solidFill>
              </a:rPr>
              <a:t>This is different from converting to binary, which is (365)</a:t>
            </a:r>
            <a:r>
              <a:rPr lang="en-US" altLang="fa-IR" sz="3000" baseline="-25000" dirty="0" smtClean="0">
                <a:solidFill>
                  <a:schemeClr val="accent2"/>
                </a:solidFill>
              </a:rPr>
              <a:t>10</a:t>
            </a:r>
            <a:r>
              <a:rPr lang="en-US" altLang="fa-IR" sz="3000" dirty="0" smtClean="0">
                <a:solidFill>
                  <a:schemeClr val="accent2"/>
                </a:solidFill>
              </a:rPr>
              <a:t> = (101101101)</a:t>
            </a:r>
            <a:r>
              <a:rPr lang="en-US" altLang="fa-IR" sz="3000" baseline="-25000" dirty="0" smtClean="0">
                <a:solidFill>
                  <a:schemeClr val="accent2"/>
                </a:solidFill>
              </a:rPr>
              <a:t>2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endParaRPr lang="en-US" altLang="fa-IR" sz="3000" baseline="-25000" dirty="0" smtClean="0">
              <a:solidFill>
                <a:schemeClr val="accent2"/>
              </a:solidFill>
            </a:endParaRPr>
          </a:p>
          <a:p>
            <a:pPr algn="l" rtl="0" eaLnBrk="1" hangingPunct="1">
              <a:lnSpc>
                <a:spcPct val="90000"/>
              </a:lnSpc>
            </a:pPr>
            <a:r>
              <a:rPr lang="en-US" altLang="fa-IR" sz="3000" dirty="0" smtClean="0">
                <a:solidFill>
                  <a:schemeClr val="accent2"/>
                </a:solidFill>
              </a:rPr>
              <a:t>Clearly, BCD requires more bits. BUT, it is easier to understand/interpret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Application</a:t>
            </a:r>
          </a:p>
        </p:txBody>
      </p:sp>
      <p:sp>
        <p:nvSpPr>
          <p:cNvPr id="45059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fa-IR" altLang="fa-IR" smtClean="0"/>
          </a:p>
        </p:txBody>
      </p:sp>
      <p:sp>
        <p:nvSpPr>
          <p:cNvPr id="45060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a-IR" altLang="fa-IR" smtClean="0"/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BF9C1A4-C154-4473-98DB-62459A0C2525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21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61" descr="7seg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687513"/>
            <a:ext cx="2212975" cy="302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61" descr="7seg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025" y="1697038"/>
            <a:ext cx="2212975" cy="302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1" descr="7seg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588" y="1643063"/>
            <a:ext cx="2212975" cy="302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9BE95EE-7A23-4C49-919A-FA3F6C8EECAB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22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BCD Addition</a:t>
            </a:r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609600" y="1447800"/>
            <a:ext cx="123507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cs typeface="Arial" panose="020B0604020202020204" pitchFamily="34" charset="0"/>
              </a:rPr>
              <a:t>Case 1:</a:t>
            </a:r>
          </a:p>
        </p:txBody>
      </p:sp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4876800" y="1447800"/>
            <a:ext cx="123507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cs typeface="Arial" panose="020B0604020202020204" pitchFamily="34" charset="0"/>
              </a:rPr>
              <a:t>Case 2:</a:t>
            </a:r>
          </a:p>
        </p:txBody>
      </p:sp>
      <p:sp>
        <p:nvSpPr>
          <p:cNvPr id="47110" name="Text Box 5"/>
          <p:cNvSpPr txBox="1">
            <a:spLocks noChangeArrowheads="1"/>
          </p:cNvSpPr>
          <p:nvPr/>
        </p:nvSpPr>
        <p:spPr bwMode="auto">
          <a:xfrm>
            <a:off x="609600" y="3886200"/>
            <a:ext cx="123507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cs typeface="Arial" panose="020B0604020202020204" pitchFamily="34" charset="0"/>
              </a:rPr>
              <a:t>Case 3:</a:t>
            </a:r>
          </a:p>
        </p:txBody>
      </p:sp>
      <p:sp>
        <p:nvSpPr>
          <p:cNvPr id="47111" name="Text Box 6"/>
          <p:cNvSpPr txBox="1">
            <a:spLocks noChangeArrowheads="1"/>
          </p:cNvSpPr>
          <p:nvPr/>
        </p:nvSpPr>
        <p:spPr bwMode="auto">
          <a:xfrm>
            <a:off x="2057400" y="1524000"/>
            <a:ext cx="22002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cs typeface="Arial" panose="020B0604020202020204" pitchFamily="34" charset="0"/>
              </a:rPr>
              <a:t>      0001	1</a:t>
            </a:r>
          </a:p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cs typeface="Arial" panose="020B0604020202020204" pitchFamily="34" charset="0"/>
              </a:rPr>
              <a:t>      0101	5</a:t>
            </a:r>
          </a:p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cs typeface="Arial" panose="020B0604020202020204" pitchFamily="34" charset="0"/>
              </a:rPr>
              <a:t>(0) 0110   (0) 6</a:t>
            </a:r>
          </a:p>
        </p:txBody>
      </p:sp>
      <p:sp>
        <p:nvSpPr>
          <p:cNvPr id="47112" name="Text Box 7"/>
          <p:cNvSpPr txBox="1">
            <a:spLocks noChangeArrowheads="1"/>
          </p:cNvSpPr>
          <p:nvPr/>
        </p:nvSpPr>
        <p:spPr bwMode="auto">
          <a:xfrm>
            <a:off x="6248400" y="1524000"/>
            <a:ext cx="22002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cs typeface="Arial" panose="020B0604020202020204" pitchFamily="34" charset="0"/>
              </a:rPr>
              <a:t>      0110	6</a:t>
            </a:r>
          </a:p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cs typeface="Arial" panose="020B0604020202020204" pitchFamily="34" charset="0"/>
              </a:rPr>
              <a:t>      0101	5</a:t>
            </a:r>
          </a:p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cs typeface="Arial" panose="020B0604020202020204" pitchFamily="34" charset="0"/>
              </a:rPr>
              <a:t>(0) 1011   (1) 1</a:t>
            </a:r>
          </a:p>
        </p:txBody>
      </p:sp>
      <p:sp>
        <p:nvSpPr>
          <p:cNvPr id="47113" name="Text Box 8"/>
          <p:cNvSpPr txBox="1">
            <a:spLocks noChangeArrowheads="1"/>
          </p:cNvSpPr>
          <p:nvPr/>
        </p:nvSpPr>
        <p:spPr bwMode="auto">
          <a:xfrm>
            <a:off x="2057400" y="3886200"/>
            <a:ext cx="22002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cs typeface="Arial" panose="020B0604020202020204" pitchFamily="34" charset="0"/>
              </a:rPr>
              <a:t>      1000	8</a:t>
            </a:r>
          </a:p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cs typeface="Arial" panose="020B0604020202020204" pitchFamily="34" charset="0"/>
              </a:rPr>
              <a:t>      1001	9</a:t>
            </a:r>
          </a:p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cs typeface="Arial" panose="020B0604020202020204" pitchFamily="34" charset="0"/>
              </a:rPr>
              <a:t>(1) 0001   (1) 7</a:t>
            </a:r>
          </a:p>
        </p:txBody>
      </p:sp>
      <p:sp>
        <p:nvSpPr>
          <p:cNvPr id="47114" name="Line 9"/>
          <p:cNvSpPr>
            <a:spLocks noChangeShapeType="1"/>
          </p:cNvSpPr>
          <p:nvPr/>
        </p:nvSpPr>
        <p:spPr bwMode="auto">
          <a:xfrm>
            <a:off x="2133600" y="22098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7115" name="Line 10"/>
          <p:cNvSpPr>
            <a:spLocks noChangeShapeType="1"/>
          </p:cNvSpPr>
          <p:nvPr/>
        </p:nvSpPr>
        <p:spPr bwMode="auto">
          <a:xfrm>
            <a:off x="2133600" y="45720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7116" name="Line 11"/>
          <p:cNvSpPr>
            <a:spLocks noChangeShapeType="1"/>
          </p:cNvSpPr>
          <p:nvPr/>
        </p:nvSpPr>
        <p:spPr bwMode="auto">
          <a:xfrm>
            <a:off x="6324600" y="22098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7117" name="Line 12"/>
          <p:cNvSpPr>
            <a:spLocks noChangeShapeType="1"/>
          </p:cNvSpPr>
          <p:nvPr/>
        </p:nvSpPr>
        <p:spPr bwMode="auto">
          <a:xfrm>
            <a:off x="3505200" y="22098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7118" name="Line 13"/>
          <p:cNvSpPr>
            <a:spLocks noChangeShapeType="1"/>
          </p:cNvSpPr>
          <p:nvPr/>
        </p:nvSpPr>
        <p:spPr bwMode="auto">
          <a:xfrm>
            <a:off x="7696200" y="22098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7119" name="Line 14"/>
          <p:cNvSpPr>
            <a:spLocks noChangeShapeType="1"/>
          </p:cNvSpPr>
          <p:nvPr/>
        </p:nvSpPr>
        <p:spPr bwMode="auto">
          <a:xfrm>
            <a:off x="3505200" y="45720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7120" name="Text Box 15"/>
          <p:cNvSpPr txBox="1">
            <a:spLocks noChangeArrowheads="1"/>
          </p:cNvSpPr>
          <p:nvPr/>
        </p:nvSpPr>
        <p:spPr bwMode="auto">
          <a:xfrm>
            <a:off x="4038600" y="3048000"/>
            <a:ext cx="147002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rgbClr val="A50021"/>
                </a:solidFill>
                <a:cs typeface="Arial" panose="020B0604020202020204" pitchFamily="34" charset="0"/>
              </a:rPr>
              <a:t>WRONG!</a:t>
            </a:r>
          </a:p>
        </p:txBody>
      </p:sp>
      <p:sp>
        <p:nvSpPr>
          <p:cNvPr id="47121" name="Line 16"/>
          <p:cNvSpPr>
            <a:spLocks noChangeShapeType="1"/>
          </p:cNvSpPr>
          <p:nvPr/>
        </p:nvSpPr>
        <p:spPr bwMode="auto">
          <a:xfrm flipV="1">
            <a:off x="5486400" y="2590800"/>
            <a:ext cx="1371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7122" name="Line 17"/>
          <p:cNvSpPr>
            <a:spLocks noChangeShapeType="1"/>
          </p:cNvSpPr>
          <p:nvPr/>
        </p:nvSpPr>
        <p:spPr bwMode="auto">
          <a:xfrm flipH="1">
            <a:off x="3352800" y="3429000"/>
            <a:ext cx="6858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51219" name="Text Box 18"/>
          <p:cNvSpPr txBox="1">
            <a:spLocks noChangeArrowheads="1"/>
          </p:cNvSpPr>
          <p:nvPr/>
        </p:nvSpPr>
        <p:spPr bwMode="auto">
          <a:xfrm>
            <a:off x="4724400" y="3886200"/>
            <a:ext cx="3962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cs typeface="Arial" panose="020B0604020202020204" pitchFamily="34" charset="0"/>
              </a:rPr>
              <a:t>Note that for cases 2 and 3, adding a factor of 6 (0110) gives us the correct result.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B9DA3526-8305-4147-AA1A-8CBACFAC8052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23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BCD Addition (cont.)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fa-IR" sz="3600" smtClean="0"/>
              <a:t>BCD addition is therefore performed as follows</a:t>
            </a:r>
          </a:p>
          <a:p>
            <a:pPr marL="742950" lvl="1" indent="-285750" algn="l" rtl="0" eaLnBrk="1" hangingPunct="1">
              <a:buFont typeface="Wingdings" panose="05000000000000000000" pitchFamily="2" charset="2"/>
              <a:buNone/>
            </a:pPr>
            <a:r>
              <a:rPr lang="en-US" altLang="fa-IR" sz="2800" smtClean="0"/>
              <a:t>1) Add the two BCD digits together using normal binary addition</a:t>
            </a:r>
          </a:p>
          <a:p>
            <a:pPr marL="742950" lvl="1" indent="-285750" algn="l" rtl="0" eaLnBrk="1" hangingPunct="1">
              <a:buFont typeface="Wingdings" panose="05000000000000000000" pitchFamily="2" charset="2"/>
              <a:buNone/>
            </a:pPr>
            <a:r>
              <a:rPr lang="en-US" altLang="fa-IR" sz="2800" smtClean="0"/>
              <a:t>2) Check if correction is needed</a:t>
            </a:r>
          </a:p>
          <a:p>
            <a:pPr marL="1143000" lvl="2" indent="-228600" algn="l" rtl="0" eaLnBrk="1" hangingPunct="1">
              <a:buFont typeface="Arial" panose="020B0604020202020204" pitchFamily="34" charset="0"/>
              <a:buNone/>
            </a:pPr>
            <a:r>
              <a:rPr lang="en-US" altLang="fa-IR" sz="2400" smtClean="0"/>
              <a:t>a) 4-bit sum is in range of 1010 to 1111</a:t>
            </a:r>
          </a:p>
          <a:p>
            <a:pPr marL="1143000" lvl="2" indent="-228600" algn="l" rtl="0" eaLnBrk="1" hangingPunct="1">
              <a:buFont typeface="Arial" panose="020B0604020202020204" pitchFamily="34" charset="0"/>
              <a:buNone/>
            </a:pPr>
            <a:r>
              <a:rPr lang="en-US" altLang="fa-IR" sz="2400" smtClean="0"/>
              <a:t>b) carry out of MSB = 1</a:t>
            </a:r>
          </a:p>
          <a:p>
            <a:pPr marL="742950" lvl="1" indent="-285750" algn="l" rtl="0" eaLnBrk="1" hangingPunct="1">
              <a:buFont typeface="Wingdings" panose="05000000000000000000" pitchFamily="2" charset="2"/>
              <a:buNone/>
            </a:pPr>
            <a:r>
              <a:rPr lang="en-US" altLang="fa-IR" sz="2800" smtClean="0"/>
              <a:t>3) If correction is required, add 0110 to 4-bit sum to get the correct result;</a:t>
            </a:r>
            <a:endParaRPr lang="fa-IR" altLang="fa-IR" sz="2800" smtClean="0"/>
          </a:p>
          <a:p>
            <a:pPr marL="742950" lvl="1" indent="-285750" algn="l" rtl="0" eaLnBrk="1" hangingPunct="1">
              <a:buFont typeface="Wingdings" panose="05000000000000000000" pitchFamily="2" charset="2"/>
              <a:buNone/>
            </a:pPr>
            <a:r>
              <a:rPr lang="fa-IR" altLang="fa-IR" sz="2800" b="1" smtClean="0"/>
              <a:t>		</a:t>
            </a:r>
            <a:r>
              <a:rPr lang="en-US" altLang="fa-IR" sz="2800" b="1" smtClean="0">
                <a:sym typeface="Wingdings" panose="05000000000000000000" pitchFamily="2" charset="2"/>
              </a:rPr>
              <a:t></a:t>
            </a:r>
            <a:r>
              <a:rPr lang="fa-IR" altLang="fa-IR" sz="2800" b="1" smtClean="0">
                <a:sym typeface="Wingdings" panose="05000000000000000000" pitchFamily="2" charset="2"/>
              </a:rPr>
              <a:t> </a:t>
            </a:r>
            <a:r>
              <a:rPr lang="en-US" altLang="fa-IR" sz="2000" b="1" smtClean="0">
                <a:solidFill>
                  <a:schemeClr val="tx1"/>
                </a:solidFill>
              </a:rPr>
              <a:t>BCD carry out = 1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39F02AD9-ADB2-4832-9CB2-C5F11F042B74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24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536575"/>
            <a:ext cx="7773988" cy="444500"/>
          </a:xfrm>
        </p:spPr>
        <p:txBody>
          <a:bodyPr/>
          <a:lstStyle/>
          <a:p>
            <a:pPr defTabSz="914400" eaLnBrk="1" hangingPunct="1"/>
            <a:r>
              <a:rPr lang="en-US" altLang="fa-IR" smtClean="0"/>
              <a:t>BCD Addition (cont.)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763000" cy="4525963"/>
          </a:xfrm>
        </p:spPr>
        <p:txBody>
          <a:bodyPr/>
          <a:lstStyle/>
          <a:p>
            <a:pPr marL="231775" indent="-231775" algn="l" rtl="0" eaLnBrk="1" hangingPunct="1">
              <a:lnSpc>
                <a:spcPct val="90000"/>
              </a:lnSpc>
            </a:pPr>
            <a:r>
              <a:rPr lang="en-US" altLang="fa-IR" sz="3600" smtClean="0"/>
              <a:t>Example: Add 448 and 489 in BCD.</a:t>
            </a:r>
            <a:br>
              <a:rPr lang="en-US" altLang="fa-IR" sz="3600" smtClean="0"/>
            </a:br>
            <a:r>
              <a:rPr lang="en-US" altLang="fa-IR" sz="3600" smtClean="0"/>
              <a:t> </a:t>
            </a:r>
          </a:p>
          <a:p>
            <a:pPr marL="742950" lvl="1" indent="-285750"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fa-IR" sz="2800" smtClean="0"/>
              <a:t>0100 0100   1000 </a:t>
            </a:r>
            <a:r>
              <a:rPr lang="en-US" altLang="fa-IR" sz="2400" smtClean="0"/>
              <a:t>(448 in BCD)</a:t>
            </a:r>
          </a:p>
          <a:p>
            <a:pPr marL="742950" lvl="1" indent="-285750"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fa-IR" sz="2800" u="sng" smtClean="0"/>
              <a:t>0100 1000   1001</a:t>
            </a:r>
            <a:r>
              <a:rPr lang="en-US" altLang="fa-IR" sz="2800" smtClean="0"/>
              <a:t> </a:t>
            </a:r>
            <a:r>
              <a:rPr lang="en-US" altLang="fa-IR" sz="2400" smtClean="0"/>
              <a:t>(489 in BCD)</a:t>
            </a:r>
          </a:p>
          <a:p>
            <a:pPr marL="742950" lvl="1" indent="-285750"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fa-IR" sz="2800" smtClean="0"/>
              <a:t>                  10001 </a:t>
            </a:r>
            <a:r>
              <a:rPr lang="en-US" altLang="fa-IR" sz="2400" smtClean="0"/>
              <a:t>(greater than 9, add 6)</a:t>
            </a:r>
          </a:p>
          <a:p>
            <a:pPr marL="742950" lvl="1" indent="-285750"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fa-IR" sz="2800" smtClean="0"/>
              <a:t>                  </a:t>
            </a:r>
            <a:r>
              <a:rPr lang="en-US" altLang="fa-IR" sz="2800" smtClean="0">
                <a:solidFill>
                  <a:srgbClr val="996600"/>
                </a:solidFill>
              </a:rPr>
              <a:t>1</a:t>
            </a:r>
            <a:r>
              <a:rPr lang="en-US" altLang="fa-IR" sz="2800" smtClean="0"/>
              <a:t>0111 </a:t>
            </a:r>
            <a:r>
              <a:rPr lang="en-US" altLang="fa-IR" sz="2400" smtClean="0"/>
              <a:t>(carry 1 into middle digit)</a:t>
            </a:r>
          </a:p>
          <a:p>
            <a:pPr marL="742950" lvl="1" indent="-285750"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fa-IR" sz="2800" smtClean="0"/>
              <a:t>         1101 	       </a:t>
            </a:r>
            <a:r>
              <a:rPr lang="en-US" altLang="fa-IR" sz="2400" smtClean="0"/>
              <a:t>(greater than 9, add 6)</a:t>
            </a:r>
          </a:p>
          <a:p>
            <a:pPr marL="231775" indent="-231775" algn="l" rtl="0" eaLnBrk="1" hangingPunct="1">
              <a:lnSpc>
                <a:spcPct val="90000"/>
              </a:lnSpc>
              <a:buFontTx/>
              <a:buNone/>
            </a:pPr>
            <a:r>
              <a:rPr lang="en-US" altLang="fa-IR" sz="3200" b="0" smtClean="0"/>
              <a:t>    </a:t>
            </a:r>
            <a:r>
              <a:rPr lang="en-US" altLang="fa-IR" sz="2800" b="0" smtClean="0">
                <a:solidFill>
                  <a:schemeClr val="accent2"/>
                </a:solidFill>
              </a:rPr>
              <a:t>       </a:t>
            </a:r>
            <a:r>
              <a:rPr lang="en-US" altLang="fa-IR" sz="2800" b="0" smtClean="0">
                <a:solidFill>
                  <a:srgbClr val="996600"/>
                </a:solidFill>
              </a:rPr>
              <a:t>1</a:t>
            </a:r>
            <a:r>
              <a:rPr lang="en-US" altLang="fa-IR" sz="2800" b="0" smtClean="0">
                <a:solidFill>
                  <a:schemeClr val="accent2"/>
                </a:solidFill>
              </a:rPr>
              <a:t>0011</a:t>
            </a:r>
            <a:r>
              <a:rPr lang="en-US" altLang="fa-IR" sz="3200" smtClean="0"/>
              <a:t>       </a:t>
            </a:r>
            <a:r>
              <a:rPr lang="en-US" altLang="fa-IR" sz="2400" b="0" smtClean="0">
                <a:solidFill>
                  <a:schemeClr val="accent2"/>
                </a:solidFill>
              </a:rPr>
              <a:t>(carry 1 into leftmost digit)</a:t>
            </a:r>
          </a:p>
          <a:p>
            <a:pPr marL="742950" lvl="1" indent="-285750"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fa-IR" sz="2800" smtClean="0"/>
              <a:t>1001 0011  0111  </a:t>
            </a:r>
            <a:r>
              <a:rPr lang="en-US" altLang="fa-IR" sz="2400" smtClean="0"/>
              <a:t>(BCD coding of 937</a:t>
            </a:r>
            <a:r>
              <a:rPr lang="en-US" altLang="fa-IR" sz="2400" baseline="-25000" smtClean="0"/>
              <a:t>10</a:t>
            </a:r>
            <a:r>
              <a:rPr lang="en-US" altLang="fa-IR" sz="2400" smtClean="0"/>
              <a:t>) </a:t>
            </a:r>
          </a:p>
          <a:p>
            <a:pPr marL="742950" lvl="1" indent="-285750"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fa-IR" sz="2400" smtClean="0"/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2987675" y="2708275"/>
            <a:ext cx="909638" cy="838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06" name="Rectangle 5"/>
          <p:cNvSpPr>
            <a:spLocks noChangeArrowheads="1"/>
          </p:cNvSpPr>
          <p:nvPr/>
        </p:nvSpPr>
        <p:spPr bwMode="auto">
          <a:xfrm>
            <a:off x="1912938" y="2679700"/>
            <a:ext cx="914400" cy="1828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07" name="Rectangle 6"/>
          <p:cNvSpPr>
            <a:spLocks noChangeArrowheads="1"/>
          </p:cNvSpPr>
          <p:nvPr/>
        </p:nvSpPr>
        <p:spPr bwMode="auto">
          <a:xfrm>
            <a:off x="900113" y="2708275"/>
            <a:ext cx="990600" cy="237648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83367" name="Freeform 7"/>
          <p:cNvSpPr>
            <a:spLocks/>
          </p:cNvSpPr>
          <p:nvPr/>
        </p:nvSpPr>
        <p:spPr bwMode="auto">
          <a:xfrm>
            <a:off x="2674938" y="2324100"/>
            <a:ext cx="241300" cy="1955800"/>
          </a:xfrm>
          <a:custGeom>
            <a:avLst/>
            <a:gdLst>
              <a:gd name="T0" fmla="*/ 2147483646 w 152"/>
              <a:gd name="T1" fmla="*/ 2147483646 h 1232"/>
              <a:gd name="T2" fmla="*/ 2147483646 w 152"/>
              <a:gd name="T3" fmla="*/ 2147483646 h 1232"/>
              <a:gd name="T4" fmla="*/ 2147483646 w 152"/>
              <a:gd name="T5" fmla="*/ 2147483646 h 1232"/>
              <a:gd name="T6" fmla="*/ 2147483646 w 152"/>
              <a:gd name="T7" fmla="*/ 2147483646 h 1232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1232"/>
              <a:gd name="T14" fmla="*/ 152 w 152"/>
              <a:gd name="T15" fmla="*/ 1232 h 12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1232">
                <a:moveTo>
                  <a:pt x="104" y="1232"/>
                </a:moveTo>
                <a:cubicBezTo>
                  <a:pt x="52" y="1180"/>
                  <a:pt x="0" y="1128"/>
                  <a:pt x="8" y="944"/>
                </a:cubicBezTo>
                <a:cubicBezTo>
                  <a:pt x="16" y="760"/>
                  <a:pt x="152" y="256"/>
                  <a:pt x="152" y="128"/>
                </a:cubicBezTo>
                <a:cubicBezTo>
                  <a:pt x="152" y="0"/>
                  <a:pt x="80" y="88"/>
                  <a:pt x="8" y="176"/>
                </a:cubicBezTo>
              </a:path>
            </a:pathLst>
          </a:custGeom>
          <a:noFill/>
          <a:ln w="25400">
            <a:solidFill>
              <a:srgbClr val="99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83368" name="Freeform 8"/>
          <p:cNvSpPr>
            <a:spLocks/>
          </p:cNvSpPr>
          <p:nvPr/>
        </p:nvSpPr>
        <p:spPr bwMode="auto">
          <a:xfrm>
            <a:off x="1662113" y="2133600"/>
            <a:ext cx="304800" cy="3022600"/>
          </a:xfrm>
          <a:custGeom>
            <a:avLst/>
            <a:gdLst>
              <a:gd name="T0" fmla="*/ 2147483646 w 152"/>
              <a:gd name="T1" fmla="*/ 2147483646 h 1232"/>
              <a:gd name="T2" fmla="*/ 2147483646 w 152"/>
              <a:gd name="T3" fmla="*/ 2147483646 h 1232"/>
              <a:gd name="T4" fmla="*/ 2147483646 w 152"/>
              <a:gd name="T5" fmla="*/ 2147483646 h 1232"/>
              <a:gd name="T6" fmla="*/ 2147483646 w 152"/>
              <a:gd name="T7" fmla="*/ 2147483646 h 1232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1232"/>
              <a:gd name="T14" fmla="*/ 152 w 152"/>
              <a:gd name="T15" fmla="*/ 1232 h 12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1232">
                <a:moveTo>
                  <a:pt x="104" y="1232"/>
                </a:moveTo>
                <a:cubicBezTo>
                  <a:pt x="52" y="1180"/>
                  <a:pt x="0" y="1128"/>
                  <a:pt x="8" y="944"/>
                </a:cubicBezTo>
                <a:cubicBezTo>
                  <a:pt x="16" y="760"/>
                  <a:pt x="152" y="256"/>
                  <a:pt x="152" y="128"/>
                </a:cubicBezTo>
                <a:cubicBezTo>
                  <a:pt x="152" y="0"/>
                  <a:pt x="80" y="88"/>
                  <a:pt x="8" y="176"/>
                </a:cubicBezTo>
              </a:path>
            </a:pathLst>
          </a:custGeom>
          <a:noFill/>
          <a:ln w="25400">
            <a:solidFill>
              <a:srgbClr val="99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83369" name="Text Box 9"/>
          <p:cNvSpPr txBox="1">
            <a:spLocks noChangeArrowheads="1"/>
          </p:cNvSpPr>
          <p:nvPr/>
        </p:nvSpPr>
        <p:spPr bwMode="auto">
          <a:xfrm>
            <a:off x="2987675" y="3824288"/>
            <a:ext cx="1223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2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0110</a:t>
            </a:r>
          </a:p>
        </p:txBody>
      </p:sp>
      <p:sp>
        <p:nvSpPr>
          <p:cNvPr id="783370" name="Text Box 10"/>
          <p:cNvSpPr txBox="1">
            <a:spLocks noChangeArrowheads="1"/>
          </p:cNvSpPr>
          <p:nvPr/>
        </p:nvSpPr>
        <p:spPr bwMode="auto">
          <a:xfrm>
            <a:off x="1908175" y="4797425"/>
            <a:ext cx="1223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2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0110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8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8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8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8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8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8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8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8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67" grpId="0" animBg="1"/>
      <p:bldP spid="783368" grpId="0" animBg="1"/>
      <p:bldP spid="783369" grpId="0"/>
      <p:bldP spid="78337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901B215-FEE0-41D5-A3A0-5CBEEAEE15FE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25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260350"/>
            <a:ext cx="7773988" cy="1296988"/>
          </a:xfrm>
        </p:spPr>
        <p:txBody>
          <a:bodyPr/>
          <a:lstStyle/>
          <a:p>
            <a:pPr defTabSz="914400" eaLnBrk="1" hangingPunct="1"/>
            <a:r>
              <a:rPr lang="en-US" altLang="fa-IR" smtClean="0"/>
              <a:t>BCD Negative Number Representation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0513"/>
            <a:ext cx="7772400" cy="5181600"/>
          </a:xfrm>
        </p:spPr>
        <p:txBody>
          <a:bodyPr/>
          <a:lstStyle/>
          <a:p>
            <a:pPr algn="l" rtl="0" eaLnBrk="1" hangingPunct="1"/>
            <a:r>
              <a:rPr lang="en-US" altLang="fa-IR" sz="3200" smtClean="0"/>
              <a:t>Similar to binary negative number representation but for r = 10.</a:t>
            </a:r>
          </a:p>
          <a:p>
            <a:pPr marL="742950" lvl="1" indent="-285750" algn="l" rtl="0" eaLnBrk="1" hangingPunct="1"/>
            <a:r>
              <a:rPr lang="en-US" altLang="fa-IR" sz="2400" smtClean="0"/>
              <a:t>BCD 9’s complement</a:t>
            </a:r>
          </a:p>
          <a:p>
            <a:pPr marL="1143000" lvl="2" indent="-228600" algn="l" rtl="0" eaLnBrk="1" hangingPunct="1"/>
            <a:r>
              <a:rPr lang="en-US" altLang="fa-IR" sz="2000" smtClean="0"/>
              <a:t>invert each BCD digit (0</a:t>
            </a:r>
            <a:r>
              <a:rPr lang="en-US" altLang="fa-IR" sz="2000" smtClean="0">
                <a:sym typeface="Symbol" panose="05050102010706020507" pitchFamily="18" charset="2"/>
              </a:rPr>
              <a:t></a:t>
            </a:r>
            <a:r>
              <a:rPr lang="en-US" altLang="fa-IR" sz="2000" smtClean="0"/>
              <a:t>9, 1 </a:t>
            </a:r>
            <a:r>
              <a:rPr lang="en-US" altLang="fa-IR" sz="2000" smtClean="0">
                <a:sym typeface="Symbol" panose="05050102010706020507" pitchFamily="18" charset="2"/>
              </a:rPr>
              <a:t> </a:t>
            </a:r>
            <a:r>
              <a:rPr lang="en-US" altLang="fa-IR" sz="2000" smtClean="0"/>
              <a:t>8, 2 </a:t>
            </a:r>
            <a:r>
              <a:rPr lang="en-US" altLang="fa-IR" sz="2000" smtClean="0">
                <a:sym typeface="Symbol" panose="05050102010706020507" pitchFamily="18" charset="2"/>
              </a:rPr>
              <a:t> </a:t>
            </a:r>
            <a:r>
              <a:rPr lang="en-US" altLang="fa-IR" sz="2000" smtClean="0"/>
              <a:t>7,3 </a:t>
            </a:r>
            <a:r>
              <a:rPr lang="en-US" altLang="fa-IR" sz="2000" smtClean="0">
                <a:sym typeface="Symbol" panose="05050102010706020507" pitchFamily="18" charset="2"/>
              </a:rPr>
              <a:t> </a:t>
            </a:r>
            <a:r>
              <a:rPr lang="en-US" altLang="fa-IR" sz="2000" smtClean="0"/>
              <a:t>6, …7 </a:t>
            </a:r>
            <a:r>
              <a:rPr lang="en-US" altLang="fa-IR" sz="2000" smtClean="0">
                <a:sym typeface="Symbol" panose="05050102010706020507" pitchFamily="18" charset="2"/>
              </a:rPr>
              <a:t> </a:t>
            </a:r>
            <a:r>
              <a:rPr lang="en-US" altLang="fa-IR" sz="2000" smtClean="0"/>
              <a:t>2, 8 </a:t>
            </a:r>
            <a:r>
              <a:rPr lang="en-US" altLang="fa-IR" sz="2000" smtClean="0">
                <a:sym typeface="Symbol" panose="05050102010706020507" pitchFamily="18" charset="2"/>
              </a:rPr>
              <a:t></a:t>
            </a:r>
            <a:r>
              <a:rPr lang="en-US" altLang="fa-IR" sz="2000" smtClean="0"/>
              <a:t> 1, 9 </a:t>
            </a:r>
            <a:r>
              <a:rPr lang="en-US" altLang="fa-IR" sz="2000" smtClean="0">
                <a:sym typeface="Symbol" panose="05050102010706020507" pitchFamily="18" charset="2"/>
              </a:rPr>
              <a:t></a:t>
            </a:r>
            <a:r>
              <a:rPr lang="en-US" altLang="fa-IR" sz="2000" smtClean="0"/>
              <a:t> 0)</a:t>
            </a:r>
          </a:p>
          <a:p>
            <a:pPr marL="742950" lvl="1" indent="-285750" algn="l" rtl="0" eaLnBrk="1" hangingPunct="1"/>
            <a:r>
              <a:rPr lang="en-US" altLang="fa-IR" sz="2400" smtClean="0"/>
              <a:t>BCD 10’s complement</a:t>
            </a:r>
          </a:p>
          <a:p>
            <a:pPr marL="1143000" lvl="2" indent="-228600" algn="l" rtl="0" eaLnBrk="1" hangingPunct="1"/>
            <a:r>
              <a:rPr lang="en-US" altLang="fa-IR" sz="2000" smtClean="0"/>
              <a:t>-N </a:t>
            </a:r>
            <a:r>
              <a:rPr lang="en-US" altLang="fa-IR" sz="2000" smtClean="0">
                <a:sym typeface="Symbol" panose="05050102010706020507" pitchFamily="18" charset="2"/>
              </a:rPr>
              <a:t> 10</a:t>
            </a:r>
            <a:r>
              <a:rPr lang="en-US" altLang="fa-IR" sz="2000" baseline="40000" smtClean="0">
                <a:sym typeface="Symbol" panose="05050102010706020507" pitchFamily="18" charset="2"/>
              </a:rPr>
              <a:t>n</a:t>
            </a:r>
            <a:r>
              <a:rPr lang="en-US" altLang="fa-IR" sz="2000" baseline="30000" smtClean="0">
                <a:sym typeface="Symbol" panose="05050102010706020507" pitchFamily="18" charset="2"/>
              </a:rPr>
              <a:t> </a:t>
            </a:r>
            <a:r>
              <a:rPr lang="en-US" altLang="fa-IR" sz="2000" smtClean="0">
                <a:sym typeface="Symbol" panose="05050102010706020507" pitchFamily="18" charset="2"/>
              </a:rPr>
              <a:t>- N;  9’s complement + 1</a:t>
            </a:r>
            <a:endParaRPr lang="en-US" altLang="fa-IR" sz="2000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83F42A83-8F94-4842-98F8-D23AB86AA5A4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26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Excess-3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219200"/>
            <a:ext cx="7772400" cy="4648200"/>
          </a:xfrm>
        </p:spPr>
        <p:txBody>
          <a:bodyPr/>
          <a:lstStyle/>
          <a:p>
            <a:pPr eaLnBrk="1" hangingPunct="1"/>
            <a:r>
              <a:rPr lang="fa-IR" altLang="fa-IR" sz="3200" smtClean="0"/>
              <a:t>مانند </a:t>
            </a:r>
            <a:r>
              <a:rPr lang="en-US" altLang="fa-IR" sz="3200" smtClean="0"/>
              <a:t>BCD</a:t>
            </a:r>
            <a:r>
              <a:rPr lang="fa-IR" altLang="fa-IR" sz="3200" smtClean="0"/>
              <a:t> ولي هر رقم </a:t>
            </a:r>
            <a:r>
              <a:rPr lang="en-US" altLang="fa-IR" sz="3200" smtClean="0"/>
              <a:t>+3</a:t>
            </a:r>
            <a:endParaRPr lang="fa-IR" altLang="fa-IR" sz="3200" smtClean="0"/>
          </a:p>
          <a:p>
            <a:pPr lvl="1" eaLnBrk="1" hangingPunct="1"/>
            <a:r>
              <a:rPr lang="fa-IR" altLang="fa-IR" sz="2400" smtClean="0"/>
              <a:t>جمع سرراست تر</a:t>
            </a:r>
          </a:p>
          <a:p>
            <a:pPr lvl="1" eaLnBrk="1" hangingPunct="1"/>
            <a:r>
              <a:rPr lang="en-US" altLang="fa-IR" sz="2400" smtClean="0"/>
              <a:t>self-comlpement code</a:t>
            </a:r>
            <a:r>
              <a:rPr lang="fa-IR" altLang="fa-IR" sz="2400" smtClean="0"/>
              <a:t> </a:t>
            </a:r>
          </a:p>
          <a:p>
            <a:pPr lvl="2" eaLnBrk="1" hangingPunct="1"/>
            <a:r>
              <a:rPr lang="fa-IR" altLang="fa-IR" sz="2000" smtClean="0"/>
              <a:t>(مکمل هر رقم = مکمل 9 آن)</a:t>
            </a:r>
            <a:endParaRPr lang="en-US" altLang="fa-IR" sz="2000" smtClean="0"/>
          </a:p>
        </p:txBody>
      </p:sp>
      <p:pic>
        <p:nvPicPr>
          <p:cNvPr id="5530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997200"/>
            <a:ext cx="5059363" cy="359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3833" name="Arc 9"/>
          <p:cNvSpPr>
            <a:spLocks/>
          </p:cNvSpPr>
          <p:nvPr/>
        </p:nvSpPr>
        <p:spPr bwMode="auto">
          <a:xfrm>
            <a:off x="5507038" y="4313238"/>
            <a:ext cx="360362" cy="1943100"/>
          </a:xfrm>
          <a:custGeom>
            <a:avLst/>
            <a:gdLst>
              <a:gd name="T0" fmla="*/ 2147483646 w 23947"/>
              <a:gd name="T1" fmla="*/ 0 h 43200"/>
              <a:gd name="T2" fmla="*/ 0 w 23947"/>
              <a:gd name="T3" fmla="*/ 2147483646 h 43200"/>
              <a:gd name="T4" fmla="*/ 2147483646 w 23947"/>
              <a:gd name="T5" fmla="*/ 2147483646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73834" name="Arc 10"/>
          <p:cNvSpPr>
            <a:spLocks/>
          </p:cNvSpPr>
          <p:nvPr/>
        </p:nvSpPr>
        <p:spPr bwMode="auto">
          <a:xfrm>
            <a:off x="5507038" y="4529138"/>
            <a:ext cx="288925" cy="1511300"/>
          </a:xfrm>
          <a:custGeom>
            <a:avLst/>
            <a:gdLst>
              <a:gd name="T0" fmla="*/ 2147483646 w 23947"/>
              <a:gd name="T1" fmla="*/ 0 h 43200"/>
              <a:gd name="T2" fmla="*/ 0 w 23947"/>
              <a:gd name="T3" fmla="*/ 2147483646 h 43200"/>
              <a:gd name="T4" fmla="*/ 2147483646 w 23947"/>
              <a:gd name="T5" fmla="*/ 2147483646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55304" name="Rectangle 11"/>
          <p:cNvSpPr>
            <a:spLocks noChangeArrowheads="1"/>
          </p:cNvSpPr>
          <p:nvPr/>
        </p:nvSpPr>
        <p:spPr bwMode="auto">
          <a:xfrm>
            <a:off x="2555875" y="3213100"/>
            <a:ext cx="647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05" name="Rectangle 12"/>
          <p:cNvSpPr>
            <a:spLocks noChangeArrowheads="1"/>
          </p:cNvSpPr>
          <p:nvPr/>
        </p:nvSpPr>
        <p:spPr bwMode="auto">
          <a:xfrm>
            <a:off x="4427538" y="3213100"/>
            <a:ext cx="647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7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7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33" grpId="0" animBg="1"/>
      <p:bldP spid="97383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203F450-C913-4444-874C-576E05E3C40A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27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ASCII character code</a:t>
            </a: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46238"/>
            <a:ext cx="8229600" cy="4525962"/>
          </a:xfrm>
        </p:spPr>
        <p:txBody>
          <a:bodyPr/>
          <a:lstStyle/>
          <a:p>
            <a:pPr marL="742950" lvl="1" indent="-285750" algn="l" rtl="0" eaLnBrk="1" hangingPunct="1">
              <a:lnSpc>
                <a:spcPct val="80000"/>
              </a:lnSpc>
            </a:pPr>
            <a:r>
              <a:rPr lang="en-US" altLang="fa-IR" sz="2800" smtClean="0"/>
              <a:t>We also need to represent letters and other symbols </a:t>
            </a:r>
            <a:r>
              <a:rPr lang="en-US" altLang="fa-IR" sz="2800" smtClean="0">
                <a:sym typeface="Wingdings" panose="05000000000000000000" pitchFamily="2" charset="2"/>
              </a:rPr>
              <a:t> </a:t>
            </a:r>
            <a:r>
              <a:rPr lang="en-US" altLang="fa-IR" sz="2800" u="sng" smtClean="0"/>
              <a:t>alphanumeric</a:t>
            </a:r>
            <a:r>
              <a:rPr lang="en-US" altLang="fa-IR" sz="2800" smtClean="0"/>
              <a:t> codes</a:t>
            </a:r>
          </a:p>
          <a:p>
            <a:pPr marL="742950" lvl="1" indent="-285750" algn="l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fa-IR" sz="700" smtClean="0"/>
          </a:p>
          <a:p>
            <a:pPr marL="742950" lvl="1" indent="-285750" algn="l" rtl="0" eaLnBrk="1" hangingPunct="1">
              <a:lnSpc>
                <a:spcPct val="80000"/>
              </a:lnSpc>
            </a:pPr>
            <a:r>
              <a:rPr lang="en-US" altLang="fa-IR" sz="2800" smtClean="0"/>
              <a:t>ASCII = American Standard Code for Information Interchange. Also known as Western European</a:t>
            </a:r>
          </a:p>
          <a:p>
            <a:pPr marL="742950" lvl="1" indent="-285750" algn="l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fa-IR" sz="700" smtClean="0"/>
          </a:p>
          <a:p>
            <a:pPr marL="742950" lvl="1" indent="-285750" algn="l" rtl="0" eaLnBrk="1" hangingPunct="1">
              <a:lnSpc>
                <a:spcPct val="80000"/>
              </a:lnSpc>
            </a:pPr>
            <a:r>
              <a:rPr lang="en-US" altLang="fa-IR" sz="2800" smtClean="0"/>
              <a:t>It contains 128 characters:</a:t>
            </a:r>
          </a:p>
          <a:p>
            <a:pPr marL="1143000" lvl="2" indent="-228600" algn="l" rtl="0" eaLnBrk="1" hangingPunct="1">
              <a:lnSpc>
                <a:spcPct val="80000"/>
              </a:lnSpc>
            </a:pPr>
            <a:r>
              <a:rPr lang="en-US" altLang="fa-IR" sz="2400" smtClean="0"/>
              <a:t>94 printable ( 26 upper case and 26 lower case letters, 10 digits, 32 special symbols)</a:t>
            </a:r>
          </a:p>
          <a:p>
            <a:pPr marL="1143000" lvl="2" indent="-228600" algn="l" rtl="0" eaLnBrk="1" hangingPunct="1">
              <a:lnSpc>
                <a:spcPct val="80000"/>
              </a:lnSpc>
            </a:pPr>
            <a:r>
              <a:rPr lang="en-US" altLang="fa-IR" sz="2400" smtClean="0"/>
              <a:t>34 non-printable (for control functions)</a:t>
            </a:r>
          </a:p>
          <a:p>
            <a:pPr marL="1143000" lvl="2" indent="-228600" algn="l" rtl="0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fa-IR" sz="700" smtClean="0"/>
          </a:p>
          <a:p>
            <a:pPr marL="742950" lvl="1" indent="-285750" algn="l" rtl="0" eaLnBrk="1" hangingPunct="1">
              <a:lnSpc>
                <a:spcPct val="80000"/>
              </a:lnSpc>
            </a:pPr>
            <a:r>
              <a:rPr lang="en-US" altLang="fa-IR" sz="2800" smtClean="0"/>
              <a:t>Uses 7-bit binary codes to represent each of the 128 characters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8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8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8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173F43F-1390-49B2-8612-599C7514CCBD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28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939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ASCII Table</a:t>
            </a:r>
          </a:p>
        </p:txBody>
      </p:sp>
      <p:pic>
        <p:nvPicPr>
          <p:cNvPr id="593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0563" y="1219200"/>
            <a:ext cx="7761287" cy="4648200"/>
          </a:xfrm>
          <a:noFill/>
        </p:spPr>
      </p:pic>
      <p:sp>
        <p:nvSpPr>
          <p:cNvPr id="59397" name="Text Box 7"/>
          <p:cNvSpPr txBox="1">
            <a:spLocks noChangeArrowheads="1"/>
          </p:cNvSpPr>
          <p:nvPr/>
        </p:nvSpPr>
        <p:spPr bwMode="auto">
          <a:xfrm>
            <a:off x="2627313" y="3644900"/>
            <a:ext cx="1008062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300" b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Bell</a:t>
            </a:r>
          </a:p>
        </p:txBody>
      </p:sp>
      <p:sp>
        <p:nvSpPr>
          <p:cNvPr id="59398" name="Text Box 8"/>
          <p:cNvSpPr txBox="1">
            <a:spLocks noChangeArrowheads="1"/>
          </p:cNvSpPr>
          <p:nvPr/>
        </p:nvSpPr>
        <p:spPr bwMode="auto">
          <a:xfrm>
            <a:off x="2627313" y="4121150"/>
            <a:ext cx="1008062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300" b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Tab</a:t>
            </a:r>
          </a:p>
        </p:txBody>
      </p:sp>
      <p:sp>
        <p:nvSpPr>
          <p:cNvPr id="59399" name="Text Box 9"/>
          <p:cNvSpPr txBox="1">
            <a:spLocks noChangeArrowheads="1"/>
          </p:cNvSpPr>
          <p:nvPr/>
        </p:nvSpPr>
        <p:spPr bwMode="auto">
          <a:xfrm>
            <a:off x="2484438" y="4362450"/>
            <a:ext cx="1008062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300" b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Line Fd</a:t>
            </a:r>
          </a:p>
        </p:txBody>
      </p:sp>
      <p:sp>
        <p:nvSpPr>
          <p:cNvPr id="59400" name="Text Box 10"/>
          <p:cNvSpPr txBox="1">
            <a:spLocks noChangeArrowheads="1"/>
          </p:cNvSpPr>
          <p:nvPr/>
        </p:nvSpPr>
        <p:spPr bwMode="auto">
          <a:xfrm>
            <a:off x="2484438" y="5013325"/>
            <a:ext cx="1008062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300" b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Crg Ret</a:t>
            </a:r>
          </a:p>
        </p:txBody>
      </p:sp>
      <p:sp>
        <p:nvSpPr>
          <p:cNvPr id="59401" name="Text Box 11"/>
          <p:cNvSpPr txBox="1">
            <a:spLocks noChangeArrowheads="1"/>
          </p:cNvSpPr>
          <p:nvPr/>
        </p:nvSpPr>
        <p:spPr bwMode="auto">
          <a:xfrm>
            <a:off x="2627313" y="2060575"/>
            <a:ext cx="1008062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300" b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Null</a:t>
            </a:r>
          </a:p>
        </p:txBody>
      </p:sp>
      <p:sp>
        <p:nvSpPr>
          <p:cNvPr id="59402" name="Text Box 12"/>
          <p:cNvSpPr txBox="1">
            <a:spLocks noChangeArrowheads="1"/>
          </p:cNvSpPr>
          <p:nvPr/>
        </p:nvSpPr>
        <p:spPr bwMode="auto">
          <a:xfrm>
            <a:off x="2484438" y="3859213"/>
            <a:ext cx="10080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300" b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BkSpc</a:t>
            </a:r>
          </a:p>
        </p:txBody>
      </p:sp>
      <p:sp>
        <p:nvSpPr>
          <p:cNvPr id="59403" name="Text Box 13"/>
          <p:cNvSpPr txBox="1">
            <a:spLocks noChangeArrowheads="1"/>
          </p:cNvSpPr>
          <p:nvPr/>
        </p:nvSpPr>
        <p:spPr bwMode="auto">
          <a:xfrm>
            <a:off x="4284663" y="2058988"/>
            <a:ext cx="10080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300" b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Space</a:t>
            </a:r>
          </a:p>
        </p:txBody>
      </p:sp>
      <p:sp>
        <p:nvSpPr>
          <p:cNvPr id="59404" name="Text Box 14"/>
          <p:cNvSpPr txBox="1">
            <a:spLocks noChangeArrowheads="1"/>
          </p:cNvSpPr>
          <p:nvPr/>
        </p:nvSpPr>
        <p:spPr bwMode="auto">
          <a:xfrm>
            <a:off x="3419475" y="4578350"/>
            <a:ext cx="1008063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300" b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Escape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150FC7BA-A88C-4902-9CA1-CAE787712B34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29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144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ASCII Control Codes</a:t>
            </a:r>
          </a:p>
        </p:txBody>
      </p:sp>
      <p:pic>
        <p:nvPicPr>
          <p:cNvPr id="6144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219200"/>
            <a:ext cx="7143750" cy="5099050"/>
          </a:xfrm>
          <a:noFill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F2CE1D1-5D08-4CBD-9D00-991CC4E39A21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fa-IR" smtClean="0"/>
              <a:t>سرريز (</a:t>
            </a:r>
            <a:r>
              <a:rPr lang="en-US" altLang="fa-IR" smtClean="0"/>
              <a:t>Overflow</a:t>
            </a:r>
            <a:r>
              <a:rPr lang="fa-IR" altLang="fa-IR" smtClean="0"/>
              <a:t>)</a:t>
            </a:r>
            <a:endParaRPr lang="en-US" altLang="fa-IR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 eaLnBrk="1" hangingPunct="1"/>
            <a:r>
              <a:rPr lang="fa-IR" altLang="fa-IR" smtClean="0"/>
              <a:t> اگر تعداد بيت ها = </a:t>
            </a:r>
            <a:r>
              <a:rPr lang="en-US" altLang="fa-IR" smtClean="0"/>
              <a:t>n</a:t>
            </a:r>
            <a:r>
              <a:rPr lang="fa-IR" altLang="fa-IR" smtClean="0"/>
              <a:t> و حاصل جمع </a:t>
            </a:r>
            <a:r>
              <a:rPr lang="en-US" altLang="fa-IR" smtClean="0"/>
              <a:t>n+1</a:t>
            </a:r>
            <a:r>
              <a:rPr lang="fa-IR" altLang="fa-IR" smtClean="0"/>
              <a:t> بيت نياز داشته باشد</a:t>
            </a:r>
          </a:p>
          <a:p>
            <a:pPr marL="1143000" lvl="2" indent="-228600" eaLnBrk="1" hangingPunct="1"/>
            <a:r>
              <a:rPr lang="fa-IR" altLang="fa-IR" smtClean="0"/>
              <a:t> </a:t>
            </a:r>
            <a:r>
              <a:rPr lang="en-US" altLang="fa-IR" smtClean="0">
                <a:sym typeface="Wingdings" panose="05000000000000000000" pitchFamily="2" charset="2"/>
              </a:rPr>
              <a:t></a:t>
            </a:r>
            <a:r>
              <a:rPr lang="fa-IR" altLang="fa-IR" smtClean="0">
                <a:sym typeface="Wingdings" panose="05000000000000000000" pitchFamily="2" charset="2"/>
              </a:rPr>
              <a:t> سرريز</a:t>
            </a:r>
            <a:endParaRPr lang="en-US" altLang="fa-IR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34796321-8B81-47D6-A667-44498D516309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30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Unicode</a:t>
            </a:r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04900"/>
            <a:ext cx="8569325" cy="4648200"/>
          </a:xfrm>
        </p:spPr>
        <p:txBody>
          <a:bodyPr/>
          <a:lstStyle/>
          <a:p>
            <a:pPr marL="742950" lvl="1" indent="-454025" algn="l" rtl="0" eaLnBrk="1" hangingPunct="1"/>
            <a:r>
              <a:rPr lang="en-US" altLang="fa-IR" smtClean="0"/>
              <a:t>Established standard (16-bit alphanumeric code) for international character sets</a:t>
            </a:r>
          </a:p>
          <a:p>
            <a:pPr marL="742950" lvl="1" indent="-454025" algn="l" rtl="0" eaLnBrk="1" hangingPunct="1"/>
            <a:r>
              <a:rPr lang="en-US" altLang="fa-IR" smtClean="0"/>
              <a:t>Since it is 16-bit, it has 65,536 codes</a:t>
            </a:r>
          </a:p>
          <a:p>
            <a:pPr marL="742950" lvl="1" indent="-454025" algn="l" rtl="0" eaLnBrk="1" hangingPunct="1"/>
            <a:r>
              <a:rPr lang="en-US" altLang="fa-IR" smtClean="0"/>
              <a:t>Represented by 4 Hex digits</a:t>
            </a:r>
          </a:p>
          <a:p>
            <a:pPr marL="742950" lvl="1" indent="-454025" algn="l" rtl="0" eaLnBrk="1" hangingPunct="1"/>
            <a:r>
              <a:rPr lang="en-US" altLang="fa-IR" smtClean="0"/>
              <a:t>ASCII is between 0000</a:t>
            </a:r>
            <a:r>
              <a:rPr lang="en-US" altLang="fa-IR" baseline="-25000" smtClean="0"/>
              <a:t>16</a:t>
            </a:r>
            <a:r>
              <a:rPr lang="en-US" altLang="fa-IR" smtClean="0"/>
              <a:t> .. 007B</a:t>
            </a:r>
            <a:r>
              <a:rPr lang="en-US" altLang="fa-IR" baseline="-25000" smtClean="0"/>
              <a:t>16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8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8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8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0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B212C03-DFE1-4770-B273-0705A0F81346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31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Unicode Table</a:t>
            </a:r>
          </a:p>
        </p:txBody>
      </p:sp>
      <p:sp>
        <p:nvSpPr>
          <p:cNvPr id="65540" name="Rectangle 7"/>
          <p:cNvSpPr>
            <a:spLocks noChangeArrowheads="1"/>
          </p:cNvSpPr>
          <p:nvPr/>
        </p:nvSpPr>
        <p:spPr bwMode="auto">
          <a:xfrm>
            <a:off x="2336800" y="3178175"/>
            <a:ext cx="44704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27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http://www.unicode.org/charts/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191558D4-110B-459D-AC72-9D6E010CCC1E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32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Unicode</a:t>
            </a:r>
          </a:p>
        </p:txBody>
      </p:sp>
      <p:graphicFrame>
        <p:nvGraphicFramePr>
          <p:cNvPr id="999928" name="Group 2552"/>
          <p:cNvGraphicFramePr>
            <a:graphicFrameLocks noGrp="1"/>
          </p:cNvGraphicFramePr>
          <p:nvPr/>
        </p:nvGraphicFramePr>
        <p:xfrm>
          <a:off x="1187450" y="1268413"/>
          <a:ext cx="6710363" cy="4935542"/>
        </p:xfrm>
        <a:graphic>
          <a:graphicData uri="http://schemas.openxmlformats.org/drawingml/2006/table">
            <a:tbl>
              <a:tblPr/>
              <a:tblGrid>
                <a:gridCol w="1382713"/>
                <a:gridCol w="276225"/>
                <a:gridCol w="1382712"/>
                <a:gridCol w="277813"/>
                <a:gridCol w="1444625"/>
                <a:gridCol w="250825"/>
                <a:gridCol w="1477962"/>
                <a:gridCol w="217488"/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062B 1579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ث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062C 1580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ج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062D 1581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ح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062E 1582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خ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0633 1587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س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0634 1588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ش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0635 1589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ص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0636 1590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ض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063B 1595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ػ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063C 1596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ؼ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063D 1597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ؽ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063E 1598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ؾ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0643 1603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ك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0644 1604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ل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0645 1605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م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0646 1606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ن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064B 1611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ً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064C 1612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ٌ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064D 1613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ٍ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064E 1614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َ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0653 1619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ٓ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0654 1620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ٔ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0655 1621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ٕ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0656 1622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ٖ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065B 1627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ٛ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065C 1628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ٜ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065D 1629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ٝ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065E 1630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ٞ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0663 1635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٣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0664 1636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٤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0665 1637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٥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0666 1638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٦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066B 1643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٫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066C 1644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٬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066D 1645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٭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066E 1646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ٮ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0673 1651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ٳ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0674 1652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ٴ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0675 1653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ٵ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0676 1654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ٶ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067B 1659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ٻ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067C 1660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ټ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067D 1661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ٽ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067E 1662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پ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0683 1667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ڃ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0684 1668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ڄ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0685 1669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څ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0686 1670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چ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068B 1675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ڋ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068C 1676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ڌ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068D 1677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ڍ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068E 1678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ڎ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2E85FE39-67A4-4A89-8060-8DF5E50506A2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33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ASCII Parity Bit</a:t>
            </a:r>
          </a:p>
        </p:txBody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19200"/>
            <a:ext cx="8642350" cy="4648200"/>
          </a:xfrm>
        </p:spPr>
        <p:txBody>
          <a:bodyPr/>
          <a:lstStyle/>
          <a:p>
            <a:pPr marL="742950" lvl="1" indent="-285750" algn="l" rtl="0" eaLnBrk="1" hangingPunct="1"/>
            <a:r>
              <a:rPr lang="en-US" altLang="fa-IR" smtClean="0"/>
              <a:t>Parity coding is used to detect errors in data communication and processing</a:t>
            </a:r>
          </a:p>
          <a:p>
            <a:pPr marL="742950" lvl="1" indent="-285750" algn="l" rtl="0" eaLnBrk="1" hangingPunct="1"/>
            <a:endParaRPr lang="en-US" altLang="fa-IR" smtClean="0"/>
          </a:p>
          <a:p>
            <a:pPr marL="1143000" lvl="2" indent="-228600" algn="l" rtl="0" eaLnBrk="1" hangingPunct="1"/>
            <a:r>
              <a:rPr lang="en-US" altLang="fa-IR" smtClean="0"/>
              <a:t>An 8</a:t>
            </a:r>
            <a:r>
              <a:rPr lang="en-US" altLang="fa-IR" baseline="30000" smtClean="0"/>
              <a:t>th</a:t>
            </a:r>
            <a:r>
              <a:rPr lang="en-US" altLang="fa-IR" smtClean="0"/>
              <a:t> bit is added to the 7-bit ASCII code</a:t>
            </a:r>
          </a:p>
          <a:p>
            <a:pPr marL="742950" lvl="1" indent="-285750" algn="l" rtl="0" eaLnBrk="1" hangingPunct="1"/>
            <a:endParaRPr lang="en-US" altLang="fa-IR" u="sng" smtClean="0"/>
          </a:p>
          <a:p>
            <a:pPr marL="742950" lvl="1" indent="-285750" algn="l" rtl="0" eaLnBrk="1" hangingPunct="1"/>
            <a:r>
              <a:rPr lang="en-US" altLang="fa-IR" u="sng" smtClean="0"/>
              <a:t>Even (Odd)</a:t>
            </a:r>
            <a:r>
              <a:rPr lang="en-US" altLang="fa-IR" smtClean="0"/>
              <a:t> parity: set the parity bit so as to make the # of 1’s in the 8-bit code even (odd)</a:t>
            </a:r>
            <a:endParaRPr lang="en-US" altLang="fa-IR" u="sng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5E036D72-9E32-4E4B-9DBE-71E30C96FFEA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34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ASCII Parity Bit (cont.)</a:t>
            </a:r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fa-IR" sz="3600" smtClean="0"/>
              <a:t>For example:</a:t>
            </a:r>
          </a:p>
          <a:p>
            <a:pPr marL="742950" lvl="1" indent="-285750" algn="l" rtl="0" eaLnBrk="1" hangingPunct="1"/>
            <a:r>
              <a:rPr lang="en-US" altLang="fa-IR" sz="2800" smtClean="0"/>
              <a:t>Make the 7-bit code 1011011 an 8-bit even parity code </a:t>
            </a:r>
            <a:r>
              <a:rPr lang="en-US" altLang="fa-IR" sz="2800" smtClean="0">
                <a:sym typeface="Wingdings" panose="05000000000000000000" pitchFamily="2" charset="2"/>
              </a:rPr>
              <a:t> </a:t>
            </a:r>
            <a:r>
              <a:rPr lang="en-US" altLang="fa-IR" sz="2800" smtClean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en-US" altLang="fa-IR" sz="2800" smtClean="0">
                <a:sym typeface="Wingdings" panose="05000000000000000000" pitchFamily="2" charset="2"/>
              </a:rPr>
              <a:t>1011011</a:t>
            </a:r>
          </a:p>
          <a:p>
            <a:pPr marL="742950" lvl="1" indent="-285750" algn="l" rtl="0" eaLnBrk="1" hangingPunct="1"/>
            <a:r>
              <a:rPr lang="en-US" altLang="fa-IR" sz="2800" smtClean="0"/>
              <a:t>Make the 7-bit code 1011011 an 8-bit odd parity code </a:t>
            </a:r>
            <a:r>
              <a:rPr lang="en-US" altLang="fa-IR" sz="2800" smtClean="0">
                <a:sym typeface="Wingdings" panose="05000000000000000000" pitchFamily="2" charset="2"/>
              </a:rPr>
              <a:t> </a:t>
            </a:r>
            <a:r>
              <a:rPr lang="en-US" altLang="fa-IR" sz="2800" smtClean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r>
              <a:rPr lang="en-US" altLang="fa-IR" sz="2800" smtClean="0">
                <a:sym typeface="Wingdings" panose="05000000000000000000" pitchFamily="2" charset="2"/>
              </a:rPr>
              <a:t>1011011</a:t>
            </a:r>
            <a:endParaRPr lang="en-US" altLang="fa-IR" sz="2800" smtClean="0"/>
          </a:p>
          <a:p>
            <a:pPr algn="l" rtl="0" eaLnBrk="1" hangingPunct="1"/>
            <a:r>
              <a:rPr lang="en-US" altLang="fa-IR" sz="3600" smtClean="0"/>
              <a:t>Error Checking:</a:t>
            </a:r>
          </a:p>
          <a:p>
            <a:pPr marL="742950" lvl="1" indent="-285750" algn="l" rtl="0" eaLnBrk="1" hangingPunct="1"/>
            <a:r>
              <a:rPr lang="en-US" altLang="fa-IR" sz="2800" smtClean="0"/>
              <a:t>Both even and odd parity codes can detect an odd number of error. </a:t>
            </a:r>
          </a:p>
          <a:p>
            <a:pPr marL="1143000" lvl="2" indent="-228600" algn="l" rtl="0" eaLnBrk="1" hangingPunct="1"/>
            <a:r>
              <a:rPr lang="en-US" altLang="fa-IR" sz="2400" smtClean="0"/>
              <a:t>An even number of errors goes undetected.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9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9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2B63E65C-E38B-4460-AB92-199C5E297983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35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Gray Codes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fa-IR" sz="3600" smtClean="0"/>
              <a:t>Gray codes are </a:t>
            </a:r>
            <a:r>
              <a:rPr lang="en-US" altLang="fa-IR" sz="3600" i="1" smtClean="0"/>
              <a:t>minimum change </a:t>
            </a:r>
            <a:r>
              <a:rPr lang="en-US" altLang="fa-IR" sz="3600" smtClean="0"/>
              <a:t>codes</a:t>
            </a:r>
          </a:p>
          <a:p>
            <a:pPr marL="742950" lvl="1" indent="-285750" algn="l" rtl="0" eaLnBrk="1" hangingPunct="1"/>
            <a:r>
              <a:rPr lang="en-US" altLang="fa-IR" sz="2800" smtClean="0"/>
              <a:t>From one numeric representation to the next, only one bit changes</a:t>
            </a:r>
          </a:p>
          <a:p>
            <a:pPr marL="742950" lvl="1" indent="-285750" algn="l" rtl="0" eaLnBrk="1" hangingPunct="1"/>
            <a:r>
              <a:rPr lang="en-US" altLang="fa-IR" sz="2800" smtClean="0"/>
              <a:t>Applications:</a:t>
            </a:r>
          </a:p>
          <a:p>
            <a:pPr marL="1143000" lvl="2" indent="-228600" algn="l" rtl="0" eaLnBrk="1" hangingPunct="1"/>
            <a:r>
              <a:rPr lang="en-US" altLang="fa-IR" sz="2400" smtClean="0"/>
              <a:t>Later.</a:t>
            </a:r>
          </a:p>
          <a:p>
            <a:pPr marL="742950" lvl="1" indent="-285750" eaLnBrk="1" hangingPunct="1"/>
            <a:endParaRPr lang="en-US" altLang="fa-IR" sz="2800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B8315C5-5B35-42BD-8D24-50CCD3E4E098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36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Gray Codes (cont.)</a:t>
            </a:r>
          </a:p>
        </p:txBody>
      </p:sp>
      <p:grpSp>
        <p:nvGrpSpPr>
          <p:cNvPr id="75780" name="Group 3"/>
          <p:cNvGrpSpPr>
            <a:grpSpLocks/>
          </p:cNvGrpSpPr>
          <p:nvPr/>
        </p:nvGrpSpPr>
        <p:grpSpPr bwMode="auto">
          <a:xfrm>
            <a:off x="468313" y="1371600"/>
            <a:ext cx="1758950" cy="4549775"/>
            <a:chOff x="1008" y="900"/>
            <a:chExt cx="1108" cy="2866"/>
          </a:xfrm>
        </p:grpSpPr>
        <p:sp>
          <p:nvSpPr>
            <p:cNvPr id="75811" name="Text Box 4"/>
            <p:cNvSpPr txBox="1">
              <a:spLocks noChangeArrowheads="1"/>
            </p:cNvSpPr>
            <p:nvPr/>
          </p:nvSpPr>
          <p:spPr bwMode="auto">
            <a:xfrm>
              <a:off x="1008" y="900"/>
              <a:ext cx="524" cy="2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Binary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fa-IR" sz="1800" b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0000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0001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0010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0011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0100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0101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0110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0111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1000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1001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1010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1011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1100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1101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1110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1111</a:t>
              </a:r>
            </a:p>
          </p:txBody>
        </p:sp>
        <p:sp>
          <p:nvSpPr>
            <p:cNvPr id="75812" name="Text Box 5"/>
            <p:cNvSpPr txBox="1">
              <a:spLocks noChangeArrowheads="1"/>
            </p:cNvSpPr>
            <p:nvPr/>
          </p:nvSpPr>
          <p:spPr bwMode="auto">
            <a:xfrm>
              <a:off x="1680" y="900"/>
              <a:ext cx="436" cy="2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Gray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fa-IR" sz="1800" b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0000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0001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0011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0010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0110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0111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0101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0100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1100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1101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1111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1110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1010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1011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1001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1000</a:t>
              </a:r>
            </a:p>
          </p:txBody>
        </p:sp>
        <p:sp>
          <p:nvSpPr>
            <p:cNvPr id="75813" name="Line 6"/>
            <p:cNvSpPr>
              <a:spLocks noChangeShapeType="1"/>
            </p:cNvSpPr>
            <p:nvPr/>
          </p:nvSpPr>
          <p:spPr bwMode="auto">
            <a:xfrm>
              <a:off x="1056" y="1152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75814" name="Line 7"/>
            <p:cNvSpPr>
              <a:spLocks noChangeShapeType="1"/>
            </p:cNvSpPr>
            <p:nvPr/>
          </p:nvSpPr>
          <p:spPr bwMode="auto">
            <a:xfrm>
              <a:off x="1536" y="912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970763" name="Line 11"/>
          <p:cNvSpPr>
            <a:spLocks noChangeShapeType="1"/>
          </p:cNvSpPr>
          <p:nvPr/>
        </p:nvSpPr>
        <p:spPr bwMode="auto">
          <a:xfrm>
            <a:off x="4787900" y="2449513"/>
            <a:ext cx="2889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708400" y="1412875"/>
            <a:ext cx="1720850" cy="1727200"/>
            <a:chOff x="1655" y="890"/>
            <a:chExt cx="1084" cy="1088"/>
          </a:xfrm>
        </p:grpSpPr>
        <p:sp>
          <p:nvSpPr>
            <p:cNvPr id="75807" name="Text Box 13"/>
            <p:cNvSpPr txBox="1">
              <a:spLocks noChangeArrowheads="1"/>
            </p:cNvSpPr>
            <p:nvPr/>
          </p:nvSpPr>
          <p:spPr bwMode="auto">
            <a:xfrm>
              <a:off x="1655" y="890"/>
              <a:ext cx="524" cy="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Binary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fa-IR" sz="1800" b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75808" name="Text Box 14"/>
            <p:cNvSpPr txBox="1">
              <a:spLocks noChangeArrowheads="1"/>
            </p:cNvSpPr>
            <p:nvPr/>
          </p:nvSpPr>
          <p:spPr bwMode="auto">
            <a:xfrm>
              <a:off x="2307" y="890"/>
              <a:ext cx="428" cy="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Gray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fa-IR" sz="1800" b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75809" name="Line 15"/>
            <p:cNvSpPr>
              <a:spLocks noChangeShapeType="1"/>
            </p:cNvSpPr>
            <p:nvPr/>
          </p:nvSpPr>
          <p:spPr bwMode="auto">
            <a:xfrm>
              <a:off x="1683" y="113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75810" name="Line 16"/>
            <p:cNvSpPr>
              <a:spLocks noChangeShapeType="1"/>
            </p:cNvSpPr>
            <p:nvPr/>
          </p:nvSpPr>
          <p:spPr bwMode="auto">
            <a:xfrm flipH="1">
              <a:off x="2154" y="890"/>
              <a:ext cx="9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970769" name="Arc 17"/>
          <p:cNvSpPr>
            <a:spLocks/>
          </p:cNvSpPr>
          <p:nvPr/>
        </p:nvSpPr>
        <p:spPr bwMode="auto">
          <a:xfrm>
            <a:off x="5146675" y="2060575"/>
            <a:ext cx="288925" cy="792163"/>
          </a:xfrm>
          <a:custGeom>
            <a:avLst/>
            <a:gdLst>
              <a:gd name="T0" fmla="*/ 2147483646 w 23947"/>
              <a:gd name="T1" fmla="*/ 0 h 43200"/>
              <a:gd name="T2" fmla="*/ 0 w 23947"/>
              <a:gd name="T3" fmla="*/ 2147483646 h 43200"/>
              <a:gd name="T4" fmla="*/ 2147483646 w 23947"/>
              <a:gd name="T5" fmla="*/ 2147483646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70770" name="Arc 18"/>
          <p:cNvSpPr>
            <a:spLocks/>
          </p:cNvSpPr>
          <p:nvPr/>
        </p:nvSpPr>
        <p:spPr bwMode="auto">
          <a:xfrm>
            <a:off x="5148263" y="2276475"/>
            <a:ext cx="144462" cy="288925"/>
          </a:xfrm>
          <a:custGeom>
            <a:avLst/>
            <a:gdLst>
              <a:gd name="T0" fmla="*/ 2147483646 w 23947"/>
              <a:gd name="T1" fmla="*/ 0 h 43200"/>
              <a:gd name="T2" fmla="*/ 0 w 23947"/>
              <a:gd name="T3" fmla="*/ 2147483646 h 43200"/>
              <a:gd name="T4" fmla="*/ 2147483646 w 23947"/>
              <a:gd name="T5" fmla="*/ 2147483646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70771" name="AutoShape 19"/>
          <p:cNvSpPr>
            <a:spLocks/>
          </p:cNvSpPr>
          <p:nvPr/>
        </p:nvSpPr>
        <p:spPr bwMode="auto">
          <a:xfrm>
            <a:off x="4643438" y="1989138"/>
            <a:ext cx="71437" cy="431800"/>
          </a:xfrm>
          <a:prstGeom prst="leftBrace">
            <a:avLst>
              <a:gd name="adj1" fmla="val 50371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72" name="AutoShape 20"/>
          <p:cNvSpPr>
            <a:spLocks/>
          </p:cNvSpPr>
          <p:nvPr/>
        </p:nvSpPr>
        <p:spPr bwMode="auto">
          <a:xfrm>
            <a:off x="4643438" y="2420938"/>
            <a:ext cx="71437" cy="431800"/>
          </a:xfrm>
          <a:prstGeom prst="leftBrace">
            <a:avLst>
              <a:gd name="adj1" fmla="val 50371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6229350" y="1381125"/>
            <a:ext cx="1752600" cy="2600325"/>
            <a:chOff x="2835" y="870"/>
            <a:chExt cx="1104" cy="1638"/>
          </a:xfrm>
        </p:grpSpPr>
        <p:sp>
          <p:nvSpPr>
            <p:cNvPr id="75803" name="Text Box 22"/>
            <p:cNvSpPr txBox="1">
              <a:spLocks noChangeArrowheads="1"/>
            </p:cNvSpPr>
            <p:nvPr/>
          </p:nvSpPr>
          <p:spPr bwMode="auto">
            <a:xfrm>
              <a:off x="2835" y="890"/>
              <a:ext cx="524" cy="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Binary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fa-IR" sz="1800" b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111</a:t>
              </a:r>
            </a:p>
          </p:txBody>
        </p:sp>
        <p:sp>
          <p:nvSpPr>
            <p:cNvPr id="75804" name="Text Box 23"/>
            <p:cNvSpPr txBox="1">
              <a:spLocks noChangeArrowheads="1"/>
            </p:cNvSpPr>
            <p:nvPr/>
          </p:nvSpPr>
          <p:spPr bwMode="auto">
            <a:xfrm>
              <a:off x="3507" y="890"/>
              <a:ext cx="428" cy="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Gray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fa-IR" sz="1800" b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100</a:t>
              </a:r>
            </a:p>
          </p:txBody>
        </p:sp>
        <p:sp>
          <p:nvSpPr>
            <p:cNvPr id="75805" name="Line 24"/>
            <p:cNvSpPr>
              <a:spLocks noChangeShapeType="1"/>
            </p:cNvSpPr>
            <p:nvPr/>
          </p:nvSpPr>
          <p:spPr bwMode="auto">
            <a:xfrm>
              <a:off x="2883" y="111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75806" name="Line 25"/>
            <p:cNvSpPr>
              <a:spLocks noChangeShapeType="1"/>
            </p:cNvSpPr>
            <p:nvPr/>
          </p:nvSpPr>
          <p:spPr bwMode="auto">
            <a:xfrm flipH="1">
              <a:off x="3358" y="870"/>
              <a:ext cx="5" cy="15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970778" name="Line 26"/>
          <p:cNvSpPr>
            <a:spLocks noChangeShapeType="1"/>
          </p:cNvSpPr>
          <p:nvPr/>
        </p:nvSpPr>
        <p:spPr bwMode="auto">
          <a:xfrm>
            <a:off x="7380288" y="2924175"/>
            <a:ext cx="5048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70779" name="AutoShape 27"/>
          <p:cNvSpPr>
            <a:spLocks/>
          </p:cNvSpPr>
          <p:nvPr/>
        </p:nvSpPr>
        <p:spPr bwMode="auto">
          <a:xfrm>
            <a:off x="7232650" y="1944688"/>
            <a:ext cx="147638" cy="979487"/>
          </a:xfrm>
          <a:prstGeom prst="leftBrace">
            <a:avLst>
              <a:gd name="adj1" fmla="val 55287"/>
              <a:gd name="adj2" fmla="val 5000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80" name="AutoShape 28"/>
          <p:cNvSpPr>
            <a:spLocks/>
          </p:cNvSpPr>
          <p:nvPr/>
        </p:nvSpPr>
        <p:spPr bwMode="auto">
          <a:xfrm>
            <a:off x="7164388" y="2924175"/>
            <a:ext cx="215900" cy="936625"/>
          </a:xfrm>
          <a:prstGeom prst="leftBrace">
            <a:avLst>
              <a:gd name="adj1" fmla="val 36152"/>
              <a:gd name="adj2" fmla="val 5000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83" name="Arc 31"/>
          <p:cNvSpPr>
            <a:spLocks/>
          </p:cNvSpPr>
          <p:nvPr/>
        </p:nvSpPr>
        <p:spPr bwMode="auto">
          <a:xfrm>
            <a:off x="7812088" y="2779713"/>
            <a:ext cx="144462" cy="288925"/>
          </a:xfrm>
          <a:custGeom>
            <a:avLst/>
            <a:gdLst>
              <a:gd name="T0" fmla="*/ 2147483646 w 23947"/>
              <a:gd name="T1" fmla="*/ 0 h 43200"/>
              <a:gd name="T2" fmla="*/ 0 w 23947"/>
              <a:gd name="T3" fmla="*/ 2147483646 h 43200"/>
              <a:gd name="T4" fmla="*/ 2147483646 w 23947"/>
              <a:gd name="T5" fmla="*/ 2147483646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70784" name="Arc 32"/>
          <p:cNvSpPr>
            <a:spLocks/>
          </p:cNvSpPr>
          <p:nvPr/>
        </p:nvSpPr>
        <p:spPr bwMode="auto">
          <a:xfrm>
            <a:off x="7813675" y="2565400"/>
            <a:ext cx="288925" cy="792163"/>
          </a:xfrm>
          <a:custGeom>
            <a:avLst/>
            <a:gdLst>
              <a:gd name="T0" fmla="*/ 2147483646 w 23947"/>
              <a:gd name="T1" fmla="*/ 0 h 43200"/>
              <a:gd name="T2" fmla="*/ 0 w 23947"/>
              <a:gd name="T3" fmla="*/ 2147483646 h 43200"/>
              <a:gd name="T4" fmla="*/ 2147483646 w 23947"/>
              <a:gd name="T5" fmla="*/ 2147483646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70785" name="Arc 33"/>
          <p:cNvSpPr>
            <a:spLocks/>
          </p:cNvSpPr>
          <p:nvPr/>
        </p:nvSpPr>
        <p:spPr bwMode="auto">
          <a:xfrm>
            <a:off x="7820025" y="2349500"/>
            <a:ext cx="344488" cy="1296988"/>
          </a:xfrm>
          <a:custGeom>
            <a:avLst/>
            <a:gdLst>
              <a:gd name="T0" fmla="*/ 2147483646 w 28641"/>
              <a:gd name="T1" fmla="*/ 2147483646 h 43200"/>
              <a:gd name="T2" fmla="*/ 0 w 28641"/>
              <a:gd name="T3" fmla="*/ 2147483646 h 43200"/>
              <a:gd name="T4" fmla="*/ 2147483646 w 28641"/>
              <a:gd name="T5" fmla="*/ 2147483646 h 43200"/>
              <a:gd name="T6" fmla="*/ 0 60000 65536"/>
              <a:gd name="T7" fmla="*/ 0 60000 65536"/>
              <a:gd name="T8" fmla="*/ 0 60000 65536"/>
              <a:gd name="T9" fmla="*/ 0 w 28641"/>
              <a:gd name="T10" fmla="*/ 0 h 43200"/>
              <a:gd name="T11" fmla="*/ 28641 w 28641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641" h="43200" fill="none" extrusionOk="0">
                <a:moveTo>
                  <a:pt x="1825" y="639"/>
                </a:moveTo>
                <a:cubicBezTo>
                  <a:pt x="3531" y="214"/>
                  <a:pt x="5282" y="-1"/>
                  <a:pt x="7041" y="0"/>
                </a:cubicBezTo>
                <a:cubicBezTo>
                  <a:pt x="18970" y="0"/>
                  <a:pt x="28641" y="9670"/>
                  <a:pt x="28641" y="21600"/>
                </a:cubicBezTo>
                <a:cubicBezTo>
                  <a:pt x="28641" y="33529"/>
                  <a:pt x="18970" y="43200"/>
                  <a:pt x="7041" y="43200"/>
                </a:cubicBezTo>
                <a:cubicBezTo>
                  <a:pt x="4644" y="43200"/>
                  <a:pt x="2265" y="42801"/>
                  <a:pt x="-1" y="42020"/>
                </a:cubicBezTo>
              </a:path>
              <a:path w="28641" h="43200" stroke="0" extrusionOk="0">
                <a:moveTo>
                  <a:pt x="1825" y="639"/>
                </a:moveTo>
                <a:cubicBezTo>
                  <a:pt x="3531" y="214"/>
                  <a:pt x="5282" y="-1"/>
                  <a:pt x="7041" y="0"/>
                </a:cubicBezTo>
                <a:cubicBezTo>
                  <a:pt x="18970" y="0"/>
                  <a:pt x="28641" y="9670"/>
                  <a:pt x="28641" y="21600"/>
                </a:cubicBezTo>
                <a:cubicBezTo>
                  <a:pt x="28641" y="33529"/>
                  <a:pt x="18970" y="43200"/>
                  <a:pt x="7041" y="43200"/>
                </a:cubicBezTo>
                <a:cubicBezTo>
                  <a:pt x="4644" y="43200"/>
                  <a:pt x="2265" y="42801"/>
                  <a:pt x="-1" y="42020"/>
                </a:cubicBezTo>
                <a:lnTo>
                  <a:pt x="7041" y="21600"/>
                </a:lnTo>
                <a:lnTo>
                  <a:pt x="1825" y="639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70786" name="Arc 34"/>
          <p:cNvSpPr>
            <a:spLocks/>
          </p:cNvSpPr>
          <p:nvPr/>
        </p:nvSpPr>
        <p:spPr bwMode="auto">
          <a:xfrm>
            <a:off x="7956550" y="2060575"/>
            <a:ext cx="360363" cy="1873250"/>
          </a:xfrm>
          <a:custGeom>
            <a:avLst/>
            <a:gdLst>
              <a:gd name="T0" fmla="*/ 2147483646 w 23947"/>
              <a:gd name="T1" fmla="*/ 0 h 43200"/>
              <a:gd name="T2" fmla="*/ 0 w 23947"/>
              <a:gd name="T3" fmla="*/ 2147483646 h 43200"/>
              <a:gd name="T4" fmla="*/ 2147483646 w 23947"/>
              <a:gd name="T5" fmla="*/ 2147483646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70787" name="Line 35"/>
          <p:cNvSpPr>
            <a:spLocks noChangeShapeType="1"/>
          </p:cNvSpPr>
          <p:nvPr/>
        </p:nvSpPr>
        <p:spPr bwMode="auto">
          <a:xfrm>
            <a:off x="1619250" y="3860800"/>
            <a:ext cx="5048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70788" name="AutoShape 36"/>
          <p:cNvSpPr>
            <a:spLocks/>
          </p:cNvSpPr>
          <p:nvPr/>
        </p:nvSpPr>
        <p:spPr bwMode="auto">
          <a:xfrm>
            <a:off x="1400175" y="1916113"/>
            <a:ext cx="147638" cy="1944687"/>
          </a:xfrm>
          <a:prstGeom prst="leftBrace">
            <a:avLst>
              <a:gd name="adj1" fmla="val 109767"/>
              <a:gd name="adj2" fmla="val 5000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89" name="AutoShape 37"/>
          <p:cNvSpPr>
            <a:spLocks/>
          </p:cNvSpPr>
          <p:nvPr/>
        </p:nvSpPr>
        <p:spPr bwMode="auto">
          <a:xfrm>
            <a:off x="1403350" y="3860800"/>
            <a:ext cx="144463" cy="1944688"/>
          </a:xfrm>
          <a:prstGeom prst="leftBrace">
            <a:avLst>
              <a:gd name="adj1" fmla="val 112179"/>
              <a:gd name="adj2" fmla="val 5000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90" name="Rectangle 38"/>
          <p:cNvSpPr>
            <a:spLocks noChangeArrowheads="1"/>
          </p:cNvSpPr>
          <p:nvPr/>
        </p:nvSpPr>
        <p:spPr bwMode="auto">
          <a:xfrm>
            <a:off x="7524750" y="1916113"/>
            <a:ext cx="288925" cy="10080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91" name="Rectangle 39"/>
          <p:cNvSpPr>
            <a:spLocks noChangeArrowheads="1"/>
          </p:cNvSpPr>
          <p:nvPr/>
        </p:nvSpPr>
        <p:spPr bwMode="auto">
          <a:xfrm>
            <a:off x="7524750" y="2925763"/>
            <a:ext cx="288925" cy="10080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92" name="Rectangle 40"/>
          <p:cNvSpPr>
            <a:spLocks noChangeArrowheads="1"/>
          </p:cNvSpPr>
          <p:nvPr/>
        </p:nvSpPr>
        <p:spPr bwMode="auto">
          <a:xfrm>
            <a:off x="1763713" y="1916113"/>
            <a:ext cx="431800" cy="19446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93" name="Rectangle 41"/>
          <p:cNvSpPr>
            <a:spLocks noChangeArrowheads="1"/>
          </p:cNvSpPr>
          <p:nvPr/>
        </p:nvSpPr>
        <p:spPr bwMode="auto">
          <a:xfrm>
            <a:off x="1763713" y="3860800"/>
            <a:ext cx="431800" cy="20161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94" name="Arc 42"/>
          <p:cNvSpPr>
            <a:spLocks/>
          </p:cNvSpPr>
          <p:nvPr/>
        </p:nvSpPr>
        <p:spPr bwMode="auto">
          <a:xfrm>
            <a:off x="2268538" y="2060575"/>
            <a:ext cx="360362" cy="3744913"/>
          </a:xfrm>
          <a:custGeom>
            <a:avLst/>
            <a:gdLst>
              <a:gd name="T0" fmla="*/ 2147483646 w 23947"/>
              <a:gd name="T1" fmla="*/ 0 h 43200"/>
              <a:gd name="T2" fmla="*/ 0 w 23947"/>
              <a:gd name="T3" fmla="*/ 2147483646 h 43200"/>
              <a:gd name="T4" fmla="*/ 2147483646 w 23947"/>
              <a:gd name="T5" fmla="*/ 2147483646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7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7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7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7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70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97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7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7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97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97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97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970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97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97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97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7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97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97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97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970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97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970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97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970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0763" grpId="0" animBg="1"/>
      <p:bldP spid="970769" grpId="0" animBg="1"/>
      <p:bldP spid="970770" grpId="0" animBg="1"/>
      <p:bldP spid="970771" grpId="0" animBg="1"/>
      <p:bldP spid="970772" grpId="0" animBg="1"/>
      <p:bldP spid="970778" grpId="0" animBg="1"/>
      <p:bldP spid="970779" grpId="0" animBg="1"/>
      <p:bldP spid="970780" grpId="0" animBg="1"/>
      <p:bldP spid="970783" grpId="0" animBg="1"/>
      <p:bldP spid="970784" grpId="0" animBg="1"/>
      <p:bldP spid="970785" grpId="0" animBg="1"/>
      <p:bldP spid="970786" grpId="0" animBg="1"/>
      <p:bldP spid="970787" grpId="0" animBg="1"/>
      <p:bldP spid="970788" grpId="0" animBg="1"/>
      <p:bldP spid="970789" grpId="0" animBg="1"/>
      <p:bldP spid="970790" grpId="0" animBg="1"/>
      <p:bldP spid="970790" grpId="1" animBg="1"/>
      <p:bldP spid="970791" grpId="0" animBg="1"/>
      <p:bldP spid="970791" grpId="1" animBg="1"/>
      <p:bldP spid="970792" grpId="0" animBg="1"/>
      <p:bldP spid="970792" grpId="1" animBg="1"/>
      <p:bldP spid="970793" grpId="0" animBg="1"/>
      <p:bldP spid="970793" grpId="1" animBg="1"/>
      <p:bldP spid="97079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3EDFFC1-DE1D-4DC2-B203-AD53F9684647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4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fa-IR" altLang="fa-IR" sz="3600" smtClean="0"/>
              <a:t>اعمال رياضي باينري: تفريق</a:t>
            </a:r>
            <a:endParaRPr lang="en-US" altLang="fa-IR" sz="360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eaLnBrk="1" hangingPunct="1"/>
            <a:r>
              <a:rPr lang="fa-IR" altLang="fa-IR" sz="3000" smtClean="0"/>
              <a:t>قوانين:</a:t>
            </a:r>
            <a:endParaRPr lang="en-US" altLang="fa-IR" sz="3000" smtClean="0"/>
          </a:p>
          <a:p>
            <a:pPr marL="742950" lvl="1" indent="-285750" eaLnBrk="1" hangingPunct="1"/>
            <a:r>
              <a:rPr lang="en-US" altLang="fa-IR" sz="2500" smtClean="0"/>
              <a:t>0-0 = 1-1 = 0 (b0) (result 0 with borrow 0)</a:t>
            </a:r>
          </a:p>
          <a:p>
            <a:pPr marL="742950" lvl="1" indent="-285750" eaLnBrk="1" hangingPunct="1"/>
            <a:r>
              <a:rPr lang="en-US" altLang="fa-IR" sz="2500" smtClean="0"/>
              <a:t>1-0 = 1 (b0)</a:t>
            </a:r>
          </a:p>
          <a:p>
            <a:pPr marL="742950" lvl="1" indent="-285750" eaLnBrk="1" hangingPunct="1"/>
            <a:r>
              <a:rPr lang="en-US" altLang="fa-IR" sz="2500" smtClean="0"/>
              <a:t>0-1 = 1 (b1)</a:t>
            </a:r>
          </a:p>
          <a:p>
            <a:pPr marL="742950" lvl="1" indent="-285750" eaLnBrk="1" hangingPunct="1"/>
            <a:r>
              <a:rPr lang="en-US" altLang="fa-IR" sz="2500" smtClean="0"/>
              <a:t>…</a:t>
            </a:r>
          </a:p>
        </p:txBody>
      </p:sp>
      <p:graphicFrame>
        <p:nvGraphicFramePr>
          <p:cNvPr id="769068" name="Group 44"/>
          <p:cNvGraphicFramePr>
            <a:graphicFrameLocks noGrp="1"/>
          </p:cNvGraphicFramePr>
          <p:nvPr>
            <p:ph sz="half" idx="2"/>
          </p:nvPr>
        </p:nvGraphicFramePr>
        <p:xfrm>
          <a:off x="4933950" y="4040188"/>
          <a:ext cx="3741738" cy="1981201"/>
        </p:xfrm>
        <a:graphic>
          <a:graphicData uri="http://schemas.openxmlformats.org/drawingml/2006/table">
            <a:tbl>
              <a:tblPr/>
              <a:tblGrid>
                <a:gridCol w="1798638"/>
                <a:gridCol w="431800"/>
                <a:gridCol w="371475"/>
                <a:gridCol w="347662"/>
                <a:gridCol w="360363"/>
                <a:gridCol w="431800"/>
              </a:tblGrid>
              <a:tr h="5286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Borrow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Minuend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Subtrahend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Result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69074" name="Picture 5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4357688"/>
            <a:ext cx="4464050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9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6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EA381088-D1C8-47E4-B8B3-EFC21746A166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5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fa-IR" altLang="fa-IR" smtClean="0"/>
              <a:t>روش انجام محاسبات</a:t>
            </a:r>
            <a:endParaRPr lang="en-US" altLang="fa-IR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 eaLnBrk="1" hangingPunct="1"/>
            <a:r>
              <a:rPr lang="en-US" altLang="fa-IR" smtClean="0"/>
              <a:t> </a:t>
            </a:r>
            <a:r>
              <a:rPr lang="fa-IR" altLang="fa-IR" smtClean="0"/>
              <a:t>الگوريتم هاي اعمال رياضي مبناي 10 را به خاطر آوريد.</a:t>
            </a:r>
          </a:p>
          <a:p>
            <a:pPr marL="742950" lvl="1" indent="-285750" eaLnBrk="1" hangingPunct="1"/>
            <a:r>
              <a:rPr lang="en-US" altLang="fa-IR" smtClean="0"/>
              <a:t> </a:t>
            </a:r>
            <a:r>
              <a:rPr lang="fa-IR" altLang="fa-IR" smtClean="0"/>
              <a:t>آنها را براي مبناي مورد نظر تعميم دهيد.</a:t>
            </a:r>
          </a:p>
          <a:p>
            <a:pPr marL="742950" lvl="1" indent="-285750" eaLnBrk="1" hangingPunct="1"/>
            <a:r>
              <a:rPr lang="en-US" altLang="fa-IR" smtClean="0"/>
              <a:t> </a:t>
            </a:r>
            <a:r>
              <a:rPr lang="fa-IR" altLang="fa-IR" smtClean="0"/>
              <a:t>قانون مبناي مورد نظر را به کار بريد</a:t>
            </a:r>
            <a:r>
              <a:rPr lang="en-US" altLang="fa-IR" smtClean="0"/>
              <a:t>.</a:t>
            </a:r>
          </a:p>
          <a:p>
            <a:pPr marL="1143000" lvl="2" indent="-228600" eaLnBrk="1" hangingPunct="1"/>
            <a:r>
              <a:rPr lang="en-US" altLang="fa-IR" smtClean="0"/>
              <a:t> </a:t>
            </a:r>
            <a:r>
              <a:rPr lang="fa-IR" altLang="fa-IR" smtClean="0"/>
              <a:t>براي باينري: </a:t>
            </a:r>
            <a:r>
              <a:rPr lang="en-US" altLang="fa-IR" smtClean="0"/>
              <a:t>1+1=10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F0AFC03-FB67-4B17-ABDE-DCE272383D72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6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 smtClean="0"/>
              <a:t>نمايش اعداد</a:t>
            </a:r>
            <a:endParaRPr lang="en-US" altLang="fa-IR" sz="3600" smtClean="0"/>
          </a:p>
        </p:txBody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a-IR" altLang="fa-IR" sz="3200" smtClean="0"/>
              <a:t>نمايش اعداد مثبت:</a:t>
            </a:r>
          </a:p>
          <a:p>
            <a:pPr lvl="1" eaLnBrk="1" hangingPunct="1">
              <a:lnSpc>
                <a:spcPct val="90000"/>
              </a:lnSpc>
            </a:pPr>
            <a:r>
              <a:rPr lang="fa-IR" altLang="fa-IR" sz="2400" smtClean="0"/>
              <a:t>در بيشتر سيستم ها يکسان است.</a:t>
            </a:r>
          </a:p>
          <a:p>
            <a:pPr eaLnBrk="1" hangingPunct="1">
              <a:lnSpc>
                <a:spcPct val="90000"/>
              </a:lnSpc>
            </a:pPr>
            <a:r>
              <a:rPr lang="fa-IR" altLang="fa-IR" sz="3200" smtClean="0"/>
              <a:t>نمايش اعداد منفي:</a:t>
            </a:r>
          </a:p>
          <a:p>
            <a:pPr lvl="1" eaLnBrk="1" hangingPunct="1">
              <a:lnSpc>
                <a:spcPct val="90000"/>
              </a:lnSpc>
            </a:pPr>
            <a:r>
              <a:rPr lang="fa-IR" altLang="fa-IR" sz="2400" smtClean="0"/>
              <a:t>اندازه-علامت (</a:t>
            </a:r>
            <a:r>
              <a:rPr lang="en-US" altLang="fa-IR" sz="2400" smtClean="0"/>
              <a:t>Sign magnitude</a:t>
            </a:r>
            <a:r>
              <a:rPr lang="fa-IR" altLang="fa-IR" sz="2400" smtClean="0"/>
              <a:t>)</a:t>
            </a:r>
            <a:endParaRPr lang="en-US" altLang="fa-IR" sz="2400" smtClean="0"/>
          </a:p>
          <a:p>
            <a:pPr lvl="1" eaLnBrk="1" hangingPunct="1">
              <a:lnSpc>
                <a:spcPct val="90000"/>
              </a:lnSpc>
            </a:pPr>
            <a:r>
              <a:rPr lang="fa-IR" altLang="fa-IR" sz="2400" smtClean="0"/>
              <a:t>مکمل 1 (</a:t>
            </a:r>
            <a:r>
              <a:rPr lang="en-US" altLang="fa-IR" sz="2400" smtClean="0"/>
              <a:t>Ones complement</a:t>
            </a:r>
            <a:r>
              <a:rPr lang="fa-IR" altLang="fa-IR" sz="2400" smtClean="0"/>
              <a:t>)</a:t>
            </a:r>
            <a:endParaRPr lang="en-US" altLang="fa-IR" sz="2400" smtClean="0"/>
          </a:p>
          <a:p>
            <a:pPr lvl="1" eaLnBrk="1" hangingPunct="1">
              <a:lnSpc>
                <a:spcPct val="90000"/>
              </a:lnSpc>
            </a:pPr>
            <a:r>
              <a:rPr lang="fa-IR" altLang="fa-IR" sz="2400" smtClean="0"/>
              <a:t>مکمل 2 (</a:t>
            </a:r>
            <a:r>
              <a:rPr lang="en-US" altLang="fa-IR" sz="2400" smtClean="0"/>
              <a:t>Twos complement</a:t>
            </a:r>
            <a:r>
              <a:rPr lang="fa-IR" altLang="fa-IR" sz="2400" smtClean="0"/>
              <a:t>)</a:t>
            </a:r>
            <a:endParaRPr lang="en-US" altLang="fa-IR" sz="2400" smtClean="0"/>
          </a:p>
          <a:p>
            <a:pPr lvl="2" eaLnBrk="1" hangingPunct="1">
              <a:lnSpc>
                <a:spcPct val="90000"/>
              </a:lnSpc>
            </a:pPr>
            <a:r>
              <a:rPr lang="fa-IR" altLang="fa-IR" sz="2000" smtClean="0"/>
              <a:t>در بيشتر سيستم ها: مکمل 2</a:t>
            </a:r>
          </a:p>
          <a:p>
            <a:pPr eaLnBrk="1" hangingPunct="1">
              <a:lnSpc>
                <a:spcPct val="90000"/>
              </a:lnSpc>
            </a:pPr>
            <a:r>
              <a:rPr lang="fa-IR" altLang="fa-IR" sz="3200" smtClean="0"/>
              <a:t>فرض:</a:t>
            </a:r>
          </a:p>
          <a:p>
            <a:pPr lvl="1" eaLnBrk="1" hangingPunct="1">
              <a:lnSpc>
                <a:spcPct val="90000"/>
              </a:lnSpc>
            </a:pPr>
            <a:r>
              <a:rPr lang="fa-IR" altLang="fa-IR" sz="2400" smtClean="0"/>
              <a:t>ماشين با کلمه هاي 4 بيتي: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fa-IR" sz="2000" smtClean="0">
                <a:sym typeface="Wingdings" panose="05000000000000000000" pitchFamily="2" charset="2"/>
              </a:rPr>
              <a:t></a:t>
            </a:r>
            <a:r>
              <a:rPr lang="fa-IR" altLang="fa-IR" sz="2000" smtClean="0">
                <a:sym typeface="Wingdings" panose="05000000000000000000" pitchFamily="2" charset="2"/>
              </a:rPr>
              <a:t> 16 مقدار مختلف قابل نمايش.</a:t>
            </a:r>
          </a:p>
          <a:p>
            <a:pPr lvl="2" eaLnBrk="1" hangingPunct="1">
              <a:lnSpc>
                <a:spcPct val="90000"/>
              </a:lnSpc>
            </a:pPr>
            <a:r>
              <a:rPr lang="fa-IR" altLang="fa-IR" sz="2000" smtClean="0"/>
              <a:t>تقريباً نيمي مثبت، نيمي منفي.</a:t>
            </a:r>
            <a:endParaRPr lang="en-US" altLang="fa-IR" sz="2000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2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2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92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E578D7CD-C241-4B9F-9A79-9AAA6087E6D8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7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 smtClean="0"/>
              <a:t>نمايش اعداد</a:t>
            </a:r>
            <a:endParaRPr lang="en-US" altLang="fa-IR" sz="360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772400" cy="4648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fa-IR" altLang="fa-IR" smtClean="0"/>
              <a:t>اندازه-علامت: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mtClean="0"/>
          </a:p>
        </p:txBody>
      </p:sp>
      <p:pic>
        <p:nvPicPr>
          <p:cNvPr id="16389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41400"/>
            <a:ext cx="5207000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7751" name="Rectangle 7"/>
          <p:cNvSpPr>
            <a:spLocks noChangeArrowheads="1"/>
          </p:cNvSpPr>
          <p:nvPr/>
        </p:nvSpPr>
        <p:spPr bwMode="auto">
          <a:xfrm>
            <a:off x="755650" y="4221163"/>
            <a:ext cx="5284588" cy="224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400" dirty="0">
                <a:solidFill>
                  <a:schemeClr val="tx1"/>
                </a:solidFill>
                <a:cs typeface="Arial" panose="020B0604020202020204" pitchFamily="34" charset="0"/>
              </a:rPr>
              <a:t>High order bit is sign: 0 = positive (or zero), 1 = negative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400" dirty="0">
                <a:solidFill>
                  <a:schemeClr val="tx1"/>
                </a:solidFill>
                <a:cs typeface="Arial" panose="020B0604020202020204" pitchFamily="34" charset="0"/>
              </a:rPr>
              <a:t>Three low order bits </a:t>
            </a:r>
            <a:r>
              <a:rPr lang="en-US" altLang="fa-IR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show </a:t>
            </a:r>
            <a:r>
              <a:rPr lang="en-US" altLang="fa-IR" sz="1400" dirty="0">
                <a:solidFill>
                  <a:schemeClr val="tx1"/>
                </a:solidFill>
                <a:cs typeface="Arial" panose="020B0604020202020204" pitchFamily="34" charset="0"/>
              </a:rPr>
              <a:t>the magnitude: 0 (000) thru 7 (111)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400" dirty="0">
                <a:solidFill>
                  <a:schemeClr val="tx1"/>
                </a:solidFill>
                <a:cs typeface="Arial" panose="020B0604020202020204" pitchFamily="34" charset="0"/>
              </a:rPr>
              <a:t>Number range for n bits = [-(2 </a:t>
            </a:r>
            <a:r>
              <a:rPr lang="en-US" altLang="fa-IR" sz="1400" baseline="30000" dirty="0">
                <a:solidFill>
                  <a:schemeClr val="tx1"/>
                </a:solidFill>
                <a:cs typeface="Arial" panose="020B0604020202020204" pitchFamily="34" charset="0"/>
              </a:rPr>
              <a:t>n-1 </a:t>
            </a:r>
            <a:r>
              <a:rPr lang="en-US" altLang="fa-IR" sz="1400" dirty="0">
                <a:solidFill>
                  <a:schemeClr val="tx1"/>
                </a:solidFill>
                <a:cs typeface="Arial" panose="020B0604020202020204" pitchFamily="34" charset="0"/>
              </a:rPr>
              <a:t> -1), +(2 </a:t>
            </a:r>
            <a:r>
              <a:rPr lang="en-US" altLang="fa-IR" sz="1400" baseline="30000" dirty="0">
                <a:solidFill>
                  <a:schemeClr val="tx1"/>
                </a:solidFill>
                <a:cs typeface="Arial" panose="020B0604020202020204" pitchFamily="34" charset="0"/>
              </a:rPr>
              <a:t>n-1 </a:t>
            </a:r>
            <a:r>
              <a:rPr lang="en-US" altLang="fa-IR" sz="1400" dirty="0">
                <a:solidFill>
                  <a:schemeClr val="tx1"/>
                </a:solidFill>
                <a:cs typeface="Arial" panose="020B0604020202020204" pitchFamily="34" charset="0"/>
              </a:rPr>
              <a:t> -1)]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Two representations </a:t>
            </a:r>
            <a:r>
              <a:rPr lang="en-US" altLang="fa-IR" sz="1400" dirty="0">
                <a:solidFill>
                  <a:schemeClr val="tx1"/>
                </a:solidFill>
                <a:cs typeface="Arial" panose="020B0604020202020204" pitchFamily="34" charset="0"/>
              </a:rPr>
              <a:t>for 0</a:t>
            </a:r>
            <a:endParaRPr lang="fa-IR" altLang="fa-IR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fa-IR" altLang="fa-IR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400" dirty="0">
                <a:solidFill>
                  <a:schemeClr val="tx1"/>
                </a:solidFill>
                <a:cs typeface="Arial" panose="020B0604020202020204" pitchFamily="34" charset="0"/>
              </a:rPr>
              <a:t>Cumbersome addition/subtraction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400" dirty="0">
                <a:solidFill>
                  <a:schemeClr val="tx1"/>
                </a:solidFill>
                <a:cs typeface="Arial" panose="020B0604020202020204" pitchFamily="34" charset="0"/>
              </a:rPr>
              <a:t>Must compare magnitudes to determine sign of result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7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7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277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277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277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277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75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EB8F523-C151-469F-81DC-27390ABCEEC6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8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 smtClean="0"/>
              <a:t>نمايش اعداد</a:t>
            </a:r>
            <a:endParaRPr lang="en-US" altLang="fa-IR" sz="3600" smtClean="0"/>
          </a:p>
        </p:txBody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772400" cy="4648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fa-IR" altLang="fa-IR" smtClean="0"/>
              <a:t>مکمل 1: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mtClean="0"/>
          </a:p>
        </p:txBody>
      </p:sp>
      <p:sp>
        <p:nvSpPr>
          <p:cNvPr id="18437" name="Rectangle 8"/>
          <p:cNvSpPr>
            <a:spLocks noChangeArrowheads="1"/>
          </p:cNvSpPr>
          <p:nvPr/>
        </p:nvSpPr>
        <p:spPr bwMode="auto">
          <a:xfrm>
            <a:off x="1212850" y="2524125"/>
            <a:ext cx="6569075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N is positive number, then N is its negative 1's complement</a:t>
            </a:r>
          </a:p>
        </p:txBody>
      </p:sp>
      <p:sp>
        <p:nvSpPr>
          <p:cNvPr id="18438" name="Line 9"/>
          <p:cNvSpPr>
            <a:spLocks noChangeShapeType="1"/>
          </p:cNvSpPr>
          <p:nvPr/>
        </p:nvSpPr>
        <p:spPr bwMode="auto">
          <a:xfrm>
            <a:off x="4184650" y="2492375"/>
            <a:ext cx="190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8439" name="Rectangle 10"/>
          <p:cNvSpPr>
            <a:spLocks noChangeArrowheads="1"/>
          </p:cNvSpPr>
          <p:nvPr/>
        </p:nvSpPr>
        <p:spPr bwMode="auto">
          <a:xfrm>
            <a:off x="2012950" y="3121025"/>
            <a:ext cx="165735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N = (2   - 1) - N</a:t>
            </a:r>
          </a:p>
        </p:txBody>
      </p:sp>
      <p:sp>
        <p:nvSpPr>
          <p:cNvPr id="18440" name="Rectangle 11"/>
          <p:cNvSpPr>
            <a:spLocks noChangeArrowheads="1"/>
          </p:cNvSpPr>
          <p:nvPr/>
        </p:nvSpPr>
        <p:spPr bwMode="auto">
          <a:xfrm>
            <a:off x="2660650" y="2968625"/>
            <a:ext cx="2667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n</a:t>
            </a:r>
          </a:p>
        </p:txBody>
      </p:sp>
      <p:sp>
        <p:nvSpPr>
          <p:cNvPr id="18441" name="Line 12"/>
          <p:cNvSpPr>
            <a:spLocks noChangeShapeType="1"/>
          </p:cNvSpPr>
          <p:nvPr/>
        </p:nvSpPr>
        <p:spPr bwMode="auto">
          <a:xfrm>
            <a:off x="2063750" y="3101975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8442" name="Rectangle 13"/>
          <p:cNvSpPr>
            <a:spLocks noChangeArrowheads="1"/>
          </p:cNvSpPr>
          <p:nvPr/>
        </p:nvSpPr>
        <p:spPr bwMode="auto">
          <a:xfrm>
            <a:off x="1225550" y="3971925"/>
            <a:ext cx="3394075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Example: 1's complement of 7</a:t>
            </a:r>
          </a:p>
        </p:txBody>
      </p:sp>
      <p:sp>
        <p:nvSpPr>
          <p:cNvPr id="18443" name="Rectangle 14"/>
          <p:cNvSpPr>
            <a:spLocks noChangeArrowheads="1"/>
          </p:cNvSpPr>
          <p:nvPr/>
        </p:nvSpPr>
        <p:spPr bwMode="auto">
          <a:xfrm>
            <a:off x="5429250" y="3159125"/>
            <a:ext cx="1479550" cy="215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2     =  10000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-1    =  00001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             1111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-7    =    0111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             1000</a:t>
            </a:r>
          </a:p>
        </p:txBody>
      </p:sp>
      <p:sp>
        <p:nvSpPr>
          <p:cNvPr id="18444" name="Line 15"/>
          <p:cNvSpPr>
            <a:spLocks noChangeShapeType="1"/>
          </p:cNvSpPr>
          <p:nvPr/>
        </p:nvSpPr>
        <p:spPr bwMode="auto">
          <a:xfrm>
            <a:off x="6178550" y="3863975"/>
            <a:ext cx="71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8445" name="Line 16"/>
          <p:cNvSpPr>
            <a:spLocks noChangeShapeType="1"/>
          </p:cNvSpPr>
          <p:nvPr/>
        </p:nvSpPr>
        <p:spPr bwMode="auto">
          <a:xfrm>
            <a:off x="6203950" y="4778375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8446" name="Rectangle 17"/>
          <p:cNvSpPr>
            <a:spLocks noChangeArrowheads="1"/>
          </p:cNvSpPr>
          <p:nvPr/>
        </p:nvSpPr>
        <p:spPr bwMode="auto">
          <a:xfrm>
            <a:off x="7016750" y="4987925"/>
            <a:ext cx="1901825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= -7 in 1's comp.</a:t>
            </a:r>
          </a:p>
        </p:txBody>
      </p:sp>
      <p:sp>
        <p:nvSpPr>
          <p:cNvPr id="18447" name="Rectangle 18"/>
          <p:cNvSpPr>
            <a:spLocks noChangeArrowheads="1"/>
          </p:cNvSpPr>
          <p:nvPr/>
        </p:nvSpPr>
        <p:spPr bwMode="auto">
          <a:xfrm>
            <a:off x="1263650" y="5051425"/>
            <a:ext cx="4559300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Shortcut method: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      simply compute bitwise complement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      0111 -&gt; 1000</a:t>
            </a:r>
          </a:p>
        </p:txBody>
      </p:sp>
      <p:sp>
        <p:nvSpPr>
          <p:cNvPr id="18448" name="Line 19"/>
          <p:cNvSpPr>
            <a:spLocks noChangeShapeType="1"/>
          </p:cNvSpPr>
          <p:nvPr/>
        </p:nvSpPr>
        <p:spPr bwMode="auto">
          <a:xfrm flipV="1">
            <a:off x="4654550" y="3095625"/>
            <a:ext cx="711200" cy="850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8449" name="Line 20"/>
          <p:cNvSpPr>
            <a:spLocks noChangeShapeType="1"/>
          </p:cNvSpPr>
          <p:nvPr/>
        </p:nvSpPr>
        <p:spPr bwMode="auto">
          <a:xfrm>
            <a:off x="4641850" y="4264025"/>
            <a:ext cx="863600" cy="109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8450" name="Rectangle 21"/>
          <p:cNvSpPr>
            <a:spLocks noChangeArrowheads="1"/>
          </p:cNvSpPr>
          <p:nvPr/>
        </p:nvSpPr>
        <p:spPr bwMode="auto">
          <a:xfrm>
            <a:off x="5581650" y="3044825"/>
            <a:ext cx="254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4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4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735989C-7270-49F4-9F61-750B7F1A8151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9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 smtClean="0"/>
              <a:t>نمايش اعداد</a:t>
            </a:r>
            <a:endParaRPr lang="en-US" altLang="fa-IR" sz="3600" smtClean="0"/>
          </a:p>
        </p:txBody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772400" cy="4648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fa-IR" altLang="fa-IR" smtClean="0"/>
              <a:t>مکمل 1: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mtClean="0"/>
          </a:p>
        </p:txBody>
      </p:sp>
      <p:pic>
        <p:nvPicPr>
          <p:cNvPr id="20485" name="Picture 1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00" y="1079500"/>
            <a:ext cx="54737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Rectangle 20"/>
          <p:cNvSpPr>
            <a:spLocks noChangeArrowheads="1"/>
          </p:cNvSpPr>
          <p:nvPr/>
        </p:nvSpPr>
        <p:spPr bwMode="auto">
          <a:xfrm>
            <a:off x="684213" y="4724400"/>
            <a:ext cx="6832600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28600" indent="-228600"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lnSpc>
                <a:spcPct val="86000"/>
              </a:lnSpc>
              <a:spcBef>
                <a:spcPct val="4100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</a:rPr>
              <a:t>Subtraction implemented by addition &amp; 1's complement</a:t>
            </a:r>
          </a:p>
          <a:p>
            <a:pPr algn="l" rtl="0" eaLnBrk="1" hangingPunct="1">
              <a:lnSpc>
                <a:spcPct val="86000"/>
              </a:lnSpc>
              <a:spcBef>
                <a:spcPct val="4100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</a:endParaRPr>
          </a:p>
          <a:p>
            <a:pPr algn="l" rtl="0" eaLnBrk="1" hangingPunct="1">
              <a:lnSpc>
                <a:spcPct val="86000"/>
              </a:lnSpc>
              <a:spcBef>
                <a:spcPct val="4100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</a:rPr>
              <a:t>Still two representations of 0!  This causes some problems</a:t>
            </a:r>
          </a:p>
          <a:p>
            <a:pPr algn="l" rtl="0" eaLnBrk="1" hangingPunct="1">
              <a:lnSpc>
                <a:spcPct val="86000"/>
              </a:lnSpc>
              <a:spcBef>
                <a:spcPct val="4100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</a:endParaRPr>
          </a:p>
          <a:p>
            <a:pPr algn="l" rtl="0" eaLnBrk="1" hangingPunct="1">
              <a:lnSpc>
                <a:spcPct val="86000"/>
              </a:lnSpc>
              <a:spcBef>
                <a:spcPct val="4100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</a:rPr>
              <a:t>Some complexities in addition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5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5939" grpId="0" autoUpdateAnimBg="0"/>
    </p:bld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36120</TotalTime>
  <Words>1914</Words>
  <Application>Microsoft Office PowerPoint</Application>
  <PresentationFormat>On-screen Show (4:3)</PresentationFormat>
  <Paragraphs>757</Paragraphs>
  <Slides>36</Slides>
  <Notes>36</Notes>
  <HiddenSlides>9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Comic Sans MS</vt:lpstr>
      <vt:lpstr>Courier New</vt:lpstr>
      <vt:lpstr>Symbol</vt:lpstr>
      <vt:lpstr>Times New Roman</vt:lpstr>
      <vt:lpstr>Titr</vt:lpstr>
      <vt:lpstr>Wingdings</vt:lpstr>
      <vt:lpstr>Zar</vt:lpstr>
      <vt:lpstr>1_presentation_template</vt:lpstr>
      <vt:lpstr>Visio</vt:lpstr>
      <vt:lpstr>اعمال رياضی با اعداد</vt:lpstr>
      <vt:lpstr>اعمال رياضي باينري: جمع</vt:lpstr>
      <vt:lpstr>سرريز (Overflow)</vt:lpstr>
      <vt:lpstr>اعمال رياضي باينري: تفريق</vt:lpstr>
      <vt:lpstr>روش انجام محاسبات</vt:lpstr>
      <vt:lpstr>نمايش اعداد</vt:lpstr>
      <vt:lpstr>نمايش اعداد</vt:lpstr>
      <vt:lpstr>نمايش اعداد</vt:lpstr>
      <vt:lpstr>نمايش اعداد</vt:lpstr>
      <vt:lpstr>نمايش اعداد</vt:lpstr>
      <vt:lpstr>نمايش اعداد</vt:lpstr>
      <vt:lpstr>مکمل 2</vt:lpstr>
      <vt:lpstr>جمع و تفريق مکمل 2</vt:lpstr>
      <vt:lpstr>جمع و تفريق مکمل 2</vt:lpstr>
      <vt:lpstr>سرريز</vt:lpstr>
      <vt:lpstr>سرريز</vt:lpstr>
      <vt:lpstr>PowerPoint Presentation</vt:lpstr>
      <vt:lpstr>ضرب باينري</vt:lpstr>
      <vt:lpstr>Binary-Coded Decimal (BCD)</vt:lpstr>
      <vt:lpstr>Binary-Coded Decimal</vt:lpstr>
      <vt:lpstr>Application</vt:lpstr>
      <vt:lpstr>BCD Addition</vt:lpstr>
      <vt:lpstr>BCD Addition (cont.)</vt:lpstr>
      <vt:lpstr>BCD Addition (cont.)</vt:lpstr>
      <vt:lpstr>BCD Negative Number Representation</vt:lpstr>
      <vt:lpstr>Excess-3</vt:lpstr>
      <vt:lpstr>ASCII character code</vt:lpstr>
      <vt:lpstr>ASCII Table</vt:lpstr>
      <vt:lpstr>ASCII Control Codes</vt:lpstr>
      <vt:lpstr>Unicode</vt:lpstr>
      <vt:lpstr>Unicode Table</vt:lpstr>
      <vt:lpstr>Unicode</vt:lpstr>
      <vt:lpstr>ASCII Parity Bit</vt:lpstr>
      <vt:lpstr>ASCII Parity Bit (cont.)</vt:lpstr>
      <vt:lpstr>Gray Codes</vt:lpstr>
      <vt:lpstr>Gray Codes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M msz</cp:lastModifiedBy>
  <cp:revision>214</cp:revision>
  <dcterms:created xsi:type="dcterms:W3CDTF">1601-01-01T00:00:00Z</dcterms:created>
  <dcterms:modified xsi:type="dcterms:W3CDTF">2023-04-10T14:46:11Z</dcterms:modified>
</cp:coreProperties>
</file>