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3"/>
  </p:notesMasterIdLst>
  <p:sldIdLst>
    <p:sldId id="256" r:id="rId3"/>
    <p:sldId id="276" r:id="rId4"/>
    <p:sldId id="277" r:id="rId5"/>
    <p:sldId id="278" r:id="rId6"/>
    <p:sldId id="257" r:id="rId7"/>
    <p:sldId id="261" r:id="rId8"/>
    <p:sldId id="262" r:id="rId9"/>
    <p:sldId id="263" r:id="rId10"/>
    <p:sldId id="264" r:id="rId11"/>
    <p:sldId id="265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72BCDF1-2B34-4186-BEAA-B53E064ADFC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96628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2266926-2ECE-4685-B1DB-EBA31A505B65}" type="slidenum">
              <a:rPr lang="en-US" altLang="fa-IR" sz="1200" b="0" smtClean="0"/>
              <a:pPr/>
              <a:t>1</a:t>
            </a:fld>
            <a:endParaRPr lang="en-US" altLang="fa-IR" sz="1200" b="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7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3070E5-B238-4F2C-9F33-1A0A912159E9}" type="slidenum">
              <a:rPr lang="en-US" altLang="fa-IR" sz="1200" b="0" smtClean="0"/>
              <a:pPr/>
              <a:t>10</a:t>
            </a:fld>
            <a:endParaRPr lang="en-US" altLang="fa-IR" sz="1200" b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9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99D3013-863D-4064-9A81-593E142702AF}" type="slidenum">
              <a:rPr lang="en-US" altLang="fa-IR" sz="1200" b="0" smtClean="0"/>
              <a:pPr/>
              <a:t>11</a:t>
            </a:fld>
            <a:endParaRPr lang="en-US" altLang="fa-IR" sz="1200" b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9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A60A2D8-887B-46D0-91C4-7BE789F652D7}" type="slidenum">
              <a:rPr lang="en-US" altLang="fa-IR" sz="1200" b="0" smtClean="0"/>
              <a:pPr/>
              <a:t>12</a:t>
            </a:fld>
            <a:endParaRPr lang="en-US" altLang="fa-IR" sz="1200" b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12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C31555-0129-47FE-AFCC-A8D8150E4134}" type="slidenum">
              <a:rPr lang="en-US" altLang="fa-IR" sz="1200" b="0" smtClean="0"/>
              <a:pPr/>
              <a:t>13</a:t>
            </a:fld>
            <a:endParaRPr lang="en-US" altLang="fa-IR" sz="1200" b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67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83B1E52-70AA-49F4-8577-34E578BADFED}" type="slidenum">
              <a:rPr lang="en-US" altLang="fa-IR" sz="1200" b="0" smtClean="0"/>
              <a:pPr/>
              <a:t>14</a:t>
            </a:fld>
            <a:endParaRPr lang="en-US" altLang="fa-IR" sz="1200" b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3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A2F3CB1-F98C-4931-AC45-B13B5C0CBE7D}" type="slidenum">
              <a:rPr lang="en-US" altLang="fa-IR" sz="1200" b="0" smtClean="0"/>
              <a:pPr/>
              <a:t>15</a:t>
            </a:fld>
            <a:endParaRPr lang="en-US" altLang="fa-IR" sz="1200" b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2C45EB3-53A1-4927-B128-774B59BE622E}" type="slidenum">
              <a:rPr lang="en-US" altLang="fa-IR" sz="1200" b="0" smtClean="0"/>
              <a:pPr/>
              <a:t>16</a:t>
            </a:fld>
            <a:endParaRPr lang="en-US" altLang="fa-IR" sz="1200" b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00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40DD5D5-F01D-4E6D-98C5-64A7CC6AFCFB}" type="slidenum">
              <a:rPr lang="en-US" altLang="fa-IR" sz="1200" b="0" smtClean="0"/>
              <a:pPr/>
              <a:t>17</a:t>
            </a:fld>
            <a:endParaRPr lang="en-US" altLang="fa-IR" sz="1200" b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40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59CD0E3-E211-4ABB-866D-EA60A5D0C251}" type="slidenum">
              <a:rPr lang="en-US" altLang="fa-IR" sz="1200" b="0" smtClean="0"/>
              <a:pPr/>
              <a:t>18</a:t>
            </a:fld>
            <a:endParaRPr lang="en-US" altLang="fa-IR" sz="1200" b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00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9F88E11-0E2F-4B55-825C-79CBBD2EBE32}" type="slidenum">
              <a:rPr lang="en-US" altLang="fa-IR" sz="1200" b="0" smtClean="0"/>
              <a:pPr/>
              <a:t>19</a:t>
            </a:fld>
            <a:endParaRPr lang="en-US" altLang="fa-IR" sz="1200" b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5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84002E-2037-4B7E-92E7-80B106583D2C}" type="slidenum">
              <a:rPr lang="en-US" altLang="fa-IR" sz="1200" b="0" smtClean="0"/>
              <a:pPr/>
              <a:t>2</a:t>
            </a:fld>
            <a:endParaRPr lang="en-US" altLang="fa-IR" sz="1200" b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BA5730-726E-42E9-9D35-8C5B058F8437}" type="slidenum">
              <a:rPr lang="en-US" altLang="fa-IR" sz="1200" b="0" smtClean="0"/>
              <a:pPr/>
              <a:t>20</a:t>
            </a:fld>
            <a:endParaRPr lang="en-US" altLang="fa-IR" sz="1200" b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1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D486BF-7BA1-488D-9E40-2BE10FADC068}" type="slidenum">
              <a:rPr lang="en-US" altLang="fa-IR" sz="1200" b="0" smtClean="0"/>
              <a:pPr/>
              <a:t>3</a:t>
            </a:fld>
            <a:endParaRPr lang="en-US" altLang="fa-IR" sz="1200" b="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9D1134-E1BB-4409-8202-10C92B490B79}" type="slidenum">
              <a:rPr lang="en-US" altLang="fa-IR" sz="1200" b="0" smtClean="0"/>
              <a:pPr/>
              <a:t>4</a:t>
            </a:fld>
            <a:endParaRPr lang="en-US" altLang="fa-IR" sz="1200" b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2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074C09-1CA2-4778-AD3A-5C0BB7BE5124}" type="slidenum">
              <a:rPr lang="en-US" altLang="fa-IR" sz="1200" b="0" smtClean="0"/>
              <a:pPr/>
              <a:t>5</a:t>
            </a:fld>
            <a:endParaRPr lang="en-US" altLang="fa-IR" sz="1200" b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BCC936-1F76-4258-A026-1AD4AC2096CE}" type="slidenum">
              <a:rPr lang="en-US" altLang="fa-IR" sz="1200" b="0" smtClean="0"/>
              <a:pPr/>
              <a:t>6</a:t>
            </a:fld>
            <a:endParaRPr lang="en-US" altLang="fa-IR" sz="1200" b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1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766F559-FE7F-48A4-9A9D-816D462AEBB0}" type="slidenum">
              <a:rPr lang="en-US" altLang="fa-IR" sz="1200" b="0" smtClean="0"/>
              <a:pPr/>
              <a:t>7</a:t>
            </a:fld>
            <a:endParaRPr lang="en-US" altLang="fa-IR" sz="1200" b="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6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2BF81A-A14C-44DB-8DB8-4594751EC3A6}" type="slidenum">
              <a:rPr lang="en-US" altLang="fa-IR" sz="1200" b="0" smtClean="0"/>
              <a:pPr/>
              <a:t>8</a:t>
            </a:fld>
            <a:endParaRPr lang="en-US" altLang="fa-IR" sz="1200" b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1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75B92E3-D67C-4C3E-91B6-BBE180ABADC3}" type="slidenum">
              <a:rPr lang="en-US" altLang="fa-IR" sz="1200" b="0" smtClean="0"/>
              <a:pPr/>
              <a:t>9</a:t>
            </a:fld>
            <a:endParaRPr lang="en-US" altLang="fa-IR" sz="1200" b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7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605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DE00B-09F3-43BF-B440-A07559A50DA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5820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5B7A1-B8AB-4769-82D7-0197E44367C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645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10646-323D-465C-9EFF-BA1C469FFFD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8676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6588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588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38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0AB1D-5187-4EB0-86A5-71AB4D32F01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5520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3B314-45F1-4EEA-BA42-A0B255A0E1B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1378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A2E67-2934-45F3-9F74-12A767FDC57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41577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EAA6-F09D-44F8-A68C-7EEC2E53F1B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339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25B94-4EB7-4120-9587-393ADE6653C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1084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E32F9-A208-444A-BDEE-EBA45249354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018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590E-2E1A-4558-A955-9D67500CA62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4735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E8AD1-D2A8-4FE6-A281-AE2ECD17AC9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2541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86B72-FC35-4150-87D9-14607AEE09A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45144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0FBA-0FCA-43B0-B28D-A3AFBD27F13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90374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78BD5-3FBD-450A-88B9-0DF3E5CEC0E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743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EA7B-BFF2-4435-8D23-788F3E9DD56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9829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BAD7-8EB8-4365-B995-669CC174817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659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8E71A-BFF5-4DC8-AE7F-770D54478B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9906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F11A3-E169-4C2A-8B73-F73A9887921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186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CA4F2-CABE-4144-9FEF-F584770A45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154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C38E3-ACA4-4D48-B72C-882AEC72AFF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485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7B2D7-1C69-4744-A831-6A23106E22C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5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1311B8-3DAE-4DE4-A269-C06787C03C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65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DD647D-AB27-4647-8352-95D9939ED3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4300" smtClean="0"/>
              <a:t>Verilog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B1530AF-6F87-4DF7-A4D7-D9C7A9AEB83C}" type="slidenum">
              <a:rPr lang="en-US" altLang="fa-IR" sz="1300" b="0" smtClean="0">
                <a:latin typeface="Arial" panose="020B0604020202020204" pitchFamily="34" charset="0"/>
              </a:rPr>
              <a:pPr/>
              <a:t>10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Behavioral Modeling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333500" y="908050"/>
            <a:ext cx="6407150" cy="2959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//Behavioral description of 2-to-1-line multiplexer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mux2x1_bh(A,B,select,OUT);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A,B,select;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reg OUT;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always @ (select or A or B)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if (select == 1) OUT = A;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else OUT =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3933825"/>
            <a:ext cx="8280400" cy="2663825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dirty="0" smtClean="0"/>
              <a:t>Uses </a:t>
            </a:r>
            <a:r>
              <a:rPr lang="en-US" altLang="fa-I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800" dirty="0" smtClean="0"/>
              <a:t> and an expression:</a:t>
            </a:r>
          </a:p>
          <a:p>
            <a:pPr marL="1198563" lvl="2" indent="-228600" eaLnBrk="1" hangingPunct="1"/>
            <a:r>
              <a:rPr lang="en-US" altLang="fa-IR" sz="2400" dirty="0" smtClean="0"/>
              <a:t>Change in any variable after </a:t>
            </a:r>
            <a:r>
              <a:rPr lang="en-US" altLang="fa-I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fa-IR" sz="2400" dirty="0" smtClean="0"/>
              <a:t> </a:t>
            </a:r>
            <a:r>
              <a:rPr lang="en-US" altLang="fa-IR" sz="2400" dirty="0" smtClean="0">
                <a:sym typeface="Wingdings" panose="05000000000000000000" pitchFamily="2" charset="2"/>
              </a:rPr>
              <a:t> runs again</a:t>
            </a:r>
            <a:endParaRPr lang="en-US" altLang="fa-IR" sz="2400" dirty="0" smtClean="0"/>
          </a:p>
          <a:p>
            <a:pPr marL="1198563" lvl="2" indent="-228600" eaLnBrk="1" hangingPunct="1"/>
            <a:r>
              <a:rPr lang="en-US" altLang="fa-IR" sz="2400" dirty="0" smtClean="0"/>
              <a:t>Statements within </a:t>
            </a:r>
            <a:r>
              <a:rPr lang="en-US" altLang="fa-I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400" dirty="0" smtClean="0"/>
              <a:t>: sequential</a:t>
            </a:r>
          </a:p>
          <a:p>
            <a:pPr marL="1600200" lvl="3" indent="-228600" eaLnBrk="1" hangingPunct="1"/>
            <a:r>
              <a:rPr lang="en-US" altLang="fa-IR" sz="1800" dirty="0" smtClean="0"/>
              <a:t>e.g. if else</a:t>
            </a:r>
          </a:p>
          <a:p>
            <a:pPr marL="1198563" lvl="2" indent="-228600" eaLnBrk="1" hangingPunct="1"/>
            <a:r>
              <a:rPr lang="en-US" altLang="fa-IR" sz="2400" dirty="0" smtClean="0"/>
              <a:t>Output of </a:t>
            </a:r>
            <a:r>
              <a:rPr lang="en-US" altLang="fa-I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altLang="fa-IR" sz="2400" dirty="0" smtClean="0"/>
              <a:t>construct must be  </a:t>
            </a:r>
            <a:r>
              <a:rPr lang="en-US" altLang="fa-I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400" dirty="0" smtClean="0"/>
              <a:t>.</a:t>
            </a:r>
          </a:p>
          <a:p>
            <a:pPr marL="1600200" lvl="3" indent="-228600" eaLnBrk="1" hangingPunct="1"/>
            <a:r>
              <a:rPr lang="en-US" altLang="fa-IR" sz="1800" dirty="0" smtClean="0"/>
              <a:t>A </a:t>
            </a:r>
            <a:r>
              <a:rPr lang="en-US" altLang="fa-I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800" dirty="0" smtClean="0"/>
              <a:t> net keeps its value until a new value is assigned</a:t>
            </a:r>
          </a:p>
          <a:p>
            <a:pPr marL="1198563" lvl="2" indent="-228600" eaLnBrk="1" hangingPunct="1"/>
            <a:endParaRPr lang="en-US" altLang="fa-I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90D62CD-962B-4E6A-9AA8-C2F201B7B024}" type="slidenum">
              <a:rPr lang="en-US" altLang="fa-IR" sz="1300" b="0" smtClean="0">
                <a:latin typeface="Arial" panose="020B0604020202020204" pitchFamily="34" charset="0"/>
              </a:rPr>
              <a:pPr/>
              <a:t>11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4-1 MUX (Behavioral)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258888" y="1052513"/>
            <a:ext cx="6551612" cy="4102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//Behavioral description of 4-to-1- line multiplexer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//Describes the function table of  Fig. 4-25(b).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mux4x1_bh (i0,i1,i2,i3,select,y);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i0,i1,i2,i3;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[1:0] 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reg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always @ (i0 or i1 or i2 or i3 or select)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case (select)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2'b00: y = i0;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2'b01: y = i1;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2'b10: y = i2;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2'b11: y = i3;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endcase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5229225"/>
            <a:ext cx="7920037" cy="1439863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smtClean="0"/>
              <a:t>For combinational circuits, all variables to be read must be used in sensitivity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4EB01C-3462-493E-872C-94413FB755E3}" type="slidenum">
              <a:rPr lang="en-US" altLang="fa-IR" sz="1300" b="0" smtClean="0">
                <a:latin typeface="Arial" panose="020B0604020202020204" pitchFamily="34" charset="0"/>
              </a:rPr>
              <a:pPr/>
              <a:t>12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Simulation and Synthesis</a:t>
            </a:r>
          </a:p>
        </p:txBody>
      </p:sp>
      <p:sp>
        <p:nvSpPr>
          <p:cNvPr id="28676" name="Rectangle 32"/>
          <p:cNvSpPr>
            <a:spLocks noChangeArrowheads="1"/>
          </p:cNvSpPr>
          <p:nvPr/>
        </p:nvSpPr>
        <p:spPr bwMode="auto">
          <a:xfrm>
            <a:off x="901700" y="1557338"/>
            <a:ext cx="7702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fa-IR" sz="30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Synthesis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Automatic design.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Software program takes design description and tries to find the circuit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	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31838" y="4811713"/>
            <a:ext cx="7696200" cy="1143000"/>
            <a:chOff x="48" y="3073"/>
            <a:chExt cx="4848" cy="720"/>
          </a:xfrm>
        </p:grpSpPr>
        <p:sp>
          <p:nvSpPr>
            <p:cNvPr id="28689" name="Text Box 34"/>
            <p:cNvSpPr txBox="1">
              <a:spLocks noChangeArrowheads="1"/>
            </p:cNvSpPr>
            <p:nvPr/>
          </p:nvSpPr>
          <p:spPr bwMode="auto">
            <a:xfrm>
              <a:off x="1248" y="313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کامپايل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0" name="Text Box 35"/>
            <p:cNvSpPr txBox="1">
              <a:spLocks noChangeArrowheads="1"/>
            </p:cNvSpPr>
            <p:nvPr/>
          </p:nvSpPr>
          <p:spPr bwMode="auto">
            <a:xfrm>
              <a:off x="182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1" name="Text Box 36"/>
            <p:cNvSpPr txBox="1">
              <a:spLocks noChangeArrowheads="1"/>
            </p:cNvSpPr>
            <p:nvPr/>
          </p:nvSpPr>
          <p:spPr bwMode="auto">
            <a:xfrm>
              <a:off x="48" y="313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ورود طرح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2" name="Text Box 37"/>
            <p:cNvSpPr txBox="1">
              <a:spLocks noChangeArrowheads="1"/>
            </p:cNvSpPr>
            <p:nvPr/>
          </p:nvSpPr>
          <p:spPr bwMode="auto">
            <a:xfrm>
              <a:off x="1632" y="346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3" name="Line 38"/>
            <p:cNvSpPr>
              <a:spLocks noChangeShapeType="1"/>
            </p:cNvSpPr>
            <p:nvPr/>
          </p:nvSpPr>
          <p:spPr bwMode="auto">
            <a:xfrm>
              <a:off x="1008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4" name="Line 39"/>
            <p:cNvSpPr>
              <a:spLocks noChangeShapeType="1"/>
            </p:cNvSpPr>
            <p:nvPr/>
          </p:nvSpPr>
          <p:spPr bwMode="auto">
            <a:xfrm>
              <a:off x="1776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5" name="Freeform 40"/>
            <p:cNvSpPr>
              <a:spLocks/>
            </p:cNvSpPr>
            <p:nvPr/>
          </p:nvSpPr>
          <p:spPr bwMode="auto">
            <a:xfrm>
              <a:off x="2172" y="3274"/>
              <a:ext cx="898" cy="279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192 h 279"/>
                <a:gd name="T4" fmla="*/ 0 w 898"/>
                <a:gd name="T5" fmla="*/ 279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6" name="Freeform 41"/>
            <p:cNvSpPr>
              <a:spLocks/>
            </p:cNvSpPr>
            <p:nvPr/>
          </p:nvSpPr>
          <p:spPr bwMode="auto">
            <a:xfrm>
              <a:off x="1152" y="3322"/>
              <a:ext cx="480" cy="240"/>
            </a:xfrm>
            <a:custGeom>
              <a:avLst/>
              <a:gdLst>
                <a:gd name="T0" fmla="*/ 480 w 480"/>
                <a:gd name="T1" fmla="*/ 240 h 240"/>
                <a:gd name="T2" fmla="*/ 48 w 480"/>
                <a:gd name="T3" fmla="*/ 192 h 240"/>
                <a:gd name="T4" fmla="*/ 192 w 480"/>
                <a:gd name="T5" fmla="*/ 0 h 240"/>
                <a:gd name="T6" fmla="*/ 0 60000 65536"/>
                <a:gd name="T7" fmla="*/ 0 60000 65536"/>
                <a:gd name="T8" fmla="*/ 0 60000 65536"/>
                <a:gd name="T9" fmla="*/ 0 w 480"/>
                <a:gd name="T10" fmla="*/ 0 h 240"/>
                <a:gd name="T11" fmla="*/ 480 w 4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40">
                  <a:moveTo>
                    <a:pt x="480" y="240"/>
                  </a:moveTo>
                  <a:cubicBezTo>
                    <a:pt x="288" y="236"/>
                    <a:pt x="96" y="232"/>
                    <a:pt x="48" y="192"/>
                  </a:cubicBezTo>
                  <a:cubicBezTo>
                    <a:pt x="0" y="152"/>
                    <a:pt x="96" y="76"/>
                    <a:pt x="1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7" name="Line 42"/>
            <p:cNvSpPr>
              <a:spLocks noChangeShapeType="1"/>
            </p:cNvSpPr>
            <p:nvPr/>
          </p:nvSpPr>
          <p:spPr bwMode="auto">
            <a:xfrm>
              <a:off x="2832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8" name="Text Box 43"/>
            <p:cNvSpPr txBox="1">
              <a:spLocks noChangeArrowheads="1"/>
            </p:cNvSpPr>
            <p:nvPr/>
          </p:nvSpPr>
          <p:spPr bwMode="auto">
            <a:xfrm>
              <a:off x="3024" y="313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سنتز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9" name="Text Box 44"/>
            <p:cNvSpPr txBox="1">
              <a:spLocks noChangeArrowheads="1"/>
            </p:cNvSpPr>
            <p:nvPr/>
          </p:nvSpPr>
          <p:spPr bwMode="auto">
            <a:xfrm>
              <a:off x="350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700" name="Line 45"/>
            <p:cNvSpPr>
              <a:spLocks noChangeShapeType="1"/>
            </p:cNvSpPr>
            <p:nvPr/>
          </p:nvSpPr>
          <p:spPr bwMode="auto">
            <a:xfrm>
              <a:off x="3504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701" name="Freeform 46"/>
            <p:cNvSpPr>
              <a:spLocks/>
            </p:cNvSpPr>
            <p:nvPr/>
          </p:nvSpPr>
          <p:spPr bwMode="auto">
            <a:xfrm>
              <a:off x="3936" y="3265"/>
              <a:ext cx="898" cy="432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2642 h 279"/>
                <a:gd name="T4" fmla="*/ 0 w 898"/>
                <a:gd name="T5" fmla="*/ 3846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702" name="Text Box 47"/>
            <p:cNvSpPr txBox="1">
              <a:spLocks noChangeArrowheads="1"/>
            </p:cNvSpPr>
            <p:nvPr/>
          </p:nvSpPr>
          <p:spPr bwMode="auto">
            <a:xfrm>
              <a:off x="3408" y="356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703" name="Freeform 48"/>
            <p:cNvSpPr>
              <a:spLocks/>
            </p:cNvSpPr>
            <p:nvPr/>
          </p:nvSpPr>
          <p:spPr bwMode="auto">
            <a:xfrm>
              <a:off x="488" y="3361"/>
              <a:ext cx="2920" cy="392"/>
            </a:xfrm>
            <a:custGeom>
              <a:avLst/>
              <a:gdLst>
                <a:gd name="T0" fmla="*/ 2920 w 2920"/>
                <a:gd name="T1" fmla="*/ 336 h 392"/>
                <a:gd name="T2" fmla="*/ 376 w 2920"/>
                <a:gd name="T3" fmla="*/ 336 h 392"/>
                <a:gd name="T4" fmla="*/ 664 w 2920"/>
                <a:gd name="T5" fmla="*/ 0 h 392"/>
                <a:gd name="T6" fmla="*/ 0 60000 65536"/>
                <a:gd name="T7" fmla="*/ 0 60000 65536"/>
                <a:gd name="T8" fmla="*/ 0 60000 65536"/>
                <a:gd name="T9" fmla="*/ 0 w 2920"/>
                <a:gd name="T10" fmla="*/ 0 h 392"/>
                <a:gd name="T11" fmla="*/ 2920 w 29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0" h="392">
                  <a:moveTo>
                    <a:pt x="2920" y="336"/>
                  </a:moveTo>
                  <a:cubicBezTo>
                    <a:pt x="1836" y="364"/>
                    <a:pt x="752" y="392"/>
                    <a:pt x="376" y="336"/>
                  </a:cubicBezTo>
                  <a:cubicBezTo>
                    <a:pt x="0" y="280"/>
                    <a:pt x="332" y="140"/>
                    <a:pt x="66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704" name="Rectangle 49"/>
            <p:cNvSpPr>
              <a:spLocks noChangeArrowheads="1"/>
            </p:cNvSpPr>
            <p:nvPr/>
          </p:nvSpPr>
          <p:spPr bwMode="auto">
            <a:xfrm>
              <a:off x="336" y="3073"/>
              <a:ext cx="4560" cy="7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808038" y="3570288"/>
            <a:ext cx="4191000" cy="990600"/>
            <a:chOff x="96" y="2544"/>
            <a:chExt cx="2640" cy="624"/>
          </a:xfrm>
        </p:grpSpPr>
        <p:grpSp>
          <p:nvGrpSpPr>
            <p:cNvPr id="28679" name="Group 33"/>
            <p:cNvGrpSpPr>
              <a:grpSpLocks/>
            </p:cNvGrpSpPr>
            <p:nvPr/>
          </p:nvGrpSpPr>
          <p:grpSpPr bwMode="auto">
            <a:xfrm>
              <a:off x="96" y="2640"/>
              <a:ext cx="2528" cy="519"/>
              <a:chOff x="96" y="2640"/>
              <a:chExt cx="2528" cy="519"/>
            </a:xfrm>
          </p:grpSpPr>
          <p:sp>
            <p:nvSpPr>
              <p:cNvPr id="28681" name="Text Box 34"/>
              <p:cNvSpPr txBox="1">
                <a:spLocks noChangeArrowheads="1"/>
              </p:cNvSpPr>
              <p:nvPr/>
            </p:nvSpPr>
            <p:spPr bwMode="auto">
              <a:xfrm>
                <a:off x="1296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fa-IR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کامپايل</a:t>
                </a:r>
                <a:endParaRPr lang="en-US" altLang="fa-IR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8682" name="Text Box 35"/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fa-IR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اجرا</a:t>
                </a:r>
                <a:endParaRPr lang="en-US" altLang="fa-IR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8683" name="Text Box 36"/>
              <p:cNvSpPr txBox="1">
                <a:spLocks noChangeArrowheads="1"/>
              </p:cNvSpPr>
              <p:nvPr/>
            </p:nvSpPr>
            <p:spPr bwMode="auto">
              <a:xfrm>
                <a:off x="96" y="26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fa-IR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برنامه نويسي</a:t>
                </a:r>
                <a:endParaRPr lang="en-US" altLang="fa-IR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8684" name="Text Box 37"/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fa-IR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ويرايش</a:t>
                </a:r>
                <a:endParaRPr lang="en-US" altLang="fa-IR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8685" name="Line 38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8686" name="Line 39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8687" name="Freeform 40"/>
              <p:cNvSpPr>
                <a:spLocks/>
              </p:cNvSpPr>
              <p:nvPr/>
            </p:nvSpPr>
            <p:spPr bwMode="auto">
              <a:xfrm>
                <a:off x="2160" y="2784"/>
                <a:ext cx="464" cy="288"/>
              </a:xfrm>
              <a:custGeom>
                <a:avLst/>
                <a:gdLst>
                  <a:gd name="T0" fmla="*/ 192 w 464"/>
                  <a:gd name="T1" fmla="*/ 0 h 288"/>
                  <a:gd name="T2" fmla="*/ 432 w 464"/>
                  <a:gd name="T3" fmla="*/ 192 h 288"/>
                  <a:gd name="T4" fmla="*/ 0 w 464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64"/>
                  <a:gd name="T10" fmla="*/ 0 h 288"/>
                  <a:gd name="T11" fmla="*/ 464 w 46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4" h="288">
                    <a:moveTo>
                      <a:pt x="192" y="0"/>
                    </a:moveTo>
                    <a:cubicBezTo>
                      <a:pt x="328" y="72"/>
                      <a:pt x="464" y="144"/>
                      <a:pt x="432" y="192"/>
                    </a:cubicBezTo>
                    <a:cubicBezTo>
                      <a:pt x="400" y="240"/>
                      <a:pt x="72" y="272"/>
                      <a:pt x="0" y="28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8688" name="Freeform 41"/>
              <p:cNvSpPr>
                <a:spLocks/>
              </p:cNvSpPr>
              <p:nvPr/>
            </p:nvSpPr>
            <p:spPr bwMode="auto">
              <a:xfrm>
                <a:off x="1200" y="2832"/>
                <a:ext cx="480" cy="240"/>
              </a:xfrm>
              <a:custGeom>
                <a:avLst/>
                <a:gdLst>
                  <a:gd name="T0" fmla="*/ 480 w 480"/>
                  <a:gd name="T1" fmla="*/ 240 h 240"/>
                  <a:gd name="T2" fmla="*/ 48 w 480"/>
                  <a:gd name="T3" fmla="*/ 192 h 240"/>
                  <a:gd name="T4" fmla="*/ 192 w 48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40"/>
                  <a:gd name="T11" fmla="*/ 480 w 48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40">
                    <a:moveTo>
                      <a:pt x="480" y="240"/>
                    </a:moveTo>
                    <a:cubicBezTo>
                      <a:pt x="288" y="236"/>
                      <a:pt x="96" y="232"/>
                      <a:pt x="48" y="192"/>
                    </a:cubicBezTo>
                    <a:cubicBezTo>
                      <a:pt x="0" y="152"/>
                      <a:pt x="96" y="76"/>
                      <a:pt x="19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28680" name="Rectangle 42"/>
            <p:cNvSpPr>
              <a:spLocks noChangeArrowheads="1"/>
            </p:cNvSpPr>
            <p:nvPr/>
          </p:nvSpPr>
          <p:spPr bwMode="auto">
            <a:xfrm>
              <a:off x="336" y="2544"/>
              <a:ext cx="2400" cy="62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F9BDA54-6FE4-4601-AD3B-CE6301BDD18C}" type="slidenum">
              <a:rPr lang="en-US" altLang="fa-IR" sz="1300" b="0" smtClean="0">
                <a:latin typeface="Arial" panose="020B0604020202020204" pitchFamily="34" charset="0"/>
              </a:rPr>
              <a:pPr/>
              <a:t>13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Testbench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295400" y="3573463"/>
            <a:ext cx="6551613" cy="1358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	A = 1; B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#10	A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#20	A = 1; B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064500" cy="3024187"/>
          </a:xfrm>
          <a:noFill/>
        </p:spPr>
        <p:txBody>
          <a:bodyPr/>
          <a:lstStyle/>
          <a:p>
            <a:pPr marL="0" indent="0" eaLnBrk="1" hangingPunct="1"/>
            <a:r>
              <a:rPr lang="en-US" altLang="fa-IR" sz="3600" dirty="0" smtClean="0"/>
              <a:t>  Testbench:</a:t>
            </a:r>
          </a:p>
          <a:p>
            <a:pPr marL="347663" lvl="1" indent="-231775" eaLnBrk="1" hangingPunct="1"/>
            <a:r>
              <a:rPr lang="en-US" altLang="fa-IR" sz="2800" dirty="0" smtClean="0"/>
              <a:t> Applies inputs and is used to see the outputs.</a:t>
            </a:r>
          </a:p>
          <a:p>
            <a:pPr marL="347663" lvl="1" indent="-231775" eaLnBrk="1" hangingPunct="1"/>
            <a:r>
              <a:rPr lang="en-US" altLang="fa-IR" sz="2800" dirty="0" smtClean="0"/>
              <a:t> Uses </a:t>
            </a:r>
            <a:r>
              <a:rPr lang="en-US" altLang="fa-I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800" dirty="0" smtClean="0"/>
              <a:t> to drive the values.</a:t>
            </a:r>
          </a:p>
          <a:p>
            <a:pPr marL="1198563" lvl="2" indent="-228600" eaLnBrk="1" hangingPunct="1"/>
            <a:r>
              <a:rPr lang="en-US" altLang="fa-IR" sz="2400" dirty="0" smtClean="0"/>
              <a:t>runs once.</a:t>
            </a:r>
          </a:p>
          <a:p>
            <a:pPr marL="347663" lvl="1" indent="-231775" eaLnBrk="1" hangingPunct="1"/>
            <a:r>
              <a:rPr lang="en-US" altLang="fa-IR" sz="2800" dirty="0" smtClean="0"/>
              <a:t> </a:t>
            </a:r>
            <a:r>
              <a:rPr lang="en-US" altLang="fa-I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800" dirty="0" smtClean="0"/>
              <a:t> runs many times</a:t>
            </a:r>
          </a:p>
          <a:p>
            <a:pPr marL="1198563" lvl="2" indent="-228600" eaLnBrk="1" hangingPunct="1"/>
            <a:endParaRPr lang="en-US" altLang="fa-I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475C2D1-B942-43E7-B39F-037FEBDF902E}" type="slidenum">
              <a:rPr lang="en-US" altLang="fa-IR" sz="1300" b="0" smtClean="0">
                <a:latin typeface="Arial" panose="020B0604020202020204" pitchFamily="34" charset="0"/>
              </a:rPr>
              <a:pPr/>
              <a:t>14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Testbench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064500" cy="3024187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smtClean="0"/>
              <a:t>  001 is added to D seven times with 10 time units in between.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042988" y="2349500"/>
            <a:ext cx="6551612" cy="1358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	D = 3’b000;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		repeat (7)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#10	D = D + 3’b001;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BDA1E3-76F5-4AC7-A5BC-92A9FBF705B0}" type="slidenum">
              <a:rPr lang="en-US" altLang="fa-IR" sz="1300" b="0" smtClean="0">
                <a:latin typeface="Arial" panose="020B0604020202020204" pitchFamily="34" charset="0"/>
              </a:rPr>
              <a:pPr/>
              <a:t>15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Testbench Structure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64500" cy="4608512"/>
          </a:xfrm>
          <a:noFill/>
        </p:spPr>
        <p:txBody>
          <a:bodyPr/>
          <a:lstStyle/>
          <a:p>
            <a:pPr marL="725488" lvl="1" eaLnBrk="1" hangingPunct="1">
              <a:lnSpc>
                <a:spcPct val="90000"/>
              </a:lnSpc>
            </a:pPr>
            <a:r>
              <a:rPr lang="en-US" altLang="fa-IR" sz="2800" dirty="0" smtClean="0"/>
              <a:t>  Testbench items: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dirty="0" smtClean="0"/>
              <a:t>test module name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dirty="0" err="1" smtClean="0"/>
              <a:t>reg</a:t>
            </a:r>
            <a:r>
              <a:rPr lang="en-US" altLang="fa-IR" sz="2400" dirty="0" smtClean="0"/>
              <a:t> and wire declarations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dirty="0" smtClean="0"/>
              <a:t>instantiation of circuit under test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dirty="0" smtClean="0"/>
              <a:t>initial/always statement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dirty="0" smtClean="0"/>
              <a:t>outputs display</a:t>
            </a:r>
          </a:p>
          <a:p>
            <a:pPr marL="725488" lvl="1" eaLnBrk="1" hangingPunct="1">
              <a:lnSpc>
                <a:spcPct val="90000"/>
              </a:lnSpc>
            </a:pPr>
            <a:r>
              <a:rPr lang="en-US" altLang="fa-IR" sz="2800" dirty="0" smtClean="0"/>
              <a:t>No input/output ports:</a:t>
            </a:r>
          </a:p>
          <a:p>
            <a:pPr marL="1503363" lvl="2" eaLnBrk="1" hangingPunct="1">
              <a:lnSpc>
                <a:spcPct val="90000"/>
              </a:lnSpc>
            </a:pPr>
            <a:r>
              <a:rPr lang="en-US" altLang="fa-IR" sz="2400" dirty="0" smtClean="0"/>
              <a:t>Signals are applied through local </a:t>
            </a:r>
            <a:r>
              <a:rPr lang="en-US" altLang="fa-I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400" dirty="0" err="1" smtClean="0"/>
              <a:t>s</a:t>
            </a:r>
            <a:r>
              <a:rPr lang="en-US" altLang="fa-IR" sz="2400" dirty="0" smtClean="0"/>
              <a:t>.</a:t>
            </a:r>
          </a:p>
          <a:p>
            <a:pPr marL="1503363" lvl="2" eaLnBrk="1" hangingPunct="1">
              <a:lnSpc>
                <a:spcPct val="90000"/>
              </a:lnSpc>
            </a:pPr>
            <a:r>
              <a:rPr lang="en-US" altLang="fa-IR" sz="2400" dirty="0" smtClean="0"/>
              <a:t>Outputs to be displayed are declared as </a:t>
            </a:r>
            <a:r>
              <a:rPr lang="en-US" altLang="fa-I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altLang="fa-IR" sz="2400" dirty="0" smtClean="0"/>
              <a:t>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CAF382-B32E-4ED2-A104-0198B56D2551}" type="slidenum">
              <a:rPr lang="en-US" altLang="fa-IR" sz="1300" b="0" smtClean="0">
                <a:latin typeface="Arial" panose="020B0604020202020204" pitchFamily="34" charset="0"/>
              </a:rPr>
              <a:pPr/>
              <a:t>16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Testbench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064500" cy="3024187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dirty="0" smtClean="0"/>
              <a:t>  You can see waveforms</a:t>
            </a:r>
          </a:p>
          <a:p>
            <a:pPr marL="347663" lvl="1" indent="-231775" eaLnBrk="1" hangingPunct="1"/>
            <a:r>
              <a:rPr lang="en-US" altLang="fa-IR" sz="2800" dirty="0" smtClean="0"/>
              <a:t>  Values can be displayed by Verilog system tasks: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$display</a:t>
            </a:r>
            <a:r>
              <a:rPr lang="en-US" altLang="fa-IR" sz="2400" dirty="0" smtClean="0"/>
              <a:t>: displays variable value once (with newline)</a:t>
            </a:r>
          </a:p>
          <a:p>
            <a:pPr marL="1600200" lvl="3" indent="-228600" eaLnBrk="1" hangingPunct="1"/>
            <a:r>
              <a:rPr lang="en-US" altLang="fa-IR" sz="1800" dirty="0" smtClean="0"/>
              <a:t>$display (format, argument list);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$write</a:t>
            </a:r>
            <a:r>
              <a:rPr lang="en-US" altLang="fa-IR" sz="2400" dirty="0" smtClean="0"/>
              <a:t>: as $display without newline,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$monitor</a:t>
            </a:r>
            <a:r>
              <a:rPr lang="en-US" altLang="fa-IR" sz="2400" dirty="0" smtClean="0"/>
              <a:t>: displays any variable that is changed during simulation.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$time</a:t>
            </a:r>
            <a:r>
              <a:rPr lang="en-US" altLang="fa-IR" sz="2400" dirty="0" smtClean="0"/>
              <a:t>: shows simulation time.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$finish</a:t>
            </a:r>
            <a:r>
              <a:rPr lang="en-US" altLang="fa-IR" sz="2400" dirty="0" smtClean="0"/>
              <a:t>: finishes simulation.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476375" y="5480050"/>
            <a:ext cx="6551613" cy="901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$display (“%d %b %b”, C, A, 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$display (“time = %0d A = %b B = %b”, $time, A, B)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EA4EEC-1214-4960-85FD-D4D30465BD0B}" type="slidenum">
              <a:rPr lang="en-US" altLang="fa-IR" sz="1300" b="0" smtClean="0">
                <a:latin typeface="Arial" panose="020B0604020202020204" pitchFamily="34" charset="0"/>
              </a:rPr>
              <a:pPr/>
              <a:t>17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Testbench: Example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95288" y="692150"/>
            <a:ext cx="8569325" cy="6238246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//HDL Example 4-9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//Stimulus for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mux2x1_df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testmux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TA,TB,TS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//inputs for mux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wire Y;       //output from mux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mux2x1_df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mx (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TA,TB,TS,Y</a:t>
            </a:r>
            <a:r>
              <a:rPr lang="en-US" altLang="fa-I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);//instantiate 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mux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1; TA = 0; TB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#10 TA = 1; TB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#10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#10 TA = 0; TB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$monitor("select = %b A = %b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%b OUT = %b time = %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0d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TA, TB, Y, $time);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fa-I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2-to-1-line multiplexer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//from Example 4-6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mux2x1_df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A,B,select,OUT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input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A,B,select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output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assign OUT = select ? A :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4572000" y="765175"/>
            <a:ext cx="45720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Testbench items: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 dirty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test module name,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 dirty="0" err="1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reg</a:t>
            </a:r>
            <a:r>
              <a:rPr lang="en-US" altLang="fa-IR" sz="2000" b="0" dirty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and wire declarations,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 dirty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instantiation of circuit under test,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 dirty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initial/always statement,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 dirty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outputs display,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55E3B8-A823-4B81-B90C-6E19268E9FD0}" type="slidenum">
              <a:rPr lang="en-US" altLang="fa-IR" sz="1300" b="0" smtClean="0">
                <a:latin typeface="Arial" panose="020B0604020202020204" pitchFamily="34" charset="0"/>
              </a:rPr>
              <a:pPr/>
              <a:t>18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Testbench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848600" cy="4752975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%0d</a:t>
            </a:r>
            <a:r>
              <a:rPr lang="en-US" altLang="fa-IR" sz="2800" smtClean="0"/>
              <a:t> is better for </a:t>
            </a:r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altLang="fa-IR" sz="2800" smtClean="0"/>
              <a:t> because </a:t>
            </a:r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altLang="fa-IR" sz="2800" smtClean="0"/>
              <a:t> reserves 10 positions.</a:t>
            </a:r>
          </a:p>
          <a:p>
            <a:pPr marL="347663" lvl="1" indent="-231775" eaLnBrk="1" hangingPunct="1"/>
            <a:r>
              <a:rPr lang="en-US" altLang="fa-IR" sz="2800" smtClean="0"/>
              <a:t>MUX inputs: </a:t>
            </a:r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800" smtClean="0"/>
              <a:t>,</a:t>
            </a:r>
          </a:p>
          <a:p>
            <a:pPr marL="347663" lvl="1" indent="-231775" eaLnBrk="1" hangingPunct="1"/>
            <a:r>
              <a:rPr lang="en-US" altLang="fa-IR" sz="2800" smtClean="0"/>
              <a:t>MUX output: </a:t>
            </a:r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altLang="fa-IR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ED6F9A-5887-4915-BC49-B368F1C9D242}" type="slidenum">
              <a:rPr lang="en-US" altLang="fa-IR" sz="1300" b="0" smtClean="0">
                <a:latin typeface="Arial" panose="020B0604020202020204" pitchFamily="34" charset="0"/>
              </a:rPr>
              <a:pPr/>
              <a:t>19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Testbench: Example 2</a:t>
            </a:r>
          </a:p>
        </p:txBody>
      </p:sp>
      <p:pic>
        <p:nvPicPr>
          <p:cNvPr id="43012" name="Picture 6" descr="AACFLOL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619283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BEF7180-D65E-4FE8-BCD6-8F0B73A3AFE8}" type="slidenum">
              <a:rPr lang="en-US" altLang="fa-IR" sz="1300" b="0" smtClean="0">
                <a:latin typeface="Arial" panose="020B0604020202020204" pitchFamily="34" charset="0"/>
              </a:rPr>
              <a:pPr/>
              <a:t>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Hierarchical Design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79388" y="1125538"/>
            <a:ext cx="53292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47663" indent="-2317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</a:rPr>
              <a:t>4-bit adder in terms of full-adders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</a:rPr>
              <a:t>Full-adders in terms of half-adders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</a:rPr>
              <a:t>Half-adders in terms of gates.</a:t>
            </a:r>
          </a:p>
        </p:txBody>
      </p:sp>
      <p:pic>
        <p:nvPicPr>
          <p:cNvPr id="8197" name="Picture 4" descr="AACFLO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27325"/>
            <a:ext cx="777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95288" y="2493963"/>
            <a:ext cx="4752975" cy="3814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95288" y="2709863"/>
            <a:ext cx="5184775" cy="24034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//HDL Example 4-2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//Gate-level hierarchical description of 4-bit adder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 Description of half adder (see Fig 4-5b)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module halfadder (S,C,x,y);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input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output S,C;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//Instantiate primitive gates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xor (S,x,y);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and (C,x,y);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174A4F9-D4C7-4FFF-BAD5-BAECC2E6DB1B}" type="slidenum">
              <a:rPr lang="en-US" altLang="fa-IR" sz="1300" b="0" smtClean="0">
                <a:latin typeface="Arial" panose="020B0604020202020204" pitchFamily="34" charset="0"/>
              </a:rPr>
              <a:pPr/>
              <a:t>20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Testbench: </a:t>
            </a:r>
            <a:r>
              <a:rPr lang="en-US" altLang="fa-IR" sz="3600" dirty="0" err="1" smtClean="0"/>
              <a:t>Example2</a:t>
            </a:r>
            <a:endParaRPr lang="en-US" altLang="fa-IR" sz="3600" dirty="0" smtClean="0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95288" y="692150"/>
            <a:ext cx="5832475" cy="4102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//Gate-level description of circuit of Fig. 4-2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analysis (A,B,C,F1,F2);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 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 F1,F2;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wire    T1,T2,T3,F2not,E1,E2,E3;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or  g1 (T1,A,B,C);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g2 (T2,A,B,C);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g3 (E1,A,B);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g4 (E2,A,C);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g5 (E3,B,C);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or  g6 (F2,E1,E2,E3);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not g7 (F2not,F2);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g8 (T3,T1,F2not);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or  g9 (F1,T2,T3);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644548" name="Rectangle 4"/>
          <p:cNvSpPr>
            <a:spLocks noChangeArrowheads="1"/>
          </p:cNvSpPr>
          <p:nvPr/>
        </p:nvSpPr>
        <p:spPr bwMode="auto">
          <a:xfrm>
            <a:off x="3348038" y="2838450"/>
            <a:ext cx="5545137" cy="3302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//Stimulus to analyze the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test_circuit;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reg [2:0]D;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wire F1,F2;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analysis fig42(D[2],D[1],D[0],F1,F2);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D = 3'b000;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repeat(7)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#10 D = D + 1'b1;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$monitor ("ABC = %b F1 = %b F2 =%b ",D, F1, F2);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644549" name="Rectangle 5"/>
          <p:cNvSpPr>
            <a:spLocks noChangeArrowheads="1"/>
          </p:cNvSpPr>
          <p:nvPr/>
        </p:nvSpPr>
        <p:spPr bwMode="auto">
          <a:xfrm>
            <a:off x="250825" y="4076700"/>
            <a:ext cx="3167063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Simulation Log: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000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001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010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011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100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101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110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111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8" grpId="0" animBg="1"/>
      <p:bldP spid="16445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B0B1A4-B7C2-48CF-9397-4822702F21B2}" type="slidenum">
              <a:rPr lang="en-US" altLang="fa-IR" sz="1300" b="0" smtClean="0">
                <a:latin typeface="Arial" panose="020B0604020202020204" pitchFamily="34" charset="0"/>
              </a:rPr>
              <a:pPr/>
              <a:t>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Hierarchical Design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476375" y="3860800"/>
            <a:ext cx="4824413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68313" y="981075"/>
            <a:ext cx="5761037" cy="22193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//Description of full adder (see Fig 4-8)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module fulladder (S,C,x,y,z);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input x,y,z;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output S,C;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wire S1,D1,D2; //Outputs of first XOR and two AND gates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//Instantiate the halfadder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halfadder HA1 (S1,D1,x,y),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HA2 (S,D2,S1,z);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or g1(C,D2,D1);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6" name="Picture 5" descr="AACFLOR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4075" y="4379913"/>
            <a:ext cx="4894263" cy="1928812"/>
          </a:xfrm>
          <a:noFill/>
        </p:spPr>
      </p:pic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2268538" y="4221163"/>
            <a:ext cx="1439862" cy="1223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140200" y="4292600"/>
            <a:ext cx="1439863" cy="1223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61960" name="Text Box 8"/>
          <p:cNvSpPr txBox="1">
            <a:spLocks noChangeArrowheads="1"/>
          </p:cNvSpPr>
          <p:nvPr/>
        </p:nvSpPr>
        <p:spPr bwMode="auto">
          <a:xfrm>
            <a:off x="3708400" y="4867275"/>
            <a:ext cx="10795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D1</a:t>
            </a:r>
          </a:p>
        </p:txBody>
      </p:sp>
      <p:sp>
        <p:nvSpPr>
          <p:cNvPr id="1661961" name="Text Box 9"/>
          <p:cNvSpPr txBox="1">
            <a:spLocks noChangeArrowheads="1"/>
          </p:cNvSpPr>
          <p:nvPr/>
        </p:nvSpPr>
        <p:spPr bwMode="auto">
          <a:xfrm>
            <a:off x="3708400" y="4292600"/>
            <a:ext cx="10795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S1</a:t>
            </a:r>
          </a:p>
        </p:txBody>
      </p:sp>
      <p:sp>
        <p:nvSpPr>
          <p:cNvPr id="1661962" name="Text Box 10"/>
          <p:cNvSpPr txBox="1">
            <a:spLocks noChangeArrowheads="1"/>
          </p:cNvSpPr>
          <p:nvPr/>
        </p:nvSpPr>
        <p:spPr bwMode="auto">
          <a:xfrm>
            <a:off x="5580063" y="4941888"/>
            <a:ext cx="10795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D2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6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6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960" grpId="0"/>
      <p:bldP spid="1661961" grpId="0"/>
      <p:bldP spid="16619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73AB7C8-C825-4C15-9DCB-9E8FF3F98088}" type="slidenum">
              <a:rPr lang="en-US" altLang="fa-IR" sz="1300" b="0" smtClean="0">
                <a:latin typeface="Arial" panose="020B0604020202020204" pitchFamily="34" charset="0"/>
              </a:rPr>
              <a:pPr/>
              <a:t>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Hierarchical Design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76375" y="3860800"/>
            <a:ext cx="4824413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23850" y="1557338"/>
            <a:ext cx="4714875" cy="2771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//Description of 4-bit adder (see Fig 4-9)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module _4bit_adder (S,C4,A,B,C0);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input [3:0] 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input C0;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output [3:0] S;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output C4;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wire C1,C2,C3;  //Intermediate carries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//Instantiate the fulladder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fulladder  FA0 (S[0],C1,A[0],B[0],C0),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FA1 (S[1],C2,A[1],B[1],C1),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FA2 (S[2],C3,A[2],B[2],C2),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FA3 (S[3],C4,A[3],B[3],C3);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4" name="Picture 5" descr="AACFLOS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4365625"/>
            <a:ext cx="5040312" cy="1979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136008-AEE4-44B7-8B86-E92293082F24}" type="slidenum">
              <a:rPr lang="en-US" altLang="fa-IR" sz="1300" b="0" smtClean="0">
                <a:latin typeface="Arial" panose="020B0604020202020204" pitchFamily="34" charset="0"/>
              </a:rPr>
              <a:pPr/>
              <a:t>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Dataflow Description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608513" cy="4032250"/>
          </a:xfrm>
        </p:spPr>
        <p:txBody>
          <a:bodyPr/>
          <a:lstStyle/>
          <a:p>
            <a:pPr eaLnBrk="1" hangingPunct="1"/>
            <a:r>
              <a:rPr lang="en-US" altLang="fa-IR" sz="3000" smtClean="0"/>
              <a:t>Using some operators and signal assignments</a:t>
            </a:r>
          </a:p>
          <a:p>
            <a:pPr lvl="1" eaLnBrk="1" hangingPunct="1"/>
            <a:r>
              <a:rPr lang="en-US" altLang="fa-IR" sz="2500" smtClean="0"/>
              <a:t>concat appends two operands and makes a larger one.</a:t>
            </a:r>
          </a:p>
          <a:p>
            <a:pPr lvl="1" eaLnBrk="1" hangingPunct="1"/>
            <a:endParaRPr lang="en-US" altLang="fa-IR" sz="2500" smtClean="0"/>
          </a:p>
        </p:txBody>
      </p:sp>
      <p:graphicFrame>
        <p:nvGraphicFramePr>
          <p:cNvPr id="1495488" name="Group 448"/>
          <p:cNvGraphicFramePr>
            <a:graphicFrameLocks noGrp="1"/>
          </p:cNvGraphicFramePr>
          <p:nvPr>
            <p:ph sz="half" idx="2"/>
          </p:nvPr>
        </p:nvGraphicFramePr>
        <p:xfrm>
          <a:off x="4859338" y="1844675"/>
          <a:ext cx="3810000" cy="4362452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operator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Operation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+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 addition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-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 subtraction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&amp;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Bitwise and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|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Bitwise or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^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Bitwise xor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~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Bitwise not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==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Equality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&gt;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Greater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&lt;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Less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{  }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Concatenation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?: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Conditional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72AD97A-F4BC-4258-BE00-6D685A955075}" type="slidenum">
              <a:rPr lang="en-US" altLang="fa-IR" sz="1300" b="0" smtClean="0">
                <a:latin typeface="Arial" panose="020B0604020202020204" pitchFamily="34" charset="0"/>
              </a:rPr>
              <a:pPr/>
              <a:t>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</a:t>
            </a:r>
          </a:p>
        </p:txBody>
      </p:sp>
      <p:sp>
        <p:nvSpPr>
          <p:cNvPr id="16388" name="Rectangle 11"/>
          <p:cNvSpPr>
            <a:spLocks noChangeArrowheads="1"/>
          </p:cNvSpPr>
          <p:nvPr/>
        </p:nvSpPr>
        <p:spPr bwMode="auto">
          <a:xfrm>
            <a:off x="3851275" y="1268413"/>
            <a:ext cx="4679950" cy="318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a 2-to-4-line decoder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//See Fig.4-19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decoder_df (A,B,E,D);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A,B,E;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[0:3]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assign D[0] = ~(~A &amp; ~B &amp; ~E),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D[1] = ~(~A &amp; B &amp; ~E),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D[2] = ~(A &amp; ~B &amp; ~E),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D[3] = ~(A &amp; B &amp; ~E);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638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7920037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mtClean="0"/>
              <a:t>continuous assignment:</a:t>
            </a:r>
          </a:p>
          <a:p>
            <a:pPr marL="1198563" lvl="2" indent="-228600" eaLnBrk="1" hangingPunct="1"/>
            <a:r>
              <a:rPr lang="en-US" altLang="fa-IR" smtClean="0"/>
              <a:t>assigns a value to a net (</a:t>
            </a:r>
            <a:r>
              <a:rPr lang="en-US" altLang="fa-IR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altLang="fa-IR" smtClean="0"/>
              <a:t>, </a:t>
            </a:r>
            <a:r>
              <a:rPr lang="en-US" altLang="fa-IR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fa-IR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2C2F5E-766F-46F7-A6DD-ADC4B17DBD08}" type="slidenum">
              <a:rPr lang="en-US" altLang="fa-IR" sz="1300" b="0" smtClean="0">
                <a:latin typeface="Arial" panose="020B0604020202020204" pitchFamily="34" charset="0"/>
              </a:rPr>
              <a:pPr/>
              <a:t>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MUX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124075" y="2276475"/>
            <a:ext cx="4895850" cy="8239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900">
                <a:latin typeface="Courier New" panose="02070309020205020404" pitchFamily="49" charset="0"/>
                <a:cs typeface="Courier New" panose="02070309020205020404" pitchFamily="49" charset="0"/>
              </a:rPr>
              <a:t>assign Y = (A &amp; S) | (B &amp; ~S);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368425" y="3357563"/>
            <a:ext cx="6372225" cy="22733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2-to-1-line multiplexer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mux2x1_df (A,B,select,OUT);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A,B,select;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assign OUT = select ? A :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EED64D-10F7-476B-9195-658FCD6474E6}" type="slidenum">
              <a:rPr lang="en-US" altLang="fa-IR" sz="1300" b="0" smtClean="0">
                <a:latin typeface="Arial" panose="020B0604020202020204" pitchFamily="34" charset="0"/>
              </a:rPr>
              <a:pPr/>
              <a:t>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Adder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197100" y="1268413"/>
            <a:ext cx="4679950" cy="2844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4-bit adder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binary_adder (A,B,Cin,SUM,Cout);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[3:0] 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Cin;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[3:0] SUM;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Cout;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assign {Cout,SUM} = A + B + Cin;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7920037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mtClean="0"/>
              <a:t>+ can be used to add binary numbers.</a:t>
            </a:r>
          </a:p>
          <a:p>
            <a:pPr marL="347663" lvl="1" indent="-231775" eaLnBrk="1" hangingPunct="1"/>
            <a:r>
              <a:rPr lang="en-US" altLang="fa-IR" smtClean="0"/>
              <a:t>Cout and SUM are concatenated.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404B544-CE6A-4062-B8AE-C8B1768EA554}" type="slidenum">
              <a:rPr lang="en-US" altLang="fa-IR" sz="1300" b="0" smtClean="0">
                <a:latin typeface="Arial" panose="020B0604020202020204" pitchFamily="34" charset="0"/>
              </a:rPr>
              <a:pPr/>
              <a:t>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Comparator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333500" y="1268413"/>
            <a:ext cx="6407150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a 4-bit comparator.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magcomp (A,B,ALTB,AGTB,AEQB);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[3:0] 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ALTB,AGTB,AEQB;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assign ALTB = (A &lt; B),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AGTB = (A &gt; B),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AEQB = (A == 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7920037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mtClean="0"/>
              <a:t>Comparison operators can be used to compare n-bit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60079</TotalTime>
  <Words>1510</Words>
  <Application>Microsoft Office PowerPoint</Application>
  <PresentationFormat>On-screen Show (4:3)</PresentationFormat>
  <Paragraphs>347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 Nazanin</vt:lpstr>
      <vt:lpstr>Courier New</vt:lpstr>
      <vt:lpstr>Times New Roman</vt:lpstr>
      <vt:lpstr>Titr</vt:lpstr>
      <vt:lpstr>Wingdings</vt:lpstr>
      <vt:lpstr>Zar</vt:lpstr>
      <vt:lpstr>1_presentation_template</vt:lpstr>
      <vt:lpstr>2_presentation_template</vt:lpstr>
      <vt:lpstr>Verilog</vt:lpstr>
      <vt:lpstr>Hierarchical Design</vt:lpstr>
      <vt:lpstr>Hierarchical Design</vt:lpstr>
      <vt:lpstr>Hierarchical Design</vt:lpstr>
      <vt:lpstr>Dataflow Description</vt:lpstr>
      <vt:lpstr>Decoder</vt:lpstr>
      <vt:lpstr>MUX</vt:lpstr>
      <vt:lpstr>4-Bit Adder</vt:lpstr>
      <vt:lpstr>4-Bit Comparator</vt:lpstr>
      <vt:lpstr>Behavioral Modeling</vt:lpstr>
      <vt:lpstr>4-1 MUX (Behavioral)</vt:lpstr>
      <vt:lpstr>Simulation and Synthesis</vt:lpstr>
      <vt:lpstr>Testbench</vt:lpstr>
      <vt:lpstr>Testbench</vt:lpstr>
      <vt:lpstr>Testbench Structure</vt:lpstr>
      <vt:lpstr>Testbench</vt:lpstr>
      <vt:lpstr>Testbench: Example</vt:lpstr>
      <vt:lpstr>Testbench</vt:lpstr>
      <vt:lpstr>Testbench: Example 2</vt:lpstr>
      <vt:lpstr>Testbench: Example2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350</cp:revision>
  <dcterms:created xsi:type="dcterms:W3CDTF">1601-01-01T00:00:00Z</dcterms:created>
  <dcterms:modified xsi:type="dcterms:W3CDTF">2022-11-29T05:38:56Z</dcterms:modified>
</cp:coreProperties>
</file>