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99" d="100"/>
          <a:sy n="99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5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478782211059396E-2"/>
          <c:y val="8.019307315321858E-2"/>
          <c:w val="0.89828995665158928"/>
          <c:h val="0.69751103449079377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1-7043-4EDA-AE78-DAADCE77A16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3-7043-4EDA-AE78-DAADCE77A16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5-7043-4EDA-AE78-DAADCE77A165}"/>
              </c:ext>
            </c:extLst>
          </c:dPt>
          <c:dPt>
            <c:idx val="3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7-7043-4EDA-AE78-DAADCE77A165}"/>
              </c:ext>
            </c:extLst>
          </c:dPt>
          <c:dPt>
            <c:idx val="4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9-7043-4EDA-AE78-DAADCE77A165}"/>
              </c:ext>
            </c:extLst>
          </c:dPt>
          <c:dPt>
            <c:idx val="5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B-7043-4EDA-AE78-DAADCE77A165}"/>
              </c:ext>
            </c:extLst>
          </c:dPt>
          <c:dPt>
            <c:idx val="6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D-7043-4EDA-AE78-DAADCE77A165}"/>
              </c:ext>
            </c:extLst>
          </c:dPt>
          <c:dPt>
            <c:idx val="7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F-7043-4EDA-AE78-DAADCE77A165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1-7043-4EDA-AE78-DAADCE77A165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3-7043-4EDA-AE78-DAADCE77A165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5-7043-4EDA-AE78-DAADCE77A165}"/>
              </c:ext>
            </c:extLst>
          </c:dPt>
          <c:cat>
            <c:strRef>
              <c:f>Feuil1!$C$6:$C$16</c:f>
              <c:strCache>
                <c:ptCount val="11"/>
                <c:pt idx="0">
                  <c:v>Xeon E5-2620</c:v>
                </c:pt>
                <c:pt idx="1">
                  <c:v>Xeon E5-2643</c:v>
                </c:pt>
                <c:pt idx="2">
                  <c:v>Core i7-4790</c:v>
                </c:pt>
                <c:pt idx="3">
                  <c:v>Xeon E5-2620</c:v>
                </c:pt>
                <c:pt idx="4">
                  <c:v>Xeon E5-2643</c:v>
                </c:pt>
                <c:pt idx="5">
                  <c:v>Core i7-4790</c:v>
                </c:pt>
                <c:pt idx="6">
                  <c:v>TITANX</c:v>
                </c:pt>
                <c:pt idx="7">
                  <c:v>GTX 580</c:v>
                </c:pt>
                <c:pt idx="8">
                  <c:v>TITANX</c:v>
                </c:pt>
                <c:pt idx="9">
                  <c:v>HLS FPGA "compact"</c:v>
                </c:pt>
                <c:pt idx="10">
                  <c:v>HLS FPGA "parallel"</c:v>
                </c:pt>
              </c:strCache>
            </c:strRef>
          </c:cat>
          <c:val>
            <c:numRef>
              <c:f>Feuil1!$G$6:$G$16</c:f>
              <c:numCache>
                <c:formatCode>General</c:formatCode>
                <c:ptCount val="11"/>
                <c:pt idx="0">
                  <c:v>670</c:v>
                </c:pt>
                <c:pt idx="1">
                  <c:v>1160</c:v>
                </c:pt>
                <c:pt idx="2">
                  <c:v>460</c:v>
                </c:pt>
                <c:pt idx="3">
                  <c:v>860</c:v>
                </c:pt>
                <c:pt idx="4">
                  <c:v>1240</c:v>
                </c:pt>
                <c:pt idx="5">
                  <c:v>510</c:v>
                </c:pt>
                <c:pt idx="6">
                  <c:v>20730</c:v>
                </c:pt>
                <c:pt idx="7">
                  <c:v>13200</c:v>
                </c:pt>
                <c:pt idx="8">
                  <c:v>50000</c:v>
                </c:pt>
                <c:pt idx="9">
                  <c:v>48000</c:v>
                </c:pt>
                <c:pt idx="10">
                  <c:v>68000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043-4EDA-AE78-DAADCE77A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334116040"/>
        <c:axId val="334117608"/>
        <c:axId val="0"/>
      </c:bar3DChart>
      <c:catAx>
        <c:axId val="33411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4117608"/>
        <c:crosses val="autoZero"/>
        <c:auto val="0"/>
        <c:lblAlgn val="ctr"/>
        <c:lblOffset val="100"/>
        <c:noMultiLvlLbl val="0"/>
      </c:catAx>
      <c:valAx>
        <c:axId val="334117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Kpixels image / s</a:t>
                </a:r>
              </a:p>
            </c:rich>
          </c:tx>
          <c:layout>
            <c:manualLayout>
              <c:xMode val="edge"/>
              <c:yMode val="edge"/>
              <c:x val="0.12207057055879116"/>
              <c:y val="0.18066066407406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411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3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4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05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C20C-7BED-4D85-BF56-B3E028E3468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9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6434" y="1807390"/>
            <a:ext cx="216024" cy="216000"/>
          </a:xfrm>
          <a:prstGeom prst="rect">
            <a:avLst/>
          </a:prstGeom>
          <a:solidFill>
            <a:srgbClr val="93D8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86434" y="2167454"/>
            <a:ext cx="216024" cy="216000"/>
          </a:xfrm>
          <a:prstGeom prst="rect">
            <a:avLst/>
          </a:prstGeom>
          <a:solidFill>
            <a:srgbClr val="B1E95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86434" y="2527494"/>
            <a:ext cx="216024" cy="216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6434" y="2887534"/>
            <a:ext cx="216024" cy="216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02458" y="173187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OpenMP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8087" y="2115572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OpenCL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18087" y="2476687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CUDA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32802" y="283071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HLS FPGA</a:t>
            </a:r>
            <a:endParaRPr lang="fr-FR" sz="1600" dirty="0"/>
          </a:p>
        </p:txBody>
      </p:sp>
      <p:graphicFrame>
        <p:nvGraphicFramePr>
          <p:cNvPr id="26" name="Graphique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064193"/>
              </p:ext>
            </p:extLst>
          </p:nvPr>
        </p:nvGraphicFramePr>
        <p:xfrm>
          <a:off x="170088" y="751419"/>
          <a:ext cx="12500883" cy="5771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5" y="1339598"/>
            <a:ext cx="1004486" cy="766067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159" y="512503"/>
            <a:ext cx="1769775" cy="118846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348" y="2040122"/>
            <a:ext cx="1899323" cy="112915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624" y="1509230"/>
            <a:ext cx="1058275" cy="97686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88480">
            <a:off x="6074110" y="1002692"/>
            <a:ext cx="1485961" cy="6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627991" y="3105889"/>
            <a:ext cx="1599398" cy="635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BaseData</a:t>
            </a:r>
            <a:b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2945173" y="2895739"/>
            <a:ext cx="2509586" cy="1076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6674961" y="1758396"/>
            <a:ext cx="4731719" cy="15647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BaseTensor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127106" y="4128983"/>
            <a:ext cx="3855319" cy="8775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Tensor&lt;T&gt;</a:t>
            </a:r>
          </a:p>
        </p:txBody>
      </p:sp>
      <p:cxnSp>
        <p:nvCxnSpPr>
          <p:cNvPr id="3" name="Connecteur en arc 2"/>
          <p:cNvCxnSpPr>
            <a:stCxn id="34" idx="0"/>
            <a:endCxn id="32" idx="2"/>
          </p:cNvCxnSpPr>
          <p:nvPr/>
        </p:nvCxnSpPr>
        <p:spPr>
          <a:xfrm rot="16200000" flipV="1">
            <a:off x="8644866" y="3719082"/>
            <a:ext cx="805856" cy="1394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7540" y="4660963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7803037" y="4599466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necteur en arc 17"/>
          <p:cNvCxnSpPr>
            <a:stCxn id="35" idx="1"/>
            <a:endCxn id="30" idx="3"/>
          </p:cNvCxnSpPr>
          <p:nvPr/>
        </p:nvCxnSpPr>
        <p:spPr>
          <a:xfrm rot="10800000">
            <a:off x="5454760" y="3433951"/>
            <a:ext cx="2142781" cy="13040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>
            <a:stCxn id="30" idx="1"/>
            <a:endCxn id="12" idx="3"/>
          </p:cNvCxnSpPr>
          <p:nvPr/>
        </p:nvCxnSpPr>
        <p:spPr>
          <a:xfrm rot="10800000">
            <a:off x="2227389" y="3423523"/>
            <a:ext cx="717784" cy="10428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9824" y="2410595"/>
            <a:ext cx="416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::map&lt;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type_info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BaseDataTensor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8947" y="2564252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48947" y="2718256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048946" y="2410248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Connecteur en arc 50"/>
          <p:cNvCxnSpPr>
            <a:stCxn id="57" idx="1"/>
            <a:endCxn id="30" idx="3"/>
          </p:cNvCxnSpPr>
          <p:nvPr/>
        </p:nvCxnSpPr>
        <p:spPr>
          <a:xfrm rot="10800000" flipV="1">
            <a:off x="5454760" y="2487249"/>
            <a:ext cx="1594187" cy="9467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55" idx="1"/>
            <a:endCxn id="30" idx="3"/>
          </p:cNvCxnSpPr>
          <p:nvPr/>
        </p:nvCxnSpPr>
        <p:spPr>
          <a:xfrm rot="10800000" flipV="1">
            <a:off x="5454759" y="2641253"/>
            <a:ext cx="1594188" cy="7926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300744" y="4356638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ZoneTexte 80"/>
          <p:cNvSpPr txBox="1"/>
          <p:nvPr/>
        </p:nvSpPr>
        <p:spPr>
          <a:xfrm>
            <a:off x="1523930" y="4313316"/>
            <a:ext cx="798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Reference</a:t>
            </a:r>
            <a:endParaRPr lang="en-US" sz="1200" i="1" dirty="0"/>
          </a:p>
        </p:txBody>
      </p:sp>
      <p:sp>
        <p:nvSpPr>
          <p:cNvPr id="82" name="Rectangle 81"/>
          <p:cNvSpPr/>
          <p:nvPr/>
        </p:nvSpPr>
        <p:spPr>
          <a:xfrm>
            <a:off x="1300744" y="4621465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ZoneTexte 83"/>
          <p:cNvSpPr txBox="1"/>
          <p:nvPr/>
        </p:nvSpPr>
        <p:spPr>
          <a:xfrm>
            <a:off x="1523930" y="4578143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Value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3471410" y="3509215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ZoneTexte 87"/>
          <p:cNvSpPr txBox="1"/>
          <p:nvPr/>
        </p:nvSpPr>
        <p:spPr>
          <a:xfrm>
            <a:off x="3677287" y="345444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945172" y="1916998"/>
            <a:ext cx="250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Wrapper around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</a:t>
            </a:r>
            <a:r>
              <a:rPr lang="en-US" i="1" dirty="0" smtClean="0"/>
              <a:t> with lazy allocation</a:t>
            </a:r>
            <a:endParaRPr lang="en-US" i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916244" y="3238856"/>
            <a:ext cx="16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≠ types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6674960" y="1087430"/>
            <a:ext cx="473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Holds references to converted data types created by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tensor_cast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627991" y="2157926"/>
            <a:ext cx="16019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Abstract class for</a:t>
            </a:r>
          </a:p>
          <a:p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83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4" y="108065"/>
            <a:ext cx="11976735" cy="6658495"/>
          </a:xfrm>
        </p:spPr>
      </p:pic>
      <p:sp>
        <p:nvSpPr>
          <p:cNvPr id="7" name="ZoneTexte 6"/>
          <p:cNvSpPr txBox="1"/>
          <p:nvPr/>
        </p:nvSpPr>
        <p:spPr>
          <a:xfrm>
            <a:off x="9714401" y="76140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Image selection</a:t>
            </a:r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9350659" y="3437312"/>
            <a:ext cx="255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Labels legend</a:t>
            </a:r>
          </a:p>
          <a:p>
            <a:r>
              <a:rPr lang="en-US" dirty="0" smtClean="0"/>
              <a:t>(object type)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9754" y="3391145"/>
            <a:ext cx="691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Network output estimation: pixels most probable object type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9754" y="761404"/>
            <a:ext cx="414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Pixels input label (dataset annotation)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à coins arrondis 107"/>
          <p:cNvSpPr/>
          <p:nvPr/>
        </p:nvSpPr>
        <p:spPr>
          <a:xfrm>
            <a:off x="2615717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3534824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5846226" y="390010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6955978" y="359553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6955979" y="4368710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3" name="Rectangle à coins arrondis 112"/>
          <p:cNvSpPr/>
          <p:nvPr/>
        </p:nvSpPr>
        <p:spPr>
          <a:xfrm>
            <a:off x="7860295" y="4375768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8331537" y="4375768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Op/=STATS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050" b="0" i="0" u="none" strike="noStrike" kern="0" cap="none" spc="0" normalizeH="0" baseline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05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4444517" y="3894757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4939965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sp>
        <p:nvSpPr>
          <p:cNvPr id="117" name="Rectangle à coins arrondis 116"/>
          <p:cNvSpPr/>
          <p:nvPr/>
        </p:nvSpPr>
        <p:spPr>
          <a:xfrm>
            <a:off x="2549438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3468545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5779947" y="3968424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6889699" y="3663854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1" name="Rectangle à coins arrondis 120"/>
          <p:cNvSpPr/>
          <p:nvPr/>
        </p:nvSpPr>
        <p:spPr>
          <a:xfrm>
            <a:off x="6889700" y="443703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2" name="Rectangle à coins arrondis 121"/>
          <p:cNvSpPr/>
          <p:nvPr/>
        </p:nvSpPr>
        <p:spPr>
          <a:xfrm>
            <a:off x="7794016" y="4444090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23" name="Rectangle à coins arrondis 122"/>
          <p:cNvSpPr/>
          <p:nvPr/>
        </p:nvSpPr>
        <p:spPr>
          <a:xfrm>
            <a:off x="8265258" y="4444090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Op/=STATS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050" b="0" i="0" u="none" strike="noStrike" kern="0" cap="none" spc="0" normalizeH="0" baseline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05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4378238" y="3963079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25" name="Rectangle à coins arrondis 124"/>
          <p:cNvSpPr/>
          <p:nvPr/>
        </p:nvSpPr>
        <p:spPr>
          <a:xfrm>
            <a:off x="4873686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2475843" y="4040975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3394950" y="4040975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cxnSp>
        <p:nvCxnSpPr>
          <p:cNvPr id="128" name="Connecteur en angle 127"/>
          <p:cNvCxnSpPr>
            <a:stCxn id="154" idx="2"/>
            <a:endCxn id="162" idx="2"/>
          </p:cNvCxnSpPr>
          <p:nvPr/>
        </p:nvCxnSpPr>
        <p:spPr>
          <a:xfrm rot="16200000" flipH="1">
            <a:off x="4783026" y="4271045"/>
            <a:ext cx="10690" cy="711985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Rectangle à coins arrondis 128"/>
          <p:cNvSpPr/>
          <p:nvPr/>
        </p:nvSpPr>
        <p:spPr>
          <a:xfrm>
            <a:off x="5706352" y="4046320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30" name="Rectangle à coins arrondis 129"/>
          <p:cNvSpPr/>
          <p:nvPr/>
        </p:nvSpPr>
        <p:spPr>
          <a:xfrm>
            <a:off x="6816104" y="3741750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cxnSp>
        <p:nvCxnSpPr>
          <p:cNvPr id="131" name="Connecteur droit avec flèche 130"/>
          <p:cNvCxnSpPr/>
          <p:nvPr/>
        </p:nvCxnSpPr>
        <p:spPr>
          <a:xfrm>
            <a:off x="3153699" y="429473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3153699" y="434217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Connecteur droit avec flèche 132"/>
          <p:cNvCxnSpPr/>
          <p:nvPr/>
        </p:nvCxnSpPr>
        <p:spPr>
          <a:xfrm>
            <a:off x="3153699" y="425045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Rectangle à coins arrondis 133"/>
          <p:cNvSpPr/>
          <p:nvPr/>
        </p:nvSpPr>
        <p:spPr>
          <a:xfrm>
            <a:off x="6816105" y="4514928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cxnSp>
        <p:nvCxnSpPr>
          <p:cNvPr id="135" name="Connecteur en angle 134"/>
          <p:cNvCxnSpPr/>
          <p:nvPr/>
        </p:nvCxnSpPr>
        <p:spPr>
          <a:xfrm flipV="1">
            <a:off x="6383773" y="3914684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Connecteur en angle 135"/>
          <p:cNvCxnSpPr/>
          <p:nvPr/>
        </p:nvCxnSpPr>
        <p:spPr>
          <a:xfrm flipV="1">
            <a:off x="6384208" y="3866165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Connecteur en angle 136"/>
          <p:cNvCxnSpPr/>
          <p:nvPr/>
        </p:nvCxnSpPr>
        <p:spPr>
          <a:xfrm flipV="1">
            <a:off x="6383773" y="3956307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8" name="Rectangle à coins arrondis 137"/>
          <p:cNvSpPr/>
          <p:nvPr/>
        </p:nvSpPr>
        <p:spPr>
          <a:xfrm>
            <a:off x="7720422" y="4521987"/>
            <a:ext cx="244781" cy="58606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cxnSp>
        <p:nvCxnSpPr>
          <p:cNvPr id="139" name="Connecteur droit avec flèche 138"/>
          <p:cNvCxnSpPr/>
          <p:nvPr/>
        </p:nvCxnSpPr>
        <p:spPr>
          <a:xfrm>
            <a:off x="7493960" y="4798544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Connecteur droit avec flèche 139"/>
          <p:cNvCxnSpPr/>
          <p:nvPr/>
        </p:nvCxnSpPr>
        <p:spPr>
          <a:xfrm>
            <a:off x="7965203" y="480796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Connecteur en angle 140"/>
          <p:cNvCxnSpPr>
            <a:stCxn id="138" idx="2"/>
          </p:cNvCxnSpPr>
          <p:nvPr/>
        </p:nvCxnSpPr>
        <p:spPr>
          <a:xfrm rot="5400000" flipH="1" flipV="1">
            <a:off x="8177044" y="4757342"/>
            <a:ext cx="16475" cy="684940"/>
          </a:xfrm>
          <a:prstGeom prst="bentConnector3">
            <a:avLst>
              <a:gd name="adj1" fmla="val -116793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tangle à coins arrondis 141"/>
          <p:cNvSpPr/>
          <p:nvPr/>
        </p:nvSpPr>
        <p:spPr>
          <a:xfrm>
            <a:off x="9222613" y="4043483"/>
            <a:ext cx="1145366" cy="75262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 Core / Spike coding</a:t>
            </a:r>
          </a:p>
        </p:txBody>
      </p:sp>
      <p:cxnSp>
        <p:nvCxnSpPr>
          <p:cNvPr id="143" name="Connecteur en angle 142"/>
          <p:cNvCxnSpPr>
            <a:stCxn id="130" idx="3"/>
          </p:cNvCxnSpPr>
          <p:nvPr/>
        </p:nvCxnSpPr>
        <p:spPr>
          <a:xfrm>
            <a:off x="7493960" y="4034781"/>
            <a:ext cx="1728653" cy="271536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Connecteur en angle 143"/>
          <p:cNvCxnSpPr/>
          <p:nvPr/>
        </p:nvCxnSpPr>
        <p:spPr>
          <a:xfrm flipV="1">
            <a:off x="8866679" y="4505512"/>
            <a:ext cx="355934" cy="293031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Connecteur droit avec flèche 144"/>
          <p:cNvCxnSpPr/>
          <p:nvPr/>
        </p:nvCxnSpPr>
        <p:spPr>
          <a:xfrm>
            <a:off x="3153699" y="4455462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6" name="Rectangle à coins arrondis 145"/>
          <p:cNvSpPr/>
          <p:nvPr/>
        </p:nvSpPr>
        <p:spPr>
          <a:xfrm>
            <a:off x="8191663" y="452198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Op=/STATS</a:t>
            </a:r>
            <a:b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1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Connecteur droit avec flèche 146"/>
          <p:cNvCxnSpPr/>
          <p:nvPr/>
        </p:nvCxnSpPr>
        <p:spPr>
          <a:xfrm>
            <a:off x="4072806" y="428530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8" name="Connecteur droit avec flèche 147"/>
          <p:cNvCxnSpPr/>
          <p:nvPr/>
        </p:nvCxnSpPr>
        <p:spPr>
          <a:xfrm>
            <a:off x="4072806" y="4332735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9" name="Connecteur droit avec flèche 148"/>
          <p:cNvCxnSpPr/>
          <p:nvPr/>
        </p:nvCxnSpPr>
        <p:spPr>
          <a:xfrm>
            <a:off x="4072806" y="42410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Connecteur droit avec flèche 149"/>
          <p:cNvCxnSpPr/>
          <p:nvPr/>
        </p:nvCxnSpPr>
        <p:spPr>
          <a:xfrm>
            <a:off x="4072806" y="4453882"/>
            <a:ext cx="1646392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Connecteur droit avec flèche 150"/>
          <p:cNvCxnSpPr/>
          <p:nvPr/>
        </p:nvCxnSpPr>
        <p:spPr>
          <a:xfrm>
            <a:off x="4558840" y="429902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Connecteur droit avec flèche 151"/>
          <p:cNvCxnSpPr/>
          <p:nvPr/>
        </p:nvCxnSpPr>
        <p:spPr>
          <a:xfrm>
            <a:off x="4558840" y="434646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Connecteur droit avec flèche 152"/>
          <p:cNvCxnSpPr/>
          <p:nvPr/>
        </p:nvCxnSpPr>
        <p:spPr>
          <a:xfrm>
            <a:off x="4558840" y="425474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4" name="Rectangle à coins arrondis 153"/>
          <p:cNvSpPr/>
          <p:nvPr/>
        </p:nvSpPr>
        <p:spPr>
          <a:xfrm>
            <a:off x="4304643" y="4040975"/>
            <a:ext cx="244781" cy="58606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5477947" y="42989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6" name="Connecteur droit avec flèche 155"/>
          <p:cNvCxnSpPr/>
          <p:nvPr/>
        </p:nvCxnSpPr>
        <p:spPr>
          <a:xfrm>
            <a:off x="5477947" y="434635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Connecteur droit avec flèche 156"/>
          <p:cNvCxnSpPr/>
          <p:nvPr/>
        </p:nvCxnSpPr>
        <p:spPr>
          <a:xfrm>
            <a:off x="5477947" y="425463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Connecteur droit avec flèche 157"/>
          <p:cNvCxnSpPr/>
          <p:nvPr/>
        </p:nvCxnSpPr>
        <p:spPr>
          <a:xfrm flipV="1">
            <a:off x="6383772" y="4426973"/>
            <a:ext cx="283884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9" name="Connecteur en angle 158"/>
          <p:cNvCxnSpPr/>
          <p:nvPr/>
        </p:nvCxnSpPr>
        <p:spPr>
          <a:xfrm>
            <a:off x="6383338" y="4248871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0" name="Connecteur en angle 159"/>
          <p:cNvCxnSpPr/>
          <p:nvPr/>
        </p:nvCxnSpPr>
        <p:spPr>
          <a:xfrm>
            <a:off x="6379423" y="4297793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Connecteur en angle 160"/>
          <p:cNvCxnSpPr/>
          <p:nvPr/>
        </p:nvCxnSpPr>
        <p:spPr>
          <a:xfrm>
            <a:off x="6381332" y="4346312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2" name="Rectangle à coins arrondis 161"/>
          <p:cNvSpPr/>
          <p:nvPr/>
        </p:nvSpPr>
        <p:spPr>
          <a:xfrm>
            <a:off x="4800091" y="4040975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  <a:endParaRPr kumimoji="0" lang="en-US" sz="12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grpSp>
        <p:nvGrpSpPr>
          <p:cNvPr id="163" name="Groupe 162"/>
          <p:cNvGrpSpPr/>
          <p:nvPr/>
        </p:nvGrpSpPr>
        <p:grpSpPr>
          <a:xfrm>
            <a:off x="796520" y="3419240"/>
            <a:ext cx="1943038" cy="543839"/>
            <a:chOff x="796520" y="3321951"/>
            <a:chExt cx="1943038" cy="543839"/>
          </a:xfrm>
        </p:grpSpPr>
        <p:sp>
          <p:nvSpPr>
            <p:cNvPr id="164" name="ZoneTexte 163"/>
            <p:cNvSpPr txBox="1"/>
            <p:nvPr/>
          </p:nvSpPr>
          <p:spPr>
            <a:xfrm flipH="1">
              <a:off x="796520" y="3321951"/>
              <a:ext cx="1209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Validation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65" name="Connecteur droit 164"/>
            <p:cNvCxnSpPr>
              <a:stCxn id="117" idx="0"/>
              <a:endCxn id="164" idx="1"/>
            </p:cNvCxnSpPr>
            <p:nvPr/>
          </p:nvCxnSpPr>
          <p:spPr>
            <a:xfrm flipH="1" flipV="1">
              <a:off x="2005757" y="3475840"/>
              <a:ext cx="733801" cy="38995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6" name="Groupe 165"/>
          <p:cNvGrpSpPr/>
          <p:nvPr/>
        </p:nvGrpSpPr>
        <p:grpSpPr>
          <a:xfrm>
            <a:off x="1139769" y="3600223"/>
            <a:ext cx="1675003" cy="440752"/>
            <a:chOff x="1139769" y="3502934"/>
            <a:chExt cx="1675003" cy="440752"/>
          </a:xfrm>
        </p:grpSpPr>
        <p:sp>
          <p:nvSpPr>
            <p:cNvPr id="167" name="ZoneTexte 166"/>
            <p:cNvSpPr txBox="1"/>
            <p:nvPr/>
          </p:nvSpPr>
          <p:spPr>
            <a:xfrm flipH="1">
              <a:off x="1139769" y="3502934"/>
              <a:ext cx="865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Learn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68" name="Connecteur droit 167"/>
            <p:cNvCxnSpPr>
              <a:stCxn id="126" idx="0"/>
              <a:endCxn id="167" idx="1"/>
            </p:cNvCxnSpPr>
            <p:nvPr/>
          </p:nvCxnSpPr>
          <p:spPr>
            <a:xfrm flipH="1" flipV="1">
              <a:off x="2005757" y="3656823"/>
              <a:ext cx="809015" cy="28686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9" name="Groupe 168"/>
          <p:cNvGrpSpPr/>
          <p:nvPr/>
        </p:nvGrpSpPr>
        <p:grpSpPr>
          <a:xfrm>
            <a:off x="1262181" y="3238257"/>
            <a:ext cx="1409640" cy="656500"/>
            <a:chOff x="1262181" y="3140968"/>
            <a:chExt cx="1409640" cy="656500"/>
          </a:xfrm>
        </p:grpSpPr>
        <p:sp>
          <p:nvSpPr>
            <p:cNvPr id="170" name="ZoneTexte 169"/>
            <p:cNvSpPr txBox="1"/>
            <p:nvPr/>
          </p:nvSpPr>
          <p:spPr>
            <a:xfrm flipH="1">
              <a:off x="1262181" y="3140968"/>
              <a:ext cx="7435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Test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71" name="Connecteur droit 170"/>
            <p:cNvCxnSpPr>
              <a:stCxn id="108" idx="0"/>
              <a:endCxn id="170" idx="1"/>
            </p:cNvCxnSpPr>
            <p:nvPr/>
          </p:nvCxnSpPr>
          <p:spPr>
            <a:xfrm flipH="1" flipV="1">
              <a:off x="2005757" y="3294857"/>
              <a:ext cx="666064" cy="50261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Groupe 171"/>
          <p:cNvGrpSpPr/>
          <p:nvPr/>
        </p:nvGrpSpPr>
        <p:grpSpPr>
          <a:xfrm>
            <a:off x="4010892" y="4866789"/>
            <a:ext cx="1467054" cy="1081565"/>
            <a:chOff x="4010892" y="4769500"/>
            <a:chExt cx="1467054" cy="1081565"/>
          </a:xfrm>
        </p:grpSpPr>
        <p:sp>
          <p:nvSpPr>
            <p:cNvPr id="173" name="Rectangle 172"/>
            <p:cNvSpPr/>
            <p:nvPr/>
          </p:nvSpPr>
          <p:spPr>
            <a:xfrm flipV="1">
              <a:off x="4010892" y="4820068"/>
              <a:ext cx="1467054" cy="995110"/>
            </a:xfrm>
            <a:prstGeom prst="wedgeRectCallou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4" name="Connecteur droit avec flèche 173"/>
            <p:cNvCxnSpPr/>
            <p:nvPr/>
          </p:nvCxnSpPr>
          <p:spPr>
            <a:xfrm>
              <a:off x="4470435" y="5664608"/>
              <a:ext cx="92969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5" name="Connecteur droit avec flèche 174"/>
            <p:cNvCxnSpPr/>
            <p:nvPr/>
          </p:nvCxnSpPr>
          <p:spPr>
            <a:xfrm flipH="1" flipV="1">
              <a:off x="4461391" y="5020936"/>
              <a:ext cx="5884" cy="5519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6" name="Forme libre 175"/>
            <p:cNvSpPr/>
            <p:nvPr/>
          </p:nvSpPr>
          <p:spPr>
            <a:xfrm>
              <a:off x="4474252" y="5135030"/>
              <a:ext cx="491630" cy="431946"/>
            </a:xfrm>
            <a:custGeom>
              <a:avLst/>
              <a:gdLst>
                <a:gd name="connsiteX0" fmla="*/ 0 w 802433"/>
                <a:gd name="connsiteY0" fmla="*/ 513184 h 513184"/>
                <a:gd name="connsiteX1" fmla="*/ 74645 w 802433"/>
                <a:gd name="connsiteY1" fmla="*/ 466531 h 513184"/>
                <a:gd name="connsiteX2" fmla="*/ 83976 w 802433"/>
                <a:gd name="connsiteY2" fmla="*/ 438539 h 513184"/>
                <a:gd name="connsiteX3" fmla="*/ 139959 w 802433"/>
                <a:gd name="connsiteY3" fmla="*/ 419878 h 513184"/>
                <a:gd name="connsiteX4" fmla="*/ 205274 w 802433"/>
                <a:gd name="connsiteY4" fmla="*/ 354564 h 513184"/>
                <a:gd name="connsiteX5" fmla="*/ 214604 w 802433"/>
                <a:gd name="connsiteY5" fmla="*/ 270588 h 513184"/>
                <a:gd name="connsiteX6" fmla="*/ 242596 w 802433"/>
                <a:gd name="connsiteY6" fmla="*/ 214604 h 513184"/>
                <a:gd name="connsiteX7" fmla="*/ 251927 w 802433"/>
                <a:gd name="connsiteY7" fmla="*/ 186613 h 513184"/>
                <a:gd name="connsiteX8" fmla="*/ 279918 w 802433"/>
                <a:gd name="connsiteY8" fmla="*/ 177282 h 513184"/>
                <a:gd name="connsiteX9" fmla="*/ 298580 w 802433"/>
                <a:gd name="connsiteY9" fmla="*/ 149290 h 513184"/>
                <a:gd name="connsiteX10" fmla="*/ 326571 w 802433"/>
                <a:gd name="connsiteY10" fmla="*/ 130629 h 513184"/>
                <a:gd name="connsiteX11" fmla="*/ 335902 w 802433"/>
                <a:gd name="connsiteY11" fmla="*/ 102637 h 513184"/>
                <a:gd name="connsiteX12" fmla="*/ 447869 w 802433"/>
                <a:gd name="connsiteY12" fmla="*/ 46653 h 513184"/>
                <a:gd name="connsiteX13" fmla="*/ 550506 w 802433"/>
                <a:gd name="connsiteY13" fmla="*/ 37323 h 513184"/>
                <a:gd name="connsiteX14" fmla="*/ 681135 w 802433"/>
                <a:gd name="connsiteY14" fmla="*/ 0 h 513184"/>
                <a:gd name="connsiteX15" fmla="*/ 802433 w 802433"/>
                <a:gd name="connsiteY15" fmla="*/ 0 h 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2433" h="513184">
                  <a:moveTo>
                    <a:pt x="0" y="513184"/>
                  </a:moveTo>
                  <a:cubicBezTo>
                    <a:pt x="35922" y="498815"/>
                    <a:pt x="52916" y="499124"/>
                    <a:pt x="74645" y="466531"/>
                  </a:cubicBezTo>
                  <a:cubicBezTo>
                    <a:pt x="80101" y="458347"/>
                    <a:pt x="75973" y="444256"/>
                    <a:pt x="83976" y="438539"/>
                  </a:cubicBezTo>
                  <a:cubicBezTo>
                    <a:pt x="99982" y="427106"/>
                    <a:pt x="139959" y="419878"/>
                    <a:pt x="139959" y="419878"/>
                  </a:cubicBezTo>
                  <a:cubicBezTo>
                    <a:pt x="182738" y="355711"/>
                    <a:pt x="156005" y="370986"/>
                    <a:pt x="205274" y="354564"/>
                  </a:cubicBezTo>
                  <a:cubicBezTo>
                    <a:pt x="227045" y="289249"/>
                    <a:pt x="230156" y="317241"/>
                    <a:pt x="214604" y="270588"/>
                  </a:cubicBezTo>
                  <a:cubicBezTo>
                    <a:pt x="238057" y="200233"/>
                    <a:pt x="206422" y="286951"/>
                    <a:pt x="242596" y="214604"/>
                  </a:cubicBezTo>
                  <a:cubicBezTo>
                    <a:pt x="246994" y="205807"/>
                    <a:pt x="244973" y="193567"/>
                    <a:pt x="251927" y="186613"/>
                  </a:cubicBezTo>
                  <a:cubicBezTo>
                    <a:pt x="258881" y="179659"/>
                    <a:pt x="270588" y="180392"/>
                    <a:pt x="279918" y="177282"/>
                  </a:cubicBezTo>
                  <a:cubicBezTo>
                    <a:pt x="286139" y="167951"/>
                    <a:pt x="290650" y="157220"/>
                    <a:pt x="298580" y="149290"/>
                  </a:cubicBezTo>
                  <a:cubicBezTo>
                    <a:pt x="306509" y="141361"/>
                    <a:pt x="319566" y="139385"/>
                    <a:pt x="326571" y="130629"/>
                  </a:cubicBezTo>
                  <a:cubicBezTo>
                    <a:pt x="332715" y="122949"/>
                    <a:pt x="328947" y="109592"/>
                    <a:pt x="335902" y="102637"/>
                  </a:cubicBezTo>
                  <a:cubicBezTo>
                    <a:pt x="358231" y="80308"/>
                    <a:pt x="414481" y="49688"/>
                    <a:pt x="447869" y="46653"/>
                  </a:cubicBezTo>
                  <a:lnTo>
                    <a:pt x="550506" y="37323"/>
                  </a:lnTo>
                  <a:cubicBezTo>
                    <a:pt x="576903" y="28524"/>
                    <a:pt x="657707" y="0"/>
                    <a:pt x="681135" y="0"/>
                  </a:cubicBezTo>
                  <a:lnTo>
                    <a:pt x="802433" y="0"/>
                  </a:ln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orme libre 176"/>
            <p:cNvSpPr/>
            <p:nvPr/>
          </p:nvSpPr>
          <p:spPr>
            <a:xfrm>
              <a:off x="4497813" y="5141515"/>
              <a:ext cx="590459" cy="433315"/>
            </a:xfrm>
            <a:custGeom>
              <a:avLst/>
              <a:gdLst>
                <a:gd name="connsiteX0" fmla="*/ 0 w 933061"/>
                <a:gd name="connsiteY0" fmla="*/ 514810 h 514810"/>
                <a:gd name="connsiteX1" fmla="*/ 46653 w 933061"/>
                <a:gd name="connsiteY1" fmla="*/ 505479 h 514810"/>
                <a:gd name="connsiteX2" fmla="*/ 130628 w 933061"/>
                <a:gd name="connsiteY2" fmla="*/ 496148 h 514810"/>
                <a:gd name="connsiteX3" fmla="*/ 186612 w 933061"/>
                <a:gd name="connsiteY3" fmla="*/ 477487 h 514810"/>
                <a:gd name="connsiteX4" fmla="*/ 214604 w 933061"/>
                <a:gd name="connsiteY4" fmla="*/ 468157 h 514810"/>
                <a:gd name="connsiteX5" fmla="*/ 251926 w 933061"/>
                <a:gd name="connsiteY5" fmla="*/ 393512 h 514810"/>
                <a:gd name="connsiteX6" fmla="*/ 261257 w 933061"/>
                <a:gd name="connsiteY6" fmla="*/ 356189 h 514810"/>
                <a:gd name="connsiteX7" fmla="*/ 289249 w 933061"/>
                <a:gd name="connsiteY7" fmla="*/ 337528 h 514810"/>
                <a:gd name="connsiteX8" fmla="*/ 307910 w 933061"/>
                <a:gd name="connsiteY8" fmla="*/ 309536 h 514810"/>
                <a:gd name="connsiteX9" fmla="*/ 326571 w 933061"/>
                <a:gd name="connsiteY9" fmla="*/ 253552 h 514810"/>
                <a:gd name="connsiteX10" fmla="*/ 373224 w 933061"/>
                <a:gd name="connsiteY10" fmla="*/ 216230 h 514810"/>
                <a:gd name="connsiteX11" fmla="*/ 438539 w 933061"/>
                <a:gd name="connsiteY11" fmla="*/ 197569 h 514810"/>
                <a:gd name="connsiteX12" fmla="*/ 494522 w 933061"/>
                <a:gd name="connsiteY12" fmla="*/ 178908 h 514810"/>
                <a:gd name="connsiteX13" fmla="*/ 522514 w 933061"/>
                <a:gd name="connsiteY13" fmla="*/ 169577 h 514810"/>
                <a:gd name="connsiteX14" fmla="*/ 559837 w 933061"/>
                <a:gd name="connsiteY14" fmla="*/ 160246 h 514810"/>
                <a:gd name="connsiteX15" fmla="*/ 587828 w 933061"/>
                <a:gd name="connsiteY15" fmla="*/ 150916 h 514810"/>
                <a:gd name="connsiteX16" fmla="*/ 662473 w 933061"/>
                <a:gd name="connsiteY16" fmla="*/ 132255 h 514810"/>
                <a:gd name="connsiteX17" fmla="*/ 671804 w 933061"/>
                <a:gd name="connsiteY17" fmla="*/ 104263 h 514810"/>
                <a:gd name="connsiteX18" fmla="*/ 755779 w 933061"/>
                <a:gd name="connsiteY18" fmla="*/ 48279 h 514810"/>
                <a:gd name="connsiteX19" fmla="*/ 811763 w 933061"/>
                <a:gd name="connsiteY19" fmla="*/ 29618 h 514810"/>
                <a:gd name="connsiteX20" fmla="*/ 839755 w 933061"/>
                <a:gd name="connsiteY20" fmla="*/ 20287 h 514810"/>
                <a:gd name="connsiteX21" fmla="*/ 877077 w 933061"/>
                <a:gd name="connsiteY21" fmla="*/ 1626 h 514810"/>
                <a:gd name="connsiteX22" fmla="*/ 933061 w 933061"/>
                <a:gd name="connsiteY22" fmla="*/ 1626 h 5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3061" h="514810">
                  <a:moveTo>
                    <a:pt x="0" y="514810"/>
                  </a:moveTo>
                  <a:cubicBezTo>
                    <a:pt x="15551" y="511700"/>
                    <a:pt x="30953" y="507722"/>
                    <a:pt x="46653" y="505479"/>
                  </a:cubicBezTo>
                  <a:cubicBezTo>
                    <a:pt x="74534" y="501496"/>
                    <a:pt x="103011" y="501671"/>
                    <a:pt x="130628" y="496148"/>
                  </a:cubicBezTo>
                  <a:cubicBezTo>
                    <a:pt x="149917" y="492290"/>
                    <a:pt x="167951" y="483707"/>
                    <a:pt x="186612" y="477487"/>
                  </a:cubicBezTo>
                  <a:lnTo>
                    <a:pt x="214604" y="468157"/>
                  </a:lnTo>
                  <a:cubicBezTo>
                    <a:pt x="243977" y="438782"/>
                    <a:pt x="237630" y="450693"/>
                    <a:pt x="251926" y="393512"/>
                  </a:cubicBezTo>
                  <a:cubicBezTo>
                    <a:pt x="255036" y="381071"/>
                    <a:pt x="254144" y="366859"/>
                    <a:pt x="261257" y="356189"/>
                  </a:cubicBezTo>
                  <a:cubicBezTo>
                    <a:pt x="267477" y="346858"/>
                    <a:pt x="279918" y="343748"/>
                    <a:pt x="289249" y="337528"/>
                  </a:cubicBezTo>
                  <a:cubicBezTo>
                    <a:pt x="295469" y="328197"/>
                    <a:pt x="303356" y="319784"/>
                    <a:pt x="307910" y="309536"/>
                  </a:cubicBezTo>
                  <a:cubicBezTo>
                    <a:pt x="315899" y="291561"/>
                    <a:pt x="312661" y="267461"/>
                    <a:pt x="326571" y="253552"/>
                  </a:cubicBezTo>
                  <a:cubicBezTo>
                    <a:pt x="343928" y="236196"/>
                    <a:pt x="349685" y="228000"/>
                    <a:pt x="373224" y="216230"/>
                  </a:cubicBezTo>
                  <a:cubicBezTo>
                    <a:pt x="388908" y="208388"/>
                    <a:pt x="423584" y="202055"/>
                    <a:pt x="438539" y="197569"/>
                  </a:cubicBezTo>
                  <a:cubicBezTo>
                    <a:pt x="457380" y="191917"/>
                    <a:pt x="475861" y="185128"/>
                    <a:pt x="494522" y="178908"/>
                  </a:cubicBezTo>
                  <a:cubicBezTo>
                    <a:pt x="503853" y="175798"/>
                    <a:pt x="512972" y="171963"/>
                    <a:pt x="522514" y="169577"/>
                  </a:cubicBezTo>
                  <a:cubicBezTo>
                    <a:pt x="534955" y="166467"/>
                    <a:pt x="547506" y="163769"/>
                    <a:pt x="559837" y="160246"/>
                  </a:cubicBezTo>
                  <a:cubicBezTo>
                    <a:pt x="569294" y="157544"/>
                    <a:pt x="578340" y="153504"/>
                    <a:pt x="587828" y="150916"/>
                  </a:cubicBezTo>
                  <a:cubicBezTo>
                    <a:pt x="612572" y="144168"/>
                    <a:pt x="662473" y="132255"/>
                    <a:pt x="662473" y="132255"/>
                  </a:cubicBezTo>
                  <a:cubicBezTo>
                    <a:pt x="665583" y="122924"/>
                    <a:pt x="665903" y="112131"/>
                    <a:pt x="671804" y="104263"/>
                  </a:cubicBezTo>
                  <a:cubicBezTo>
                    <a:pt x="714417" y="47446"/>
                    <a:pt x="704764" y="63584"/>
                    <a:pt x="755779" y="48279"/>
                  </a:cubicBezTo>
                  <a:cubicBezTo>
                    <a:pt x="774620" y="42627"/>
                    <a:pt x="793102" y="35838"/>
                    <a:pt x="811763" y="29618"/>
                  </a:cubicBezTo>
                  <a:cubicBezTo>
                    <a:pt x="821094" y="26508"/>
                    <a:pt x="830958" y="24686"/>
                    <a:pt x="839755" y="20287"/>
                  </a:cubicBezTo>
                  <a:cubicBezTo>
                    <a:pt x="852196" y="14067"/>
                    <a:pt x="863438" y="4354"/>
                    <a:pt x="877077" y="1626"/>
                  </a:cubicBezTo>
                  <a:cubicBezTo>
                    <a:pt x="895376" y="-2034"/>
                    <a:pt x="914400" y="1626"/>
                    <a:pt x="933061" y="1626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orme libre 177"/>
            <p:cNvSpPr/>
            <p:nvPr/>
          </p:nvSpPr>
          <p:spPr>
            <a:xfrm>
              <a:off x="4521374" y="5150695"/>
              <a:ext cx="722527" cy="432516"/>
            </a:xfrm>
            <a:custGeom>
              <a:avLst/>
              <a:gdLst>
                <a:gd name="connsiteX0" fmla="*/ 0 w 858416"/>
                <a:gd name="connsiteY0" fmla="*/ 503903 h 513861"/>
                <a:gd name="connsiteX1" fmla="*/ 102636 w 858416"/>
                <a:gd name="connsiteY1" fmla="*/ 494572 h 513861"/>
                <a:gd name="connsiteX2" fmla="*/ 317241 w 858416"/>
                <a:gd name="connsiteY2" fmla="*/ 475911 h 513861"/>
                <a:gd name="connsiteX3" fmla="*/ 410547 w 858416"/>
                <a:gd name="connsiteY3" fmla="*/ 457250 h 513861"/>
                <a:gd name="connsiteX4" fmla="*/ 429208 w 858416"/>
                <a:gd name="connsiteY4" fmla="*/ 438588 h 513861"/>
                <a:gd name="connsiteX5" fmla="*/ 457200 w 858416"/>
                <a:gd name="connsiteY5" fmla="*/ 419927 h 513861"/>
                <a:gd name="connsiteX6" fmla="*/ 503853 w 858416"/>
                <a:gd name="connsiteY6" fmla="*/ 373274 h 513861"/>
                <a:gd name="connsiteX7" fmla="*/ 550506 w 858416"/>
                <a:gd name="connsiteY7" fmla="*/ 317290 h 513861"/>
                <a:gd name="connsiteX8" fmla="*/ 587828 w 858416"/>
                <a:gd name="connsiteY8" fmla="*/ 279968 h 513861"/>
                <a:gd name="connsiteX9" fmla="*/ 643812 w 858416"/>
                <a:gd name="connsiteY9" fmla="*/ 195992 h 513861"/>
                <a:gd name="connsiteX10" fmla="*/ 662473 w 858416"/>
                <a:gd name="connsiteY10" fmla="*/ 168001 h 513861"/>
                <a:gd name="connsiteX11" fmla="*/ 681134 w 858416"/>
                <a:gd name="connsiteY11" fmla="*/ 112017 h 513861"/>
                <a:gd name="connsiteX12" fmla="*/ 718457 w 858416"/>
                <a:gd name="connsiteY12" fmla="*/ 74694 h 513861"/>
                <a:gd name="connsiteX13" fmla="*/ 746449 w 858416"/>
                <a:gd name="connsiteY13" fmla="*/ 28041 h 513861"/>
                <a:gd name="connsiteX14" fmla="*/ 783771 w 858416"/>
                <a:gd name="connsiteY14" fmla="*/ 18711 h 513861"/>
                <a:gd name="connsiteX15" fmla="*/ 858416 w 858416"/>
                <a:gd name="connsiteY15" fmla="*/ 50 h 51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8416" h="513861">
                  <a:moveTo>
                    <a:pt x="0" y="503903"/>
                  </a:moveTo>
                  <a:cubicBezTo>
                    <a:pt x="102650" y="524432"/>
                    <a:pt x="-13923" y="509142"/>
                    <a:pt x="102636" y="494572"/>
                  </a:cubicBezTo>
                  <a:cubicBezTo>
                    <a:pt x="223677" y="479441"/>
                    <a:pt x="152261" y="486909"/>
                    <a:pt x="317241" y="475911"/>
                  </a:cubicBezTo>
                  <a:cubicBezTo>
                    <a:pt x="328558" y="474294"/>
                    <a:pt x="390193" y="469462"/>
                    <a:pt x="410547" y="457250"/>
                  </a:cubicBezTo>
                  <a:cubicBezTo>
                    <a:pt x="418090" y="452724"/>
                    <a:pt x="422339" y="444084"/>
                    <a:pt x="429208" y="438588"/>
                  </a:cubicBezTo>
                  <a:cubicBezTo>
                    <a:pt x="437965" y="431583"/>
                    <a:pt x="447869" y="426147"/>
                    <a:pt x="457200" y="419927"/>
                  </a:cubicBezTo>
                  <a:cubicBezTo>
                    <a:pt x="491412" y="368608"/>
                    <a:pt x="457200" y="412151"/>
                    <a:pt x="503853" y="373274"/>
                  </a:cubicBezTo>
                  <a:cubicBezTo>
                    <a:pt x="530794" y="350823"/>
                    <a:pt x="532157" y="344814"/>
                    <a:pt x="550506" y="317290"/>
                  </a:cubicBezTo>
                  <a:cubicBezTo>
                    <a:pt x="575385" y="242649"/>
                    <a:pt x="538066" y="329730"/>
                    <a:pt x="587828" y="279968"/>
                  </a:cubicBezTo>
                  <a:cubicBezTo>
                    <a:pt x="587833" y="279963"/>
                    <a:pt x="634480" y="209991"/>
                    <a:pt x="643812" y="195992"/>
                  </a:cubicBezTo>
                  <a:cubicBezTo>
                    <a:pt x="650032" y="186662"/>
                    <a:pt x="658927" y="178639"/>
                    <a:pt x="662473" y="168001"/>
                  </a:cubicBezTo>
                  <a:cubicBezTo>
                    <a:pt x="668693" y="149340"/>
                    <a:pt x="667225" y="125926"/>
                    <a:pt x="681134" y="112017"/>
                  </a:cubicBezTo>
                  <a:lnTo>
                    <a:pt x="718457" y="74694"/>
                  </a:lnTo>
                  <a:cubicBezTo>
                    <a:pt x="724842" y="55540"/>
                    <a:pt x="725956" y="38288"/>
                    <a:pt x="746449" y="28041"/>
                  </a:cubicBezTo>
                  <a:cubicBezTo>
                    <a:pt x="757919" y="22306"/>
                    <a:pt x="771488" y="22396"/>
                    <a:pt x="783771" y="18711"/>
                  </a:cubicBezTo>
                  <a:cubicBezTo>
                    <a:pt x="852533" y="-1917"/>
                    <a:pt x="817910" y="50"/>
                    <a:pt x="858416" y="5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4912350" y="5589455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Value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0" name="ZoneTexte 179"/>
            <p:cNvSpPr txBox="1"/>
            <p:nvPr/>
          </p:nvSpPr>
          <p:spPr>
            <a:xfrm rot="16200000">
              <a:off x="3738925" y="5074132"/>
              <a:ext cx="1040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Nb. of data (cumulative)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4482082" y="4959887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min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2" name="ZoneTexte 181"/>
            <p:cNvSpPr txBox="1"/>
            <p:nvPr/>
          </p:nvSpPr>
          <p:spPr>
            <a:xfrm>
              <a:off x="5041769" y="5176666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max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4895376" y="4942454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mean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</p:grpSp>
      <p:grpSp>
        <p:nvGrpSpPr>
          <p:cNvPr id="184" name="Groupe 183"/>
          <p:cNvGrpSpPr/>
          <p:nvPr/>
        </p:nvGrpSpPr>
        <p:grpSpPr>
          <a:xfrm>
            <a:off x="7399625" y="5273955"/>
            <a:ext cx="1467054" cy="1179381"/>
            <a:chOff x="7399625" y="5176666"/>
            <a:chExt cx="1467054" cy="1179381"/>
          </a:xfrm>
        </p:grpSpPr>
        <p:sp>
          <p:nvSpPr>
            <p:cNvPr id="185" name="Rectangle 184"/>
            <p:cNvSpPr/>
            <p:nvPr/>
          </p:nvSpPr>
          <p:spPr>
            <a:xfrm flipV="1">
              <a:off x="7399625" y="5325050"/>
              <a:ext cx="1467054" cy="995110"/>
            </a:xfrm>
            <a:prstGeom prst="wedgeRectCallou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6" name="Connecteur droit avec flèche 185"/>
            <p:cNvCxnSpPr/>
            <p:nvPr/>
          </p:nvCxnSpPr>
          <p:spPr>
            <a:xfrm>
              <a:off x="7859168" y="6083197"/>
              <a:ext cx="92969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7" name="Connecteur droit avec flèche 186"/>
            <p:cNvCxnSpPr/>
            <p:nvPr/>
          </p:nvCxnSpPr>
          <p:spPr>
            <a:xfrm flipH="1" flipV="1">
              <a:off x="7850124" y="5525918"/>
              <a:ext cx="5884" cy="5519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8" name="Forme libre 187"/>
            <p:cNvSpPr/>
            <p:nvPr/>
          </p:nvSpPr>
          <p:spPr>
            <a:xfrm>
              <a:off x="7886546" y="5646497"/>
              <a:ext cx="590459" cy="433315"/>
            </a:xfrm>
            <a:custGeom>
              <a:avLst/>
              <a:gdLst>
                <a:gd name="connsiteX0" fmla="*/ 0 w 933061"/>
                <a:gd name="connsiteY0" fmla="*/ 514810 h 514810"/>
                <a:gd name="connsiteX1" fmla="*/ 46653 w 933061"/>
                <a:gd name="connsiteY1" fmla="*/ 505479 h 514810"/>
                <a:gd name="connsiteX2" fmla="*/ 130628 w 933061"/>
                <a:gd name="connsiteY2" fmla="*/ 496148 h 514810"/>
                <a:gd name="connsiteX3" fmla="*/ 186612 w 933061"/>
                <a:gd name="connsiteY3" fmla="*/ 477487 h 514810"/>
                <a:gd name="connsiteX4" fmla="*/ 214604 w 933061"/>
                <a:gd name="connsiteY4" fmla="*/ 468157 h 514810"/>
                <a:gd name="connsiteX5" fmla="*/ 251926 w 933061"/>
                <a:gd name="connsiteY5" fmla="*/ 393512 h 514810"/>
                <a:gd name="connsiteX6" fmla="*/ 261257 w 933061"/>
                <a:gd name="connsiteY6" fmla="*/ 356189 h 514810"/>
                <a:gd name="connsiteX7" fmla="*/ 289249 w 933061"/>
                <a:gd name="connsiteY7" fmla="*/ 337528 h 514810"/>
                <a:gd name="connsiteX8" fmla="*/ 307910 w 933061"/>
                <a:gd name="connsiteY8" fmla="*/ 309536 h 514810"/>
                <a:gd name="connsiteX9" fmla="*/ 326571 w 933061"/>
                <a:gd name="connsiteY9" fmla="*/ 253552 h 514810"/>
                <a:gd name="connsiteX10" fmla="*/ 373224 w 933061"/>
                <a:gd name="connsiteY10" fmla="*/ 216230 h 514810"/>
                <a:gd name="connsiteX11" fmla="*/ 438539 w 933061"/>
                <a:gd name="connsiteY11" fmla="*/ 197569 h 514810"/>
                <a:gd name="connsiteX12" fmla="*/ 494522 w 933061"/>
                <a:gd name="connsiteY12" fmla="*/ 178908 h 514810"/>
                <a:gd name="connsiteX13" fmla="*/ 522514 w 933061"/>
                <a:gd name="connsiteY13" fmla="*/ 169577 h 514810"/>
                <a:gd name="connsiteX14" fmla="*/ 559837 w 933061"/>
                <a:gd name="connsiteY14" fmla="*/ 160246 h 514810"/>
                <a:gd name="connsiteX15" fmla="*/ 587828 w 933061"/>
                <a:gd name="connsiteY15" fmla="*/ 150916 h 514810"/>
                <a:gd name="connsiteX16" fmla="*/ 662473 w 933061"/>
                <a:gd name="connsiteY16" fmla="*/ 132255 h 514810"/>
                <a:gd name="connsiteX17" fmla="*/ 671804 w 933061"/>
                <a:gd name="connsiteY17" fmla="*/ 104263 h 514810"/>
                <a:gd name="connsiteX18" fmla="*/ 755779 w 933061"/>
                <a:gd name="connsiteY18" fmla="*/ 48279 h 514810"/>
                <a:gd name="connsiteX19" fmla="*/ 811763 w 933061"/>
                <a:gd name="connsiteY19" fmla="*/ 29618 h 514810"/>
                <a:gd name="connsiteX20" fmla="*/ 839755 w 933061"/>
                <a:gd name="connsiteY20" fmla="*/ 20287 h 514810"/>
                <a:gd name="connsiteX21" fmla="*/ 877077 w 933061"/>
                <a:gd name="connsiteY21" fmla="*/ 1626 h 514810"/>
                <a:gd name="connsiteX22" fmla="*/ 933061 w 933061"/>
                <a:gd name="connsiteY22" fmla="*/ 1626 h 5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3061" h="514810">
                  <a:moveTo>
                    <a:pt x="0" y="514810"/>
                  </a:moveTo>
                  <a:cubicBezTo>
                    <a:pt x="15551" y="511700"/>
                    <a:pt x="30953" y="507722"/>
                    <a:pt x="46653" y="505479"/>
                  </a:cubicBezTo>
                  <a:cubicBezTo>
                    <a:pt x="74534" y="501496"/>
                    <a:pt x="103011" y="501671"/>
                    <a:pt x="130628" y="496148"/>
                  </a:cubicBezTo>
                  <a:cubicBezTo>
                    <a:pt x="149917" y="492290"/>
                    <a:pt x="167951" y="483707"/>
                    <a:pt x="186612" y="477487"/>
                  </a:cubicBezTo>
                  <a:lnTo>
                    <a:pt x="214604" y="468157"/>
                  </a:lnTo>
                  <a:cubicBezTo>
                    <a:pt x="243977" y="438782"/>
                    <a:pt x="237630" y="450693"/>
                    <a:pt x="251926" y="393512"/>
                  </a:cubicBezTo>
                  <a:cubicBezTo>
                    <a:pt x="255036" y="381071"/>
                    <a:pt x="254144" y="366859"/>
                    <a:pt x="261257" y="356189"/>
                  </a:cubicBezTo>
                  <a:cubicBezTo>
                    <a:pt x="267477" y="346858"/>
                    <a:pt x="279918" y="343748"/>
                    <a:pt x="289249" y="337528"/>
                  </a:cubicBezTo>
                  <a:cubicBezTo>
                    <a:pt x="295469" y="328197"/>
                    <a:pt x="303356" y="319784"/>
                    <a:pt x="307910" y="309536"/>
                  </a:cubicBezTo>
                  <a:cubicBezTo>
                    <a:pt x="315899" y="291561"/>
                    <a:pt x="312661" y="267461"/>
                    <a:pt x="326571" y="253552"/>
                  </a:cubicBezTo>
                  <a:cubicBezTo>
                    <a:pt x="343928" y="236196"/>
                    <a:pt x="349685" y="228000"/>
                    <a:pt x="373224" y="216230"/>
                  </a:cubicBezTo>
                  <a:cubicBezTo>
                    <a:pt x="388908" y="208388"/>
                    <a:pt x="423584" y="202055"/>
                    <a:pt x="438539" y="197569"/>
                  </a:cubicBezTo>
                  <a:cubicBezTo>
                    <a:pt x="457380" y="191917"/>
                    <a:pt x="475861" y="185128"/>
                    <a:pt x="494522" y="178908"/>
                  </a:cubicBezTo>
                  <a:cubicBezTo>
                    <a:pt x="503853" y="175798"/>
                    <a:pt x="512972" y="171963"/>
                    <a:pt x="522514" y="169577"/>
                  </a:cubicBezTo>
                  <a:cubicBezTo>
                    <a:pt x="534955" y="166467"/>
                    <a:pt x="547506" y="163769"/>
                    <a:pt x="559837" y="160246"/>
                  </a:cubicBezTo>
                  <a:cubicBezTo>
                    <a:pt x="569294" y="157544"/>
                    <a:pt x="578340" y="153504"/>
                    <a:pt x="587828" y="150916"/>
                  </a:cubicBezTo>
                  <a:cubicBezTo>
                    <a:pt x="612572" y="144168"/>
                    <a:pt x="662473" y="132255"/>
                    <a:pt x="662473" y="132255"/>
                  </a:cubicBezTo>
                  <a:cubicBezTo>
                    <a:pt x="665583" y="122924"/>
                    <a:pt x="665903" y="112131"/>
                    <a:pt x="671804" y="104263"/>
                  </a:cubicBezTo>
                  <a:cubicBezTo>
                    <a:pt x="714417" y="47446"/>
                    <a:pt x="704764" y="63584"/>
                    <a:pt x="755779" y="48279"/>
                  </a:cubicBezTo>
                  <a:cubicBezTo>
                    <a:pt x="774620" y="42627"/>
                    <a:pt x="793102" y="35838"/>
                    <a:pt x="811763" y="29618"/>
                  </a:cubicBezTo>
                  <a:cubicBezTo>
                    <a:pt x="821094" y="26508"/>
                    <a:pt x="830958" y="24686"/>
                    <a:pt x="839755" y="20287"/>
                  </a:cubicBezTo>
                  <a:cubicBezTo>
                    <a:pt x="852196" y="14067"/>
                    <a:pt x="863438" y="4354"/>
                    <a:pt x="877077" y="1626"/>
                  </a:cubicBezTo>
                  <a:cubicBezTo>
                    <a:pt x="895376" y="-2034"/>
                    <a:pt x="914400" y="1626"/>
                    <a:pt x="933061" y="1626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8301082" y="6094437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Value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 rot="16200000">
              <a:off x="7078749" y="5530206"/>
              <a:ext cx="11379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Nb. of data (cumulative)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7886546" y="5489076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min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8430502" y="568164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max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8268616" y="5416908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mean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4" name="Forme libre 193"/>
            <p:cNvSpPr/>
            <p:nvPr/>
          </p:nvSpPr>
          <p:spPr>
            <a:xfrm>
              <a:off x="7866124" y="5636742"/>
              <a:ext cx="432068" cy="447653"/>
            </a:xfrm>
            <a:custGeom>
              <a:avLst/>
              <a:gdLst>
                <a:gd name="connsiteX0" fmla="*/ 0 w 513329"/>
                <a:gd name="connsiteY0" fmla="*/ 531845 h 531845"/>
                <a:gd name="connsiteX1" fmla="*/ 46653 w 513329"/>
                <a:gd name="connsiteY1" fmla="*/ 522514 h 531845"/>
                <a:gd name="connsiteX2" fmla="*/ 111968 w 513329"/>
                <a:gd name="connsiteY2" fmla="*/ 466530 h 531845"/>
                <a:gd name="connsiteX3" fmla="*/ 139960 w 513329"/>
                <a:gd name="connsiteY3" fmla="*/ 447869 h 531845"/>
                <a:gd name="connsiteX4" fmla="*/ 158621 w 513329"/>
                <a:gd name="connsiteY4" fmla="*/ 363894 h 531845"/>
                <a:gd name="connsiteX5" fmla="*/ 177282 w 513329"/>
                <a:gd name="connsiteY5" fmla="*/ 307910 h 531845"/>
                <a:gd name="connsiteX6" fmla="*/ 205274 w 513329"/>
                <a:gd name="connsiteY6" fmla="*/ 289249 h 531845"/>
                <a:gd name="connsiteX7" fmla="*/ 223935 w 513329"/>
                <a:gd name="connsiteY7" fmla="*/ 233265 h 531845"/>
                <a:gd name="connsiteX8" fmla="*/ 251927 w 513329"/>
                <a:gd name="connsiteY8" fmla="*/ 167951 h 531845"/>
                <a:gd name="connsiteX9" fmla="*/ 279919 w 513329"/>
                <a:gd name="connsiteY9" fmla="*/ 149290 h 531845"/>
                <a:gd name="connsiteX10" fmla="*/ 298580 w 513329"/>
                <a:gd name="connsiteY10" fmla="*/ 121298 h 531845"/>
                <a:gd name="connsiteX11" fmla="*/ 382555 w 513329"/>
                <a:gd name="connsiteY11" fmla="*/ 74645 h 531845"/>
                <a:gd name="connsiteX12" fmla="*/ 401217 w 513329"/>
                <a:gd name="connsiteY12" fmla="*/ 55983 h 531845"/>
                <a:gd name="connsiteX13" fmla="*/ 429209 w 513329"/>
                <a:gd name="connsiteY13" fmla="*/ 46653 h 531845"/>
                <a:gd name="connsiteX14" fmla="*/ 494523 w 513329"/>
                <a:gd name="connsiteY14" fmla="*/ 27992 h 531845"/>
                <a:gd name="connsiteX15" fmla="*/ 494523 w 513329"/>
                <a:gd name="connsiteY15" fmla="*/ 0 h 53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329" h="531845">
                  <a:moveTo>
                    <a:pt x="0" y="531845"/>
                  </a:moveTo>
                  <a:cubicBezTo>
                    <a:pt x="15551" y="528735"/>
                    <a:pt x="31804" y="528082"/>
                    <a:pt x="46653" y="522514"/>
                  </a:cubicBezTo>
                  <a:cubicBezTo>
                    <a:pt x="79619" y="510152"/>
                    <a:pt x="81881" y="486588"/>
                    <a:pt x="111968" y="466530"/>
                  </a:cubicBezTo>
                  <a:lnTo>
                    <a:pt x="139960" y="447869"/>
                  </a:lnTo>
                  <a:cubicBezTo>
                    <a:pt x="166657" y="367773"/>
                    <a:pt x="125775" y="495278"/>
                    <a:pt x="158621" y="363894"/>
                  </a:cubicBezTo>
                  <a:cubicBezTo>
                    <a:pt x="163392" y="344811"/>
                    <a:pt x="160915" y="318821"/>
                    <a:pt x="177282" y="307910"/>
                  </a:cubicBezTo>
                  <a:lnTo>
                    <a:pt x="205274" y="289249"/>
                  </a:lnTo>
                  <a:lnTo>
                    <a:pt x="223935" y="233265"/>
                  </a:lnTo>
                  <a:cubicBezTo>
                    <a:pt x="230417" y="213820"/>
                    <a:pt x="239117" y="183322"/>
                    <a:pt x="251927" y="167951"/>
                  </a:cubicBezTo>
                  <a:cubicBezTo>
                    <a:pt x="259106" y="159336"/>
                    <a:pt x="270588" y="155510"/>
                    <a:pt x="279919" y="149290"/>
                  </a:cubicBezTo>
                  <a:cubicBezTo>
                    <a:pt x="286139" y="139959"/>
                    <a:pt x="290141" y="128683"/>
                    <a:pt x="298580" y="121298"/>
                  </a:cubicBezTo>
                  <a:cubicBezTo>
                    <a:pt x="338068" y="86746"/>
                    <a:pt x="344109" y="87460"/>
                    <a:pt x="382555" y="74645"/>
                  </a:cubicBezTo>
                  <a:cubicBezTo>
                    <a:pt x="388776" y="68424"/>
                    <a:pt x="393673" y="60509"/>
                    <a:pt x="401217" y="55983"/>
                  </a:cubicBezTo>
                  <a:cubicBezTo>
                    <a:pt x="409651" y="50923"/>
                    <a:pt x="419752" y="49355"/>
                    <a:pt x="429209" y="46653"/>
                  </a:cubicBezTo>
                  <a:cubicBezTo>
                    <a:pt x="511221" y="23221"/>
                    <a:pt x="427408" y="50362"/>
                    <a:pt x="494523" y="27992"/>
                  </a:cubicBezTo>
                  <a:cubicBezTo>
                    <a:pt x="518101" y="4412"/>
                    <a:pt x="521052" y="13264"/>
                    <a:pt x="494523" y="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orme libre 194"/>
            <p:cNvSpPr/>
            <p:nvPr/>
          </p:nvSpPr>
          <p:spPr>
            <a:xfrm>
              <a:off x="7999635" y="5652449"/>
              <a:ext cx="581163" cy="424092"/>
            </a:xfrm>
            <a:custGeom>
              <a:avLst/>
              <a:gdLst>
                <a:gd name="connsiteX0" fmla="*/ 0 w 690465"/>
                <a:gd name="connsiteY0" fmla="*/ 503853 h 503853"/>
                <a:gd name="connsiteX1" fmla="*/ 74645 w 690465"/>
                <a:gd name="connsiteY1" fmla="*/ 475861 h 503853"/>
                <a:gd name="connsiteX2" fmla="*/ 242596 w 690465"/>
                <a:gd name="connsiteY2" fmla="*/ 457200 h 503853"/>
                <a:gd name="connsiteX3" fmla="*/ 279918 w 690465"/>
                <a:gd name="connsiteY3" fmla="*/ 447869 h 503853"/>
                <a:gd name="connsiteX4" fmla="*/ 307910 w 690465"/>
                <a:gd name="connsiteY4" fmla="*/ 438539 h 503853"/>
                <a:gd name="connsiteX5" fmla="*/ 391886 w 690465"/>
                <a:gd name="connsiteY5" fmla="*/ 419878 h 503853"/>
                <a:gd name="connsiteX6" fmla="*/ 410547 w 690465"/>
                <a:gd name="connsiteY6" fmla="*/ 363894 h 503853"/>
                <a:gd name="connsiteX7" fmla="*/ 419877 w 690465"/>
                <a:gd name="connsiteY7" fmla="*/ 335902 h 503853"/>
                <a:gd name="connsiteX8" fmla="*/ 438539 w 690465"/>
                <a:gd name="connsiteY8" fmla="*/ 317241 h 503853"/>
                <a:gd name="connsiteX9" fmla="*/ 475861 w 690465"/>
                <a:gd name="connsiteY9" fmla="*/ 261257 h 503853"/>
                <a:gd name="connsiteX10" fmla="*/ 531845 w 690465"/>
                <a:gd name="connsiteY10" fmla="*/ 214604 h 503853"/>
                <a:gd name="connsiteX11" fmla="*/ 587828 w 690465"/>
                <a:gd name="connsiteY11" fmla="*/ 139959 h 503853"/>
                <a:gd name="connsiteX12" fmla="*/ 643812 w 690465"/>
                <a:gd name="connsiteY12" fmla="*/ 102637 h 503853"/>
                <a:gd name="connsiteX13" fmla="*/ 662473 w 690465"/>
                <a:gd name="connsiteY13" fmla="*/ 46653 h 503853"/>
                <a:gd name="connsiteX14" fmla="*/ 690465 w 690465"/>
                <a:gd name="connsiteY14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465" h="503853">
                  <a:moveTo>
                    <a:pt x="0" y="503853"/>
                  </a:moveTo>
                  <a:cubicBezTo>
                    <a:pt x="3886" y="502298"/>
                    <a:pt x="61240" y="478298"/>
                    <a:pt x="74645" y="475861"/>
                  </a:cubicBezTo>
                  <a:cubicBezTo>
                    <a:pt x="106917" y="469994"/>
                    <a:pt x="215821" y="459878"/>
                    <a:pt x="242596" y="457200"/>
                  </a:cubicBezTo>
                  <a:cubicBezTo>
                    <a:pt x="255037" y="454090"/>
                    <a:pt x="267588" y="451392"/>
                    <a:pt x="279918" y="447869"/>
                  </a:cubicBezTo>
                  <a:cubicBezTo>
                    <a:pt x="289375" y="445167"/>
                    <a:pt x="298309" y="440673"/>
                    <a:pt x="307910" y="438539"/>
                  </a:cubicBezTo>
                  <a:cubicBezTo>
                    <a:pt x="406438" y="416644"/>
                    <a:pt x="328872" y="440881"/>
                    <a:pt x="391886" y="419878"/>
                  </a:cubicBezTo>
                  <a:lnTo>
                    <a:pt x="410547" y="363894"/>
                  </a:lnTo>
                  <a:cubicBezTo>
                    <a:pt x="413657" y="354563"/>
                    <a:pt x="412922" y="342856"/>
                    <a:pt x="419877" y="335902"/>
                  </a:cubicBezTo>
                  <a:cubicBezTo>
                    <a:pt x="426098" y="329682"/>
                    <a:pt x="433261" y="324279"/>
                    <a:pt x="438539" y="317241"/>
                  </a:cubicBezTo>
                  <a:cubicBezTo>
                    <a:pt x="451996" y="299299"/>
                    <a:pt x="460002" y="277116"/>
                    <a:pt x="475861" y="261257"/>
                  </a:cubicBezTo>
                  <a:cubicBezTo>
                    <a:pt x="511782" y="225336"/>
                    <a:pt x="492874" y="240584"/>
                    <a:pt x="531845" y="214604"/>
                  </a:cubicBezTo>
                  <a:cubicBezTo>
                    <a:pt x="544705" y="176023"/>
                    <a:pt x="541878" y="170592"/>
                    <a:pt x="587828" y="139959"/>
                  </a:cubicBezTo>
                  <a:lnTo>
                    <a:pt x="643812" y="102637"/>
                  </a:lnTo>
                  <a:cubicBezTo>
                    <a:pt x="650032" y="83976"/>
                    <a:pt x="651562" y="63020"/>
                    <a:pt x="662473" y="46653"/>
                  </a:cubicBezTo>
                  <a:cubicBezTo>
                    <a:pt x="684992" y="12874"/>
                    <a:pt x="676119" y="28691"/>
                    <a:pt x="690465" y="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6" name="Ellipse 195"/>
          <p:cNvSpPr/>
          <p:nvPr/>
        </p:nvSpPr>
        <p:spPr>
          <a:xfrm>
            <a:off x="3199845" y="4170138"/>
            <a:ext cx="66280" cy="211965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2942483" y="3308430"/>
            <a:ext cx="1224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Data channels</a:t>
            </a:r>
            <a:endParaRPr lang="en-US" sz="1400" i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198" name="Connecteur droit 197"/>
          <p:cNvCxnSpPr>
            <a:stCxn id="197" idx="2"/>
            <a:endCxn id="196" idx="0"/>
          </p:cNvCxnSpPr>
          <p:nvPr/>
        </p:nvCxnSpPr>
        <p:spPr>
          <a:xfrm flipH="1">
            <a:off x="3232985" y="3616207"/>
            <a:ext cx="321589" cy="55393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9" name="Ellipse 198"/>
          <p:cNvSpPr/>
          <p:nvPr/>
        </p:nvSpPr>
        <p:spPr>
          <a:xfrm>
            <a:off x="3199845" y="4387074"/>
            <a:ext cx="64727" cy="139319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2188336" y="5217395"/>
            <a:ext cx="1382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Annotation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(geometric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and pixel-wise)</a:t>
            </a:r>
            <a:endParaRPr lang="en-US" sz="1400" i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201" name="Connecteur droit 200"/>
          <p:cNvCxnSpPr>
            <a:stCxn id="199" idx="4"/>
            <a:endCxn id="200" idx="0"/>
          </p:cNvCxnSpPr>
          <p:nvPr/>
        </p:nvCxnSpPr>
        <p:spPr>
          <a:xfrm flipH="1">
            <a:off x="2879359" y="4526393"/>
            <a:ext cx="352850" cy="6910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2" name="Rectangle à coins arrondis 201"/>
          <p:cNvSpPr/>
          <p:nvPr/>
        </p:nvSpPr>
        <p:spPr>
          <a:xfrm>
            <a:off x="9715239" y="5744713"/>
            <a:ext cx="285712" cy="19603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0000951" y="5686744"/>
            <a:ext cx="1895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Transformation module</a:t>
            </a:r>
            <a:endParaRPr lang="en-US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04" name="Rectangle à coins arrondis 203"/>
          <p:cNvSpPr/>
          <p:nvPr/>
        </p:nvSpPr>
        <p:spPr>
          <a:xfrm>
            <a:off x="9719106" y="5998715"/>
            <a:ext cx="285712" cy="19603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0004818" y="5940746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Data analysis module</a:t>
            </a:r>
            <a:endParaRPr lang="en-US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9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à coins arrondis 58"/>
          <p:cNvSpPr/>
          <p:nvPr/>
        </p:nvSpPr>
        <p:spPr>
          <a:xfrm>
            <a:off x="3938775" y="4265937"/>
            <a:ext cx="2857399" cy="1162779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StimuliProvider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3938775" y="1738993"/>
            <a:ext cx="2857399" cy="1162779"/>
          </a:xfrm>
          <a:prstGeom prst="roundRect">
            <a:avLst/>
          </a:prstGeom>
          <a:solidFill>
            <a:srgbClr val="0A6E28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StimuliProvider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3182410" y="4418057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  <a:cs typeface="Arial" charset="0"/>
              </a:rPr>
              <a:t>Data-base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101517" y="441805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Rescale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3860266" y="467181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3860266" y="4719252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>
            <a:off x="3860266" y="462753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3860266" y="4832544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5681954" y="4662385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5681954" y="47098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5681954" y="461809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5681954" y="4830964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Rectangle à coins arrondis 70"/>
          <p:cNvSpPr/>
          <p:nvPr/>
        </p:nvSpPr>
        <p:spPr>
          <a:xfrm>
            <a:off x="5923205" y="441805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Blending</a:t>
            </a:r>
            <a:endParaRPr lang="en-US" sz="11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3182225" y="1894641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  <a:cs typeface="Arial" charset="0"/>
              </a:rPr>
              <a:t>Data-base</a:t>
            </a:r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" t="8000" r="29108" b="4851"/>
          <a:stretch/>
        </p:blipFill>
        <p:spPr>
          <a:xfrm>
            <a:off x="459470" y="3454519"/>
            <a:ext cx="2357829" cy="2609331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1"/>
          <a:stretch/>
        </p:blipFill>
        <p:spPr>
          <a:xfrm>
            <a:off x="1321146" y="1741318"/>
            <a:ext cx="609600" cy="608167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"/>
          <a:stretch/>
        </p:blipFill>
        <p:spPr>
          <a:xfrm>
            <a:off x="2063552" y="1563170"/>
            <a:ext cx="609600" cy="975413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1"/>
          <a:stretch/>
        </p:blipFill>
        <p:spPr>
          <a:xfrm>
            <a:off x="585508" y="1738993"/>
            <a:ext cx="609600" cy="610492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1229843" y="263766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i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Objects</a:t>
            </a:r>
            <a:endParaRPr lang="fr-FR" sz="1400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102336" y="60899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Images</a:t>
            </a:r>
            <a:endParaRPr lang="fr-FR" sz="1400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3860266" y="212476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3860266" y="217220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>
            <a:off x="3860266" y="208048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>
            <a:off x="3860266" y="2293348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3" name="Rectangle à coins arrondis 82"/>
          <p:cNvSpPr/>
          <p:nvPr/>
        </p:nvSpPr>
        <p:spPr>
          <a:xfrm>
            <a:off x="4101517" y="1880441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Slice</a:t>
            </a:r>
            <a:br>
              <a:rPr lang="en-US" sz="1200" kern="0" dirty="0">
                <a:solidFill>
                  <a:prstClr val="black"/>
                </a:solidFill>
                <a:cs typeface="Arial" charset="0"/>
              </a:rPr>
            </a:b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Extraction</a:t>
            </a:r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4779373" y="212476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>
            <a:off x="4779373" y="217220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Connecteur droit avec flèche 85"/>
          <p:cNvCxnSpPr/>
          <p:nvPr/>
        </p:nvCxnSpPr>
        <p:spPr>
          <a:xfrm>
            <a:off x="4779373" y="208048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>
            <a:off x="4779373" y="2293348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 à coins arrondis 87"/>
          <p:cNvSpPr/>
          <p:nvPr/>
        </p:nvSpPr>
        <p:spPr>
          <a:xfrm>
            <a:off x="5020624" y="1880441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cs typeface="Arial" charset="0"/>
              </a:rPr>
              <a:t>Flip</a:t>
            </a:r>
          </a:p>
        </p:txBody>
      </p:sp>
      <p:cxnSp>
        <p:nvCxnSpPr>
          <p:cNvPr id="89" name="Connecteur droit avec flèche 88"/>
          <p:cNvCxnSpPr/>
          <p:nvPr/>
        </p:nvCxnSpPr>
        <p:spPr>
          <a:xfrm>
            <a:off x="4771110" y="4668376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Connecteur droit avec flèche 89"/>
          <p:cNvCxnSpPr/>
          <p:nvPr/>
        </p:nvCxnSpPr>
        <p:spPr>
          <a:xfrm>
            <a:off x="4771110" y="4715808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Connecteur droit avec flèche 90"/>
          <p:cNvCxnSpPr/>
          <p:nvPr/>
        </p:nvCxnSpPr>
        <p:spPr>
          <a:xfrm>
            <a:off x="4771110" y="462409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Connecteur droit avec flèche 91"/>
          <p:cNvCxnSpPr/>
          <p:nvPr/>
        </p:nvCxnSpPr>
        <p:spPr>
          <a:xfrm>
            <a:off x="4771110" y="4836955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3" name="Rectangle à coins arrondis 92"/>
          <p:cNvSpPr/>
          <p:nvPr/>
        </p:nvSpPr>
        <p:spPr>
          <a:xfrm>
            <a:off x="5012361" y="4424048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…</a:t>
            </a:r>
            <a:endParaRPr lang="en-US" sz="11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7079679" y="4326879"/>
            <a:ext cx="1145366" cy="75262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DL Core / Spike coding</a:t>
            </a:r>
          </a:p>
        </p:txBody>
      </p:sp>
      <p:grpSp>
        <p:nvGrpSpPr>
          <p:cNvPr id="95" name="Groupe 94"/>
          <p:cNvGrpSpPr/>
          <p:nvPr/>
        </p:nvGrpSpPr>
        <p:grpSpPr>
          <a:xfrm>
            <a:off x="6601061" y="4601920"/>
            <a:ext cx="478618" cy="235035"/>
            <a:chOff x="6692975" y="4601460"/>
            <a:chExt cx="241251" cy="212865"/>
          </a:xfrm>
        </p:grpSpPr>
        <p:cxnSp>
          <p:nvCxnSpPr>
            <p:cNvPr id="96" name="Connecteur droit avec flèche 95"/>
            <p:cNvCxnSpPr/>
            <p:nvPr/>
          </p:nvCxnSpPr>
          <p:spPr>
            <a:xfrm>
              <a:off x="6692975" y="4645746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Connecteur droit avec flèche 96"/>
            <p:cNvCxnSpPr/>
            <p:nvPr/>
          </p:nvCxnSpPr>
          <p:spPr>
            <a:xfrm>
              <a:off x="6692975" y="4693178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Connecteur droit avec flèche 97"/>
            <p:cNvCxnSpPr/>
            <p:nvPr/>
          </p:nvCxnSpPr>
          <p:spPr>
            <a:xfrm>
              <a:off x="6692975" y="4601460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Connecteur droit avec flèche 98"/>
            <p:cNvCxnSpPr/>
            <p:nvPr/>
          </p:nvCxnSpPr>
          <p:spPr>
            <a:xfrm>
              <a:off x="6692975" y="4814325"/>
              <a:ext cx="241251" cy="0"/>
            </a:xfrm>
            <a:prstGeom prst="straightConnector1">
              <a:avLst/>
            </a:prstGeom>
            <a:noFill/>
            <a:ln w="28575" cap="flat" cmpd="dbl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00" name="Groupe 99"/>
          <p:cNvGrpSpPr/>
          <p:nvPr/>
        </p:nvGrpSpPr>
        <p:grpSpPr>
          <a:xfrm rot="5400000">
            <a:off x="5514869" y="3547477"/>
            <a:ext cx="1522276" cy="230870"/>
            <a:chOff x="6692975" y="4601460"/>
            <a:chExt cx="241251" cy="212865"/>
          </a:xfrm>
        </p:grpSpPr>
        <p:cxnSp>
          <p:nvCxnSpPr>
            <p:cNvPr id="101" name="Connecteur droit avec flèche 100"/>
            <p:cNvCxnSpPr/>
            <p:nvPr/>
          </p:nvCxnSpPr>
          <p:spPr>
            <a:xfrm>
              <a:off x="6692975" y="4645746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Connecteur droit avec flèche 101"/>
            <p:cNvCxnSpPr/>
            <p:nvPr/>
          </p:nvCxnSpPr>
          <p:spPr>
            <a:xfrm>
              <a:off x="6692975" y="4693178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Connecteur droit avec flèche 102"/>
            <p:cNvCxnSpPr/>
            <p:nvPr/>
          </p:nvCxnSpPr>
          <p:spPr>
            <a:xfrm>
              <a:off x="6692975" y="4601460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Connecteur droit avec flèche 103"/>
            <p:cNvCxnSpPr/>
            <p:nvPr/>
          </p:nvCxnSpPr>
          <p:spPr>
            <a:xfrm>
              <a:off x="6692975" y="4814325"/>
              <a:ext cx="241251" cy="0"/>
            </a:xfrm>
            <a:prstGeom prst="straightConnector1">
              <a:avLst/>
            </a:prstGeom>
            <a:noFill/>
            <a:ln w="28575" cap="flat" cmpd="dbl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105" name="Connecteur droit avec flèche 104"/>
          <p:cNvCxnSpPr/>
          <p:nvPr/>
        </p:nvCxnSpPr>
        <p:spPr>
          <a:xfrm>
            <a:off x="5711787" y="2134232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>
            <a:off x="5711787" y="2181664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>
            <a:off x="5711787" y="2089946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>
            <a:off x="5711787" y="2302811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tangle à coins arrondis 108"/>
          <p:cNvSpPr/>
          <p:nvPr/>
        </p:nvSpPr>
        <p:spPr>
          <a:xfrm>
            <a:off x="5953038" y="1889904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ROI</a:t>
            </a:r>
            <a:br>
              <a:rPr lang="en-US" sz="1200" kern="0" dirty="0">
                <a:solidFill>
                  <a:prstClr val="black"/>
                </a:solidFill>
                <a:cs typeface="Arial" charset="0"/>
              </a:rPr>
            </a:b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Extraction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3048714" y="2521111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atabase</a:t>
            </a:r>
            <a: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497877" y="2923087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sp_objects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085283" y="503526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4497877" y="5419057"/>
            <a:ext cx="981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9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4" y="2615609"/>
            <a:ext cx="7847399" cy="2520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98859" y="4858330"/>
            <a:ext cx="427877" cy="125444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03712" y="5790733"/>
            <a:ext cx="1621179" cy="37457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recall</a:t>
            </a:r>
          </a:p>
        </p:txBody>
      </p:sp>
      <p:cxnSp>
        <p:nvCxnSpPr>
          <p:cNvPr id="14" name="Connecteur en angle 13"/>
          <p:cNvCxnSpPr>
            <a:stCxn id="13" idx="0"/>
            <a:endCxn id="12" idx="2"/>
          </p:cNvCxnSpPr>
          <p:nvPr/>
        </p:nvCxnSpPr>
        <p:spPr>
          <a:xfrm rot="5400000" flipH="1" flipV="1">
            <a:off x="4710071" y="4588006"/>
            <a:ext cx="806959" cy="1598496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none"/>
            <a:tailEnd type="non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6142298" y="4852855"/>
            <a:ext cx="581091" cy="13091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648671" y="5790733"/>
            <a:ext cx="1887489" cy="37457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precision</a:t>
            </a:r>
          </a:p>
        </p:txBody>
      </p:sp>
      <p:cxnSp>
        <p:nvCxnSpPr>
          <p:cNvPr id="17" name="Connecteur en angle 16"/>
          <p:cNvCxnSpPr>
            <a:stCxn id="16" idx="0"/>
            <a:endCxn id="15" idx="2"/>
          </p:cNvCxnSpPr>
          <p:nvPr/>
        </p:nvCxnSpPr>
        <p:spPr>
          <a:xfrm rot="16200000" flipV="1">
            <a:off x="6109151" y="5307468"/>
            <a:ext cx="806959" cy="159572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3897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0" r="6315"/>
          <a:stretch/>
        </p:blipFill>
        <p:spPr>
          <a:xfrm>
            <a:off x="6816081" y="2258104"/>
            <a:ext cx="2304256" cy="37444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62" y="1916832"/>
            <a:ext cx="3770722" cy="45091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9"/>
          <a:stretch/>
        </p:blipFill>
        <p:spPr>
          <a:xfrm>
            <a:off x="4223792" y="2276872"/>
            <a:ext cx="2232248" cy="374441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79431" y="3206978"/>
            <a:ext cx="576064" cy="100811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>
            <a:off x="10842019" y="3294209"/>
            <a:ext cx="504056" cy="7200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259" y="4347554"/>
            <a:ext cx="576064" cy="10081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64878" y="4347554"/>
            <a:ext cx="576064" cy="100811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9318133" y="4039507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 = </a:t>
            </a:r>
            <a:endParaRPr lang="en-US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10867392" y="4241064"/>
            <a:ext cx="897790" cy="19675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ysClr val="window" lastClr="FFFFFF">
                <a:tint val="45000"/>
                <a:satMod val="400000"/>
              </a:sys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 rot="10800000">
            <a:off x="11336886" y="3379361"/>
            <a:ext cx="504056" cy="72008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1" t="56047" r="11180" b="26645"/>
          <a:stretch/>
        </p:blipFill>
        <p:spPr>
          <a:xfrm>
            <a:off x="10940414" y="4531433"/>
            <a:ext cx="72008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676437" y="2076357"/>
            <a:ext cx="2096359" cy="427631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1C30A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Export modules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6798262" y="2587872"/>
            <a:ext cx="1805178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C++/</a:t>
            </a: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OpenMP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6813240" y="3111962"/>
            <a:ext cx="1790200" cy="393067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TensorRT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 </a:t>
            </a:r>
            <a:r>
              <a:rPr kumimoji="0" lang="en-US" sz="11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CuDNN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CUDA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02413" y="4158529"/>
            <a:ext cx="1790200" cy="393067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DNeuro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863605" y="3658621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STM32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9860831" y="4112708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STxP70/ASMP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" name="Connecteur en angle 7"/>
          <p:cNvCxnSpPr>
            <a:stCxn id="3" idx="3"/>
            <a:endCxn id="6" idx="1"/>
          </p:cNvCxnSpPr>
          <p:nvPr/>
        </p:nvCxnSpPr>
        <p:spPr>
          <a:xfrm>
            <a:off x="8603440" y="2789578"/>
            <a:ext cx="1260165" cy="1070749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" name="Connecteur en angle 8"/>
          <p:cNvCxnSpPr>
            <a:stCxn id="3" idx="3"/>
            <a:endCxn id="7" idx="1"/>
          </p:cNvCxnSpPr>
          <p:nvPr/>
        </p:nvCxnSpPr>
        <p:spPr>
          <a:xfrm>
            <a:off x="8603440" y="2789578"/>
            <a:ext cx="1257391" cy="152483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0" name="Connecteur en angle 9"/>
          <p:cNvCxnSpPr>
            <a:stCxn id="3" idx="3"/>
            <a:endCxn id="41" idx="1"/>
          </p:cNvCxnSpPr>
          <p:nvPr/>
        </p:nvCxnSpPr>
        <p:spPr>
          <a:xfrm>
            <a:off x="8603440" y="2789578"/>
            <a:ext cx="1257391" cy="2551347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1" name="Rectangle à coins arrondis 10"/>
          <p:cNvSpPr/>
          <p:nvPr/>
        </p:nvSpPr>
        <p:spPr>
          <a:xfrm>
            <a:off x="9860831" y="3206508"/>
            <a:ext cx="1805178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Générique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MCU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2" name="Connecteur en angle 11"/>
          <p:cNvCxnSpPr>
            <a:stCxn id="3" idx="3"/>
            <a:endCxn id="11" idx="1"/>
          </p:cNvCxnSpPr>
          <p:nvPr/>
        </p:nvCxnSpPr>
        <p:spPr>
          <a:xfrm>
            <a:off x="8603440" y="2789578"/>
            <a:ext cx="1257391" cy="61863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11051" y="3773266"/>
            <a:ext cx="249171" cy="1741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5636" y="4222347"/>
            <a:ext cx="249171" cy="1741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282" y="4256071"/>
            <a:ext cx="471954" cy="184226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3327290" y="1132784"/>
            <a:ext cx="2421760" cy="521989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1C30A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Core modules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(C++)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472880" y="1647532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(public dataset drivers)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472880" y="2150846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(data pre/post processing)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3459898" y="2655019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Cell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(NN layers modeling)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3821555" y="3182627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Activation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810066" y="3576583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Solver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3801315" y="3970538"/>
            <a:ext cx="1667588" cy="299938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Quantizer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798644" y="4350041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Filler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472880" y="4763675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(loss &amp; score processing)</a:t>
            </a:r>
          </a:p>
        </p:txBody>
      </p:sp>
      <p:cxnSp>
        <p:nvCxnSpPr>
          <p:cNvPr id="25" name="Connecteur en angle 24"/>
          <p:cNvCxnSpPr>
            <a:stCxn id="19" idx="2"/>
            <a:endCxn id="20" idx="1"/>
          </p:cNvCxnSpPr>
          <p:nvPr/>
        </p:nvCxnSpPr>
        <p:spPr>
          <a:xfrm rot="5400000">
            <a:off x="4024990" y="2854996"/>
            <a:ext cx="274165" cy="681034"/>
          </a:xfrm>
          <a:prstGeom prst="bentConnector4">
            <a:avLst>
              <a:gd name="adj1" fmla="val 22650"/>
              <a:gd name="adj2" fmla="val 133567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6" name="Connecteur en angle 25"/>
          <p:cNvCxnSpPr>
            <a:stCxn id="19" idx="2"/>
            <a:endCxn id="21" idx="1"/>
          </p:cNvCxnSpPr>
          <p:nvPr/>
        </p:nvCxnSpPr>
        <p:spPr>
          <a:xfrm rot="5400000">
            <a:off x="3822268" y="3046230"/>
            <a:ext cx="668121" cy="692523"/>
          </a:xfrm>
          <a:prstGeom prst="bentConnector4">
            <a:avLst>
              <a:gd name="adj1" fmla="val 9344"/>
              <a:gd name="adj2" fmla="val 133010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7" name="Connecteur en angle 26"/>
          <p:cNvCxnSpPr>
            <a:stCxn id="19" idx="2"/>
            <a:endCxn id="22" idx="1"/>
          </p:cNvCxnSpPr>
          <p:nvPr/>
        </p:nvCxnSpPr>
        <p:spPr>
          <a:xfrm rot="5400000">
            <a:off x="3620914" y="3238832"/>
            <a:ext cx="1062076" cy="701274"/>
          </a:xfrm>
          <a:prstGeom prst="bentConnector4">
            <a:avLst>
              <a:gd name="adj1" fmla="val 5910"/>
              <a:gd name="adj2" fmla="val 132598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8" name="Connecteur en angle 27"/>
          <p:cNvCxnSpPr>
            <a:stCxn id="19" idx="2"/>
            <a:endCxn id="23" idx="1"/>
          </p:cNvCxnSpPr>
          <p:nvPr/>
        </p:nvCxnSpPr>
        <p:spPr>
          <a:xfrm rot="5400000">
            <a:off x="3429828" y="3427248"/>
            <a:ext cx="1441579" cy="703945"/>
          </a:xfrm>
          <a:prstGeom prst="bentConnector4">
            <a:avLst>
              <a:gd name="adj1" fmla="val 3875"/>
              <a:gd name="adj2" fmla="val 132474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9" name="Rectangle à coins arrondis 28"/>
          <p:cNvSpPr/>
          <p:nvPr/>
        </p:nvSpPr>
        <p:spPr>
          <a:xfrm>
            <a:off x="3472880" y="5248126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Export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(optimized code generation)</a:t>
            </a:r>
          </a:p>
        </p:txBody>
      </p:sp>
      <p:cxnSp>
        <p:nvCxnSpPr>
          <p:cNvPr id="30" name="Connecteur en angle 29"/>
          <p:cNvCxnSpPr>
            <a:stCxn id="29" idx="3"/>
            <a:endCxn id="2" idx="1"/>
          </p:cNvCxnSpPr>
          <p:nvPr/>
        </p:nvCxnSpPr>
        <p:spPr>
          <a:xfrm flipV="1">
            <a:off x="5558261" y="4214516"/>
            <a:ext cx="1118176" cy="123531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1" name="Rectangle à coins arrondis 30"/>
          <p:cNvSpPr/>
          <p:nvPr/>
        </p:nvSpPr>
        <p:spPr>
          <a:xfrm>
            <a:off x="6799698" y="3614128"/>
            <a:ext cx="1790200" cy="393067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PNeuro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568" y="3701394"/>
            <a:ext cx="471954" cy="1842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75571" y="1192975"/>
            <a:ext cx="212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kern="0" dirty="0" smtClean="0">
                <a:solidFill>
                  <a:prstClr val="black"/>
                </a:solidFill>
                <a:latin typeface="Arial"/>
              </a:rPr>
              <a:t>Modeling &amp; user interface: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330425" y="2733054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Native Python API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30425" y="4038208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Keras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integration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330425" y="2049163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Native INI API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30425" y="4722099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PyTorch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integration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Flèche droite 37"/>
          <p:cNvSpPr/>
          <p:nvPr/>
        </p:nvSpPr>
        <p:spPr>
          <a:xfrm>
            <a:off x="2654183" y="3368706"/>
            <a:ext cx="474029" cy="415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30425" y="3385631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600" kern="0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0" name="Picture 22" descr="Résultat de recherche d'images pour &quot;onnx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1" y="3446711"/>
            <a:ext cx="1093328" cy="281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à coins arrondis 40"/>
          <p:cNvSpPr/>
          <p:nvPr/>
        </p:nvSpPr>
        <p:spPr>
          <a:xfrm>
            <a:off x="9860831" y="5139219"/>
            <a:ext cx="1805178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HW Provider LIBs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804135" y="5675796"/>
            <a:ext cx="1805178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HW Provider IPs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472880" y="5735912"/>
            <a:ext cx="2072399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Partner modules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30424" y="5423267"/>
            <a:ext cx="2085381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Partner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interfaces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714758" y="2285935"/>
            <a:ext cx="2124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kern="0" dirty="0" smtClean="0">
                <a:solidFill>
                  <a:prstClr val="black"/>
                </a:solidFill>
                <a:latin typeface="Arial"/>
              </a:rPr>
              <a:t>Export specialization (compute kernels level) :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10141104" y="980315"/>
            <a:ext cx="256006" cy="200421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0397110" y="9387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Open source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141104" y="1256386"/>
            <a:ext cx="256006" cy="200421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397110" y="1214836"/>
            <a:ext cx="1631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CEA IP under license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10141104" y="1542301"/>
            <a:ext cx="256006" cy="200421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397110" y="1500751"/>
            <a:ext cx="163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Partner IP under partner license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9860831" y="4610150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i="1" kern="0" dirty="0" err="1" smtClean="0">
                <a:solidFill>
                  <a:prstClr val="black"/>
                </a:solidFill>
                <a:latin typeface="Arial"/>
              </a:rPr>
              <a:t>Confidentiel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53" name="Connecteur en angle 52"/>
          <p:cNvCxnSpPr>
            <a:stCxn id="3" idx="3"/>
            <a:endCxn id="52" idx="1"/>
          </p:cNvCxnSpPr>
          <p:nvPr/>
        </p:nvCxnSpPr>
        <p:spPr>
          <a:xfrm>
            <a:off x="8603440" y="2789578"/>
            <a:ext cx="1257391" cy="20222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4" name="Rectangle à coins arrondis 53"/>
          <p:cNvSpPr/>
          <p:nvPr/>
        </p:nvSpPr>
        <p:spPr>
          <a:xfrm>
            <a:off x="6809236" y="4649024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MPPA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476" y="4752666"/>
            <a:ext cx="599165" cy="201436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6804136" y="5158899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R-Car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6724" y="5313957"/>
            <a:ext cx="631143" cy="123012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 rot="16200000">
            <a:off x="2000090" y="4448106"/>
            <a:ext cx="117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Available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soon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4086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38939" y="86626"/>
            <a:ext cx="2472890" cy="4273617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Coding model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2338938" y="4527083"/>
            <a:ext cx="4716379" cy="2229847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/>
              <a:t>Mathematical model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4957011" y="67383"/>
            <a:ext cx="2098306" cy="4273617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Programming model (if several)</a:t>
            </a:r>
          </a:p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+ data precision (with template)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7717856" y="1249680"/>
            <a:ext cx="3214838" cy="436024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5206465" y="2678236"/>
            <a:ext cx="1599398" cy="635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_CUDA&lt;T&gt;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206465" y="1787898"/>
            <a:ext cx="1599398" cy="635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775685" y="723503"/>
            <a:ext cx="1599398" cy="635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_Top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775685" y="3444240"/>
            <a:ext cx="1599398" cy="635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Cell_Spike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03460" y="3126606"/>
            <a:ext cx="1599398" cy="635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897428" y="5096577"/>
            <a:ext cx="1599398" cy="635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428" y="5935580"/>
            <a:ext cx="1599398" cy="635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FcCell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Connecteur en arc 19"/>
          <p:cNvCxnSpPr>
            <a:stCxn id="9" idx="1"/>
            <a:endCxn id="12" idx="3"/>
          </p:cNvCxnSpPr>
          <p:nvPr/>
        </p:nvCxnSpPr>
        <p:spPr>
          <a:xfrm rot="10800000" flipV="1">
            <a:off x="2002859" y="2105532"/>
            <a:ext cx="3203607" cy="1338708"/>
          </a:xfrm>
          <a:prstGeom prst="curvedConnector3">
            <a:avLst>
              <a:gd name="adj1" fmla="val 8184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4" idx="1"/>
            <a:endCxn id="12" idx="3"/>
          </p:cNvCxnSpPr>
          <p:nvPr/>
        </p:nvCxnSpPr>
        <p:spPr>
          <a:xfrm rot="10800000" flipV="1">
            <a:off x="2002859" y="2995870"/>
            <a:ext cx="3203607" cy="448370"/>
          </a:xfrm>
          <a:prstGeom prst="curvedConnector3">
            <a:avLst>
              <a:gd name="adj1" fmla="val 7824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11" idx="1"/>
            <a:endCxn id="12" idx="3"/>
          </p:cNvCxnSpPr>
          <p:nvPr/>
        </p:nvCxnSpPr>
        <p:spPr>
          <a:xfrm rot="10800000">
            <a:off x="2002859" y="3444240"/>
            <a:ext cx="772827" cy="317634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stCxn id="13" idx="1"/>
            <a:endCxn id="12" idx="3"/>
          </p:cNvCxnSpPr>
          <p:nvPr/>
        </p:nvCxnSpPr>
        <p:spPr>
          <a:xfrm rot="10800000">
            <a:off x="2002858" y="3444241"/>
            <a:ext cx="1894570" cy="1969971"/>
          </a:xfrm>
          <a:prstGeom prst="curvedConnector3">
            <a:avLst>
              <a:gd name="adj1" fmla="val 8454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14" idx="1"/>
            <a:endCxn id="12" idx="3"/>
          </p:cNvCxnSpPr>
          <p:nvPr/>
        </p:nvCxnSpPr>
        <p:spPr>
          <a:xfrm rot="10800000">
            <a:off x="2002858" y="3444240"/>
            <a:ext cx="1894570" cy="2808974"/>
          </a:xfrm>
          <a:prstGeom prst="curvedConnector3">
            <a:avLst>
              <a:gd name="adj1" fmla="val 8861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1"/>
            <a:endCxn id="10" idx="2"/>
          </p:cNvCxnSpPr>
          <p:nvPr/>
        </p:nvCxnSpPr>
        <p:spPr>
          <a:xfrm rot="10800000">
            <a:off x="3575385" y="1358770"/>
            <a:ext cx="1631081" cy="746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4" idx="1"/>
            <a:endCxn id="10" idx="2"/>
          </p:cNvCxnSpPr>
          <p:nvPr/>
        </p:nvCxnSpPr>
        <p:spPr>
          <a:xfrm rot="10800000">
            <a:off x="3575385" y="1358770"/>
            <a:ext cx="1631081" cy="16371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8525576" y="2162476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_Frame&lt;T&gt;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8525576" y="3112169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Frame_CUDA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</a:p>
        </p:txBody>
      </p:sp>
      <p:cxnSp>
        <p:nvCxnSpPr>
          <p:cNvPr id="48" name="Connecteur en arc 47"/>
          <p:cNvCxnSpPr>
            <a:stCxn id="45" idx="1"/>
            <a:endCxn id="9" idx="3"/>
          </p:cNvCxnSpPr>
          <p:nvPr/>
        </p:nvCxnSpPr>
        <p:spPr>
          <a:xfrm rot="10800000">
            <a:off x="6805864" y="2105532"/>
            <a:ext cx="1719713" cy="3745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45" idx="1"/>
            <a:endCxn id="13" idx="3"/>
          </p:cNvCxnSpPr>
          <p:nvPr/>
        </p:nvCxnSpPr>
        <p:spPr>
          <a:xfrm rot="10800000" flipV="1">
            <a:off x="5496826" y="2480109"/>
            <a:ext cx="3028750" cy="2934101"/>
          </a:xfrm>
          <a:prstGeom prst="curvedConnector3">
            <a:avLst>
              <a:gd name="adj1" fmla="val 4046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46" idx="1"/>
            <a:endCxn id="4" idx="3"/>
          </p:cNvCxnSpPr>
          <p:nvPr/>
        </p:nvCxnSpPr>
        <p:spPr>
          <a:xfrm rot="10800000">
            <a:off x="6805864" y="2995871"/>
            <a:ext cx="1719713" cy="4339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46" idx="1"/>
            <a:endCxn id="13" idx="3"/>
          </p:cNvCxnSpPr>
          <p:nvPr/>
        </p:nvCxnSpPr>
        <p:spPr>
          <a:xfrm rot="10800000" flipV="1">
            <a:off x="5496826" y="3429803"/>
            <a:ext cx="3028750" cy="1984408"/>
          </a:xfrm>
          <a:prstGeom prst="curvedConnector3">
            <a:avLst>
              <a:gd name="adj1" fmla="val 3728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Rectangle à coins arrondis 82"/>
          <p:cNvSpPr/>
          <p:nvPr/>
        </p:nvSpPr>
        <p:spPr>
          <a:xfrm>
            <a:off x="8525576" y="4284050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Spike</a:t>
            </a:r>
          </a:p>
        </p:txBody>
      </p:sp>
      <p:cxnSp>
        <p:nvCxnSpPr>
          <p:cNvPr id="85" name="Connecteur en arc 84"/>
          <p:cNvCxnSpPr>
            <a:stCxn id="83" idx="1"/>
            <a:endCxn id="11" idx="3"/>
          </p:cNvCxnSpPr>
          <p:nvPr/>
        </p:nvCxnSpPr>
        <p:spPr>
          <a:xfrm rot="10800000">
            <a:off x="4375084" y="3761874"/>
            <a:ext cx="4150493" cy="8398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cteur en arc 86"/>
          <p:cNvCxnSpPr>
            <a:stCxn id="83" idx="1"/>
            <a:endCxn id="13" idx="3"/>
          </p:cNvCxnSpPr>
          <p:nvPr/>
        </p:nvCxnSpPr>
        <p:spPr>
          <a:xfrm rot="10800000" flipV="1">
            <a:off x="5496826" y="4601683"/>
            <a:ext cx="3028750" cy="812527"/>
          </a:xfrm>
          <a:prstGeom prst="curvedConnector3">
            <a:avLst>
              <a:gd name="adj1" fmla="val 3538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5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030499" y="2010801"/>
            <a:ext cx="4395136" cy="3136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0498" y="3144973"/>
            <a:ext cx="173256" cy="154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252379" y="3144973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30497" y="4068997"/>
            <a:ext cx="173256" cy="154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252379" y="4068997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203752" y="307973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Interface&lt;&gt;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03752" y="400749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Interface&lt;&gt;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30944" y="307973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230943" y="400375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7996" y="4758270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151252" y="4696772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hared_ptr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52751" y="303356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852750" y="3957588"/>
            <a:ext cx="101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DiffInput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313273" y="30335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313273" y="3957588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DiffOutputs</a:t>
            </a:r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>
            <a:off x="4682182" y="3177855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0800000">
            <a:off x="4680380" y="4081693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9502635" y="3157668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9496610" y="4081693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6451436" y="3122781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451436" y="3276785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451435" y="2968777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451120" y="4068997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451120" y="4223001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451119" y="3914993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30309" y="5431240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953495" y="5387918"/>
            <a:ext cx="798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Reference</a:t>
            </a:r>
            <a:endParaRPr lang="fr-FR" sz="1200" i="1" dirty="0"/>
          </a:p>
        </p:txBody>
      </p:sp>
      <p:sp>
        <p:nvSpPr>
          <p:cNvPr id="38" name="Rectangle 37"/>
          <p:cNvSpPr/>
          <p:nvPr/>
        </p:nvSpPr>
        <p:spPr>
          <a:xfrm>
            <a:off x="4730309" y="5696067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4953495" y="5652745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Value</a:t>
            </a:r>
            <a:endParaRPr lang="fr-FR" sz="1200" i="1" dirty="0"/>
          </a:p>
        </p:txBody>
      </p:sp>
      <p:sp>
        <p:nvSpPr>
          <p:cNvPr id="104" name="Rectangle à coins arrondis 103"/>
          <p:cNvSpPr/>
          <p:nvPr/>
        </p:nvSpPr>
        <p:spPr>
          <a:xfrm>
            <a:off x="598994" y="1087656"/>
            <a:ext cx="2135244" cy="49383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Inputs</a:t>
            </a:r>
            <a:endParaRPr lang="fr-FR" i="1" dirty="0">
              <a:solidFill>
                <a:schemeClr val="tx1"/>
              </a:solidFill>
            </a:endParaRPr>
          </a:p>
        </p:txBody>
      </p:sp>
      <p:grpSp>
        <p:nvGrpSpPr>
          <p:cNvPr id="105" name="Groupe 104"/>
          <p:cNvGrpSpPr>
            <a:grpSpLocks noChangeAspect="1"/>
          </p:cNvGrpSpPr>
          <p:nvPr/>
        </p:nvGrpSpPr>
        <p:grpSpPr>
          <a:xfrm>
            <a:off x="930649" y="1782568"/>
            <a:ext cx="1519040" cy="1083937"/>
            <a:chOff x="3794356" y="2319693"/>
            <a:chExt cx="4395138" cy="3136227"/>
          </a:xfrm>
        </p:grpSpPr>
        <p:sp>
          <p:nvSpPr>
            <p:cNvPr id="106" name="Rectangle à coins arrondis 105"/>
            <p:cNvSpPr/>
            <p:nvPr/>
          </p:nvSpPr>
          <p:spPr>
            <a:xfrm>
              <a:off x="3794358" y="2319693"/>
              <a:ext cx="4395136" cy="31362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Cell_Frame</a:t>
              </a:r>
              <a:r>
                <a:rPr lang="en-US" sz="9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&lt;T&gt;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94357" y="3453865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016238" y="3453865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94356" y="4377889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016238" y="4377889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215295" y="343167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215295" y="3585677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15294" y="327766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14979" y="437788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214979" y="453189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214978" y="4223885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grpSp>
        <p:nvGrpSpPr>
          <p:cNvPr id="117" name="Groupe 116"/>
          <p:cNvGrpSpPr>
            <a:grpSpLocks noChangeAspect="1"/>
          </p:cNvGrpSpPr>
          <p:nvPr/>
        </p:nvGrpSpPr>
        <p:grpSpPr>
          <a:xfrm>
            <a:off x="930649" y="3175077"/>
            <a:ext cx="1519040" cy="1083937"/>
            <a:chOff x="3794356" y="2319693"/>
            <a:chExt cx="4395138" cy="3136227"/>
          </a:xfrm>
        </p:grpSpPr>
        <p:sp>
          <p:nvSpPr>
            <p:cNvPr id="118" name="Rectangle à coins arrondis 117"/>
            <p:cNvSpPr/>
            <p:nvPr/>
          </p:nvSpPr>
          <p:spPr>
            <a:xfrm>
              <a:off x="3794358" y="2319693"/>
              <a:ext cx="4395136" cy="31362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Cell_Frame</a:t>
              </a:r>
              <a:r>
                <a:rPr lang="en-US" sz="9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&lt;T&gt;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94357" y="3453865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016238" y="3453865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94356" y="4377889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016238" y="4377889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215295" y="343167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15295" y="3585677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15294" y="327766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14979" y="437788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14979" y="453189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14978" y="4223885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sp>
        <p:nvSpPr>
          <p:cNvPr id="129" name="ZoneTexte 128"/>
          <p:cNvSpPr txBox="1"/>
          <p:nvPr/>
        </p:nvSpPr>
        <p:spPr>
          <a:xfrm>
            <a:off x="1567286" y="473658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</a:p>
          <a:p>
            <a:r>
              <a:rPr lang="fr-FR" dirty="0" smtClean="0"/>
              <a:t>.</a:t>
            </a:r>
          </a:p>
          <a:p>
            <a:r>
              <a:rPr lang="fr-FR" dirty="0"/>
              <a:t>.</a:t>
            </a:r>
          </a:p>
        </p:txBody>
      </p:sp>
      <p:cxnSp>
        <p:nvCxnSpPr>
          <p:cNvPr id="131" name="Connecteur en arc 130"/>
          <p:cNvCxnSpPr>
            <a:stCxn id="32" idx="1"/>
            <a:endCxn id="108" idx="3"/>
          </p:cNvCxnSpPr>
          <p:nvPr/>
        </p:nvCxnSpPr>
        <p:spPr>
          <a:xfrm rot="10800000">
            <a:off x="2449689" y="2201173"/>
            <a:ext cx="4001746" cy="844607"/>
          </a:xfrm>
          <a:prstGeom prst="curvedConnector3">
            <a:avLst>
              <a:gd name="adj1" fmla="val 408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rc 132"/>
          <p:cNvCxnSpPr>
            <a:stCxn id="35" idx="1"/>
            <a:endCxn id="110" idx="3"/>
          </p:cNvCxnSpPr>
          <p:nvPr/>
        </p:nvCxnSpPr>
        <p:spPr>
          <a:xfrm rot="10800000">
            <a:off x="2449689" y="2520533"/>
            <a:ext cx="4001430" cy="1471463"/>
          </a:xfrm>
          <a:prstGeom prst="curvedConnector3">
            <a:avLst>
              <a:gd name="adj1" fmla="val 793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en arc 134"/>
          <p:cNvCxnSpPr>
            <a:stCxn id="30" idx="1"/>
            <a:endCxn id="120" idx="3"/>
          </p:cNvCxnSpPr>
          <p:nvPr/>
        </p:nvCxnSpPr>
        <p:spPr>
          <a:xfrm rot="10800000" flipV="1">
            <a:off x="2449690" y="3199783"/>
            <a:ext cx="4001747" cy="393898"/>
          </a:xfrm>
          <a:prstGeom prst="curvedConnector3">
            <a:avLst>
              <a:gd name="adj1" fmla="val 33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rc 137"/>
          <p:cNvCxnSpPr>
            <a:stCxn id="33" idx="1"/>
            <a:endCxn id="122" idx="3"/>
          </p:cNvCxnSpPr>
          <p:nvPr/>
        </p:nvCxnSpPr>
        <p:spPr>
          <a:xfrm rot="10800000">
            <a:off x="2449690" y="3913041"/>
            <a:ext cx="4001431" cy="232958"/>
          </a:xfrm>
          <a:prstGeom prst="curvedConnector3">
            <a:avLst>
              <a:gd name="adj1" fmla="val 163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91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434</Words>
  <Application>Microsoft Office PowerPoint</Application>
  <PresentationFormat>Grand écran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BICHLER Olivier</dc:creator>
  <cp:lastModifiedBy>BICHLER Olivier</cp:lastModifiedBy>
  <cp:revision>39</cp:revision>
  <dcterms:created xsi:type="dcterms:W3CDTF">2016-03-22T16:16:01Z</dcterms:created>
  <dcterms:modified xsi:type="dcterms:W3CDTF">2021-04-12T07:36:19Z</dcterms:modified>
</cp:coreProperties>
</file>