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6" r:id="rId11"/>
    <p:sldId id="264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0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Feuille_de_calcul_Microsoft_Excel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5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2478782211059396E-2"/>
          <c:y val="8.019307315321858E-2"/>
          <c:w val="0.89828995665158928"/>
          <c:h val="0.69751103449079377"/>
        </c:manualLayout>
      </c:layout>
      <c:bar3D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c:spPr>
            <c:extLst>
              <c:ext xmlns:c16="http://schemas.microsoft.com/office/drawing/2014/chart" uri="{C3380CC4-5D6E-409C-BE32-E72D297353CC}">
                <c16:uniqueId val="{00000001-7043-4EDA-AE78-DAADCE77A16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c:spPr>
            <c:extLst>
              <c:ext xmlns:c16="http://schemas.microsoft.com/office/drawing/2014/chart" uri="{C3380CC4-5D6E-409C-BE32-E72D297353CC}">
                <c16:uniqueId val="{00000003-7043-4EDA-AE78-DAADCE77A16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c:spPr>
            <c:extLst>
              <c:ext xmlns:c16="http://schemas.microsoft.com/office/drawing/2014/chart" uri="{C3380CC4-5D6E-409C-BE32-E72D297353CC}">
                <c16:uniqueId val="{00000005-7043-4EDA-AE78-DAADCE77A165}"/>
              </c:ext>
            </c:extLst>
          </c:dPt>
          <c:dPt>
            <c:idx val="3"/>
            <c:invertIfNegative val="0"/>
            <c:bubble3D val="0"/>
            <c:spPr>
              <a:solidFill>
                <a:srgbClr val="B1E95F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c:spPr>
            <c:extLst>
              <c:ext xmlns:c16="http://schemas.microsoft.com/office/drawing/2014/chart" uri="{C3380CC4-5D6E-409C-BE32-E72D297353CC}">
                <c16:uniqueId val="{00000007-7043-4EDA-AE78-DAADCE77A165}"/>
              </c:ext>
            </c:extLst>
          </c:dPt>
          <c:dPt>
            <c:idx val="4"/>
            <c:invertIfNegative val="0"/>
            <c:bubble3D val="0"/>
            <c:spPr>
              <a:solidFill>
                <a:srgbClr val="B1E95F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c:spPr>
            <c:extLst>
              <c:ext xmlns:c16="http://schemas.microsoft.com/office/drawing/2014/chart" uri="{C3380CC4-5D6E-409C-BE32-E72D297353CC}">
                <c16:uniqueId val="{00000009-7043-4EDA-AE78-DAADCE77A165}"/>
              </c:ext>
            </c:extLst>
          </c:dPt>
          <c:dPt>
            <c:idx val="5"/>
            <c:invertIfNegative val="0"/>
            <c:bubble3D val="0"/>
            <c:spPr>
              <a:solidFill>
                <a:srgbClr val="B1E95F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c:spPr>
            <c:extLst>
              <c:ext xmlns:c16="http://schemas.microsoft.com/office/drawing/2014/chart" uri="{C3380CC4-5D6E-409C-BE32-E72D297353CC}">
                <c16:uniqueId val="{0000000B-7043-4EDA-AE78-DAADCE77A165}"/>
              </c:ext>
            </c:extLst>
          </c:dPt>
          <c:dPt>
            <c:idx val="6"/>
            <c:invertIfNegative val="0"/>
            <c:bubble3D val="0"/>
            <c:spPr>
              <a:solidFill>
                <a:srgbClr val="B1E95F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c:spPr>
            <c:extLst>
              <c:ext xmlns:c16="http://schemas.microsoft.com/office/drawing/2014/chart" uri="{C3380CC4-5D6E-409C-BE32-E72D297353CC}">
                <c16:uniqueId val="{0000000D-7043-4EDA-AE78-DAADCE77A165}"/>
              </c:ext>
            </c:extLst>
          </c:dPt>
          <c:dPt>
            <c:idx val="7"/>
            <c:invertIfNegative val="0"/>
            <c:bubble3D val="0"/>
            <c:spPr>
              <a:solidFill>
                <a:srgbClr val="B1E95F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c:spPr>
            <c:extLst>
              <c:ext xmlns:c16="http://schemas.microsoft.com/office/drawing/2014/chart" uri="{C3380CC4-5D6E-409C-BE32-E72D297353CC}">
                <c16:uniqueId val="{0000000F-7043-4EDA-AE78-DAADCE77A165}"/>
              </c:ext>
            </c:extLst>
          </c:dPt>
          <c:dPt>
            <c:idx val="8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c:spPr>
            <c:extLst>
              <c:ext xmlns:c16="http://schemas.microsoft.com/office/drawing/2014/chart" uri="{C3380CC4-5D6E-409C-BE32-E72D297353CC}">
                <c16:uniqueId val="{00000011-7043-4EDA-AE78-DAADCE77A165}"/>
              </c:ext>
            </c:extLst>
          </c:dPt>
          <c:dPt>
            <c:idx val="9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c:spPr>
            <c:extLst>
              <c:ext xmlns:c16="http://schemas.microsoft.com/office/drawing/2014/chart" uri="{C3380CC4-5D6E-409C-BE32-E72D297353CC}">
                <c16:uniqueId val="{00000013-7043-4EDA-AE78-DAADCE77A165}"/>
              </c:ext>
            </c:extLst>
          </c:dPt>
          <c:dPt>
            <c:idx val="1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c:spPr>
            <c:extLst>
              <c:ext xmlns:c16="http://schemas.microsoft.com/office/drawing/2014/chart" uri="{C3380CC4-5D6E-409C-BE32-E72D297353CC}">
                <c16:uniqueId val="{00000015-7043-4EDA-AE78-DAADCE77A165}"/>
              </c:ext>
            </c:extLst>
          </c:dPt>
          <c:cat>
            <c:strRef>
              <c:f>Feuil1!$C$6:$C$16</c:f>
              <c:strCache>
                <c:ptCount val="11"/>
                <c:pt idx="0">
                  <c:v>Xeon E5-2620</c:v>
                </c:pt>
                <c:pt idx="1">
                  <c:v>Xeon E5-2643</c:v>
                </c:pt>
                <c:pt idx="2">
                  <c:v>Core i7-4790</c:v>
                </c:pt>
                <c:pt idx="3">
                  <c:v>Xeon E5-2620</c:v>
                </c:pt>
                <c:pt idx="4">
                  <c:v>Xeon E5-2643</c:v>
                </c:pt>
                <c:pt idx="5">
                  <c:v>Core i7-4790</c:v>
                </c:pt>
                <c:pt idx="6">
                  <c:v>TITANX</c:v>
                </c:pt>
                <c:pt idx="7">
                  <c:v>GTX 580</c:v>
                </c:pt>
                <c:pt idx="8">
                  <c:v>TITANX</c:v>
                </c:pt>
                <c:pt idx="9">
                  <c:v>HLS FPGA "compact"</c:v>
                </c:pt>
                <c:pt idx="10">
                  <c:v>HLS FPGA "parallel"</c:v>
                </c:pt>
              </c:strCache>
            </c:strRef>
          </c:cat>
          <c:val>
            <c:numRef>
              <c:f>Feuil1!$G$6:$G$16</c:f>
              <c:numCache>
                <c:formatCode>General</c:formatCode>
                <c:ptCount val="11"/>
                <c:pt idx="0">
                  <c:v>670</c:v>
                </c:pt>
                <c:pt idx="1">
                  <c:v>1160</c:v>
                </c:pt>
                <c:pt idx="2">
                  <c:v>460</c:v>
                </c:pt>
                <c:pt idx="3">
                  <c:v>860</c:v>
                </c:pt>
                <c:pt idx="4">
                  <c:v>1240</c:v>
                </c:pt>
                <c:pt idx="5">
                  <c:v>510</c:v>
                </c:pt>
                <c:pt idx="6">
                  <c:v>20730</c:v>
                </c:pt>
                <c:pt idx="7">
                  <c:v>13200</c:v>
                </c:pt>
                <c:pt idx="8">
                  <c:v>50000</c:v>
                </c:pt>
                <c:pt idx="9">
                  <c:v>48000</c:v>
                </c:pt>
                <c:pt idx="10">
                  <c:v>68000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7043-4EDA-AE78-DAADCE77A1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shape val="box"/>
        <c:axId val="334116040"/>
        <c:axId val="334117608"/>
        <c:axId val="0"/>
      </c:bar3DChart>
      <c:catAx>
        <c:axId val="334116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34117608"/>
        <c:crosses val="autoZero"/>
        <c:auto val="0"/>
        <c:lblAlgn val="ctr"/>
        <c:lblOffset val="100"/>
        <c:noMultiLvlLbl val="0"/>
      </c:catAx>
      <c:valAx>
        <c:axId val="33411760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Kpixels image / s</a:t>
                </a:r>
              </a:p>
            </c:rich>
          </c:tx>
          <c:layout>
            <c:manualLayout>
              <c:xMode val="edge"/>
              <c:yMode val="edge"/>
              <c:x val="0.12207057055879116"/>
              <c:y val="0.180660664074060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34116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fr-F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C20C-7BED-4D85-BF56-B3E028E34684}" type="datetimeFigureOut">
              <a:rPr lang="fr-FR" smtClean="0"/>
              <a:t>30/07/2021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117-4FF6-4515-8620-8BEE223E40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6594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C20C-7BED-4D85-BF56-B3E028E34684}" type="datetimeFigureOut">
              <a:rPr lang="fr-FR" smtClean="0"/>
              <a:t>30/07/2021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117-4FF6-4515-8620-8BEE223E40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317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C20C-7BED-4D85-BF56-B3E028E34684}" type="datetimeFigureOut">
              <a:rPr lang="fr-FR" smtClean="0"/>
              <a:t>30/07/2021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117-4FF6-4515-8620-8BEE223E40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30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C20C-7BED-4D85-BF56-B3E028E34684}" type="datetimeFigureOut">
              <a:rPr lang="fr-FR" smtClean="0"/>
              <a:t>30/07/2021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117-4FF6-4515-8620-8BEE223E40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44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C20C-7BED-4D85-BF56-B3E028E34684}" type="datetimeFigureOut">
              <a:rPr lang="fr-FR" smtClean="0"/>
              <a:t>30/07/2021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117-4FF6-4515-8620-8BEE223E40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475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C20C-7BED-4D85-BF56-B3E028E34684}" type="datetimeFigureOut">
              <a:rPr lang="fr-FR" smtClean="0"/>
              <a:t>30/07/2021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117-4FF6-4515-8620-8BEE223E40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24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C20C-7BED-4D85-BF56-B3E028E34684}" type="datetimeFigureOut">
              <a:rPr lang="fr-FR" smtClean="0"/>
              <a:t>30/07/2021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117-4FF6-4515-8620-8BEE223E40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03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C20C-7BED-4D85-BF56-B3E028E34684}" type="datetimeFigureOut">
              <a:rPr lang="fr-FR" smtClean="0"/>
              <a:t>30/07/2021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117-4FF6-4515-8620-8BEE223E40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0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C20C-7BED-4D85-BF56-B3E028E34684}" type="datetimeFigureOut">
              <a:rPr lang="fr-FR" smtClean="0"/>
              <a:t>30/07/2021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117-4FF6-4515-8620-8BEE223E40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94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C20C-7BED-4D85-BF56-B3E028E34684}" type="datetimeFigureOut">
              <a:rPr lang="fr-FR" smtClean="0"/>
              <a:t>30/07/2021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117-4FF6-4515-8620-8BEE223E40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056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C20C-7BED-4D85-BF56-B3E028E34684}" type="datetimeFigureOut">
              <a:rPr lang="fr-FR" smtClean="0"/>
              <a:t>30/07/2021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117-4FF6-4515-8620-8BEE223E40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91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0C20C-7BED-4D85-BF56-B3E028E34684}" type="datetimeFigureOut">
              <a:rPr lang="fr-FR" smtClean="0"/>
              <a:t>30/07/2021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4A117-4FF6-4515-8620-8BEE223E40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090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86434" y="1807390"/>
            <a:ext cx="216024" cy="216000"/>
          </a:xfrm>
          <a:prstGeom prst="rect">
            <a:avLst/>
          </a:prstGeom>
          <a:solidFill>
            <a:srgbClr val="93D8F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86434" y="2167454"/>
            <a:ext cx="216024" cy="216000"/>
          </a:xfrm>
          <a:prstGeom prst="rect">
            <a:avLst/>
          </a:prstGeom>
          <a:solidFill>
            <a:srgbClr val="B1E95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186434" y="2527494"/>
            <a:ext cx="216024" cy="216000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86434" y="2887534"/>
            <a:ext cx="216024" cy="216000"/>
          </a:xfrm>
          <a:prstGeom prst="rect">
            <a:avLst/>
          </a:prstGeom>
          <a:solidFill>
            <a:schemeClr val="accent3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402458" y="1731879"/>
            <a:ext cx="1811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OpenMP</a:t>
            </a:r>
            <a:endParaRPr lang="fr-FR" sz="1600" dirty="0"/>
          </a:p>
        </p:txBody>
      </p:sp>
      <p:sp>
        <p:nvSpPr>
          <p:cNvPr id="23" name="ZoneTexte 22"/>
          <p:cNvSpPr txBox="1"/>
          <p:nvPr/>
        </p:nvSpPr>
        <p:spPr>
          <a:xfrm>
            <a:off x="418087" y="2115572"/>
            <a:ext cx="1811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OpenCL</a:t>
            </a:r>
            <a:endParaRPr lang="fr-FR" sz="1600" dirty="0"/>
          </a:p>
        </p:txBody>
      </p:sp>
      <p:sp>
        <p:nvSpPr>
          <p:cNvPr id="24" name="ZoneTexte 23"/>
          <p:cNvSpPr txBox="1"/>
          <p:nvPr/>
        </p:nvSpPr>
        <p:spPr>
          <a:xfrm>
            <a:off x="418087" y="2476687"/>
            <a:ext cx="1811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CUDA</a:t>
            </a:r>
            <a:endParaRPr lang="fr-FR" sz="1600" dirty="0"/>
          </a:p>
        </p:txBody>
      </p:sp>
      <p:sp>
        <p:nvSpPr>
          <p:cNvPr id="25" name="ZoneTexte 24"/>
          <p:cNvSpPr txBox="1"/>
          <p:nvPr/>
        </p:nvSpPr>
        <p:spPr>
          <a:xfrm>
            <a:off x="432802" y="2830719"/>
            <a:ext cx="1811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HLS FPGA</a:t>
            </a:r>
            <a:endParaRPr lang="fr-FR" sz="1600" dirty="0"/>
          </a:p>
        </p:txBody>
      </p:sp>
      <p:graphicFrame>
        <p:nvGraphicFramePr>
          <p:cNvPr id="26" name="Graphique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9064193"/>
              </p:ext>
            </p:extLst>
          </p:nvPr>
        </p:nvGraphicFramePr>
        <p:xfrm>
          <a:off x="170088" y="751419"/>
          <a:ext cx="12500883" cy="5771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7" name="Imag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415" y="1339598"/>
            <a:ext cx="1004486" cy="766067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159" y="512503"/>
            <a:ext cx="1769775" cy="1188461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3348" y="2040122"/>
            <a:ext cx="1899323" cy="1129151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0624" y="1509230"/>
            <a:ext cx="1058275" cy="976869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88480">
            <a:off x="6074110" y="1002692"/>
            <a:ext cx="1485961" cy="67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3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à coins arrondis 11"/>
          <p:cNvSpPr/>
          <p:nvPr/>
        </p:nvSpPr>
        <p:spPr>
          <a:xfrm>
            <a:off x="627991" y="3105889"/>
            <a:ext cx="1599398" cy="63526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BaseData</a:t>
            </a:r>
            <a:b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Tensor</a:t>
            </a:r>
          </a:p>
        </p:txBody>
      </p:sp>
      <p:sp>
        <p:nvSpPr>
          <p:cNvPr id="30" name="Rectangle à coins arrondis 29"/>
          <p:cNvSpPr/>
          <p:nvPr/>
        </p:nvSpPr>
        <p:spPr>
          <a:xfrm>
            <a:off x="2945173" y="2895739"/>
            <a:ext cx="2509586" cy="107642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DataTensor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</p:txBody>
      </p:sp>
      <p:sp>
        <p:nvSpPr>
          <p:cNvPr id="32" name="Rectangle à coins arrondis 31"/>
          <p:cNvSpPr/>
          <p:nvPr/>
        </p:nvSpPr>
        <p:spPr>
          <a:xfrm>
            <a:off x="6674961" y="1758396"/>
            <a:ext cx="4731719" cy="15647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BaseTensor</a:t>
            </a:r>
            <a:endParaRPr lang="en-US" sz="1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7127106" y="4128983"/>
            <a:ext cx="3855319" cy="87750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Tensor&lt;T&gt;</a:t>
            </a:r>
          </a:p>
        </p:txBody>
      </p:sp>
      <p:cxnSp>
        <p:nvCxnSpPr>
          <p:cNvPr id="3" name="Connecteur en arc 2"/>
          <p:cNvCxnSpPr>
            <a:stCxn id="34" idx="0"/>
            <a:endCxn id="32" idx="2"/>
          </p:cNvCxnSpPr>
          <p:nvPr/>
        </p:nvCxnSpPr>
        <p:spPr>
          <a:xfrm rot="16200000" flipV="1">
            <a:off x="8644866" y="3719082"/>
            <a:ext cx="805856" cy="13945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597540" y="4660963"/>
            <a:ext cx="173256" cy="1540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ZoneTexte 35"/>
          <p:cNvSpPr txBox="1"/>
          <p:nvPr/>
        </p:nvSpPr>
        <p:spPr>
          <a:xfrm>
            <a:off x="7803037" y="4599466"/>
            <a:ext cx="2973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DataTensor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&lt;T&gt;&gt;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Connecteur en arc 17"/>
          <p:cNvCxnSpPr>
            <a:stCxn id="35" idx="1"/>
            <a:endCxn id="30" idx="3"/>
          </p:cNvCxnSpPr>
          <p:nvPr/>
        </p:nvCxnSpPr>
        <p:spPr>
          <a:xfrm rot="10800000">
            <a:off x="5454760" y="3433951"/>
            <a:ext cx="2142781" cy="1304014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en arc 20"/>
          <p:cNvCxnSpPr>
            <a:stCxn id="30" idx="1"/>
            <a:endCxn id="12" idx="3"/>
          </p:cNvCxnSpPr>
          <p:nvPr/>
        </p:nvCxnSpPr>
        <p:spPr>
          <a:xfrm rot="10800000">
            <a:off x="2227389" y="3423523"/>
            <a:ext cx="717784" cy="10428"/>
          </a:xfrm>
          <a:prstGeom prst="curvedConnector3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329824" y="2410595"/>
            <a:ext cx="4163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::map&lt;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type_info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*,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BaseDataTensor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048947" y="2564252"/>
            <a:ext cx="173256" cy="1540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48947" y="2718256"/>
            <a:ext cx="173256" cy="1540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7048946" y="2410248"/>
            <a:ext cx="173256" cy="1540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Connecteur en arc 50"/>
          <p:cNvCxnSpPr>
            <a:stCxn id="57" idx="1"/>
            <a:endCxn id="30" idx="3"/>
          </p:cNvCxnSpPr>
          <p:nvPr/>
        </p:nvCxnSpPr>
        <p:spPr>
          <a:xfrm rot="10800000" flipV="1">
            <a:off x="5454760" y="2487249"/>
            <a:ext cx="1594187" cy="94670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en arc 61"/>
          <p:cNvCxnSpPr>
            <a:stCxn id="55" idx="1"/>
            <a:endCxn id="30" idx="3"/>
          </p:cNvCxnSpPr>
          <p:nvPr/>
        </p:nvCxnSpPr>
        <p:spPr>
          <a:xfrm rot="10800000" flipV="1">
            <a:off x="5454759" y="2641253"/>
            <a:ext cx="1594188" cy="79269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1300744" y="4356638"/>
            <a:ext cx="173256" cy="1540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ZoneTexte 80"/>
          <p:cNvSpPr txBox="1"/>
          <p:nvPr/>
        </p:nvSpPr>
        <p:spPr>
          <a:xfrm>
            <a:off x="1523930" y="4313316"/>
            <a:ext cx="798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Reference</a:t>
            </a:r>
            <a:endParaRPr lang="en-US" sz="1200" i="1" dirty="0"/>
          </a:p>
        </p:txBody>
      </p:sp>
      <p:sp>
        <p:nvSpPr>
          <p:cNvPr id="82" name="Rectangle 81"/>
          <p:cNvSpPr/>
          <p:nvPr/>
        </p:nvSpPr>
        <p:spPr>
          <a:xfrm>
            <a:off x="1300744" y="4621465"/>
            <a:ext cx="173256" cy="15400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ZoneTexte 83"/>
          <p:cNvSpPr txBox="1"/>
          <p:nvPr/>
        </p:nvSpPr>
        <p:spPr>
          <a:xfrm>
            <a:off x="1523930" y="4578143"/>
            <a:ext cx="529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Value</a:t>
            </a:r>
            <a:endParaRPr lang="en-US" sz="1200" i="1" dirty="0"/>
          </a:p>
        </p:txBody>
      </p:sp>
      <p:sp>
        <p:nvSpPr>
          <p:cNvPr id="86" name="Rectangle 85"/>
          <p:cNvSpPr/>
          <p:nvPr/>
        </p:nvSpPr>
        <p:spPr>
          <a:xfrm>
            <a:off x="3471410" y="3509215"/>
            <a:ext cx="173256" cy="15400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ZoneTexte 87"/>
          <p:cNvSpPr txBox="1"/>
          <p:nvPr/>
        </p:nvSpPr>
        <p:spPr>
          <a:xfrm>
            <a:off x="3677287" y="3454446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::vector&lt;T&gt;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2945172" y="1916998"/>
            <a:ext cx="2509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Wrapper around 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::vector&lt;T&gt;</a:t>
            </a:r>
            <a:r>
              <a:rPr lang="en-US" i="1" dirty="0" smtClean="0"/>
              <a:t> with lazy allocation</a:t>
            </a:r>
            <a:endParaRPr lang="en-US" i="1" dirty="0"/>
          </a:p>
        </p:txBody>
      </p:sp>
      <p:sp>
        <p:nvSpPr>
          <p:cNvPr id="90" name="ZoneTexte 89"/>
          <p:cNvSpPr txBox="1"/>
          <p:nvPr/>
        </p:nvSpPr>
        <p:spPr>
          <a:xfrm>
            <a:off x="5916244" y="3238856"/>
            <a:ext cx="1601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≠ types</a:t>
            </a:r>
          </a:p>
        </p:txBody>
      </p:sp>
      <p:sp>
        <p:nvSpPr>
          <p:cNvPr id="91" name="ZoneTexte 90"/>
          <p:cNvSpPr txBox="1"/>
          <p:nvPr/>
        </p:nvSpPr>
        <p:spPr>
          <a:xfrm>
            <a:off x="6674960" y="1087430"/>
            <a:ext cx="4731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Holds references to converted data types created by 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tensor_cast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&lt;T&gt;()</a:t>
            </a:r>
          </a:p>
        </p:txBody>
      </p:sp>
      <p:sp>
        <p:nvSpPr>
          <p:cNvPr id="109" name="ZoneTexte 108"/>
          <p:cNvSpPr txBox="1"/>
          <p:nvPr/>
        </p:nvSpPr>
        <p:spPr>
          <a:xfrm>
            <a:off x="627991" y="2157926"/>
            <a:ext cx="160195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Abstract class for</a:t>
            </a:r>
          </a:p>
          <a:p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DataTensor</a:t>
            </a:r>
            <a:endParaRPr lang="en-US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8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4817830" y="1001867"/>
            <a:ext cx="1326444" cy="1281289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 err="1" smtClean="0"/>
              <a:t>Cell</a:t>
            </a:r>
            <a:endParaRPr lang="fr-FR" sz="3600" b="1" dirty="0" smtClean="0"/>
          </a:p>
        </p:txBody>
      </p:sp>
      <p:cxnSp>
        <p:nvCxnSpPr>
          <p:cNvPr id="3" name="Connecteur droit avec flèche 2"/>
          <p:cNvCxnSpPr>
            <a:stCxn id="2" idx="4"/>
            <a:endCxn id="4" idx="0"/>
          </p:cNvCxnSpPr>
          <p:nvPr/>
        </p:nvCxnSpPr>
        <p:spPr>
          <a:xfrm>
            <a:off x="5481052" y="2283156"/>
            <a:ext cx="0" cy="812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549718" y="3095956"/>
            <a:ext cx="1862667" cy="948267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 err="1" smtClean="0"/>
              <a:t>Tensor</a:t>
            </a:r>
            <a:endParaRPr lang="fr-FR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4549718" y="4044223"/>
            <a:ext cx="1862667" cy="5757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smtClean="0"/>
              <a:t>N2D2.Tensor</a:t>
            </a:r>
          </a:p>
          <a:p>
            <a:r>
              <a:rPr lang="fr-FR" sz="1600" dirty="0" smtClean="0"/>
              <a:t>n2d2.Cell</a:t>
            </a:r>
            <a:endParaRPr lang="fr-FR" sz="1600" dirty="0"/>
          </a:p>
        </p:txBody>
      </p:sp>
      <p:cxnSp>
        <p:nvCxnSpPr>
          <p:cNvPr id="6" name="Connecteur en angle 5"/>
          <p:cNvCxnSpPr>
            <a:stCxn id="7" idx="1"/>
            <a:endCxn id="2" idx="2"/>
          </p:cNvCxnSpPr>
          <p:nvPr/>
        </p:nvCxnSpPr>
        <p:spPr>
          <a:xfrm rot="10800000" flipH="1">
            <a:off x="4597696" y="1642512"/>
            <a:ext cx="220134" cy="2833512"/>
          </a:xfrm>
          <a:prstGeom prst="bentConnector3">
            <a:avLst>
              <a:gd name="adj1" fmla="val -103846"/>
            </a:avLst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597696" y="4332090"/>
            <a:ext cx="883355" cy="2878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3271251" y="2808090"/>
            <a:ext cx="112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Reference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536414" y="2504890"/>
            <a:ext cx="8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Return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683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5567" y="2439417"/>
            <a:ext cx="2057605" cy="55784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DataProvider</a:t>
            </a:r>
            <a:endParaRPr lang="fr-FR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28255" y="2538600"/>
            <a:ext cx="1775419" cy="379816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Classifier</a:t>
            </a:r>
            <a:endParaRPr lang="fr-FR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329363" y="2518306"/>
            <a:ext cx="861892" cy="40011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  <a:endParaRPr lang="fr-FR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8" name="Connecteur droit avec flèche 7"/>
          <p:cNvCxnSpPr>
            <a:stCxn id="5" idx="3"/>
            <a:endCxn id="16" idx="2"/>
          </p:cNvCxnSpPr>
          <p:nvPr/>
        </p:nvCxnSpPr>
        <p:spPr>
          <a:xfrm>
            <a:off x="2663172" y="2718338"/>
            <a:ext cx="714789" cy="1017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7" idx="3"/>
            <a:endCxn id="17" idx="2"/>
          </p:cNvCxnSpPr>
          <p:nvPr/>
        </p:nvCxnSpPr>
        <p:spPr>
          <a:xfrm flipV="1">
            <a:off x="6191255" y="2717160"/>
            <a:ext cx="583250" cy="120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16" idx="6"/>
            <a:endCxn id="7" idx="1"/>
          </p:cNvCxnSpPr>
          <p:nvPr/>
        </p:nvCxnSpPr>
        <p:spPr>
          <a:xfrm flipV="1">
            <a:off x="4823103" y="2718361"/>
            <a:ext cx="506260" cy="101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17" idx="6"/>
            <a:endCxn id="6" idx="1"/>
          </p:cNvCxnSpPr>
          <p:nvPr/>
        </p:nvCxnSpPr>
        <p:spPr>
          <a:xfrm>
            <a:off x="8282681" y="2717160"/>
            <a:ext cx="1045574" cy="113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eur en angle 14"/>
          <p:cNvCxnSpPr>
            <a:endCxn id="7" idx="1"/>
          </p:cNvCxnSpPr>
          <p:nvPr/>
        </p:nvCxnSpPr>
        <p:spPr>
          <a:xfrm rot="10800000" flipV="1">
            <a:off x="5329363" y="2717159"/>
            <a:ext cx="2935200" cy="1202"/>
          </a:xfrm>
          <a:prstGeom prst="bentConnector5">
            <a:avLst>
              <a:gd name="adj1" fmla="val 35318"/>
              <a:gd name="adj2" fmla="val 35761814"/>
              <a:gd name="adj3" fmla="val 107788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377961" y="2440476"/>
            <a:ext cx="1445142" cy="576064"/>
          </a:xfrm>
          <a:prstGeom prst="ellips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Tensor</a:t>
            </a: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6774505" y="2429128"/>
            <a:ext cx="1508176" cy="576064"/>
          </a:xfrm>
          <a:prstGeom prst="ellips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Tensor</a:t>
            </a: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199794" y="1612545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Input</a:t>
            </a:r>
            <a:endParaRPr lang="fr-FR" sz="2400" b="1" dirty="0"/>
          </a:p>
        </p:txBody>
      </p:sp>
      <p:sp>
        <p:nvSpPr>
          <p:cNvPr id="25" name="ZoneTexte 24"/>
          <p:cNvSpPr txBox="1"/>
          <p:nvPr/>
        </p:nvSpPr>
        <p:spPr>
          <a:xfrm>
            <a:off x="9664370" y="1612544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Output</a:t>
            </a:r>
            <a:endParaRPr lang="fr-FR" sz="2400" b="1" dirty="0"/>
          </a:p>
        </p:txBody>
      </p:sp>
      <p:sp>
        <p:nvSpPr>
          <p:cNvPr id="26" name="ZoneTexte 25"/>
          <p:cNvSpPr txBox="1"/>
          <p:nvPr/>
        </p:nvSpPr>
        <p:spPr>
          <a:xfrm>
            <a:off x="5046268" y="1612544"/>
            <a:ext cx="1436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 smtClean="0"/>
              <a:t>Backbone</a:t>
            </a:r>
            <a:endParaRPr lang="fr-FR" sz="2400" b="1" dirty="0"/>
          </a:p>
        </p:txBody>
      </p:sp>
      <p:cxnSp>
        <p:nvCxnSpPr>
          <p:cNvPr id="28" name="Connecteur droit 27"/>
          <p:cNvCxnSpPr/>
          <p:nvPr/>
        </p:nvCxnSpPr>
        <p:spPr>
          <a:xfrm>
            <a:off x="3166036" y="1710267"/>
            <a:ext cx="497" cy="20574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8714142" y="1612544"/>
            <a:ext cx="497" cy="20574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5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32216" y="1362939"/>
            <a:ext cx="893130" cy="3195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  <a:endParaRPr lang="fr-FR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59522" y="2549394"/>
            <a:ext cx="782054" cy="33289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endParaRPr lang="fr-FR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411" y="4465874"/>
            <a:ext cx="1115597" cy="4165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endParaRPr lang="fr-FR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59522" y="4465874"/>
            <a:ext cx="781666" cy="4165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Layer</a:t>
            </a:r>
            <a:endParaRPr lang="fr-FR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00249" y="2500043"/>
            <a:ext cx="2249424" cy="4371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NeuralNetWorkCell</a:t>
            </a:r>
            <a:endParaRPr lang="fr-FR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Connecteur en angle 8"/>
          <p:cNvCxnSpPr>
            <a:stCxn id="8" idx="0"/>
            <a:endCxn id="4" idx="2"/>
          </p:cNvCxnSpPr>
          <p:nvPr/>
        </p:nvCxnSpPr>
        <p:spPr>
          <a:xfrm rot="16200000" flipV="1">
            <a:off x="6243098" y="1418180"/>
            <a:ext cx="817546" cy="1346180"/>
          </a:xfrm>
          <a:prstGeom prst="bentConnector3">
            <a:avLst>
              <a:gd name="adj1" fmla="val 466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en angle 9"/>
          <p:cNvCxnSpPr>
            <a:stCxn id="5" idx="0"/>
            <a:endCxn id="4" idx="2"/>
          </p:cNvCxnSpPr>
          <p:nvPr/>
        </p:nvCxnSpPr>
        <p:spPr>
          <a:xfrm rot="5400000" flipH="1" flipV="1">
            <a:off x="4931217" y="1501830"/>
            <a:ext cx="866897" cy="12282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3"/>
            <a:endCxn id="8" idx="1"/>
          </p:cNvCxnSpPr>
          <p:nvPr/>
        </p:nvCxnSpPr>
        <p:spPr>
          <a:xfrm>
            <a:off x="5141576" y="2715841"/>
            <a:ext cx="1058673" cy="2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rganigramme : Décision 11"/>
          <p:cNvSpPr/>
          <p:nvPr/>
        </p:nvSpPr>
        <p:spPr>
          <a:xfrm>
            <a:off x="5974816" y="2663723"/>
            <a:ext cx="229400" cy="104236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Connecteur droit avec flèche 12"/>
          <p:cNvCxnSpPr>
            <a:stCxn id="14" idx="0"/>
            <a:endCxn id="8" idx="2"/>
          </p:cNvCxnSpPr>
          <p:nvPr/>
        </p:nvCxnSpPr>
        <p:spPr>
          <a:xfrm flipV="1">
            <a:off x="7324961" y="2937172"/>
            <a:ext cx="0" cy="493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7174920" y="3430657"/>
            <a:ext cx="3000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fr-FR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73661" y="3383987"/>
            <a:ext cx="1153776" cy="4165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endParaRPr lang="fr-FR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27437" y="4465873"/>
            <a:ext cx="1585091" cy="4165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DeepNetCell</a:t>
            </a:r>
            <a:endParaRPr lang="fr-FR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Connecteur en angle 16"/>
          <p:cNvCxnSpPr>
            <a:stCxn id="16" idx="0"/>
            <a:endCxn id="15" idx="2"/>
          </p:cNvCxnSpPr>
          <p:nvPr/>
        </p:nvCxnSpPr>
        <p:spPr>
          <a:xfrm rot="16200000" flipV="1">
            <a:off x="5102577" y="3448467"/>
            <a:ext cx="665379" cy="13694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en angle 17"/>
          <p:cNvCxnSpPr>
            <a:stCxn id="6" idx="0"/>
            <a:endCxn id="15" idx="2"/>
          </p:cNvCxnSpPr>
          <p:nvPr/>
        </p:nvCxnSpPr>
        <p:spPr>
          <a:xfrm rot="5400000" flipH="1" flipV="1">
            <a:off x="3845689" y="3561015"/>
            <a:ext cx="665380" cy="11443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en angle 18"/>
          <p:cNvCxnSpPr>
            <a:stCxn id="7" idx="0"/>
            <a:endCxn id="15" idx="2"/>
          </p:cNvCxnSpPr>
          <p:nvPr/>
        </p:nvCxnSpPr>
        <p:spPr>
          <a:xfrm rot="5400000" flipH="1" flipV="1">
            <a:off x="4417762" y="4133087"/>
            <a:ext cx="665380" cy="1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5" idx="0"/>
            <a:endCxn id="5" idx="2"/>
          </p:cNvCxnSpPr>
          <p:nvPr/>
        </p:nvCxnSpPr>
        <p:spPr>
          <a:xfrm flipV="1">
            <a:off x="4750549" y="2882287"/>
            <a:ext cx="0" cy="501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6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1268" y="630682"/>
            <a:ext cx="4457700" cy="43023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Torch</a:t>
            </a:r>
            <a:r>
              <a:rPr lang="fr-FR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Module</a:t>
            </a:r>
            <a:endParaRPr lang="fr-FR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78881" y="1267185"/>
            <a:ext cx="2807207" cy="128016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5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Torch</a:t>
            </a:r>
            <a:r>
              <a:rPr lang="fr-FR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5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autogradFunction</a:t>
            </a:r>
            <a:endParaRPr lang="fr-FR" sz="15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fr-FR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5606" y="931912"/>
            <a:ext cx="1469572" cy="47352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Torch</a:t>
            </a:r>
            <a:r>
              <a:rPr lang="fr-FR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Tensor</a:t>
            </a:r>
            <a:endParaRPr lang="fr-FR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71900" y="3800475"/>
            <a:ext cx="1583872" cy="101237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fr-FR" sz="15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2d2 Block</a:t>
            </a:r>
          </a:p>
          <a:p>
            <a:pPr algn="ctr"/>
            <a:endParaRPr lang="fr-FR" sz="15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fr-FR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fr-FR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endParaRPr lang="fr-FR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05057" y="931912"/>
            <a:ext cx="1469572" cy="47352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Torch</a:t>
            </a:r>
            <a:r>
              <a:rPr lang="fr-FR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Tensor</a:t>
            </a:r>
            <a:endParaRPr lang="fr-FR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2696" y="2685947"/>
            <a:ext cx="1469572" cy="47352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Torch</a:t>
            </a:r>
            <a:r>
              <a:rPr lang="fr-FR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Tensor</a:t>
            </a:r>
            <a:endParaRPr lang="fr-FR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05057" y="2685947"/>
            <a:ext cx="1469572" cy="47352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Torch</a:t>
            </a:r>
            <a:r>
              <a:rPr lang="fr-FR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Tensor</a:t>
            </a:r>
            <a:endParaRPr lang="fr-FR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9414778" y="1625764"/>
            <a:ext cx="593028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9414778" y="2010590"/>
            <a:ext cx="593028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10007806" y="1405602"/>
            <a:ext cx="15696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Forward</a:t>
            </a:r>
            <a:r>
              <a:rPr lang="fr-FR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fr-F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0007806" y="1783898"/>
            <a:ext cx="1685077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Backward</a:t>
            </a:r>
            <a:r>
              <a:rPr lang="fr-FR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fr-F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47699" y="2922711"/>
            <a:ext cx="1469572" cy="473528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n2d2 </a:t>
            </a:r>
            <a:r>
              <a:rPr lang="fr-FR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Tensor</a:t>
            </a:r>
            <a:endParaRPr lang="fr-FR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Connecteur droit avec flèche 19"/>
          <p:cNvCxnSpPr>
            <a:stCxn id="19" idx="0"/>
            <a:endCxn id="5" idx="2"/>
          </p:cNvCxnSpPr>
          <p:nvPr/>
        </p:nvCxnSpPr>
        <p:spPr>
          <a:xfrm flipV="1">
            <a:off x="4482485" y="2547345"/>
            <a:ext cx="0" cy="37536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V="1">
            <a:off x="4482485" y="3396239"/>
            <a:ext cx="0" cy="40239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cteur en arc 22"/>
          <p:cNvCxnSpPr>
            <a:stCxn id="50" idx="1"/>
            <a:endCxn id="11" idx="3"/>
          </p:cNvCxnSpPr>
          <p:nvPr/>
        </p:nvCxnSpPr>
        <p:spPr>
          <a:xfrm rot="10800000" flipV="1">
            <a:off x="1822269" y="2156173"/>
            <a:ext cx="2032715" cy="76653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en arc 23"/>
          <p:cNvCxnSpPr>
            <a:stCxn id="13" idx="1"/>
            <a:endCxn id="50" idx="3"/>
          </p:cNvCxnSpPr>
          <p:nvPr/>
        </p:nvCxnSpPr>
        <p:spPr>
          <a:xfrm rot="10800000">
            <a:off x="5193811" y="2156175"/>
            <a:ext cx="2011246" cy="7665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en arc 34"/>
          <p:cNvCxnSpPr>
            <a:stCxn id="49" idx="3"/>
            <a:endCxn id="8" idx="1"/>
          </p:cNvCxnSpPr>
          <p:nvPr/>
        </p:nvCxnSpPr>
        <p:spPr>
          <a:xfrm flipV="1">
            <a:off x="5100123" y="1168676"/>
            <a:ext cx="2104934" cy="6316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Connecteur en arc 40"/>
          <p:cNvCxnSpPr>
            <a:stCxn id="6" idx="3"/>
            <a:endCxn id="49" idx="1"/>
          </p:cNvCxnSpPr>
          <p:nvPr/>
        </p:nvCxnSpPr>
        <p:spPr>
          <a:xfrm>
            <a:off x="1895178" y="1168676"/>
            <a:ext cx="1932370" cy="6316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922776" y="1728767"/>
            <a:ext cx="1060704" cy="351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3827548" y="1638783"/>
            <a:ext cx="12725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fr-FR" sz="15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Forward</a:t>
            </a:r>
            <a:endParaRPr lang="fr-FR" sz="15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3854983" y="1994591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fr-FR" sz="15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Backward</a:t>
            </a:r>
            <a:endParaRPr lang="fr-FR" sz="15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9414778" y="2341196"/>
            <a:ext cx="698486" cy="22915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ZoneTexte 106"/>
          <p:cNvSpPr txBox="1"/>
          <p:nvPr/>
        </p:nvSpPr>
        <p:spPr>
          <a:xfrm>
            <a:off x="10113264" y="2247182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Torch</a:t>
            </a:r>
            <a:endParaRPr lang="fr-FR" sz="1500" dirty="0"/>
          </a:p>
        </p:txBody>
      </p:sp>
      <p:sp>
        <p:nvSpPr>
          <p:cNvPr id="108" name="Rectangle 107"/>
          <p:cNvSpPr/>
          <p:nvPr/>
        </p:nvSpPr>
        <p:spPr>
          <a:xfrm>
            <a:off x="9414778" y="2740348"/>
            <a:ext cx="698486" cy="22915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ZoneTexte 108"/>
          <p:cNvSpPr txBox="1"/>
          <p:nvPr/>
        </p:nvSpPr>
        <p:spPr>
          <a:xfrm>
            <a:off x="10113264" y="2690791"/>
            <a:ext cx="6463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n2d2</a:t>
            </a:r>
            <a:endParaRPr lang="fr-FR" sz="1500" dirty="0"/>
          </a:p>
        </p:txBody>
      </p:sp>
      <p:sp>
        <p:nvSpPr>
          <p:cNvPr id="111" name="Rectangle 110"/>
          <p:cNvSpPr/>
          <p:nvPr/>
        </p:nvSpPr>
        <p:spPr>
          <a:xfrm>
            <a:off x="9125712" y="1267185"/>
            <a:ext cx="2807208" cy="18922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65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4" y="108065"/>
            <a:ext cx="11976735" cy="6658495"/>
          </a:xfrm>
        </p:spPr>
      </p:pic>
      <p:sp>
        <p:nvSpPr>
          <p:cNvPr id="7" name="ZoneTexte 6"/>
          <p:cNvSpPr txBox="1"/>
          <p:nvPr/>
        </p:nvSpPr>
        <p:spPr>
          <a:xfrm>
            <a:off x="9714401" y="761404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Image selection</a:t>
            </a:r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9350659" y="3437312"/>
            <a:ext cx="2556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Labels legend</a:t>
            </a:r>
          </a:p>
          <a:p>
            <a:r>
              <a:rPr lang="en-US" dirty="0" smtClean="0"/>
              <a:t>(object type)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99754" y="3391145"/>
            <a:ext cx="6916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Network output estimation: pixels most probable object type</a:t>
            </a:r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99754" y="761404"/>
            <a:ext cx="4148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Pixels input label (dataset annotation)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22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à coins arrondis 107"/>
          <p:cNvSpPr/>
          <p:nvPr/>
        </p:nvSpPr>
        <p:spPr>
          <a:xfrm>
            <a:off x="2615717" y="3894757"/>
            <a:ext cx="677856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DATA-BASE</a:t>
            </a:r>
          </a:p>
        </p:txBody>
      </p:sp>
      <p:sp>
        <p:nvSpPr>
          <p:cNvPr id="109" name="Rectangle à coins arrondis 108"/>
          <p:cNvSpPr/>
          <p:nvPr/>
        </p:nvSpPr>
        <p:spPr>
          <a:xfrm>
            <a:off x="3534824" y="3894757"/>
            <a:ext cx="677856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Rescale</a:t>
            </a:r>
          </a:p>
        </p:txBody>
      </p:sp>
      <p:sp>
        <p:nvSpPr>
          <p:cNvPr id="110" name="Rectangle à coins arrondis 109"/>
          <p:cNvSpPr/>
          <p:nvPr/>
        </p:nvSpPr>
        <p:spPr>
          <a:xfrm>
            <a:off x="5846226" y="3900102"/>
            <a:ext cx="677856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Extract</a:t>
            </a:r>
          </a:p>
        </p:txBody>
      </p:sp>
      <p:sp>
        <p:nvSpPr>
          <p:cNvPr id="111" name="Rectangle à coins arrondis 110"/>
          <p:cNvSpPr/>
          <p:nvPr/>
        </p:nvSpPr>
        <p:spPr>
          <a:xfrm>
            <a:off x="6955978" y="3595532"/>
            <a:ext cx="677856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Channel</a:t>
            </a:r>
            <a:b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Extract</a:t>
            </a:r>
          </a:p>
        </p:txBody>
      </p:sp>
      <p:sp>
        <p:nvSpPr>
          <p:cNvPr id="112" name="Rectangle à coins arrondis 111"/>
          <p:cNvSpPr/>
          <p:nvPr/>
        </p:nvSpPr>
        <p:spPr>
          <a:xfrm>
            <a:off x="6955979" y="4368710"/>
            <a:ext cx="677856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Channel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Extract</a:t>
            </a:r>
          </a:p>
        </p:txBody>
      </p:sp>
      <p:sp>
        <p:nvSpPr>
          <p:cNvPr id="113" name="Rectangle à coins arrondis 112"/>
          <p:cNvSpPr/>
          <p:nvPr/>
        </p:nvSpPr>
        <p:spPr>
          <a:xfrm>
            <a:off x="7860295" y="4375768"/>
            <a:ext cx="244781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STATS</a:t>
            </a:r>
          </a:p>
        </p:txBody>
      </p:sp>
      <p:sp>
        <p:nvSpPr>
          <p:cNvPr id="114" name="Rectangle à coins arrondis 113"/>
          <p:cNvSpPr/>
          <p:nvPr/>
        </p:nvSpPr>
        <p:spPr>
          <a:xfrm>
            <a:off x="8331537" y="4375768"/>
            <a:ext cx="677856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Affine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Op/=STATS</a:t>
            </a:r>
            <a:br>
              <a:rPr kumimoji="0" lang="en-US" sz="105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5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en-US" sz="1050" b="0" i="0" u="none" strike="noStrike" kern="0" cap="none" spc="0" normalizeH="0" baseline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stdDev</a:t>
            </a:r>
            <a:endParaRPr kumimoji="0" lang="en-US" sz="1050" b="0" i="0" u="none" strike="noStrike" kern="0" cap="none" spc="0" normalizeH="0" baseline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à coins arrondis 114"/>
          <p:cNvSpPr/>
          <p:nvPr/>
        </p:nvSpPr>
        <p:spPr>
          <a:xfrm>
            <a:off x="4444517" y="3894757"/>
            <a:ext cx="244781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STATS</a:t>
            </a:r>
          </a:p>
        </p:txBody>
      </p:sp>
      <p:sp>
        <p:nvSpPr>
          <p:cNvPr id="116" name="Rectangle à coins arrondis 115"/>
          <p:cNvSpPr/>
          <p:nvPr/>
        </p:nvSpPr>
        <p:spPr>
          <a:xfrm>
            <a:off x="4939965" y="3894757"/>
            <a:ext cx="677856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Affine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Op=-STATS</a:t>
            </a:r>
            <a:br>
              <a:rPr kumimoji="0" lang="en-US" sz="105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5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.mean</a:t>
            </a:r>
          </a:p>
        </p:txBody>
      </p:sp>
      <p:sp>
        <p:nvSpPr>
          <p:cNvPr id="117" name="Rectangle à coins arrondis 116"/>
          <p:cNvSpPr/>
          <p:nvPr/>
        </p:nvSpPr>
        <p:spPr>
          <a:xfrm>
            <a:off x="2549438" y="3963079"/>
            <a:ext cx="677856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DATA-BASE</a:t>
            </a:r>
          </a:p>
        </p:txBody>
      </p:sp>
      <p:sp>
        <p:nvSpPr>
          <p:cNvPr id="118" name="Rectangle à coins arrondis 117"/>
          <p:cNvSpPr/>
          <p:nvPr/>
        </p:nvSpPr>
        <p:spPr>
          <a:xfrm>
            <a:off x="3468545" y="3963079"/>
            <a:ext cx="677856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Rescale</a:t>
            </a:r>
          </a:p>
        </p:txBody>
      </p:sp>
      <p:sp>
        <p:nvSpPr>
          <p:cNvPr id="119" name="Rectangle à coins arrondis 118"/>
          <p:cNvSpPr/>
          <p:nvPr/>
        </p:nvSpPr>
        <p:spPr>
          <a:xfrm>
            <a:off x="5779947" y="3968424"/>
            <a:ext cx="677856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Extract</a:t>
            </a:r>
          </a:p>
        </p:txBody>
      </p:sp>
      <p:sp>
        <p:nvSpPr>
          <p:cNvPr id="120" name="Rectangle à coins arrondis 119"/>
          <p:cNvSpPr/>
          <p:nvPr/>
        </p:nvSpPr>
        <p:spPr>
          <a:xfrm>
            <a:off x="6889699" y="3663854"/>
            <a:ext cx="677856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Channel</a:t>
            </a:r>
            <a:b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Extract</a:t>
            </a:r>
          </a:p>
        </p:txBody>
      </p:sp>
      <p:sp>
        <p:nvSpPr>
          <p:cNvPr id="121" name="Rectangle à coins arrondis 120"/>
          <p:cNvSpPr/>
          <p:nvPr/>
        </p:nvSpPr>
        <p:spPr>
          <a:xfrm>
            <a:off x="6889700" y="4437032"/>
            <a:ext cx="677856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Channel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Extract</a:t>
            </a:r>
          </a:p>
        </p:txBody>
      </p:sp>
      <p:sp>
        <p:nvSpPr>
          <p:cNvPr id="122" name="Rectangle à coins arrondis 121"/>
          <p:cNvSpPr/>
          <p:nvPr/>
        </p:nvSpPr>
        <p:spPr>
          <a:xfrm>
            <a:off x="7794016" y="4444090"/>
            <a:ext cx="244781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STATS</a:t>
            </a:r>
          </a:p>
        </p:txBody>
      </p:sp>
      <p:sp>
        <p:nvSpPr>
          <p:cNvPr id="123" name="Rectangle à coins arrondis 122"/>
          <p:cNvSpPr/>
          <p:nvPr/>
        </p:nvSpPr>
        <p:spPr>
          <a:xfrm>
            <a:off x="8265258" y="4444090"/>
            <a:ext cx="677856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Affine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Op/=STATS</a:t>
            </a:r>
            <a:br>
              <a:rPr kumimoji="0" lang="en-US" sz="105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5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en-US" sz="1050" b="0" i="0" u="none" strike="noStrike" kern="0" cap="none" spc="0" normalizeH="0" baseline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stdDev</a:t>
            </a:r>
            <a:endParaRPr kumimoji="0" lang="en-US" sz="1050" b="0" i="0" u="none" strike="noStrike" kern="0" cap="none" spc="0" normalizeH="0" baseline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Rectangle à coins arrondis 123"/>
          <p:cNvSpPr/>
          <p:nvPr/>
        </p:nvSpPr>
        <p:spPr>
          <a:xfrm>
            <a:off x="4378238" y="3963079"/>
            <a:ext cx="244781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STATS</a:t>
            </a:r>
          </a:p>
        </p:txBody>
      </p:sp>
      <p:sp>
        <p:nvSpPr>
          <p:cNvPr id="125" name="Rectangle à coins arrondis 124"/>
          <p:cNvSpPr/>
          <p:nvPr/>
        </p:nvSpPr>
        <p:spPr>
          <a:xfrm>
            <a:off x="4873686" y="3963079"/>
            <a:ext cx="677856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Affine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Op=-STATS</a:t>
            </a:r>
            <a:br>
              <a:rPr kumimoji="0" lang="en-US" sz="105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5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.mean</a:t>
            </a:r>
          </a:p>
        </p:txBody>
      </p:sp>
      <p:sp>
        <p:nvSpPr>
          <p:cNvPr id="126" name="Rectangle à coins arrondis 125"/>
          <p:cNvSpPr/>
          <p:nvPr/>
        </p:nvSpPr>
        <p:spPr>
          <a:xfrm>
            <a:off x="2475843" y="4040975"/>
            <a:ext cx="677856" cy="586063"/>
          </a:xfrm>
          <a:prstGeom prst="roundRect">
            <a:avLst/>
          </a:prstGeom>
          <a:solidFill>
            <a:sysClr val="windowText" lastClr="000000">
              <a:lumMod val="65000"/>
              <a:lumOff val="35000"/>
            </a:sys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Data-base</a:t>
            </a:r>
          </a:p>
        </p:txBody>
      </p:sp>
      <p:sp>
        <p:nvSpPr>
          <p:cNvPr id="127" name="Rectangle à coins arrondis 126"/>
          <p:cNvSpPr/>
          <p:nvPr/>
        </p:nvSpPr>
        <p:spPr>
          <a:xfrm>
            <a:off x="3394950" y="4040975"/>
            <a:ext cx="677856" cy="586063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Rescale</a:t>
            </a:r>
          </a:p>
        </p:txBody>
      </p:sp>
      <p:cxnSp>
        <p:nvCxnSpPr>
          <p:cNvPr id="128" name="Connecteur en angle 127"/>
          <p:cNvCxnSpPr>
            <a:stCxn id="154" idx="2"/>
            <a:endCxn id="162" idx="2"/>
          </p:cNvCxnSpPr>
          <p:nvPr/>
        </p:nvCxnSpPr>
        <p:spPr>
          <a:xfrm rot="16200000" flipH="1">
            <a:off x="4783026" y="4271045"/>
            <a:ext cx="10690" cy="711985"/>
          </a:xfrm>
          <a:prstGeom prst="bentConnector3">
            <a:avLst>
              <a:gd name="adj1" fmla="val 180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9" name="Rectangle à coins arrondis 128"/>
          <p:cNvSpPr/>
          <p:nvPr/>
        </p:nvSpPr>
        <p:spPr>
          <a:xfrm>
            <a:off x="5706352" y="4046320"/>
            <a:ext cx="677856" cy="586063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Extract</a:t>
            </a:r>
          </a:p>
        </p:txBody>
      </p:sp>
      <p:sp>
        <p:nvSpPr>
          <p:cNvPr id="130" name="Rectangle à coins arrondis 129"/>
          <p:cNvSpPr/>
          <p:nvPr/>
        </p:nvSpPr>
        <p:spPr>
          <a:xfrm>
            <a:off x="6816104" y="3741750"/>
            <a:ext cx="677856" cy="586063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Channel</a:t>
            </a:r>
            <a:br>
              <a: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Extract</a:t>
            </a:r>
          </a:p>
        </p:txBody>
      </p:sp>
      <p:cxnSp>
        <p:nvCxnSpPr>
          <p:cNvPr id="131" name="Connecteur droit avec flèche 130"/>
          <p:cNvCxnSpPr/>
          <p:nvPr/>
        </p:nvCxnSpPr>
        <p:spPr>
          <a:xfrm>
            <a:off x="3153699" y="4294737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2" name="Connecteur droit avec flèche 131"/>
          <p:cNvCxnSpPr/>
          <p:nvPr/>
        </p:nvCxnSpPr>
        <p:spPr>
          <a:xfrm>
            <a:off x="3153699" y="4342170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3" name="Connecteur droit avec flèche 132"/>
          <p:cNvCxnSpPr/>
          <p:nvPr/>
        </p:nvCxnSpPr>
        <p:spPr>
          <a:xfrm>
            <a:off x="3153699" y="4250451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4" name="Rectangle à coins arrondis 133"/>
          <p:cNvSpPr/>
          <p:nvPr/>
        </p:nvSpPr>
        <p:spPr>
          <a:xfrm>
            <a:off x="6816105" y="4514928"/>
            <a:ext cx="677856" cy="586063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Channel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Extract</a:t>
            </a:r>
          </a:p>
        </p:txBody>
      </p:sp>
      <p:cxnSp>
        <p:nvCxnSpPr>
          <p:cNvPr id="135" name="Connecteur en angle 134"/>
          <p:cNvCxnSpPr/>
          <p:nvPr/>
        </p:nvCxnSpPr>
        <p:spPr>
          <a:xfrm flipV="1">
            <a:off x="6383773" y="3914684"/>
            <a:ext cx="431896" cy="383109"/>
          </a:xfrm>
          <a:prstGeom prst="bentConnector3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6" name="Connecteur en angle 135"/>
          <p:cNvCxnSpPr/>
          <p:nvPr/>
        </p:nvCxnSpPr>
        <p:spPr>
          <a:xfrm flipV="1">
            <a:off x="6384208" y="3866165"/>
            <a:ext cx="431896" cy="383109"/>
          </a:xfrm>
          <a:prstGeom prst="bentConnector3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7" name="Connecteur en angle 136"/>
          <p:cNvCxnSpPr/>
          <p:nvPr/>
        </p:nvCxnSpPr>
        <p:spPr>
          <a:xfrm flipV="1">
            <a:off x="6383773" y="3956307"/>
            <a:ext cx="431896" cy="383109"/>
          </a:xfrm>
          <a:prstGeom prst="bentConnector3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8" name="Rectangle à coins arrondis 137"/>
          <p:cNvSpPr/>
          <p:nvPr/>
        </p:nvSpPr>
        <p:spPr>
          <a:xfrm>
            <a:off x="7720422" y="4521987"/>
            <a:ext cx="244781" cy="586063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STATS</a:t>
            </a:r>
          </a:p>
        </p:txBody>
      </p:sp>
      <p:cxnSp>
        <p:nvCxnSpPr>
          <p:cNvPr id="139" name="Connecteur droit avec flèche 138"/>
          <p:cNvCxnSpPr/>
          <p:nvPr/>
        </p:nvCxnSpPr>
        <p:spPr>
          <a:xfrm>
            <a:off x="7493960" y="4798544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0" name="Connecteur droit avec flèche 139"/>
          <p:cNvCxnSpPr/>
          <p:nvPr/>
        </p:nvCxnSpPr>
        <p:spPr>
          <a:xfrm>
            <a:off x="7965203" y="4807960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1" name="Connecteur en angle 140"/>
          <p:cNvCxnSpPr>
            <a:stCxn id="138" idx="2"/>
          </p:cNvCxnSpPr>
          <p:nvPr/>
        </p:nvCxnSpPr>
        <p:spPr>
          <a:xfrm rot="5400000" flipH="1" flipV="1">
            <a:off x="8177044" y="4757342"/>
            <a:ext cx="16475" cy="684940"/>
          </a:xfrm>
          <a:prstGeom prst="bentConnector3">
            <a:avLst>
              <a:gd name="adj1" fmla="val -1167935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2" name="Rectangle à coins arrondis 141"/>
          <p:cNvSpPr/>
          <p:nvPr/>
        </p:nvSpPr>
        <p:spPr>
          <a:xfrm>
            <a:off x="9222613" y="4043483"/>
            <a:ext cx="1145366" cy="752621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 Core / Spike coding</a:t>
            </a:r>
          </a:p>
        </p:txBody>
      </p:sp>
      <p:cxnSp>
        <p:nvCxnSpPr>
          <p:cNvPr id="143" name="Connecteur en angle 142"/>
          <p:cNvCxnSpPr>
            <a:stCxn id="130" idx="3"/>
          </p:cNvCxnSpPr>
          <p:nvPr/>
        </p:nvCxnSpPr>
        <p:spPr>
          <a:xfrm>
            <a:off x="7493960" y="4034781"/>
            <a:ext cx="1728653" cy="271536"/>
          </a:xfrm>
          <a:prstGeom prst="bentConnector3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4" name="Connecteur en angle 143"/>
          <p:cNvCxnSpPr/>
          <p:nvPr/>
        </p:nvCxnSpPr>
        <p:spPr>
          <a:xfrm flipV="1">
            <a:off x="8866679" y="4505512"/>
            <a:ext cx="355934" cy="293031"/>
          </a:xfrm>
          <a:prstGeom prst="bentConnector3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5" name="Connecteur droit avec flèche 144"/>
          <p:cNvCxnSpPr/>
          <p:nvPr/>
        </p:nvCxnSpPr>
        <p:spPr>
          <a:xfrm>
            <a:off x="3153699" y="4455462"/>
            <a:ext cx="241251" cy="0"/>
          </a:xfrm>
          <a:prstGeom prst="straightConnector1">
            <a:avLst/>
          </a:prstGeom>
          <a:noFill/>
          <a:ln w="28575" cap="flat" cmpd="dbl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6" name="Rectangle à coins arrondis 145"/>
          <p:cNvSpPr/>
          <p:nvPr/>
        </p:nvSpPr>
        <p:spPr>
          <a:xfrm>
            <a:off x="8191663" y="4521987"/>
            <a:ext cx="677856" cy="586063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Affine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Op=/STATS</a:t>
            </a:r>
            <a:br>
              <a: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en-US" sz="1100" b="0" i="0" u="none" strike="noStrike" kern="0" cap="none" spc="0" normalizeH="0" baseline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stdDev</a:t>
            </a:r>
            <a:endParaRPr kumimoji="0" lang="en-US" sz="1100" b="0" i="0" u="none" strike="noStrike" kern="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7" name="Connecteur droit avec flèche 146"/>
          <p:cNvCxnSpPr/>
          <p:nvPr/>
        </p:nvCxnSpPr>
        <p:spPr>
          <a:xfrm>
            <a:off x="4072806" y="4285303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8" name="Connecteur droit avec flèche 147"/>
          <p:cNvCxnSpPr/>
          <p:nvPr/>
        </p:nvCxnSpPr>
        <p:spPr>
          <a:xfrm>
            <a:off x="4072806" y="4332735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9" name="Connecteur droit avec flèche 148"/>
          <p:cNvCxnSpPr/>
          <p:nvPr/>
        </p:nvCxnSpPr>
        <p:spPr>
          <a:xfrm>
            <a:off x="4072806" y="4241017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0" name="Connecteur droit avec flèche 149"/>
          <p:cNvCxnSpPr/>
          <p:nvPr/>
        </p:nvCxnSpPr>
        <p:spPr>
          <a:xfrm>
            <a:off x="4072806" y="4453882"/>
            <a:ext cx="1646392" cy="0"/>
          </a:xfrm>
          <a:prstGeom prst="straightConnector1">
            <a:avLst/>
          </a:prstGeom>
          <a:noFill/>
          <a:ln w="28575" cap="flat" cmpd="dbl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1" name="Connecteur droit avec flèche 150"/>
          <p:cNvCxnSpPr/>
          <p:nvPr/>
        </p:nvCxnSpPr>
        <p:spPr>
          <a:xfrm>
            <a:off x="4558840" y="4299029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2" name="Connecteur droit avec flèche 151"/>
          <p:cNvCxnSpPr/>
          <p:nvPr/>
        </p:nvCxnSpPr>
        <p:spPr>
          <a:xfrm>
            <a:off x="4558840" y="4346461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3" name="Connecteur droit avec flèche 152"/>
          <p:cNvCxnSpPr/>
          <p:nvPr/>
        </p:nvCxnSpPr>
        <p:spPr>
          <a:xfrm>
            <a:off x="4558840" y="4254743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4" name="Rectangle à coins arrondis 153"/>
          <p:cNvSpPr/>
          <p:nvPr/>
        </p:nvSpPr>
        <p:spPr>
          <a:xfrm>
            <a:off x="4304643" y="4040975"/>
            <a:ext cx="244781" cy="586063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STATS</a:t>
            </a:r>
          </a:p>
        </p:txBody>
      </p:sp>
      <p:cxnSp>
        <p:nvCxnSpPr>
          <p:cNvPr id="155" name="Connecteur droit avec flèche 154"/>
          <p:cNvCxnSpPr/>
          <p:nvPr/>
        </p:nvCxnSpPr>
        <p:spPr>
          <a:xfrm>
            <a:off x="5477947" y="4298917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6" name="Connecteur droit avec flèche 155"/>
          <p:cNvCxnSpPr/>
          <p:nvPr/>
        </p:nvCxnSpPr>
        <p:spPr>
          <a:xfrm>
            <a:off x="5477947" y="4346350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7" name="Connecteur droit avec flèche 156"/>
          <p:cNvCxnSpPr/>
          <p:nvPr/>
        </p:nvCxnSpPr>
        <p:spPr>
          <a:xfrm>
            <a:off x="5477947" y="4254631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8" name="Connecteur droit avec flèche 157"/>
          <p:cNvCxnSpPr/>
          <p:nvPr/>
        </p:nvCxnSpPr>
        <p:spPr>
          <a:xfrm flipV="1">
            <a:off x="6383772" y="4426973"/>
            <a:ext cx="2838841" cy="0"/>
          </a:xfrm>
          <a:prstGeom prst="straightConnector1">
            <a:avLst/>
          </a:prstGeom>
          <a:noFill/>
          <a:ln w="28575" cap="flat" cmpd="dbl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9" name="Connecteur en angle 158"/>
          <p:cNvCxnSpPr/>
          <p:nvPr/>
        </p:nvCxnSpPr>
        <p:spPr>
          <a:xfrm>
            <a:off x="6383338" y="4248871"/>
            <a:ext cx="432331" cy="411011"/>
          </a:xfrm>
          <a:prstGeom prst="bentConnector3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0" name="Connecteur en angle 159"/>
          <p:cNvCxnSpPr/>
          <p:nvPr/>
        </p:nvCxnSpPr>
        <p:spPr>
          <a:xfrm>
            <a:off x="6379423" y="4297793"/>
            <a:ext cx="432331" cy="411011"/>
          </a:xfrm>
          <a:prstGeom prst="bentConnector3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1" name="Connecteur en angle 160"/>
          <p:cNvCxnSpPr/>
          <p:nvPr/>
        </p:nvCxnSpPr>
        <p:spPr>
          <a:xfrm>
            <a:off x="6381332" y="4346312"/>
            <a:ext cx="432331" cy="411011"/>
          </a:xfrm>
          <a:prstGeom prst="bentConnector3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2" name="Rectangle à coins arrondis 161"/>
          <p:cNvSpPr/>
          <p:nvPr/>
        </p:nvSpPr>
        <p:spPr>
          <a:xfrm>
            <a:off x="4800091" y="4040975"/>
            <a:ext cx="677856" cy="586063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Affine</a:t>
            </a:r>
            <a:endParaRPr kumimoji="0" lang="en-US" sz="1200" b="0" i="0" u="none" strike="noStrike" kern="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Op=-STATS</a:t>
            </a:r>
            <a:br>
              <a: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.mean</a:t>
            </a:r>
          </a:p>
        </p:txBody>
      </p:sp>
      <p:grpSp>
        <p:nvGrpSpPr>
          <p:cNvPr id="163" name="Groupe 162"/>
          <p:cNvGrpSpPr/>
          <p:nvPr/>
        </p:nvGrpSpPr>
        <p:grpSpPr>
          <a:xfrm>
            <a:off x="796520" y="3419240"/>
            <a:ext cx="1943038" cy="543839"/>
            <a:chOff x="796520" y="3321951"/>
            <a:chExt cx="1943038" cy="543839"/>
          </a:xfrm>
        </p:grpSpPr>
        <p:sp>
          <p:nvSpPr>
            <p:cNvPr id="164" name="ZoneTexte 163"/>
            <p:cNvSpPr txBox="1"/>
            <p:nvPr/>
          </p:nvSpPr>
          <p:spPr>
            <a:xfrm flipH="1">
              <a:off x="796520" y="3321951"/>
              <a:ext cx="12092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i="1" dirty="0" smtClean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Validation set</a:t>
              </a:r>
              <a:endParaRPr lang="en-US" sz="1400" i="1" dirty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cxnSp>
          <p:nvCxnSpPr>
            <p:cNvPr id="165" name="Connecteur droit 164"/>
            <p:cNvCxnSpPr>
              <a:stCxn id="117" idx="0"/>
              <a:endCxn id="164" idx="1"/>
            </p:cNvCxnSpPr>
            <p:nvPr/>
          </p:nvCxnSpPr>
          <p:spPr>
            <a:xfrm flipH="1" flipV="1">
              <a:off x="2005757" y="3475840"/>
              <a:ext cx="733801" cy="38995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66" name="Groupe 165"/>
          <p:cNvGrpSpPr/>
          <p:nvPr/>
        </p:nvGrpSpPr>
        <p:grpSpPr>
          <a:xfrm>
            <a:off x="1139769" y="3600223"/>
            <a:ext cx="1675003" cy="440752"/>
            <a:chOff x="1139769" y="3502934"/>
            <a:chExt cx="1675003" cy="440752"/>
          </a:xfrm>
        </p:grpSpPr>
        <p:sp>
          <p:nvSpPr>
            <p:cNvPr id="167" name="ZoneTexte 166"/>
            <p:cNvSpPr txBox="1"/>
            <p:nvPr/>
          </p:nvSpPr>
          <p:spPr>
            <a:xfrm flipH="1">
              <a:off x="1139769" y="3502934"/>
              <a:ext cx="8659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i="1" dirty="0" smtClean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Learn set</a:t>
              </a:r>
              <a:endParaRPr lang="en-US" sz="1400" i="1" dirty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cxnSp>
          <p:nvCxnSpPr>
            <p:cNvPr id="168" name="Connecteur droit 167"/>
            <p:cNvCxnSpPr>
              <a:stCxn id="126" idx="0"/>
              <a:endCxn id="167" idx="1"/>
            </p:cNvCxnSpPr>
            <p:nvPr/>
          </p:nvCxnSpPr>
          <p:spPr>
            <a:xfrm flipH="1" flipV="1">
              <a:off x="2005757" y="3656823"/>
              <a:ext cx="809015" cy="286863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69" name="Groupe 168"/>
          <p:cNvGrpSpPr/>
          <p:nvPr/>
        </p:nvGrpSpPr>
        <p:grpSpPr>
          <a:xfrm>
            <a:off x="1262181" y="3238257"/>
            <a:ext cx="1409640" cy="656500"/>
            <a:chOff x="1262181" y="3140968"/>
            <a:chExt cx="1409640" cy="656500"/>
          </a:xfrm>
        </p:grpSpPr>
        <p:sp>
          <p:nvSpPr>
            <p:cNvPr id="170" name="ZoneTexte 169"/>
            <p:cNvSpPr txBox="1"/>
            <p:nvPr/>
          </p:nvSpPr>
          <p:spPr>
            <a:xfrm flipH="1">
              <a:off x="1262181" y="3140968"/>
              <a:ext cx="7435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i="1" dirty="0" smtClean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Test set</a:t>
              </a:r>
              <a:endParaRPr lang="en-US" sz="1400" i="1" dirty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cxnSp>
          <p:nvCxnSpPr>
            <p:cNvPr id="171" name="Connecteur droit 170"/>
            <p:cNvCxnSpPr>
              <a:stCxn id="108" idx="0"/>
              <a:endCxn id="170" idx="1"/>
            </p:cNvCxnSpPr>
            <p:nvPr/>
          </p:nvCxnSpPr>
          <p:spPr>
            <a:xfrm flipH="1" flipV="1">
              <a:off x="2005757" y="3294857"/>
              <a:ext cx="666064" cy="502611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72" name="Groupe 171"/>
          <p:cNvGrpSpPr/>
          <p:nvPr/>
        </p:nvGrpSpPr>
        <p:grpSpPr>
          <a:xfrm>
            <a:off x="4010892" y="4866789"/>
            <a:ext cx="1467054" cy="1081565"/>
            <a:chOff x="4010892" y="4769500"/>
            <a:chExt cx="1467054" cy="1081565"/>
          </a:xfrm>
        </p:grpSpPr>
        <p:sp>
          <p:nvSpPr>
            <p:cNvPr id="173" name="Rectangle 172"/>
            <p:cNvSpPr/>
            <p:nvPr/>
          </p:nvSpPr>
          <p:spPr>
            <a:xfrm flipV="1">
              <a:off x="4010892" y="4820068"/>
              <a:ext cx="1467054" cy="995110"/>
            </a:xfrm>
            <a:prstGeom prst="wedgeRectCallou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4" name="Connecteur droit avec flèche 173"/>
            <p:cNvCxnSpPr/>
            <p:nvPr/>
          </p:nvCxnSpPr>
          <p:spPr>
            <a:xfrm>
              <a:off x="4470435" y="5664608"/>
              <a:ext cx="929697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5" name="Connecteur droit avec flèche 174"/>
            <p:cNvCxnSpPr/>
            <p:nvPr/>
          </p:nvCxnSpPr>
          <p:spPr>
            <a:xfrm flipH="1" flipV="1">
              <a:off x="4461391" y="5020936"/>
              <a:ext cx="5884" cy="551934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76" name="Forme libre 175"/>
            <p:cNvSpPr/>
            <p:nvPr/>
          </p:nvSpPr>
          <p:spPr>
            <a:xfrm>
              <a:off x="4474252" y="5135030"/>
              <a:ext cx="491630" cy="431946"/>
            </a:xfrm>
            <a:custGeom>
              <a:avLst/>
              <a:gdLst>
                <a:gd name="connsiteX0" fmla="*/ 0 w 802433"/>
                <a:gd name="connsiteY0" fmla="*/ 513184 h 513184"/>
                <a:gd name="connsiteX1" fmla="*/ 74645 w 802433"/>
                <a:gd name="connsiteY1" fmla="*/ 466531 h 513184"/>
                <a:gd name="connsiteX2" fmla="*/ 83976 w 802433"/>
                <a:gd name="connsiteY2" fmla="*/ 438539 h 513184"/>
                <a:gd name="connsiteX3" fmla="*/ 139959 w 802433"/>
                <a:gd name="connsiteY3" fmla="*/ 419878 h 513184"/>
                <a:gd name="connsiteX4" fmla="*/ 205274 w 802433"/>
                <a:gd name="connsiteY4" fmla="*/ 354564 h 513184"/>
                <a:gd name="connsiteX5" fmla="*/ 214604 w 802433"/>
                <a:gd name="connsiteY5" fmla="*/ 270588 h 513184"/>
                <a:gd name="connsiteX6" fmla="*/ 242596 w 802433"/>
                <a:gd name="connsiteY6" fmla="*/ 214604 h 513184"/>
                <a:gd name="connsiteX7" fmla="*/ 251927 w 802433"/>
                <a:gd name="connsiteY7" fmla="*/ 186613 h 513184"/>
                <a:gd name="connsiteX8" fmla="*/ 279918 w 802433"/>
                <a:gd name="connsiteY8" fmla="*/ 177282 h 513184"/>
                <a:gd name="connsiteX9" fmla="*/ 298580 w 802433"/>
                <a:gd name="connsiteY9" fmla="*/ 149290 h 513184"/>
                <a:gd name="connsiteX10" fmla="*/ 326571 w 802433"/>
                <a:gd name="connsiteY10" fmla="*/ 130629 h 513184"/>
                <a:gd name="connsiteX11" fmla="*/ 335902 w 802433"/>
                <a:gd name="connsiteY11" fmla="*/ 102637 h 513184"/>
                <a:gd name="connsiteX12" fmla="*/ 447869 w 802433"/>
                <a:gd name="connsiteY12" fmla="*/ 46653 h 513184"/>
                <a:gd name="connsiteX13" fmla="*/ 550506 w 802433"/>
                <a:gd name="connsiteY13" fmla="*/ 37323 h 513184"/>
                <a:gd name="connsiteX14" fmla="*/ 681135 w 802433"/>
                <a:gd name="connsiteY14" fmla="*/ 0 h 513184"/>
                <a:gd name="connsiteX15" fmla="*/ 802433 w 802433"/>
                <a:gd name="connsiteY15" fmla="*/ 0 h 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02433" h="513184">
                  <a:moveTo>
                    <a:pt x="0" y="513184"/>
                  </a:moveTo>
                  <a:cubicBezTo>
                    <a:pt x="35922" y="498815"/>
                    <a:pt x="52916" y="499124"/>
                    <a:pt x="74645" y="466531"/>
                  </a:cubicBezTo>
                  <a:cubicBezTo>
                    <a:pt x="80101" y="458347"/>
                    <a:pt x="75973" y="444256"/>
                    <a:pt x="83976" y="438539"/>
                  </a:cubicBezTo>
                  <a:cubicBezTo>
                    <a:pt x="99982" y="427106"/>
                    <a:pt x="139959" y="419878"/>
                    <a:pt x="139959" y="419878"/>
                  </a:cubicBezTo>
                  <a:cubicBezTo>
                    <a:pt x="182738" y="355711"/>
                    <a:pt x="156005" y="370986"/>
                    <a:pt x="205274" y="354564"/>
                  </a:cubicBezTo>
                  <a:cubicBezTo>
                    <a:pt x="227045" y="289249"/>
                    <a:pt x="230156" y="317241"/>
                    <a:pt x="214604" y="270588"/>
                  </a:cubicBezTo>
                  <a:cubicBezTo>
                    <a:pt x="238057" y="200233"/>
                    <a:pt x="206422" y="286951"/>
                    <a:pt x="242596" y="214604"/>
                  </a:cubicBezTo>
                  <a:cubicBezTo>
                    <a:pt x="246994" y="205807"/>
                    <a:pt x="244973" y="193567"/>
                    <a:pt x="251927" y="186613"/>
                  </a:cubicBezTo>
                  <a:cubicBezTo>
                    <a:pt x="258881" y="179659"/>
                    <a:pt x="270588" y="180392"/>
                    <a:pt x="279918" y="177282"/>
                  </a:cubicBezTo>
                  <a:cubicBezTo>
                    <a:pt x="286139" y="167951"/>
                    <a:pt x="290650" y="157220"/>
                    <a:pt x="298580" y="149290"/>
                  </a:cubicBezTo>
                  <a:cubicBezTo>
                    <a:pt x="306509" y="141361"/>
                    <a:pt x="319566" y="139385"/>
                    <a:pt x="326571" y="130629"/>
                  </a:cubicBezTo>
                  <a:cubicBezTo>
                    <a:pt x="332715" y="122949"/>
                    <a:pt x="328947" y="109592"/>
                    <a:pt x="335902" y="102637"/>
                  </a:cubicBezTo>
                  <a:cubicBezTo>
                    <a:pt x="358231" y="80308"/>
                    <a:pt x="414481" y="49688"/>
                    <a:pt x="447869" y="46653"/>
                  </a:cubicBezTo>
                  <a:lnTo>
                    <a:pt x="550506" y="37323"/>
                  </a:lnTo>
                  <a:cubicBezTo>
                    <a:pt x="576903" y="28524"/>
                    <a:pt x="657707" y="0"/>
                    <a:pt x="681135" y="0"/>
                  </a:cubicBezTo>
                  <a:lnTo>
                    <a:pt x="802433" y="0"/>
                  </a:lnTo>
                </a:path>
              </a:pathLst>
            </a:custGeom>
            <a:noFill/>
            <a:ln w="1905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Forme libre 176"/>
            <p:cNvSpPr/>
            <p:nvPr/>
          </p:nvSpPr>
          <p:spPr>
            <a:xfrm>
              <a:off x="4497813" y="5141515"/>
              <a:ext cx="590459" cy="433315"/>
            </a:xfrm>
            <a:custGeom>
              <a:avLst/>
              <a:gdLst>
                <a:gd name="connsiteX0" fmla="*/ 0 w 933061"/>
                <a:gd name="connsiteY0" fmla="*/ 514810 h 514810"/>
                <a:gd name="connsiteX1" fmla="*/ 46653 w 933061"/>
                <a:gd name="connsiteY1" fmla="*/ 505479 h 514810"/>
                <a:gd name="connsiteX2" fmla="*/ 130628 w 933061"/>
                <a:gd name="connsiteY2" fmla="*/ 496148 h 514810"/>
                <a:gd name="connsiteX3" fmla="*/ 186612 w 933061"/>
                <a:gd name="connsiteY3" fmla="*/ 477487 h 514810"/>
                <a:gd name="connsiteX4" fmla="*/ 214604 w 933061"/>
                <a:gd name="connsiteY4" fmla="*/ 468157 h 514810"/>
                <a:gd name="connsiteX5" fmla="*/ 251926 w 933061"/>
                <a:gd name="connsiteY5" fmla="*/ 393512 h 514810"/>
                <a:gd name="connsiteX6" fmla="*/ 261257 w 933061"/>
                <a:gd name="connsiteY6" fmla="*/ 356189 h 514810"/>
                <a:gd name="connsiteX7" fmla="*/ 289249 w 933061"/>
                <a:gd name="connsiteY7" fmla="*/ 337528 h 514810"/>
                <a:gd name="connsiteX8" fmla="*/ 307910 w 933061"/>
                <a:gd name="connsiteY8" fmla="*/ 309536 h 514810"/>
                <a:gd name="connsiteX9" fmla="*/ 326571 w 933061"/>
                <a:gd name="connsiteY9" fmla="*/ 253552 h 514810"/>
                <a:gd name="connsiteX10" fmla="*/ 373224 w 933061"/>
                <a:gd name="connsiteY10" fmla="*/ 216230 h 514810"/>
                <a:gd name="connsiteX11" fmla="*/ 438539 w 933061"/>
                <a:gd name="connsiteY11" fmla="*/ 197569 h 514810"/>
                <a:gd name="connsiteX12" fmla="*/ 494522 w 933061"/>
                <a:gd name="connsiteY12" fmla="*/ 178908 h 514810"/>
                <a:gd name="connsiteX13" fmla="*/ 522514 w 933061"/>
                <a:gd name="connsiteY13" fmla="*/ 169577 h 514810"/>
                <a:gd name="connsiteX14" fmla="*/ 559837 w 933061"/>
                <a:gd name="connsiteY14" fmla="*/ 160246 h 514810"/>
                <a:gd name="connsiteX15" fmla="*/ 587828 w 933061"/>
                <a:gd name="connsiteY15" fmla="*/ 150916 h 514810"/>
                <a:gd name="connsiteX16" fmla="*/ 662473 w 933061"/>
                <a:gd name="connsiteY16" fmla="*/ 132255 h 514810"/>
                <a:gd name="connsiteX17" fmla="*/ 671804 w 933061"/>
                <a:gd name="connsiteY17" fmla="*/ 104263 h 514810"/>
                <a:gd name="connsiteX18" fmla="*/ 755779 w 933061"/>
                <a:gd name="connsiteY18" fmla="*/ 48279 h 514810"/>
                <a:gd name="connsiteX19" fmla="*/ 811763 w 933061"/>
                <a:gd name="connsiteY19" fmla="*/ 29618 h 514810"/>
                <a:gd name="connsiteX20" fmla="*/ 839755 w 933061"/>
                <a:gd name="connsiteY20" fmla="*/ 20287 h 514810"/>
                <a:gd name="connsiteX21" fmla="*/ 877077 w 933061"/>
                <a:gd name="connsiteY21" fmla="*/ 1626 h 514810"/>
                <a:gd name="connsiteX22" fmla="*/ 933061 w 933061"/>
                <a:gd name="connsiteY22" fmla="*/ 1626 h 51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3061" h="514810">
                  <a:moveTo>
                    <a:pt x="0" y="514810"/>
                  </a:moveTo>
                  <a:cubicBezTo>
                    <a:pt x="15551" y="511700"/>
                    <a:pt x="30953" y="507722"/>
                    <a:pt x="46653" y="505479"/>
                  </a:cubicBezTo>
                  <a:cubicBezTo>
                    <a:pt x="74534" y="501496"/>
                    <a:pt x="103011" y="501671"/>
                    <a:pt x="130628" y="496148"/>
                  </a:cubicBezTo>
                  <a:cubicBezTo>
                    <a:pt x="149917" y="492290"/>
                    <a:pt x="167951" y="483707"/>
                    <a:pt x="186612" y="477487"/>
                  </a:cubicBezTo>
                  <a:lnTo>
                    <a:pt x="214604" y="468157"/>
                  </a:lnTo>
                  <a:cubicBezTo>
                    <a:pt x="243977" y="438782"/>
                    <a:pt x="237630" y="450693"/>
                    <a:pt x="251926" y="393512"/>
                  </a:cubicBezTo>
                  <a:cubicBezTo>
                    <a:pt x="255036" y="381071"/>
                    <a:pt x="254144" y="366859"/>
                    <a:pt x="261257" y="356189"/>
                  </a:cubicBezTo>
                  <a:cubicBezTo>
                    <a:pt x="267477" y="346858"/>
                    <a:pt x="279918" y="343748"/>
                    <a:pt x="289249" y="337528"/>
                  </a:cubicBezTo>
                  <a:cubicBezTo>
                    <a:pt x="295469" y="328197"/>
                    <a:pt x="303356" y="319784"/>
                    <a:pt x="307910" y="309536"/>
                  </a:cubicBezTo>
                  <a:cubicBezTo>
                    <a:pt x="315899" y="291561"/>
                    <a:pt x="312661" y="267461"/>
                    <a:pt x="326571" y="253552"/>
                  </a:cubicBezTo>
                  <a:cubicBezTo>
                    <a:pt x="343928" y="236196"/>
                    <a:pt x="349685" y="228000"/>
                    <a:pt x="373224" y="216230"/>
                  </a:cubicBezTo>
                  <a:cubicBezTo>
                    <a:pt x="388908" y="208388"/>
                    <a:pt x="423584" y="202055"/>
                    <a:pt x="438539" y="197569"/>
                  </a:cubicBezTo>
                  <a:cubicBezTo>
                    <a:pt x="457380" y="191917"/>
                    <a:pt x="475861" y="185128"/>
                    <a:pt x="494522" y="178908"/>
                  </a:cubicBezTo>
                  <a:cubicBezTo>
                    <a:pt x="503853" y="175798"/>
                    <a:pt x="512972" y="171963"/>
                    <a:pt x="522514" y="169577"/>
                  </a:cubicBezTo>
                  <a:cubicBezTo>
                    <a:pt x="534955" y="166467"/>
                    <a:pt x="547506" y="163769"/>
                    <a:pt x="559837" y="160246"/>
                  </a:cubicBezTo>
                  <a:cubicBezTo>
                    <a:pt x="569294" y="157544"/>
                    <a:pt x="578340" y="153504"/>
                    <a:pt x="587828" y="150916"/>
                  </a:cubicBezTo>
                  <a:cubicBezTo>
                    <a:pt x="612572" y="144168"/>
                    <a:pt x="662473" y="132255"/>
                    <a:pt x="662473" y="132255"/>
                  </a:cubicBezTo>
                  <a:cubicBezTo>
                    <a:pt x="665583" y="122924"/>
                    <a:pt x="665903" y="112131"/>
                    <a:pt x="671804" y="104263"/>
                  </a:cubicBezTo>
                  <a:cubicBezTo>
                    <a:pt x="714417" y="47446"/>
                    <a:pt x="704764" y="63584"/>
                    <a:pt x="755779" y="48279"/>
                  </a:cubicBezTo>
                  <a:cubicBezTo>
                    <a:pt x="774620" y="42627"/>
                    <a:pt x="793102" y="35838"/>
                    <a:pt x="811763" y="29618"/>
                  </a:cubicBezTo>
                  <a:cubicBezTo>
                    <a:pt x="821094" y="26508"/>
                    <a:pt x="830958" y="24686"/>
                    <a:pt x="839755" y="20287"/>
                  </a:cubicBezTo>
                  <a:cubicBezTo>
                    <a:pt x="852196" y="14067"/>
                    <a:pt x="863438" y="4354"/>
                    <a:pt x="877077" y="1626"/>
                  </a:cubicBezTo>
                  <a:cubicBezTo>
                    <a:pt x="895376" y="-2034"/>
                    <a:pt x="914400" y="1626"/>
                    <a:pt x="933061" y="1626"/>
                  </a:cubicBezTo>
                </a:path>
              </a:pathLst>
            </a:custGeom>
            <a:noFill/>
            <a:ln w="19050" cap="flat" cmpd="sng" algn="ctr">
              <a:solidFill>
                <a:srgbClr val="A5A5A5">
                  <a:lumMod val="50000"/>
                </a:srgbClr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Forme libre 177"/>
            <p:cNvSpPr/>
            <p:nvPr/>
          </p:nvSpPr>
          <p:spPr>
            <a:xfrm>
              <a:off x="4521374" y="5150695"/>
              <a:ext cx="722527" cy="432516"/>
            </a:xfrm>
            <a:custGeom>
              <a:avLst/>
              <a:gdLst>
                <a:gd name="connsiteX0" fmla="*/ 0 w 858416"/>
                <a:gd name="connsiteY0" fmla="*/ 503903 h 513861"/>
                <a:gd name="connsiteX1" fmla="*/ 102636 w 858416"/>
                <a:gd name="connsiteY1" fmla="*/ 494572 h 513861"/>
                <a:gd name="connsiteX2" fmla="*/ 317241 w 858416"/>
                <a:gd name="connsiteY2" fmla="*/ 475911 h 513861"/>
                <a:gd name="connsiteX3" fmla="*/ 410547 w 858416"/>
                <a:gd name="connsiteY3" fmla="*/ 457250 h 513861"/>
                <a:gd name="connsiteX4" fmla="*/ 429208 w 858416"/>
                <a:gd name="connsiteY4" fmla="*/ 438588 h 513861"/>
                <a:gd name="connsiteX5" fmla="*/ 457200 w 858416"/>
                <a:gd name="connsiteY5" fmla="*/ 419927 h 513861"/>
                <a:gd name="connsiteX6" fmla="*/ 503853 w 858416"/>
                <a:gd name="connsiteY6" fmla="*/ 373274 h 513861"/>
                <a:gd name="connsiteX7" fmla="*/ 550506 w 858416"/>
                <a:gd name="connsiteY7" fmla="*/ 317290 h 513861"/>
                <a:gd name="connsiteX8" fmla="*/ 587828 w 858416"/>
                <a:gd name="connsiteY8" fmla="*/ 279968 h 513861"/>
                <a:gd name="connsiteX9" fmla="*/ 643812 w 858416"/>
                <a:gd name="connsiteY9" fmla="*/ 195992 h 513861"/>
                <a:gd name="connsiteX10" fmla="*/ 662473 w 858416"/>
                <a:gd name="connsiteY10" fmla="*/ 168001 h 513861"/>
                <a:gd name="connsiteX11" fmla="*/ 681134 w 858416"/>
                <a:gd name="connsiteY11" fmla="*/ 112017 h 513861"/>
                <a:gd name="connsiteX12" fmla="*/ 718457 w 858416"/>
                <a:gd name="connsiteY12" fmla="*/ 74694 h 513861"/>
                <a:gd name="connsiteX13" fmla="*/ 746449 w 858416"/>
                <a:gd name="connsiteY13" fmla="*/ 28041 h 513861"/>
                <a:gd name="connsiteX14" fmla="*/ 783771 w 858416"/>
                <a:gd name="connsiteY14" fmla="*/ 18711 h 513861"/>
                <a:gd name="connsiteX15" fmla="*/ 858416 w 858416"/>
                <a:gd name="connsiteY15" fmla="*/ 50 h 513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58416" h="513861">
                  <a:moveTo>
                    <a:pt x="0" y="503903"/>
                  </a:moveTo>
                  <a:cubicBezTo>
                    <a:pt x="102650" y="524432"/>
                    <a:pt x="-13923" y="509142"/>
                    <a:pt x="102636" y="494572"/>
                  </a:cubicBezTo>
                  <a:cubicBezTo>
                    <a:pt x="223677" y="479441"/>
                    <a:pt x="152261" y="486909"/>
                    <a:pt x="317241" y="475911"/>
                  </a:cubicBezTo>
                  <a:cubicBezTo>
                    <a:pt x="328558" y="474294"/>
                    <a:pt x="390193" y="469462"/>
                    <a:pt x="410547" y="457250"/>
                  </a:cubicBezTo>
                  <a:cubicBezTo>
                    <a:pt x="418090" y="452724"/>
                    <a:pt x="422339" y="444084"/>
                    <a:pt x="429208" y="438588"/>
                  </a:cubicBezTo>
                  <a:cubicBezTo>
                    <a:pt x="437965" y="431583"/>
                    <a:pt x="447869" y="426147"/>
                    <a:pt x="457200" y="419927"/>
                  </a:cubicBezTo>
                  <a:cubicBezTo>
                    <a:pt x="491412" y="368608"/>
                    <a:pt x="457200" y="412151"/>
                    <a:pt x="503853" y="373274"/>
                  </a:cubicBezTo>
                  <a:cubicBezTo>
                    <a:pt x="530794" y="350823"/>
                    <a:pt x="532157" y="344814"/>
                    <a:pt x="550506" y="317290"/>
                  </a:cubicBezTo>
                  <a:cubicBezTo>
                    <a:pt x="575385" y="242649"/>
                    <a:pt x="538066" y="329730"/>
                    <a:pt x="587828" y="279968"/>
                  </a:cubicBezTo>
                  <a:cubicBezTo>
                    <a:pt x="587833" y="279963"/>
                    <a:pt x="634480" y="209991"/>
                    <a:pt x="643812" y="195992"/>
                  </a:cubicBezTo>
                  <a:cubicBezTo>
                    <a:pt x="650032" y="186662"/>
                    <a:pt x="658927" y="178639"/>
                    <a:pt x="662473" y="168001"/>
                  </a:cubicBezTo>
                  <a:cubicBezTo>
                    <a:pt x="668693" y="149340"/>
                    <a:pt x="667225" y="125926"/>
                    <a:pt x="681134" y="112017"/>
                  </a:cubicBezTo>
                  <a:lnTo>
                    <a:pt x="718457" y="74694"/>
                  </a:lnTo>
                  <a:cubicBezTo>
                    <a:pt x="724842" y="55540"/>
                    <a:pt x="725956" y="38288"/>
                    <a:pt x="746449" y="28041"/>
                  </a:cubicBezTo>
                  <a:cubicBezTo>
                    <a:pt x="757919" y="22306"/>
                    <a:pt x="771488" y="22396"/>
                    <a:pt x="783771" y="18711"/>
                  </a:cubicBezTo>
                  <a:cubicBezTo>
                    <a:pt x="852533" y="-1917"/>
                    <a:pt x="817910" y="50"/>
                    <a:pt x="858416" y="50"/>
                  </a:cubicBezTo>
                </a:path>
              </a:pathLst>
            </a:custGeom>
            <a:noFill/>
            <a:ln w="1905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ZoneTexte 178"/>
            <p:cNvSpPr txBox="1"/>
            <p:nvPr/>
          </p:nvSpPr>
          <p:spPr>
            <a:xfrm>
              <a:off x="4912350" y="5589455"/>
              <a:ext cx="5084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Value</a:t>
              </a:r>
              <a:endParaRPr lang="en-US" sz="1100" dirty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sp>
          <p:nvSpPr>
            <p:cNvPr id="180" name="ZoneTexte 179"/>
            <p:cNvSpPr txBox="1"/>
            <p:nvPr/>
          </p:nvSpPr>
          <p:spPr>
            <a:xfrm rot="16200000">
              <a:off x="3738925" y="5074132"/>
              <a:ext cx="1040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Nb. of data (cumulative)</a:t>
              </a:r>
              <a:endParaRPr lang="en-US" sz="1100" dirty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sp>
          <p:nvSpPr>
            <p:cNvPr id="181" name="ZoneTexte 180"/>
            <p:cNvSpPr txBox="1"/>
            <p:nvPr/>
          </p:nvSpPr>
          <p:spPr>
            <a:xfrm>
              <a:off x="4482082" y="4959887"/>
              <a:ext cx="4026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min</a:t>
              </a:r>
              <a:endParaRPr lang="en-US" sz="1100" dirty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sp>
          <p:nvSpPr>
            <p:cNvPr id="182" name="ZoneTexte 181"/>
            <p:cNvSpPr txBox="1"/>
            <p:nvPr/>
          </p:nvSpPr>
          <p:spPr>
            <a:xfrm>
              <a:off x="5041769" y="5176666"/>
              <a:ext cx="4251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max</a:t>
              </a:r>
              <a:endParaRPr lang="en-US" sz="1100" dirty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sp>
          <p:nvSpPr>
            <p:cNvPr id="183" name="ZoneTexte 182"/>
            <p:cNvSpPr txBox="1"/>
            <p:nvPr/>
          </p:nvSpPr>
          <p:spPr>
            <a:xfrm>
              <a:off x="4895376" y="4942454"/>
              <a:ext cx="5084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mean</a:t>
              </a:r>
              <a:endParaRPr lang="en-US" sz="1100" dirty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</p:grpSp>
      <p:grpSp>
        <p:nvGrpSpPr>
          <p:cNvPr id="184" name="Groupe 183"/>
          <p:cNvGrpSpPr/>
          <p:nvPr/>
        </p:nvGrpSpPr>
        <p:grpSpPr>
          <a:xfrm>
            <a:off x="7399625" y="5273955"/>
            <a:ext cx="1467054" cy="1179381"/>
            <a:chOff x="7399625" y="5176666"/>
            <a:chExt cx="1467054" cy="1179381"/>
          </a:xfrm>
        </p:grpSpPr>
        <p:sp>
          <p:nvSpPr>
            <p:cNvPr id="185" name="Rectangle 184"/>
            <p:cNvSpPr/>
            <p:nvPr/>
          </p:nvSpPr>
          <p:spPr>
            <a:xfrm flipV="1">
              <a:off x="7399625" y="5325050"/>
              <a:ext cx="1467054" cy="995110"/>
            </a:xfrm>
            <a:prstGeom prst="wedgeRectCallou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86" name="Connecteur droit avec flèche 185"/>
            <p:cNvCxnSpPr/>
            <p:nvPr/>
          </p:nvCxnSpPr>
          <p:spPr>
            <a:xfrm>
              <a:off x="7859168" y="6083197"/>
              <a:ext cx="929697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87" name="Connecteur droit avec flèche 186"/>
            <p:cNvCxnSpPr/>
            <p:nvPr/>
          </p:nvCxnSpPr>
          <p:spPr>
            <a:xfrm flipH="1" flipV="1">
              <a:off x="7850124" y="5525918"/>
              <a:ext cx="5884" cy="551934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8" name="Forme libre 187"/>
            <p:cNvSpPr/>
            <p:nvPr/>
          </p:nvSpPr>
          <p:spPr>
            <a:xfrm>
              <a:off x="7886546" y="5646497"/>
              <a:ext cx="590459" cy="433315"/>
            </a:xfrm>
            <a:custGeom>
              <a:avLst/>
              <a:gdLst>
                <a:gd name="connsiteX0" fmla="*/ 0 w 933061"/>
                <a:gd name="connsiteY0" fmla="*/ 514810 h 514810"/>
                <a:gd name="connsiteX1" fmla="*/ 46653 w 933061"/>
                <a:gd name="connsiteY1" fmla="*/ 505479 h 514810"/>
                <a:gd name="connsiteX2" fmla="*/ 130628 w 933061"/>
                <a:gd name="connsiteY2" fmla="*/ 496148 h 514810"/>
                <a:gd name="connsiteX3" fmla="*/ 186612 w 933061"/>
                <a:gd name="connsiteY3" fmla="*/ 477487 h 514810"/>
                <a:gd name="connsiteX4" fmla="*/ 214604 w 933061"/>
                <a:gd name="connsiteY4" fmla="*/ 468157 h 514810"/>
                <a:gd name="connsiteX5" fmla="*/ 251926 w 933061"/>
                <a:gd name="connsiteY5" fmla="*/ 393512 h 514810"/>
                <a:gd name="connsiteX6" fmla="*/ 261257 w 933061"/>
                <a:gd name="connsiteY6" fmla="*/ 356189 h 514810"/>
                <a:gd name="connsiteX7" fmla="*/ 289249 w 933061"/>
                <a:gd name="connsiteY7" fmla="*/ 337528 h 514810"/>
                <a:gd name="connsiteX8" fmla="*/ 307910 w 933061"/>
                <a:gd name="connsiteY8" fmla="*/ 309536 h 514810"/>
                <a:gd name="connsiteX9" fmla="*/ 326571 w 933061"/>
                <a:gd name="connsiteY9" fmla="*/ 253552 h 514810"/>
                <a:gd name="connsiteX10" fmla="*/ 373224 w 933061"/>
                <a:gd name="connsiteY10" fmla="*/ 216230 h 514810"/>
                <a:gd name="connsiteX11" fmla="*/ 438539 w 933061"/>
                <a:gd name="connsiteY11" fmla="*/ 197569 h 514810"/>
                <a:gd name="connsiteX12" fmla="*/ 494522 w 933061"/>
                <a:gd name="connsiteY12" fmla="*/ 178908 h 514810"/>
                <a:gd name="connsiteX13" fmla="*/ 522514 w 933061"/>
                <a:gd name="connsiteY13" fmla="*/ 169577 h 514810"/>
                <a:gd name="connsiteX14" fmla="*/ 559837 w 933061"/>
                <a:gd name="connsiteY14" fmla="*/ 160246 h 514810"/>
                <a:gd name="connsiteX15" fmla="*/ 587828 w 933061"/>
                <a:gd name="connsiteY15" fmla="*/ 150916 h 514810"/>
                <a:gd name="connsiteX16" fmla="*/ 662473 w 933061"/>
                <a:gd name="connsiteY16" fmla="*/ 132255 h 514810"/>
                <a:gd name="connsiteX17" fmla="*/ 671804 w 933061"/>
                <a:gd name="connsiteY17" fmla="*/ 104263 h 514810"/>
                <a:gd name="connsiteX18" fmla="*/ 755779 w 933061"/>
                <a:gd name="connsiteY18" fmla="*/ 48279 h 514810"/>
                <a:gd name="connsiteX19" fmla="*/ 811763 w 933061"/>
                <a:gd name="connsiteY19" fmla="*/ 29618 h 514810"/>
                <a:gd name="connsiteX20" fmla="*/ 839755 w 933061"/>
                <a:gd name="connsiteY20" fmla="*/ 20287 h 514810"/>
                <a:gd name="connsiteX21" fmla="*/ 877077 w 933061"/>
                <a:gd name="connsiteY21" fmla="*/ 1626 h 514810"/>
                <a:gd name="connsiteX22" fmla="*/ 933061 w 933061"/>
                <a:gd name="connsiteY22" fmla="*/ 1626 h 51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3061" h="514810">
                  <a:moveTo>
                    <a:pt x="0" y="514810"/>
                  </a:moveTo>
                  <a:cubicBezTo>
                    <a:pt x="15551" y="511700"/>
                    <a:pt x="30953" y="507722"/>
                    <a:pt x="46653" y="505479"/>
                  </a:cubicBezTo>
                  <a:cubicBezTo>
                    <a:pt x="74534" y="501496"/>
                    <a:pt x="103011" y="501671"/>
                    <a:pt x="130628" y="496148"/>
                  </a:cubicBezTo>
                  <a:cubicBezTo>
                    <a:pt x="149917" y="492290"/>
                    <a:pt x="167951" y="483707"/>
                    <a:pt x="186612" y="477487"/>
                  </a:cubicBezTo>
                  <a:lnTo>
                    <a:pt x="214604" y="468157"/>
                  </a:lnTo>
                  <a:cubicBezTo>
                    <a:pt x="243977" y="438782"/>
                    <a:pt x="237630" y="450693"/>
                    <a:pt x="251926" y="393512"/>
                  </a:cubicBezTo>
                  <a:cubicBezTo>
                    <a:pt x="255036" y="381071"/>
                    <a:pt x="254144" y="366859"/>
                    <a:pt x="261257" y="356189"/>
                  </a:cubicBezTo>
                  <a:cubicBezTo>
                    <a:pt x="267477" y="346858"/>
                    <a:pt x="279918" y="343748"/>
                    <a:pt x="289249" y="337528"/>
                  </a:cubicBezTo>
                  <a:cubicBezTo>
                    <a:pt x="295469" y="328197"/>
                    <a:pt x="303356" y="319784"/>
                    <a:pt x="307910" y="309536"/>
                  </a:cubicBezTo>
                  <a:cubicBezTo>
                    <a:pt x="315899" y="291561"/>
                    <a:pt x="312661" y="267461"/>
                    <a:pt x="326571" y="253552"/>
                  </a:cubicBezTo>
                  <a:cubicBezTo>
                    <a:pt x="343928" y="236196"/>
                    <a:pt x="349685" y="228000"/>
                    <a:pt x="373224" y="216230"/>
                  </a:cubicBezTo>
                  <a:cubicBezTo>
                    <a:pt x="388908" y="208388"/>
                    <a:pt x="423584" y="202055"/>
                    <a:pt x="438539" y="197569"/>
                  </a:cubicBezTo>
                  <a:cubicBezTo>
                    <a:pt x="457380" y="191917"/>
                    <a:pt x="475861" y="185128"/>
                    <a:pt x="494522" y="178908"/>
                  </a:cubicBezTo>
                  <a:cubicBezTo>
                    <a:pt x="503853" y="175798"/>
                    <a:pt x="512972" y="171963"/>
                    <a:pt x="522514" y="169577"/>
                  </a:cubicBezTo>
                  <a:cubicBezTo>
                    <a:pt x="534955" y="166467"/>
                    <a:pt x="547506" y="163769"/>
                    <a:pt x="559837" y="160246"/>
                  </a:cubicBezTo>
                  <a:cubicBezTo>
                    <a:pt x="569294" y="157544"/>
                    <a:pt x="578340" y="153504"/>
                    <a:pt x="587828" y="150916"/>
                  </a:cubicBezTo>
                  <a:cubicBezTo>
                    <a:pt x="612572" y="144168"/>
                    <a:pt x="662473" y="132255"/>
                    <a:pt x="662473" y="132255"/>
                  </a:cubicBezTo>
                  <a:cubicBezTo>
                    <a:pt x="665583" y="122924"/>
                    <a:pt x="665903" y="112131"/>
                    <a:pt x="671804" y="104263"/>
                  </a:cubicBezTo>
                  <a:cubicBezTo>
                    <a:pt x="714417" y="47446"/>
                    <a:pt x="704764" y="63584"/>
                    <a:pt x="755779" y="48279"/>
                  </a:cubicBezTo>
                  <a:cubicBezTo>
                    <a:pt x="774620" y="42627"/>
                    <a:pt x="793102" y="35838"/>
                    <a:pt x="811763" y="29618"/>
                  </a:cubicBezTo>
                  <a:cubicBezTo>
                    <a:pt x="821094" y="26508"/>
                    <a:pt x="830958" y="24686"/>
                    <a:pt x="839755" y="20287"/>
                  </a:cubicBezTo>
                  <a:cubicBezTo>
                    <a:pt x="852196" y="14067"/>
                    <a:pt x="863438" y="4354"/>
                    <a:pt x="877077" y="1626"/>
                  </a:cubicBezTo>
                  <a:cubicBezTo>
                    <a:pt x="895376" y="-2034"/>
                    <a:pt x="914400" y="1626"/>
                    <a:pt x="933061" y="1626"/>
                  </a:cubicBezTo>
                </a:path>
              </a:pathLst>
            </a:custGeom>
            <a:noFill/>
            <a:ln w="19050" cap="flat" cmpd="sng" algn="ctr">
              <a:solidFill>
                <a:srgbClr val="A5A5A5">
                  <a:lumMod val="50000"/>
                </a:srgbClr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ZoneTexte 188"/>
            <p:cNvSpPr txBox="1"/>
            <p:nvPr/>
          </p:nvSpPr>
          <p:spPr>
            <a:xfrm>
              <a:off x="8301082" y="6094437"/>
              <a:ext cx="5084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Value</a:t>
              </a:r>
              <a:endParaRPr lang="en-US" sz="1100" dirty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sp>
          <p:nvSpPr>
            <p:cNvPr id="190" name="ZoneTexte 189"/>
            <p:cNvSpPr txBox="1"/>
            <p:nvPr/>
          </p:nvSpPr>
          <p:spPr>
            <a:xfrm rot="16200000">
              <a:off x="7078749" y="5530206"/>
              <a:ext cx="11379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Nb. of data (cumulative)</a:t>
              </a:r>
              <a:endParaRPr lang="en-US" sz="1100" dirty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sp>
          <p:nvSpPr>
            <p:cNvPr id="191" name="ZoneTexte 190"/>
            <p:cNvSpPr txBox="1"/>
            <p:nvPr/>
          </p:nvSpPr>
          <p:spPr>
            <a:xfrm>
              <a:off x="7886546" y="5489076"/>
              <a:ext cx="4026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min</a:t>
              </a:r>
              <a:endParaRPr lang="en-US" sz="1100" dirty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sp>
          <p:nvSpPr>
            <p:cNvPr id="192" name="ZoneTexte 191"/>
            <p:cNvSpPr txBox="1"/>
            <p:nvPr/>
          </p:nvSpPr>
          <p:spPr>
            <a:xfrm>
              <a:off x="8430502" y="5681648"/>
              <a:ext cx="4251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max</a:t>
              </a:r>
              <a:endParaRPr lang="en-US" sz="1100" dirty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sp>
          <p:nvSpPr>
            <p:cNvPr id="193" name="ZoneTexte 192"/>
            <p:cNvSpPr txBox="1"/>
            <p:nvPr/>
          </p:nvSpPr>
          <p:spPr>
            <a:xfrm>
              <a:off x="8268616" y="5416908"/>
              <a:ext cx="5084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mean</a:t>
              </a:r>
              <a:endParaRPr lang="en-US" sz="1100" dirty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sp>
          <p:nvSpPr>
            <p:cNvPr id="194" name="Forme libre 193"/>
            <p:cNvSpPr/>
            <p:nvPr/>
          </p:nvSpPr>
          <p:spPr>
            <a:xfrm>
              <a:off x="7866124" y="5636742"/>
              <a:ext cx="432068" cy="447653"/>
            </a:xfrm>
            <a:custGeom>
              <a:avLst/>
              <a:gdLst>
                <a:gd name="connsiteX0" fmla="*/ 0 w 513329"/>
                <a:gd name="connsiteY0" fmla="*/ 531845 h 531845"/>
                <a:gd name="connsiteX1" fmla="*/ 46653 w 513329"/>
                <a:gd name="connsiteY1" fmla="*/ 522514 h 531845"/>
                <a:gd name="connsiteX2" fmla="*/ 111968 w 513329"/>
                <a:gd name="connsiteY2" fmla="*/ 466530 h 531845"/>
                <a:gd name="connsiteX3" fmla="*/ 139960 w 513329"/>
                <a:gd name="connsiteY3" fmla="*/ 447869 h 531845"/>
                <a:gd name="connsiteX4" fmla="*/ 158621 w 513329"/>
                <a:gd name="connsiteY4" fmla="*/ 363894 h 531845"/>
                <a:gd name="connsiteX5" fmla="*/ 177282 w 513329"/>
                <a:gd name="connsiteY5" fmla="*/ 307910 h 531845"/>
                <a:gd name="connsiteX6" fmla="*/ 205274 w 513329"/>
                <a:gd name="connsiteY6" fmla="*/ 289249 h 531845"/>
                <a:gd name="connsiteX7" fmla="*/ 223935 w 513329"/>
                <a:gd name="connsiteY7" fmla="*/ 233265 h 531845"/>
                <a:gd name="connsiteX8" fmla="*/ 251927 w 513329"/>
                <a:gd name="connsiteY8" fmla="*/ 167951 h 531845"/>
                <a:gd name="connsiteX9" fmla="*/ 279919 w 513329"/>
                <a:gd name="connsiteY9" fmla="*/ 149290 h 531845"/>
                <a:gd name="connsiteX10" fmla="*/ 298580 w 513329"/>
                <a:gd name="connsiteY10" fmla="*/ 121298 h 531845"/>
                <a:gd name="connsiteX11" fmla="*/ 382555 w 513329"/>
                <a:gd name="connsiteY11" fmla="*/ 74645 h 531845"/>
                <a:gd name="connsiteX12" fmla="*/ 401217 w 513329"/>
                <a:gd name="connsiteY12" fmla="*/ 55983 h 531845"/>
                <a:gd name="connsiteX13" fmla="*/ 429209 w 513329"/>
                <a:gd name="connsiteY13" fmla="*/ 46653 h 531845"/>
                <a:gd name="connsiteX14" fmla="*/ 494523 w 513329"/>
                <a:gd name="connsiteY14" fmla="*/ 27992 h 531845"/>
                <a:gd name="connsiteX15" fmla="*/ 494523 w 513329"/>
                <a:gd name="connsiteY15" fmla="*/ 0 h 531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3329" h="531845">
                  <a:moveTo>
                    <a:pt x="0" y="531845"/>
                  </a:moveTo>
                  <a:cubicBezTo>
                    <a:pt x="15551" y="528735"/>
                    <a:pt x="31804" y="528082"/>
                    <a:pt x="46653" y="522514"/>
                  </a:cubicBezTo>
                  <a:cubicBezTo>
                    <a:pt x="79619" y="510152"/>
                    <a:pt x="81881" y="486588"/>
                    <a:pt x="111968" y="466530"/>
                  </a:cubicBezTo>
                  <a:lnTo>
                    <a:pt x="139960" y="447869"/>
                  </a:lnTo>
                  <a:cubicBezTo>
                    <a:pt x="166657" y="367773"/>
                    <a:pt x="125775" y="495278"/>
                    <a:pt x="158621" y="363894"/>
                  </a:cubicBezTo>
                  <a:cubicBezTo>
                    <a:pt x="163392" y="344811"/>
                    <a:pt x="160915" y="318821"/>
                    <a:pt x="177282" y="307910"/>
                  </a:cubicBezTo>
                  <a:lnTo>
                    <a:pt x="205274" y="289249"/>
                  </a:lnTo>
                  <a:lnTo>
                    <a:pt x="223935" y="233265"/>
                  </a:lnTo>
                  <a:cubicBezTo>
                    <a:pt x="230417" y="213820"/>
                    <a:pt x="239117" y="183322"/>
                    <a:pt x="251927" y="167951"/>
                  </a:cubicBezTo>
                  <a:cubicBezTo>
                    <a:pt x="259106" y="159336"/>
                    <a:pt x="270588" y="155510"/>
                    <a:pt x="279919" y="149290"/>
                  </a:cubicBezTo>
                  <a:cubicBezTo>
                    <a:pt x="286139" y="139959"/>
                    <a:pt x="290141" y="128683"/>
                    <a:pt x="298580" y="121298"/>
                  </a:cubicBezTo>
                  <a:cubicBezTo>
                    <a:pt x="338068" y="86746"/>
                    <a:pt x="344109" y="87460"/>
                    <a:pt x="382555" y="74645"/>
                  </a:cubicBezTo>
                  <a:cubicBezTo>
                    <a:pt x="388776" y="68424"/>
                    <a:pt x="393673" y="60509"/>
                    <a:pt x="401217" y="55983"/>
                  </a:cubicBezTo>
                  <a:cubicBezTo>
                    <a:pt x="409651" y="50923"/>
                    <a:pt x="419752" y="49355"/>
                    <a:pt x="429209" y="46653"/>
                  </a:cubicBezTo>
                  <a:cubicBezTo>
                    <a:pt x="511221" y="23221"/>
                    <a:pt x="427408" y="50362"/>
                    <a:pt x="494523" y="27992"/>
                  </a:cubicBezTo>
                  <a:cubicBezTo>
                    <a:pt x="518101" y="4412"/>
                    <a:pt x="521052" y="13264"/>
                    <a:pt x="494523" y="0"/>
                  </a:cubicBezTo>
                </a:path>
              </a:pathLst>
            </a:custGeom>
            <a:noFill/>
            <a:ln w="1905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Forme libre 194"/>
            <p:cNvSpPr/>
            <p:nvPr/>
          </p:nvSpPr>
          <p:spPr>
            <a:xfrm>
              <a:off x="7999635" y="5652449"/>
              <a:ext cx="581163" cy="424092"/>
            </a:xfrm>
            <a:custGeom>
              <a:avLst/>
              <a:gdLst>
                <a:gd name="connsiteX0" fmla="*/ 0 w 690465"/>
                <a:gd name="connsiteY0" fmla="*/ 503853 h 503853"/>
                <a:gd name="connsiteX1" fmla="*/ 74645 w 690465"/>
                <a:gd name="connsiteY1" fmla="*/ 475861 h 503853"/>
                <a:gd name="connsiteX2" fmla="*/ 242596 w 690465"/>
                <a:gd name="connsiteY2" fmla="*/ 457200 h 503853"/>
                <a:gd name="connsiteX3" fmla="*/ 279918 w 690465"/>
                <a:gd name="connsiteY3" fmla="*/ 447869 h 503853"/>
                <a:gd name="connsiteX4" fmla="*/ 307910 w 690465"/>
                <a:gd name="connsiteY4" fmla="*/ 438539 h 503853"/>
                <a:gd name="connsiteX5" fmla="*/ 391886 w 690465"/>
                <a:gd name="connsiteY5" fmla="*/ 419878 h 503853"/>
                <a:gd name="connsiteX6" fmla="*/ 410547 w 690465"/>
                <a:gd name="connsiteY6" fmla="*/ 363894 h 503853"/>
                <a:gd name="connsiteX7" fmla="*/ 419877 w 690465"/>
                <a:gd name="connsiteY7" fmla="*/ 335902 h 503853"/>
                <a:gd name="connsiteX8" fmla="*/ 438539 w 690465"/>
                <a:gd name="connsiteY8" fmla="*/ 317241 h 503853"/>
                <a:gd name="connsiteX9" fmla="*/ 475861 w 690465"/>
                <a:gd name="connsiteY9" fmla="*/ 261257 h 503853"/>
                <a:gd name="connsiteX10" fmla="*/ 531845 w 690465"/>
                <a:gd name="connsiteY10" fmla="*/ 214604 h 503853"/>
                <a:gd name="connsiteX11" fmla="*/ 587828 w 690465"/>
                <a:gd name="connsiteY11" fmla="*/ 139959 h 503853"/>
                <a:gd name="connsiteX12" fmla="*/ 643812 w 690465"/>
                <a:gd name="connsiteY12" fmla="*/ 102637 h 503853"/>
                <a:gd name="connsiteX13" fmla="*/ 662473 w 690465"/>
                <a:gd name="connsiteY13" fmla="*/ 46653 h 503853"/>
                <a:gd name="connsiteX14" fmla="*/ 690465 w 690465"/>
                <a:gd name="connsiteY14" fmla="*/ 0 h 50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90465" h="503853">
                  <a:moveTo>
                    <a:pt x="0" y="503853"/>
                  </a:moveTo>
                  <a:cubicBezTo>
                    <a:pt x="3886" y="502298"/>
                    <a:pt x="61240" y="478298"/>
                    <a:pt x="74645" y="475861"/>
                  </a:cubicBezTo>
                  <a:cubicBezTo>
                    <a:pt x="106917" y="469994"/>
                    <a:pt x="215821" y="459878"/>
                    <a:pt x="242596" y="457200"/>
                  </a:cubicBezTo>
                  <a:cubicBezTo>
                    <a:pt x="255037" y="454090"/>
                    <a:pt x="267588" y="451392"/>
                    <a:pt x="279918" y="447869"/>
                  </a:cubicBezTo>
                  <a:cubicBezTo>
                    <a:pt x="289375" y="445167"/>
                    <a:pt x="298309" y="440673"/>
                    <a:pt x="307910" y="438539"/>
                  </a:cubicBezTo>
                  <a:cubicBezTo>
                    <a:pt x="406438" y="416644"/>
                    <a:pt x="328872" y="440881"/>
                    <a:pt x="391886" y="419878"/>
                  </a:cubicBezTo>
                  <a:lnTo>
                    <a:pt x="410547" y="363894"/>
                  </a:lnTo>
                  <a:cubicBezTo>
                    <a:pt x="413657" y="354563"/>
                    <a:pt x="412922" y="342856"/>
                    <a:pt x="419877" y="335902"/>
                  </a:cubicBezTo>
                  <a:cubicBezTo>
                    <a:pt x="426098" y="329682"/>
                    <a:pt x="433261" y="324279"/>
                    <a:pt x="438539" y="317241"/>
                  </a:cubicBezTo>
                  <a:cubicBezTo>
                    <a:pt x="451996" y="299299"/>
                    <a:pt x="460002" y="277116"/>
                    <a:pt x="475861" y="261257"/>
                  </a:cubicBezTo>
                  <a:cubicBezTo>
                    <a:pt x="511782" y="225336"/>
                    <a:pt x="492874" y="240584"/>
                    <a:pt x="531845" y="214604"/>
                  </a:cubicBezTo>
                  <a:cubicBezTo>
                    <a:pt x="544705" y="176023"/>
                    <a:pt x="541878" y="170592"/>
                    <a:pt x="587828" y="139959"/>
                  </a:cubicBezTo>
                  <a:lnTo>
                    <a:pt x="643812" y="102637"/>
                  </a:lnTo>
                  <a:cubicBezTo>
                    <a:pt x="650032" y="83976"/>
                    <a:pt x="651562" y="63020"/>
                    <a:pt x="662473" y="46653"/>
                  </a:cubicBezTo>
                  <a:cubicBezTo>
                    <a:pt x="684992" y="12874"/>
                    <a:pt x="676119" y="28691"/>
                    <a:pt x="690465" y="0"/>
                  </a:cubicBezTo>
                </a:path>
              </a:pathLst>
            </a:custGeom>
            <a:noFill/>
            <a:ln w="1905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6" name="Ellipse 195"/>
          <p:cNvSpPr/>
          <p:nvPr/>
        </p:nvSpPr>
        <p:spPr>
          <a:xfrm>
            <a:off x="3199845" y="4170138"/>
            <a:ext cx="66280" cy="211965"/>
          </a:xfrm>
          <a:prstGeom prst="ellips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7" name="ZoneTexte 196"/>
          <p:cNvSpPr txBox="1"/>
          <p:nvPr/>
        </p:nvSpPr>
        <p:spPr>
          <a:xfrm>
            <a:off x="2942483" y="3308430"/>
            <a:ext cx="1224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i="1" dirty="0" smtClean="0">
                <a:solidFill>
                  <a:prstClr val="black"/>
                </a:solidFill>
                <a:latin typeface="Calibri" panose="020F0502020204030204"/>
                <a:cs typeface="+mn-cs"/>
              </a:rPr>
              <a:t>Data channels</a:t>
            </a:r>
            <a:endParaRPr lang="en-US" sz="1400" i="1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cxnSp>
        <p:nvCxnSpPr>
          <p:cNvPr id="198" name="Connecteur droit 197"/>
          <p:cNvCxnSpPr>
            <a:stCxn id="197" idx="2"/>
            <a:endCxn id="196" idx="0"/>
          </p:cNvCxnSpPr>
          <p:nvPr/>
        </p:nvCxnSpPr>
        <p:spPr>
          <a:xfrm flipH="1">
            <a:off x="3232985" y="3616207"/>
            <a:ext cx="321589" cy="553931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99" name="Ellipse 198"/>
          <p:cNvSpPr/>
          <p:nvPr/>
        </p:nvSpPr>
        <p:spPr>
          <a:xfrm>
            <a:off x="3199845" y="4387074"/>
            <a:ext cx="64727" cy="139319"/>
          </a:xfrm>
          <a:prstGeom prst="ellips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0" name="ZoneTexte 199"/>
          <p:cNvSpPr txBox="1"/>
          <p:nvPr/>
        </p:nvSpPr>
        <p:spPr>
          <a:xfrm>
            <a:off x="2188336" y="5217395"/>
            <a:ext cx="13820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i="1" dirty="0" smtClean="0">
                <a:solidFill>
                  <a:prstClr val="black"/>
                </a:solidFill>
                <a:latin typeface="Calibri" panose="020F0502020204030204"/>
                <a:cs typeface="+mn-cs"/>
              </a:rPr>
              <a:t>Annotation data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i="1" dirty="0" smtClean="0">
                <a:solidFill>
                  <a:prstClr val="black"/>
                </a:solidFill>
                <a:latin typeface="Calibri" panose="020F0502020204030204"/>
                <a:cs typeface="+mn-cs"/>
              </a:rPr>
              <a:t>(geometric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i="1" dirty="0" smtClean="0">
                <a:solidFill>
                  <a:prstClr val="black"/>
                </a:solidFill>
                <a:latin typeface="Calibri" panose="020F0502020204030204"/>
                <a:cs typeface="+mn-cs"/>
              </a:rPr>
              <a:t>and pixel-wise)</a:t>
            </a:r>
            <a:endParaRPr lang="en-US" sz="1400" i="1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cxnSp>
        <p:nvCxnSpPr>
          <p:cNvPr id="201" name="Connecteur droit 200"/>
          <p:cNvCxnSpPr>
            <a:stCxn id="199" idx="4"/>
            <a:endCxn id="200" idx="0"/>
          </p:cNvCxnSpPr>
          <p:nvPr/>
        </p:nvCxnSpPr>
        <p:spPr>
          <a:xfrm flipH="1">
            <a:off x="2879359" y="4526393"/>
            <a:ext cx="352850" cy="691002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02" name="Rectangle à coins arrondis 201"/>
          <p:cNvSpPr/>
          <p:nvPr/>
        </p:nvSpPr>
        <p:spPr>
          <a:xfrm>
            <a:off x="9715239" y="5744713"/>
            <a:ext cx="285712" cy="196033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3" name="ZoneTexte 202"/>
          <p:cNvSpPr txBox="1"/>
          <p:nvPr/>
        </p:nvSpPr>
        <p:spPr>
          <a:xfrm>
            <a:off x="10000951" y="5686744"/>
            <a:ext cx="1895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  <a:cs typeface="+mn-cs"/>
              </a:rPr>
              <a:t>Transformation module</a:t>
            </a:r>
            <a:endParaRPr lang="en-US" sz="1400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sp>
        <p:nvSpPr>
          <p:cNvPr id="204" name="Rectangle à coins arrondis 203"/>
          <p:cNvSpPr/>
          <p:nvPr/>
        </p:nvSpPr>
        <p:spPr>
          <a:xfrm>
            <a:off x="9719106" y="5998715"/>
            <a:ext cx="285712" cy="196033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" name="ZoneTexte 204"/>
          <p:cNvSpPr txBox="1"/>
          <p:nvPr/>
        </p:nvSpPr>
        <p:spPr>
          <a:xfrm>
            <a:off x="10004818" y="5940746"/>
            <a:ext cx="1735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  <a:cs typeface="+mn-cs"/>
              </a:rPr>
              <a:t>Data analysis module</a:t>
            </a:r>
            <a:endParaRPr lang="en-US" sz="1400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259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à coins arrondis 58"/>
          <p:cNvSpPr/>
          <p:nvPr/>
        </p:nvSpPr>
        <p:spPr>
          <a:xfrm>
            <a:off x="3938775" y="4265937"/>
            <a:ext cx="2857399" cy="1162779"/>
          </a:xfrm>
          <a:prstGeom prst="round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StimuliProvider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0" name="Rectangle à coins arrondis 59"/>
          <p:cNvSpPr/>
          <p:nvPr/>
        </p:nvSpPr>
        <p:spPr>
          <a:xfrm>
            <a:off x="3938775" y="1738993"/>
            <a:ext cx="2857399" cy="1162779"/>
          </a:xfrm>
          <a:prstGeom prst="roundRect">
            <a:avLst/>
          </a:prstGeom>
          <a:solidFill>
            <a:srgbClr val="0A6E28">
              <a:lumMod val="20000"/>
              <a:lumOff val="8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StimuliProvider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1" name="Rectangle à coins arrondis 60"/>
          <p:cNvSpPr/>
          <p:nvPr/>
        </p:nvSpPr>
        <p:spPr>
          <a:xfrm>
            <a:off x="3182410" y="4418057"/>
            <a:ext cx="677856" cy="586063"/>
          </a:xfrm>
          <a:prstGeom prst="roundRect">
            <a:avLst/>
          </a:prstGeom>
          <a:solidFill>
            <a:sysClr val="windowText" lastClr="000000">
              <a:lumMod val="65000"/>
              <a:lumOff val="35000"/>
            </a:sys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lang="en-US" sz="1400" kern="0" dirty="0" smtClean="0">
                <a:solidFill>
                  <a:prstClr val="white"/>
                </a:solidFill>
                <a:cs typeface="Arial" charset="0"/>
              </a:rPr>
              <a:t>Data-base</a:t>
            </a:r>
          </a:p>
        </p:txBody>
      </p:sp>
      <p:sp>
        <p:nvSpPr>
          <p:cNvPr id="62" name="Rectangle à coins arrondis 61"/>
          <p:cNvSpPr/>
          <p:nvPr/>
        </p:nvSpPr>
        <p:spPr>
          <a:xfrm>
            <a:off x="4101517" y="4418057"/>
            <a:ext cx="677856" cy="586063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  <a:cs typeface="Arial" charset="0"/>
              </a:rPr>
              <a:t>Rescale</a:t>
            </a:r>
          </a:p>
        </p:txBody>
      </p:sp>
      <p:cxnSp>
        <p:nvCxnSpPr>
          <p:cNvPr id="63" name="Connecteur droit avec flèche 62"/>
          <p:cNvCxnSpPr/>
          <p:nvPr/>
        </p:nvCxnSpPr>
        <p:spPr>
          <a:xfrm>
            <a:off x="3860266" y="4671819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4" name="Connecteur droit avec flèche 63"/>
          <p:cNvCxnSpPr/>
          <p:nvPr/>
        </p:nvCxnSpPr>
        <p:spPr>
          <a:xfrm>
            <a:off x="3860266" y="4719252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5" name="Connecteur droit avec flèche 64"/>
          <p:cNvCxnSpPr/>
          <p:nvPr/>
        </p:nvCxnSpPr>
        <p:spPr>
          <a:xfrm>
            <a:off x="3860266" y="4627533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6" name="Connecteur droit avec flèche 65"/>
          <p:cNvCxnSpPr/>
          <p:nvPr/>
        </p:nvCxnSpPr>
        <p:spPr>
          <a:xfrm>
            <a:off x="3860266" y="4832544"/>
            <a:ext cx="241251" cy="0"/>
          </a:xfrm>
          <a:prstGeom prst="straightConnector1">
            <a:avLst/>
          </a:prstGeom>
          <a:noFill/>
          <a:ln w="28575" cap="flat" cmpd="dbl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7" name="Connecteur droit avec flèche 66"/>
          <p:cNvCxnSpPr/>
          <p:nvPr/>
        </p:nvCxnSpPr>
        <p:spPr>
          <a:xfrm>
            <a:off x="5681954" y="4662385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8" name="Connecteur droit avec flèche 67"/>
          <p:cNvCxnSpPr/>
          <p:nvPr/>
        </p:nvCxnSpPr>
        <p:spPr>
          <a:xfrm>
            <a:off x="5681954" y="4709817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9" name="Connecteur droit avec flèche 68"/>
          <p:cNvCxnSpPr/>
          <p:nvPr/>
        </p:nvCxnSpPr>
        <p:spPr>
          <a:xfrm>
            <a:off x="5681954" y="4618099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0" name="Connecteur droit avec flèche 69"/>
          <p:cNvCxnSpPr/>
          <p:nvPr/>
        </p:nvCxnSpPr>
        <p:spPr>
          <a:xfrm>
            <a:off x="5681954" y="4830964"/>
            <a:ext cx="241251" cy="0"/>
          </a:xfrm>
          <a:prstGeom prst="straightConnector1">
            <a:avLst/>
          </a:prstGeom>
          <a:noFill/>
          <a:ln w="28575" cap="flat" cmpd="dbl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1" name="Rectangle à coins arrondis 70"/>
          <p:cNvSpPr/>
          <p:nvPr/>
        </p:nvSpPr>
        <p:spPr>
          <a:xfrm>
            <a:off x="5923205" y="4418057"/>
            <a:ext cx="677856" cy="586063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rIns="0" rtlCol="0" anchor="ctr"/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  <a:cs typeface="Arial" charset="0"/>
              </a:rPr>
              <a:t>Blending</a:t>
            </a:r>
            <a:endParaRPr lang="en-US" sz="11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72" name="Rectangle à coins arrondis 71"/>
          <p:cNvSpPr/>
          <p:nvPr/>
        </p:nvSpPr>
        <p:spPr>
          <a:xfrm>
            <a:off x="3182225" y="1894641"/>
            <a:ext cx="677856" cy="586063"/>
          </a:xfrm>
          <a:prstGeom prst="roundRect">
            <a:avLst/>
          </a:prstGeom>
          <a:solidFill>
            <a:sysClr val="windowText" lastClr="000000">
              <a:lumMod val="65000"/>
              <a:lumOff val="35000"/>
            </a:sys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lang="en-US" sz="1400" kern="0" dirty="0" smtClean="0">
                <a:solidFill>
                  <a:prstClr val="white"/>
                </a:solidFill>
                <a:cs typeface="Arial" charset="0"/>
              </a:rPr>
              <a:t>Data-base</a:t>
            </a:r>
          </a:p>
        </p:txBody>
      </p:sp>
      <p:pic>
        <p:nvPicPr>
          <p:cNvPr id="73" name="Image 7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9" t="8000" r="29108" b="4851"/>
          <a:stretch/>
        </p:blipFill>
        <p:spPr>
          <a:xfrm>
            <a:off x="459470" y="3454519"/>
            <a:ext cx="2357829" cy="2609331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71"/>
          <a:stretch/>
        </p:blipFill>
        <p:spPr>
          <a:xfrm>
            <a:off x="1321146" y="1741318"/>
            <a:ext cx="609600" cy="608167"/>
          </a:xfrm>
          <a:prstGeom prst="rect">
            <a:avLst/>
          </a:prstGeom>
        </p:spPr>
      </p:pic>
      <p:pic>
        <p:nvPicPr>
          <p:cNvPr id="75" name="Image 7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4"/>
          <a:stretch/>
        </p:blipFill>
        <p:spPr>
          <a:xfrm>
            <a:off x="2063552" y="1563170"/>
            <a:ext cx="609600" cy="975413"/>
          </a:xfrm>
          <a:prstGeom prst="rect">
            <a:avLst/>
          </a:prstGeom>
        </p:spPr>
      </p:pic>
      <p:pic>
        <p:nvPicPr>
          <p:cNvPr id="76" name="Image 7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81"/>
          <a:stretch/>
        </p:blipFill>
        <p:spPr>
          <a:xfrm>
            <a:off x="585508" y="1738993"/>
            <a:ext cx="609600" cy="610492"/>
          </a:xfrm>
          <a:prstGeom prst="rect">
            <a:avLst/>
          </a:prstGeom>
        </p:spPr>
      </p:pic>
      <p:sp>
        <p:nvSpPr>
          <p:cNvPr id="77" name="ZoneTexte 76"/>
          <p:cNvSpPr txBox="1"/>
          <p:nvPr/>
        </p:nvSpPr>
        <p:spPr>
          <a:xfrm>
            <a:off x="1229843" y="2637665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400" i="1" dirty="0" err="1" smtClean="0">
                <a:solidFill>
                  <a:prstClr val="black"/>
                </a:solidFill>
                <a:latin typeface="Arial" charset="0"/>
                <a:cs typeface="Arial" charset="0"/>
              </a:rPr>
              <a:t>Objects</a:t>
            </a:r>
            <a:endParaRPr lang="fr-FR" sz="1400" i="1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1102336" y="6089987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400" i="1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Images</a:t>
            </a:r>
            <a:endParaRPr lang="fr-FR" sz="1400" i="1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cxnSp>
        <p:nvCxnSpPr>
          <p:cNvPr id="79" name="Connecteur droit avec flèche 78"/>
          <p:cNvCxnSpPr/>
          <p:nvPr/>
        </p:nvCxnSpPr>
        <p:spPr>
          <a:xfrm>
            <a:off x="3860266" y="2124769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0" name="Connecteur droit avec flèche 79"/>
          <p:cNvCxnSpPr/>
          <p:nvPr/>
        </p:nvCxnSpPr>
        <p:spPr>
          <a:xfrm>
            <a:off x="3860266" y="2172201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1" name="Connecteur droit avec flèche 80"/>
          <p:cNvCxnSpPr/>
          <p:nvPr/>
        </p:nvCxnSpPr>
        <p:spPr>
          <a:xfrm>
            <a:off x="3860266" y="2080483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2" name="Connecteur droit avec flèche 81"/>
          <p:cNvCxnSpPr/>
          <p:nvPr/>
        </p:nvCxnSpPr>
        <p:spPr>
          <a:xfrm>
            <a:off x="3860266" y="2293348"/>
            <a:ext cx="241251" cy="0"/>
          </a:xfrm>
          <a:prstGeom prst="straightConnector1">
            <a:avLst/>
          </a:prstGeom>
          <a:noFill/>
          <a:ln w="28575" cap="flat" cmpd="dbl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3" name="Rectangle à coins arrondis 82"/>
          <p:cNvSpPr/>
          <p:nvPr/>
        </p:nvSpPr>
        <p:spPr>
          <a:xfrm>
            <a:off x="4101517" y="1880441"/>
            <a:ext cx="677856" cy="586063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rIns="0" rtlCol="0" anchor="ctr"/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cs typeface="Arial" charset="0"/>
              </a:rPr>
              <a:t>Slice</a:t>
            </a:r>
            <a:br>
              <a:rPr lang="en-US" sz="1200" kern="0" dirty="0">
                <a:solidFill>
                  <a:prstClr val="black"/>
                </a:solidFill>
                <a:cs typeface="Arial" charset="0"/>
              </a:rPr>
            </a:br>
            <a:r>
              <a:rPr lang="en-US" sz="1200" kern="0" dirty="0">
                <a:solidFill>
                  <a:prstClr val="black"/>
                </a:solidFill>
                <a:cs typeface="Arial" charset="0"/>
              </a:rPr>
              <a:t>Extraction</a:t>
            </a:r>
          </a:p>
        </p:txBody>
      </p:sp>
      <p:cxnSp>
        <p:nvCxnSpPr>
          <p:cNvPr id="84" name="Connecteur droit avec flèche 83"/>
          <p:cNvCxnSpPr/>
          <p:nvPr/>
        </p:nvCxnSpPr>
        <p:spPr>
          <a:xfrm>
            <a:off x="4779373" y="2124769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5" name="Connecteur droit avec flèche 84"/>
          <p:cNvCxnSpPr/>
          <p:nvPr/>
        </p:nvCxnSpPr>
        <p:spPr>
          <a:xfrm>
            <a:off x="4779373" y="2172201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6" name="Connecteur droit avec flèche 85"/>
          <p:cNvCxnSpPr/>
          <p:nvPr/>
        </p:nvCxnSpPr>
        <p:spPr>
          <a:xfrm>
            <a:off x="4779373" y="2080483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7" name="Connecteur droit avec flèche 86"/>
          <p:cNvCxnSpPr/>
          <p:nvPr/>
        </p:nvCxnSpPr>
        <p:spPr>
          <a:xfrm>
            <a:off x="4779373" y="2293348"/>
            <a:ext cx="241251" cy="0"/>
          </a:xfrm>
          <a:prstGeom prst="straightConnector1">
            <a:avLst/>
          </a:prstGeom>
          <a:noFill/>
          <a:ln w="28575" cap="flat" cmpd="dbl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8" name="Rectangle à coins arrondis 87"/>
          <p:cNvSpPr/>
          <p:nvPr/>
        </p:nvSpPr>
        <p:spPr>
          <a:xfrm>
            <a:off x="5020624" y="1880441"/>
            <a:ext cx="677856" cy="586063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rIns="0" rtlCol="0" anchor="ctr"/>
          <a:lstStyle/>
          <a:p>
            <a:pPr algn="ctr">
              <a:defRPr/>
            </a:pPr>
            <a:r>
              <a:rPr lang="en-US" sz="1400" kern="0" dirty="0">
                <a:solidFill>
                  <a:prstClr val="black"/>
                </a:solidFill>
                <a:cs typeface="Arial" charset="0"/>
              </a:rPr>
              <a:t>Flip</a:t>
            </a:r>
          </a:p>
        </p:txBody>
      </p:sp>
      <p:cxnSp>
        <p:nvCxnSpPr>
          <p:cNvPr id="89" name="Connecteur droit avec flèche 88"/>
          <p:cNvCxnSpPr/>
          <p:nvPr/>
        </p:nvCxnSpPr>
        <p:spPr>
          <a:xfrm>
            <a:off x="4771110" y="4668376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0" name="Connecteur droit avec flèche 89"/>
          <p:cNvCxnSpPr/>
          <p:nvPr/>
        </p:nvCxnSpPr>
        <p:spPr>
          <a:xfrm>
            <a:off x="4771110" y="4715808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1" name="Connecteur droit avec flèche 90"/>
          <p:cNvCxnSpPr/>
          <p:nvPr/>
        </p:nvCxnSpPr>
        <p:spPr>
          <a:xfrm>
            <a:off x="4771110" y="4624090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2" name="Connecteur droit avec flèche 91"/>
          <p:cNvCxnSpPr/>
          <p:nvPr/>
        </p:nvCxnSpPr>
        <p:spPr>
          <a:xfrm>
            <a:off x="4771110" y="4836955"/>
            <a:ext cx="241251" cy="0"/>
          </a:xfrm>
          <a:prstGeom prst="straightConnector1">
            <a:avLst/>
          </a:prstGeom>
          <a:noFill/>
          <a:ln w="28575" cap="flat" cmpd="dbl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3" name="Rectangle à coins arrondis 92"/>
          <p:cNvSpPr/>
          <p:nvPr/>
        </p:nvSpPr>
        <p:spPr>
          <a:xfrm>
            <a:off x="5012361" y="4424048"/>
            <a:ext cx="677856" cy="586063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rIns="0" rtlCol="0" anchor="ctr"/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  <a:cs typeface="Arial" charset="0"/>
              </a:rPr>
              <a:t>…</a:t>
            </a:r>
            <a:endParaRPr lang="en-US" sz="11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94" name="Rectangle à coins arrondis 93"/>
          <p:cNvSpPr/>
          <p:nvPr/>
        </p:nvSpPr>
        <p:spPr>
          <a:xfrm>
            <a:off x="7079679" y="4326879"/>
            <a:ext cx="1145366" cy="752621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  <a:cs typeface="Arial" charset="0"/>
              </a:rPr>
              <a:t>DL Core / Spike coding</a:t>
            </a:r>
          </a:p>
        </p:txBody>
      </p:sp>
      <p:grpSp>
        <p:nvGrpSpPr>
          <p:cNvPr id="95" name="Groupe 94"/>
          <p:cNvGrpSpPr/>
          <p:nvPr/>
        </p:nvGrpSpPr>
        <p:grpSpPr>
          <a:xfrm>
            <a:off x="6601061" y="4601920"/>
            <a:ext cx="478618" cy="235035"/>
            <a:chOff x="6692975" y="4601460"/>
            <a:chExt cx="241251" cy="212865"/>
          </a:xfrm>
        </p:grpSpPr>
        <p:cxnSp>
          <p:nvCxnSpPr>
            <p:cNvPr id="96" name="Connecteur droit avec flèche 95"/>
            <p:cNvCxnSpPr/>
            <p:nvPr/>
          </p:nvCxnSpPr>
          <p:spPr>
            <a:xfrm>
              <a:off x="6692975" y="4645746"/>
              <a:ext cx="24125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7" name="Connecteur droit avec flèche 96"/>
            <p:cNvCxnSpPr/>
            <p:nvPr/>
          </p:nvCxnSpPr>
          <p:spPr>
            <a:xfrm>
              <a:off x="6692975" y="4693178"/>
              <a:ext cx="24125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8" name="Connecteur droit avec flèche 97"/>
            <p:cNvCxnSpPr/>
            <p:nvPr/>
          </p:nvCxnSpPr>
          <p:spPr>
            <a:xfrm>
              <a:off x="6692975" y="4601460"/>
              <a:ext cx="24125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9" name="Connecteur droit avec flèche 98"/>
            <p:cNvCxnSpPr/>
            <p:nvPr/>
          </p:nvCxnSpPr>
          <p:spPr>
            <a:xfrm>
              <a:off x="6692975" y="4814325"/>
              <a:ext cx="241251" cy="0"/>
            </a:xfrm>
            <a:prstGeom prst="straightConnector1">
              <a:avLst/>
            </a:prstGeom>
            <a:noFill/>
            <a:ln w="28575" cap="flat" cmpd="dbl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100" name="Groupe 99"/>
          <p:cNvGrpSpPr/>
          <p:nvPr/>
        </p:nvGrpSpPr>
        <p:grpSpPr>
          <a:xfrm rot="5400000">
            <a:off x="5514869" y="3547477"/>
            <a:ext cx="1522276" cy="230870"/>
            <a:chOff x="6692975" y="4601460"/>
            <a:chExt cx="241251" cy="212865"/>
          </a:xfrm>
        </p:grpSpPr>
        <p:cxnSp>
          <p:nvCxnSpPr>
            <p:cNvPr id="101" name="Connecteur droit avec flèche 100"/>
            <p:cNvCxnSpPr/>
            <p:nvPr/>
          </p:nvCxnSpPr>
          <p:spPr>
            <a:xfrm>
              <a:off x="6692975" y="4645746"/>
              <a:ext cx="24125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2" name="Connecteur droit avec flèche 101"/>
            <p:cNvCxnSpPr/>
            <p:nvPr/>
          </p:nvCxnSpPr>
          <p:spPr>
            <a:xfrm>
              <a:off x="6692975" y="4693178"/>
              <a:ext cx="24125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3" name="Connecteur droit avec flèche 102"/>
            <p:cNvCxnSpPr/>
            <p:nvPr/>
          </p:nvCxnSpPr>
          <p:spPr>
            <a:xfrm>
              <a:off x="6692975" y="4601460"/>
              <a:ext cx="24125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4" name="Connecteur droit avec flèche 103"/>
            <p:cNvCxnSpPr/>
            <p:nvPr/>
          </p:nvCxnSpPr>
          <p:spPr>
            <a:xfrm>
              <a:off x="6692975" y="4814325"/>
              <a:ext cx="241251" cy="0"/>
            </a:xfrm>
            <a:prstGeom prst="straightConnector1">
              <a:avLst/>
            </a:prstGeom>
            <a:noFill/>
            <a:ln w="28575" cap="flat" cmpd="dbl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cxnSp>
        <p:nvCxnSpPr>
          <p:cNvPr id="105" name="Connecteur droit avec flèche 104"/>
          <p:cNvCxnSpPr/>
          <p:nvPr/>
        </p:nvCxnSpPr>
        <p:spPr>
          <a:xfrm>
            <a:off x="5711787" y="2134232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6" name="Connecteur droit avec flèche 105"/>
          <p:cNvCxnSpPr/>
          <p:nvPr/>
        </p:nvCxnSpPr>
        <p:spPr>
          <a:xfrm>
            <a:off x="5711787" y="2181664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7" name="Connecteur droit avec flèche 106"/>
          <p:cNvCxnSpPr/>
          <p:nvPr/>
        </p:nvCxnSpPr>
        <p:spPr>
          <a:xfrm>
            <a:off x="5711787" y="2089946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8" name="Connecteur droit avec flèche 107"/>
          <p:cNvCxnSpPr/>
          <p:nvPr/>
        </p:nvCxnSpPr>
        <p:spPr>
          <a:xfrm>
            <a:off x="5711787" y="2302811"/>
            <a:ext cx="241251" cy="0"/>
          </a:xfrm>
          <a:prstGeom prst="straightConnector1">
            <a:avLst/>
          </a:prstGeom>
          <a:noFill/>
          <a:ln w="28575" cap="flat" cmpd="dbl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9" name="Rectangle à coins arrondis 108"/>
          <p:cNvSpPr/>
          <p:nvPr/>
        </p:nvSpPr>
        <p:spPr>
          <a:xfrm>
            <a:off x="5953038" y="1889904"/>
            <a:ext cx="677856" cy="586063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rIns="0" rtlCol="0" anchor="ctr"/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cs typeface="Arial" charset="0"/>
              </a:rPr>
              <a:t>ROI</a:t>
            </a:r>
            <a:br>
              <a:rPr lang="en-US" sz="1200" kern="0" dirty="0">
                <a:solidFill>
                  <a:prstClr val="black"/>
                </a:solidFill>
                <a:cs typeface="Arial" charset="0"/>
              </a:rPr>
            </a:br>
            <a:r>
              <a:rPr lang="en-US" sz="1200" kern="0" dirty="0">
                <a:solidFill>
                  <a:prstClr val="black"/>
                </a:solidFill>
                <a:cs typeface="Arial" charset="0"/>
              </a:rPr>
              <a:t>Extraction</a:t>
            </a:r>
          </a:p>
        </p:txBody>
      </p:sp>
      <p:sp>
        <p:nvSpPr>
          <p:cNvPr id="110" name="ZoneTexte 109"/>
          <p:cNvSpPr txBox="1"/>
          <p:nvPr/>
        </p:nvSpPr>
        <p:spPr>
          <a:xfrm>
            <a:off x="3048714" y="2521111"/>
            <a:ext cx="8643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fr-FR" sz="11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atabase</a:t>
            </a:r>
            <a:r>
              <a:rPr lang="fr-FR" sz="11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sz="11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1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fr-FR" sz="11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endParaRPr lang="fr-FR" sz="11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4497877" y="2923087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sp_objects</a:t>
            </a:r>
            <a:endParaRPr lang="fr-FR" sz="11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3085283" y="5035266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endParaRPr lang="fr-FR" sz="11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" name="ZoneTexte 112"/>
          <p:cNvSpPr txBox="1"/>
          <p:nvPr/>
        </p:nvSpPr>
        <p:spPr>
          <a:xfrm>
            <a:off x="4497877" y="5419057"/>
            <a:ext cx="981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fr-FR" sz="11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29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34" y="2615609"/>
            <a:ext cx="7847399" cy="252057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698859" y="4858330"/>
            <a:ext cx="427877" cy="125444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503712" y="5790733"/>
            <a:ext cx="1621179" cy="374571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Average recall</a:t>
            </a:r>
          </a:p>
        </p:txBody>
      </p:sp>
      <p:cxnSp>
        <p:nvCxnSpPr>
          <p:cNvPr id="14" name="Connecteur en angle 13"/>
          <p:cNvCxnSpPr>
            <a:stCxn id="13" idx="0"/>
            <a:endCxn id="12" idx="2"/>
          </p:cNvCxnSpPr>
          <p:nvPr/>
        </p:nvCxnSpPr>
        <p:spPr>
          <a:xfrm rot="5400000" flipH="1" flipV="1">
            <a:off x="4710071" y="4588006"/>
            <a:ext cx="806959" cy="1598496"/>
          </a:xfrm>
          <a:prstGeom prst="bentConnector3">
            <a:avLst>
              <a:gd name="adj1" fmla="val 50000"/>
            </a:avLst>
          </a:prstGeom>
          <a:noFill/>
          <a:ln w="31750" cap="flat" cmpd="sng" algn="ctr">
            <a:solidFill>
              <a:sysClr val="windowText" lastClr="000000"/>
            </a:solidFill>
            <a:prstDash val="sysDot"/>
            <a:headEnd type="none"/>
            <a:tailEnd type="none"/>
          </a:ln>
          <a:effectLst/>
        </p:spPr>
      </p:cxnSp>
      <p:sp>
        <p:nvSpPr>
          <p:cNvPr id="15" name="Rectangle 14"/>
          <p:cNvSpPr/>
          <p:nvPr/>
        </p:nvSpPr>
        <p:spPr>
          <a:xfrm>
            <a:off x="6142298" y="4852855"/>
            <a:ext cx="581091" cy="130919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648671" y="5790733"/>
            <a:ext cx="1887489" cy="374571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Average precision</a:t>
            </a:r>
          </a:p>
        </p:txBody>
      </p:sp>
      <p:cxnSp>
        <p:nvCxnSpPr>
          <p:cNvPr id="17" name="Connecteur en angle 16"/>
          <p:cNvCxnSpPr>
            <a:stCxn id="16" idx="0"/>
            <a:endCxn id="15" idx="2"/>
          </p:cNvCxnSpPr>
          <p:nvPr/>
        </p:nvCxnSpPr>
        <p:spPr>
          <a:xfrm rot="16200000" flipV="1">
            <a:off x="6109151" y="5307468"/>
            <a:ext cx="806959" cy="159572"/>
          </a:xfrm>
          <a:prstGeom prst="bentConnector3">
            <a:avLst>
              <a:gd name="adj1" fmla="val 50000"/>
            </a:avLst>
          </a:prstGeom>
          <a:noFill/>
          <a:ln w="31750" cap="flat" cmpd="sng" algn="ctr">
            <a:solidFill>
              <a:sysClr val="windowText" lastClr="000000"/>
            </a:solidFill>
            <a:prstDash val="sysDot"/>
            <a:headEnd type="none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2389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20" r="6315"/>
          <a:stretch/>
        </p:blipFill>
        <p:spPr>
          <a:xfrm>
            <a:off x="6816081" y="2258104"/>
            <a:ext cx="2304256" cy="3744416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62" y="1916832"/>
            <a:ext cx="3770722" cy="450912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69"/>
          <a:stretch/>
        </p:blipFill>
        <p:spPr>
          <a:xfrm>
            <a:off x="4223792" y="2276872"/>
            <a:ext cx="2232248" cy="3744416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FFFFF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1279431" y="3206978"/>
            <a:ext cx="576064" cy="1008112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0"/>
          <a:stretch/>
        </p:blipFill>
        <p:spPr>
          <a:xfrm>
            <a:off x="10842019" y="3294209"/>
            <a:ext cx="504056" cy="720080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02259" y="4347554"/>
            <a:ext cx="576064" cy="1008112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FFFFF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1264878" y="4347554"/>
            <a:ext cx="576064" cy="1008112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9318133" y="4039507"/>
            <a:ext cx="1568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Accuracy = </a:t>
            </a:r>
            <a:endParaRPr lang="en-US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3" name="Connecteur droit 22"/>
          <p:cNvCxnSpPr/>
          <p:nvPr/>
        </p:nvCxnSpPr>
        <p:spPr>
          <a:xfrm>
            <a:off x="10867392" y="4241064"/>
            <a:ext cx="897790" cy="19675"/>
          </a:xfrm>
          <a:prstGeom prst="line">
            <a:avLst/>
          </a:prstGeom>
          <a:noFill/>
          <a:ln w="1905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pic>
        <p:nvPicPr>
          <p:cNvPr id="24" name="Image 23"/>
          <p:cNvPicPr>
            <a:picLocks noChangeAspect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ysClr val="window" lastClr="FFFFFF">
                <a:tint val="45000"/>
                <a:satMod val="400000"/>
              </a:sys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500"/>
          <a:stretch/>
        </p:blipFill>
        <p:spPr>
          <a:xfrm rot="10800000">
            <a:off x="11336886" y="3379361"/>
            <a:ext cx="504056" cy="720080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31" t="56047" r="11180" b="26645"/>
          <a:stretch/>
        </p:blipFill>
        <p:spPr>
          <a:xfrm>
            <a:off x="10940414" y="4531433"/>
            <a:ext cx="720081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1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6676437" y="2076357"/>
            <a:ext cx="2096359" cy="4276317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91C30A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Export modules</a:t>
            </a:r>
          </a:p>
        </p:txBody>
      </p:sp>
      <p:sp>
        <p:nvSpPr>
          <p:cNvPr id="3" name="Rectangle à coins arrondis 2"/>
          <p:cNvSpPr/>
          <p:nvPr/>
        </p:nvSpPr>
        <p:spPr>
          <a:xfrm>
            <a:off x="6798262" y="2587872"/>
            <a:ext cx="1805178" cy="403412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C++/</a:t>
            </a:r>
            <a:r>
              <a:rPr kumimoji="0" lang="en-US" sz="1600" b="0" i="0" u="none" strike="noStrike" kern="0" cap="none" spc="0" normalizeH="0" baseline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OpenMP</a:t>
            </a:r>
            <a:endParaRPr kumimoji="0" lang="en-US" sz="1600" b="0" i="0" u="none" strike="noStrike" kern="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6813240" y="3111962"/>
            <a:ext cx="1790200" cy="393067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TensorRT</a:t>
            </a:r>
            <a:endParaRPr kumimoji="0" lang="en-US" sz="1600" b="0" i="0" u="none" strike="noStrike" kern="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 </a:t>
            </a:r>
            <a:r>
              <a:rPr kumimoji="0" lang="en-US" sz="1100" b="0" i="0" u="none" strike="noStrike" kern="0" cap="none" spc="0" normalizeH="0" baseline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CuDNN</a:t>
            </a:r>
            <a:r>
              <a: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/ CUDA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6802413" y="4158529"/>
            <a:ext cx="1790200" cy="393067"/>
          </a:xfrm>
          <a:prstGeom prst="roundRect">
            <a:avLst/>
          </a:prstGeom>
          <a:solidFill>
            <a:srgbClr val="FFCC99"/>
          </a:solidFill>
          <a:ln w="25400" cap="flat" cmpd="sng" algn="ctr">
            <a:solidFill>
              <a:srgbClr val="C47427"/>
            </a:solidFill>
            <a:prstDash val="solid"/>
          </a:ln>
          <a:effectLst/>
        </p:spPr>
        <p:txBody>
          <a:bodyPr rtlCol="0" anchor="ctr"/>
          <a:lstStyle/>
          <a:p>
            <a:pPr defTabSz="914400"/>
            <a:r>
              <a:rPr lang="en-US" sz="1600" kern="0" dirty="0" smtClean="0">
                <a:solidFill>
                  <a:prstClr val="black"/>
                </a:solidFill>
                <a:latin typeface="Arial"/>
              </a:rPr>
              <a:t>    </a:t>
            </a:r>
            <a:r>
              <a:rPr lang="en-US" sz="1600" kern="0" dirty="0" err="1" smtClean="0">
                <a:solidFill>
                  <a:prstClr val="black"/>
                </a:solidFill>
                <a:latin typeface="Arial"/>
              </a:rPr>
              <a:t>DNeuro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9863605" y="3658621"/>
            <a:ext cx="1805178" cy="403412"/>
          </a:xfrm>
          <a:prstGeom prst="roundRect">
            <a:avLst/>
          </a:prstGeom>
          <a:solidFill>
            <a:srgbClr val="FFCC99"/>
          </a:solidFill>
          <a:ln w="25400" cap="flat" cmpd="sng" algn="ctr">
            <a:solidFill>
              <a:srgbClr val="C47427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r>
              <a:rPr lang="en-US" sz="1600" kern="0" dirty="0" smtClean="0">
                <a:solidFill>
                  <a:prstClr val="black"/>
                </a:solidFill>
                <a:latin typeface="Arial"/>
              </a:rPr>
              <a:t>STM32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9860831" y="4112708"/>
            <a:ext cx="1805178" cy="403412"/>
          </a:xfrm>
          <a:prstGeom prst="roundRect">
            <a:avLst/>
          </a:prstGeom>
          <a:solidFill>
            <a:srgbClr val="FFCC99"/>
          </a:solidFill>
          <a:ln w="25400" cap="flat" cmpd="sng" algn="ctr">
            <a:solidFill>
              <a:srgbClr val="C47427"/>
            </a:solidFill>
            <a:prstDash val="solid"/>
          </a:ln>
          <a:effectLst/>
        </p:spPr>
        <p:txBody>
          <a:bodyPr rtlCol="0" anchor="ctr"/>
          <a:lstStyle/>
          <a:p>
            <a:pPr defTabSz="914400"/>
            <a:r>
              <a:rPr lang="en-US" sz="1600" kern="0" dirty="0" smtClean="0">
                <a:solidFill>
                  <a:prstClr val="black"/>
                </a:solidFill>
                <a:latin typeface="Arial"/>
              </a:rPr>
              <a:t>STxP70/ASMP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cxnSp>
        <p:nvCxnSpPr>
          <p:cNvPr id="8" name="Connecteur en angle 7"/>
          <p:cNvCxnSpPr>
            <a:stCxn id="3" idx="3"/>
            <a:endCxn id="6" idx="1"/>
          </p:cNvCxnSpPr>
          <p:nvPr/>
        </p:nvCxnSpPr>
        <p:spPr>
          <a:xfrm>
            <a:off x="8603440" y="2789578"/>
            <a:ext cx="1260165" cy="1070749"/>
          </a:xfrm>
          <a:prstGeom prst="bentConnector3">
            <a:avLst/>
          </a:prstGeom>
          <a:noFill/>
          <a:ln w="9525" cap="flat" cmpd="sng" algn="ctr">
            <a:solidFill>
              <a:srgbClr val="E60019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9" name="Connecteur en angle 8"/>
          <p:cNvCxnSpPr>
            <a:stCxn id="3" idx="3"/>
            <a:endCxn id="7" idx="1"/>
          </p:cNvCxnSpPr>
          <p:nvPr/>
        </p:nvCxnSpPr>
        <p:spPr>
          <a:xfrm>
            <a:off x="8603440" y="2789578"/>
            <a:ext cx="1257391" cy="1524836"/>
          </a:xfrm>
          <a:prstGeom prst="bentConnector3">
            <a:avLst/>
          </a:prstGeom>
          <a:noFill/>
          <a:ln w="9525" cap="flat" cmpd="sng" algn="ctr">
            <a:solidFill>
              <a:srgbClr val="E60019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0" name="Connecteur en angle 9"/>
          <p:cNvCxnSpPr>
            <a:stCxn id="3" idx="3"/>
            <a:endCxn id="41" idx="1"/>
          </p:cNvCxnSpPr>
          <p:nvPr/>
        </p:nvCxnSpPr>
        <p:spPr>
          <a:xfrm>
            <a:off x="8603440" y="2789578"/>
            <a:ext cx="1257391" cy="2551347"/>
          </a:xfrm>
          <a:prstGeom prst="bentConnector3">
            <a:avLst/>
          </a:prstGeom>
          <a:noFill/>
          <a:ln w="9525" cap="flat" cmpd="sng" algn="ctr">
            <a:solidFill>
              <a:srgbClr val="E60019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11" name="Rectangle à coins arrondis 10"/>
          <p:cNvSpPr/>
          <p:nvPr/>
        </p:nvSpPr>
        <p:spPr>
          <a:xfrm>
            <a:off x="9860831" y="3206508"/>
            <a:ext cx="1805178" cy="403412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r>
              <a:rPr lang="en-US" sz="1600" kern="0" dirty="0" err="1" smtClean="0">
                <a:solidFill>
                  <a:prstClr val="black"/>
                </a:solidFill>
                <a:latin typeface="Arial"/>
              </a:rPr>
              <a:t>Générique</a:t>
            </a:r>
            <a:r>
              <a:rPr lang="en-US" sz="1600" kern="0" dirty="0" smtClean="0">
                <a:solidFill>
                  <a:prstClr val="black"/>
                </a:solidFill>
                <a:latin typeface="Arial"/>
              </a:rPr>
              <a:t> MCU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cxnSp>
        <p:nvCxnSpPr>
          <p:cNvPr id="12" name="Connecteur en angle 11"/>
          <p:cNvCxnSpPr>
            <a:stCxn id="3" idx="3"/>
            <a:endCxn id="11" idx="1"/>
          </p:cNvCxnSpPr>
          <p:nvPr/>
        </p:nvCxnSpPr>
        <p:spPr>
          <a:xfrm>
            <a:off x="8603440" y="2789578"/>
            <a:ext cx="1257391" cy="618636"/>
          </a:xfrm>
          <a:prstGeom prst="bentConnector3">
            <a:avLst/>
          </a:prstGeom>
          <a:noFill/>
          <a:ln w="9525" cap="flat" cmpd="sng" algn="ctr">
            <a:solidFill>
              <a:srgbClr val="E60019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11051" y="3773266"/>
            <a:ext cx="249171" cy="17412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35636" y="4222347"/>
            <a:ext cx="249171" cy="17412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2282" y="4256071"/>
            <a:ext cx="471954" cy="184226"/>
          </a:xfrm>
          <a:prstGeom prst="rect">
            <a:avLst/>
          </a:prstGeom>
        </p:spPr>
      </p:pic>
      <p:sp>
        <p:nvSpPr>
          <p:cNvPr id="16" name="Rectangle à coins arrondis 15"/>
          <p:cNvSpPr/>
          <p:nvPr/>
        </p:nvSpPr>
        <p:spPr>
          <a:xfrm>
            <a:off x="3327290" y="1132784"/>
            <a:ext cx="2421760" cy="5219890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91C30A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Core modules</a:t>
            </a:r>
            <a:r>
              <a:rPr kumimoji="0" lang="en-US" sz="1600" b="0" i="0" u="none" strike="noStrike" kern="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(C++)</a:t>
            </a:r>
          </a:p>
        </p:txBody>
      </p:sp>
      <p:sp>
        <p:nvSpPr>
          <p:cNvPr id="17" name="Rectangle à coins arrondis 16"/>
          <p:cNvSpPr/>
          <p:nvPr/>
        </p:nvSpPr>
        <p:spPr>
          <a:xfrm>
            <a:off x="3472880" y="1647532"/>
            <a:ext cx="2085381" cy="403412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Database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(public dataset drivers)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3472880" y="2150846"/>
            <a:ext cx="2085381" cy="403412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Transformation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(data pre/post processing)</a:t>
            </a:r>
          </a:p>
        </p:txBody>
      </p:sp>
      <p:sp>
        <p:nvSpPr>
          <p:cNvPr id="19" name="Rectangle à coins arrondis 18"/>
          <p:cNvSpPr/>
          <p:nvPr/>
        </p:nvSpPr>
        <p:spPr>
          <a:xfrm>
            <a:off x="3459898" y="2655019"/>
            <a:ext cx="2085381" cy="403412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Cell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(NN layers modeling)</a:t>
            </a:r>
          </a:p>
        </p:txBody>
      </p:sp>
      <p:sp>
        <p:nvSpPr>
          <p:cNvPr id="20" name="Rectangle à coins arrondis 19"/>
          <p:cNvSpPr/>
          <p:nvPr/>
        </p:nvSpPr>
        <p:spPr>
          <a:xfrm>
            <a:off x="3821555" y="3182627"/>
            <a:ext cx="1667588" cy="299938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Activation</a:t>
            </a:r>
            <a:endParaRPr kumimoji="0" lang="en-US" sz="1100" b="0" i="0" u="none" strike="noStrike" kern="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3810066" y="3576583"/>
            <a:ext cx="1667588" cy="299938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Solver</a:t>
            </a:r>
            <a:endParaRPr kumimoji="0" lang="en-US" sz="1100" b="0" i="0" u="none" strike="noStrike" kern="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3801315" y="3970538"/>
            <a:ext cx="1667588" cy="299938"/>
          </a:xfrm>
          <a:prstGeom prst="roundRect">
            <a:avLst/>
          </a:prstGeom>
          <a:solidFill>
            <a:srgbClr val="FFCC99"/>
          </a:solidFill>
          <a:ln w="25400" cap="flat" cmpd="sng" algn="ctr">
            <a:solidFill>
              <a:srgbClr val="C47427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r>
              <a:rPr lang="en-US" sz="1600" kern="0" dirty="0" err="1" smtClean="0">
                <a:solidFill>
                  <a:prstClr val="black"/>
                </a:solidFill>
                <a:latin typeface="Arial"/>
              </a:rPr>
              <a:t>Quantizer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3798644" y="4350041"/>
            <a:ext cx="1667588" cy="299938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Filler</a:t>
            </a:r>
            <a:endParaRPr kumimoji="0" lang="en-US" sz="1100" b="0" i="0" u="none" strike="noStrike" kern="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3472880" y="4763675"/>
            <a:ext cx="2085381" cy="403412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Target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(loss &amp; score processing)</a:t>
            </a:r>
          </a:p>
        </p:txBody>
      </p:sp>
      <p:cxnSp>
        <p:nvCxnSpPr>
          <p:cNvPr id="25" name="Connecteur en angle 24"/>
          <p:cNvCxnSpPr>
            <a:stCxn id="19" idx="2"/>
            <a:endCxn id="20" idx="1"/>
          </p:cNvCxnSpPr>
          <p:nvPr/>
        </p:nvCxnSpPr>
        <p:spPr>
          <a:xfrm rot="5400000">
            <a:off x="4024990" y="2854996"/>
            <a:ext cx="274165" cy="681034"/>
          </a:xfrm>
          <a:prstGeom prst="bentConnector4">
            <a:avLst>
              <a:gd name="adj1" fmla="val 22650"/>
              <a:gd name="adj2" fmla="val 133567"/>
            </a:avLst>
          </a:prstGeom>
          <a:noFill/>
          <a:ln w="9525" cap="flat" cmpd="sng" algn="ctr">
            <a:solidFill>
              <a:srgbClr val="E60019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26" name="Connecteur en angle 25"/>
          <p:cNvCxnSpPr>
            <a:stCxn id="19" idx="2"/>
            <a:endCxn id="21" idx="1"/>
          </p:cNvCxnSpPr>
          <p:nvPr/>
        </p:nvCxnSpPr>
        <p:spPr>
          <a:xfrm rot="5400000">
            <a:off x="3822268" y="3046230"/>
            <a:ext cx="668121" cy="692523"/>
          </a:xfrm>
          <a:prstGeom prst="bentConnector4">
            <a:avLst>
              <a:gd name="adj1" fmla="val 9344"/>
              <a:gd name="adj2" fmla="val 133010"/>
            </a:avLst>
          </a:prstGeom>
          <a:noFill/>
          <a:ln w="9525" cap="flat" cmpd="sng" algn="ctr">
            <a:solidFill>
              <a:srgbClr val="E60019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27" name="Connecteur en angle 26"/>
          <p:cNvCxnSpPr>
            <a:stCxn id="19" idx="2"/>
            <a:endCxn id="22" idx="1"/>
          </p:cNvCxnSpPr>
          <p:nvPr/>
        </p:nvCxnSpPr>
        <p:spPr>
          <a:xfrm rot="5400000">
            <a:off x="3620914" y="3238832"/>
            <a:ext cx="1062076" cy="701274"/>
          </a:xfrm>
          <a:prstGeom prst="bentConnector4">
            <a:avLst>
              <a:gd name="adj1" fmla="val 5910"/>
              <a:gd name="adj2" fmla="val 132598"/>
            </a:avLst>
          </a:prstGeom>
          <a:noFill/>
          <a:ln w="9525" cap="flat" cmpd="sng" algn="ctr">
            <a:solidFill>
              <a:srgbClr val="E60019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28" name="Connecteur en angle 27"/>
          <p:cNvCxnSpPr>
            <a:stCxn id="19" idx="2"/>
            <a:endCxn id="23" idx="1"/>
          </p:cNvCxnSpPr>
          <p:nvPr/>
        </p:nvCxnSpPr>
        <p:spPr>
          <a:xfrm rot="5400000">
            <a:off x="3429828" y="3427248"/>
            <a:ext cx="1441579" cy="703945"/>
          </a:xfrm>
          <a:prstGeom prst="bentConnector4">
            <a:avLst>
              <a:gd name="adj1" fmla="val 3875"/>
              <a:gd name="adj2" fmla="val 132474"/>
            </a:avLst>
          </a:prstGeom>
          <a:noFill/>
          <a:ln w="9525" cap="flat" cmpd="sng" algn="ctr">
            <a:solidFill>
              <a:srgbClr val="E60019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29" name="Rectangle à coins arrondis 28"/>
          <p:cNvSpPr/>
          <p:nvPr/>
        </p:nvSpPr>
        <p:spPr>
          <a:xfrm>
            <a:off x="3472880" y="5248126"/>
            <a:ext cx="2085381" cy="403412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Export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(optimized code generation)</a:t>
            </a:r>
          </a:p>
        </p:txBody>
      </p:sp>
      <p:cxnSp>
        <p:nvCxnSpPr>
          <p:cNvPr id="30" name="Connecteur en angle 29"/>
          <p:cNvCxnSpPr>
            <a:stCxn id="29" idx="3"/>
            <a:endCxn id="2" idx="1"/>
          </p:cNvCxnSpPr>
          <p:nvPr/>
        </p:nvCxnSpPr>
        <p:spPr>
          <a:xfrm flipV="1">
            <a:off x="5558261" y="4214516"/>
            <a:ext cx="1118176" cy="1235316"/>
          </a:xfrm>
          <a:prstGeom prst="bentConnector3">
            <a:avLst/>
          </a:prstGeom>
          <a:noFill/>
          <a:ln w="9525" cap="flat" cmpd="sng" algn="ctr">
            <a:solidFill>
              <a:srgbClr val="E60019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31" name="Rectangle à coins arrondis 30"/>
          <p:cNvSpPr/>
          <p:nvPr/>
        </p:nvSpPr>
        <p:spPr>
          <a:xfrm>
            <a:off x="6799698" y="3614128"/>
            <a:ext cx="1790200" cy="393067"/>
          </a:xfrm>
          <a:prstGeom prst="roundRect">
            <a:avLst/>
          </a:prstGeom>
          <a:solidFill>
            <a:srgbClr val="FFCC99"/>
          </a:solidFill>
          <a:ln w="25400" cap="flat" cmpd="sng" algn="ctr">
            <a:solidFill>
              <a:srgbClr val="C47427"/>
            </a:solidFill>
            <a:prstDash val="solid"/>
          </a:ln>
          <a:effectLst/>
        </p:spPr>
        <p:txBody>
          <a:bodyPr rtlCol="0" anchor="ctr"/>
          <a:lstStyle/>
          <a:p>
            <a:pPr defTabSz="914400"/>
            <a:r>
              <a:rPr lang="en-US" sz="1600" kern="0" dirty="0" smtClean="0">
                <a:solidFill>
                  <a:prstClr val="black"/>
                </a:solidFill>
                <a:latin typeface="Arial"/>
              </a:rPr>
              <a:t>    </a:t>
            </a:r>
            <a:r>
              <a:rPr lang="en-US" sz="1600" kern="0" dirty="0" err="1" smtClean="0">
                <a:solidFill>
                  <a:prstClr val="black"/>
                </a:solidFill>
                <a:latin typeface="Arial"/>
              </a:rPr>
              <a:t>PNeuro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9568" y="3701394"/>
            <a:ext cx="471954" cy="184226"/>
          </a:xfrm>
          <a:prstGeom prst="rect">
            <a:avLst/>
          </a:prstGeom>
        </p:spPr>
      </p:pic>
      <p:sp>
        <p:nvSpPr>
          <p:cNvPr id="33" name="ZoneTexte 32"/>
          <p:cNvSpPr txBox="1"/>
          <p:nvPr/>
        </p:nvSpPr>
        <p:spPr>
          <a:xfrm>
            <a:off x="375571" y="1192975"/>
            <a:ext cx="2124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i="1" kern="0" dirty="0" smtClean="0">
                <a:solidFill>
                  <a:prstClr val="black"/>
                </a:solidFill>
                <a:latin typeface="Arial"/>
              </a:rPr>
              <a:t>Modeling &amp; user interface:</a:t>
            </a:r>
            <a:endParaRPr lang="en-US" sz="1600" i="1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330425" y="2733054"/>
            <a:ext cx="2085381" cy="403412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algn="ctr" defTabSz="914400"/>
            <a:r>
              <a:rPr lang="en-US" sz="1600" kern="0" dirty="0" smtClean="0">
                <a:solidFill>
                  <a:prstClr val="black"/>
                </a:solidFill>
                <a:latin typeface="Arial"/>
              </a:rPr>
              <a:t>Native Python API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330425" y="4038208"/>
            <a:ext cx="2085381" cy="403412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algn="ctr" defTabSz="914400"/>
            <a:r>
              <a:rPr lang="en-US" sz="1600" kern="0" dirty="0" err="1" smtClean="0">
                <a:solidFill>
                  <a:prstClr val="black"/>
                </a:solidFill>
                <a:latin typeface="Arial"/>
              </a:rPr>
              <a:t>Keras</a:t>
            </a:r>
            <a:r>
              <a:rPr lang="en-US" sz="1600" kern="0" dirty="0" smtClean="0">
                <a:solidFill>
                  <a:prstClr val="black"/>
                </a:solidFill>
                <a:latin typeface="Arial"/>
              </a:rPr>
              <a:t> integration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330425" y="2049163"/>
            <a:ext cx="2085381" cy="403412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r>
              <a:rPr lang="en-US" sz="1600" kern="0" dirty="0" smtClean="0">
                <a:solidFill>
                  <a:prstClr val="black"/>
                </a:solidFill>
                <a:latin typeface="Arial"/>
              </a:rPr>
              <a:t>Native INI API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330425" y="4722099"/>
            <a:ext cx="2085381" cy="403412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algn="ctr" defTabSz="914400"/>
            <a:r>
              <a:rPr lang="en-US" sz="1600" kern="0" dirty="0" err="1" smtClean="0">
                <a:solidFill>
                  <a:prstClr val="black"/>
                </a:solidFill>
                <a:latin typeface="Arial"/>
              </a:rPr>
              <a:t>PyTorch</a:t>
            </a:r>
            <a:r>
              <a:rPr lang="en-US" sz="1600" kern="0" dirty="0" smtClean="0">
                <a:solidFill>
                  <a:prstClr val="black"/>
                </a:solidFill>
                <a:latin typeface="Arial"/>
              </a:rPr>
              <a:t> integration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8" name="Flèche droite 37"/>
          <p:cNvSpPr/>
          <p:nvPr/>
        </p:nvSpPr>
        <p:spPr>
          <a:xfrm>
            <a:off x="2654183" y="3368706"/>
            <a:ext cx="474029" cy="4157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à coins arrondis 38"/>
          <p:cNvSpPr/>
          <p:nvPr/>
        </p:nvSpPr>
        <p:spPr>
          <a:xfrm>
            <a:off x="330425" y="3385631"/>
            <a:ext cx="2085381" cy="403412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600" kern="0" dirty="0" smtClean="0">
              <a:solidFill>
                <a:prstClr val="black"/>
              </a:solidFill>
              <a:latin typeface="Arial"/>
            </a:endParaRPr>
          </a:p>
          <a:p>
            <a:pPr algn="ctr" defTabSz="914400"/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40" name="Picture 22" descr="Résultat de recherche d'images pour &quot;onnx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51" y="3446711"/>
            <a:ext cx="1093328" cy="28125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à coins arrondis 40"/>
          <p:cNvSpPr/>
          <p:nvPr/>
        </p:nvSpPr>
        <p:spPr>
          <a:xfrm>
            <a:off x="9860831" y="5139219"/>
            <a:ext cx="1805178" cy="403412"/>
          </a:xfrm>
          <a:prstGeom prst="roundRect">
            <a:avLst/>
          </a:prstGeom>
          <a:solidFill>
            <a:srgbClr val="CCFFFF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lIns="72000" rIns="72000" rtlCol="0" anchor="ctr"/>
          <a:lstStyle/>
          <a:p>
            <a:pPr algn="ctr" defTabSz="914400"/>
            <a:r>
              <a:rPr lang="en-US" sz="1600" kern="0" dirty="0" smtClean="0">
                <a:solidFill>
                  <a:prstClr val="black"/>
                </a:solidFill>
                <a:latin typeface="Arial"/>
              </a:rPr>
              <a:t>HW Provider LIBs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6804135" y="5675796"/>
            <a:ext cx="1805178" cy="403412"/>
          </a:xfrm>
          <a:prstGeom prst="roundRect">
            <a:avLst/>
          </a:prstGeom>
          <a:solidFill>
            <a:srgbClr val="CCFFFF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lIns="72000" rIns="72000" rtlCol="0" anchor="ctr"/>
          <a:lstStyle/>
          <a:p>
            <a:pPr algn="ctr" defTabSz="914400"/>
            <a:r>
              <a:rPr lang="en-US" sz="1600" kern="0" dirty="0" smtClean="0">
                <a:solidFill>
                  <a:prstClr val="black"/>
                </a:solidFill>
                <a:latin typeface="Arial"/>
              </a:rPr>
              <a:t>HW Provider IPs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3" name="Rectangle à coins arrondis 42"/>
          <p:cNvSpPr/>
          <p:nvPr/>
        </p:nvSpPr>
        <p:spPr>
          <a:xfrm>
            <a:off x="3472880" y="5735912"/>
            <a:ext cx="2072399" cy="403412"/>
          </a:xfrm>
          <a:prstGeom prst="roundRect">
            <a:avLst/>
          </a:prstGeom>
          <a:solidFill>
            <a:srgbClr val="CCFFFF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lIns="72000" rIns="72000" rtlCol="0" anchor="ctr"/>
          <a:lstStyle/>
          <a:p>
            <a:pPr algn="ctr" defTabSz="914400"/>
            <a:r>
              <a:rPr lang="en-US" sz="1600" kern="0" dirty="0" smtClean="0">
                <a:solidFill>
                  <a:prstClr val="black"/>
                </a:solidFill>
                <a:latin typeface="Arial"/>
              </a:rPr>
              <a:t>Partner modules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330424" y="5423267"/>
            <a:ext cx="2085381" cy="403412"/>
          </a:xfrm>
          <a:prstGeom prst="roundRect">
            <a:avLst/>
          </a:prstGeom>
          <a:solidFill>
            <a:srgbClr val="CCFFFF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Partner</a:t>
            </a:r>
            <a:r>
              <a:rPr kumimoji="0" lang="en-US" sz="1600" b="0" i="0" u="none" strike="noStrike" kern="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interfaces</a:t>
            </a:r>
            <a:endParaRPr kumimoji="0" lang="en-US" sz="1600" b="0" i="0" u="none" strike="noStrike" kern="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9714758" y="2285935"/>
            <a:ext cx="2124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i="1" kern="0" dirty="0" smtClean="0">
                <a:solidFill>
                  <a:prstClr val="black"/>
                </a:solidFill>
                <a:latin typeface="Arial"/>
              </a:rPr>
              <a:t>Export specialization (compute kernels level) :</a:t>
            </a:r>
            <a:endParaRPr lang="en-US" sz="1600" i="1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10141104" y="980315"/>
            <a:ext cx="256006" cy="200421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10397110" y="938765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200" i="1" dirty="0" smtClean="0">
                <a:solidFill>
                  <a:prstClr val="black"/>
                </a:solidFill>
                <a:latin typeface="Arial"/>
              </a:rPr>
              <a:t>Open source</a:t>
            </a:r>
            <a:endParaRPr lang="en-US" sz="1200" i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8" name="Rectangle à coins arrondis 47"/>
          <p:cNvSpPr/>
          <p:nvPr/>
        </p:nvSpPr>
        <p:spPr>
          <a:xfrm>
            <a:off x="10141104" y="1256386"/>
            <a:ext cx="256006" cy="200421"/>
          </a:xfrm>
          <a:prstGeom prst="roundRect">
            <a:avLst/>
          </a:prstGeom>
          <a:solidFill>
            <a:srgbClr val="FFCC99"/>
          </a:solidFill>
          <a:ln w="25400" cap="flat" cmpd="sng" algn="ctr">
            <a:solidFill>
              <a:srgbClr val="C47427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10397110" y="1214836"/>
            <a:ext cx="1631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200" i="1" dirty="0" smtClean="0">
                <a:solidFill>
                  <a:prstClr val="black"/>
                </a:solidFill>
                <a:latin typeface="Arial"/>
              </a:rPr>
              <a:t>CEA IP under license</a:t>
            </a:r>
            <a:endParaRPr lang="en-US" sz="1200" i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50" name="Rectangle à coins arrondis 49"/>
          <p:cNvSpPr/>
          <p:nvPr/>
        </p:nvSpPr>
        <p:spPr>
          <a:xfrm>
            <a:off x="10141104" y="1542301"/>
            <a:ext cx="256006" cy="200421"/>
          </a:xfrm>
          <a:prstGeom prst="roundRect">
            <a:avLst/>
          </a:prstGeom>
          <a:solidFill>
            <a:srgbClr val="CCFFFF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lIns="72000" rIns="72000" rtlCol="0" anchor="ctr"/>
          <a:lstStyle/>
          <a:p>
            <a:pPr algn="ctr" defTabSz="914400"/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10397110" y="1500751"/>
            <a:ext cx="1631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200" i="1" dirty="0" smtClean="0">
                <a:solidFill>
                  <a:prstClr val="black"/>
                </a:solidFill>
                <a:latin typeface="Arial"/>
              </a:rPr>
              <a:t>Partner IP under partner license</a:t>
            </a:r>
            <a:endParaRPr lang="en-US" sz="1200" i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52" name="Rectangle à coins arrondis 51"/>
          <p:cNvSpPr/>
          <p:nvPr/>
        </p:nvSpPr>
        <p:spPr>
          <a:xfrm>
            <a:off x="9860831" y="4610150"/>
            <a:ext cx="1805178" cy="403412"/>
          </a:xfrm>
          <a:prstGeom prst="roundRect">
            <a:avLst/>
          </a:prstGeom>
          <a:solidFill>
            <a:srgbClr val="FFCC99"/>
          </a:solidFill>
          <a:ln w="25400" cap="flat" cmpd="sng" algn="ctr">
            <a:solidFill>
              <a:srgbClr val="C47427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r>
              <a:rPr lang="en-US" sz="1600" i="1" kern="0" dirty="0" err="1" smtClean="0">
                <a:solidFill>
                  <a:prstClr val="black"/>
                </a:solidFill>
                <a:latin typeface="Arial"/>
              </a:rPr>
              <a:t>Confidentiel</a:t>
            </a:r>
            <a:endParaRPr lang="en-US" sz="1600" i="1" kern="0" dirty="0">
              <a:solidFill>
                <a:prstClr val="black"/>
              </a:solidFill>
              <a:latin typeface="Arial"/>
            </a:endParaRPr>
          </a:p>
        </p:txBody>
      </p:sp>
      <p:cxnSp>
        <p:nvCxnSpPr>
          <p:cNvPr id="53" name="Connecteur en angle 52"/>
          <p:cNvCxnSpPr>
            <a:stCxn id="3" idx="3"/>
            <a:endCxn id="52" idx="1"/>
          </p:cNvCxnSpPr>
          <p:nvPr/>
        </p:nvCxnSpPr>
        <p:spPr>
          <a:xfrm>
            <a:off x="8603440" y="2789578"/>
            <a:ext cx="1257391" cy="202227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E60019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54" name="Rectangle à coins arrondis 53"/>
          <p:cNvSpPr/>
          <p:nvPr/>
        </p:nvSpPr>
        <p:spPr>
          <a:xfrm>
            <a:off x="6809236" y="4649024"/>
            <a:ext cx="1805178" cy="403412"/>
          </a:xfrm>
          <a:prstGeom prst="roundRect">
            <a:avLst/>
          </a:prstGeom>
          <a:solidFill>
            <a:srgbClr val="FFCC99"/>
          </a:solidFill>
          <a:ln w="25400" cap="flat" cmpd="sng" algn="ctr">
            <a:solidFill>
              <a:srgbClr val="C47427"/>
            </a:solidFill>
            <a:prstDash val="solid"/>
          </a:ln>
          <a:effectLst/>
        </p:spPr>
        <p:txBody>
          <a:bodyPr rtlCol="0" anchor="ctr"/>
          <a:lstStyle/>
          <a:p>
            <a:pPr defTabSz="914400"/>
            <a:r>
              <a:rPr lang="en-US" sz="1600" kern="0" dirty="0" smtClean="0">
                <a:solidFill>
                  <a:prstClr val="black"/>
                </a:solidFill>
                <a:latin typeface="Arial"/>
              </a:rPr>
              <a:t>   MPPA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4476" y="4752666"/>
            <a:ext cx="599165" cy="201436"/>
          </a:xfrm>
          <a:prstGeom prst="rect">
            <a:avLst/>
          </a:prstGeom>
        </p:spPr>
      </p:pic>
      <p:sp>
        <p:nvSpPr>
          <p:cNvPr id="56" name="Rectangle à coins arrondis 55"/>
          <p:cNvSpPr/>
          <p:nvPr/>
        </p:nvSpPr>
        <p:spPr>
          <a:xfrm>
            <a:off x="6804136" y="5158899"/>
            <a:ext cx="1805178" cy="403412"/>
          </a:xfrm>
          <a:prstGeom prst="roundRect">
            <a:avLst/>
          </a:prstGeom>
          <a:solidFill>
            <a:srgbClr val="FFCC99"/>
          </a:solidFill>
          <a:ln w="25400" cap="flat" cmpd="sng" algn="ctr">
            <a:solidFill>
              <a:srgbClr val="C47427"/>
            </a:solidFill>
            <a:prstDash val="solid"/>
          </a:ln>
          <a:effectLst/>
        </p:spPr>
        <p:txBody>
          <a:bodyPr rtlCol="0" anchor="ctr"/>
          <a:lstStyle/>
          <a:p>
            <a:pPr defTabSz="914400"/>
            <a:r>
              <a:rPr lang="en-US" sz="1600" kern="0" dirty="0" smtClean="0">
                <a:solidFill>
                  <a:prstClr val="black"/>
                </a:solidFill>
                <a:latin typeface="Arial"/>
              </a:rPr>
              <a:t>   R-Car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57" name="Image 56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06724" y="5313957"/>
            <a:ext cx="631143" cy="123012"/>
          </a:xfrm>
          <a:prstGeom prst="rect">
            <a:avLst/>
          </a:prstGeom>
        </p:spPr>
      </p:pic>
      <p:sp>
        <p:nvSpPr>
          <p:cNvPr id="58" name="ZoneTexte 57"/>
          <p:cNvSpPr txBox="1"/>
          <p:nvPr/>
        </p:nvSpPr>
        <p:spPr>
          <a:xfrm rot="16200000">
            <a:off x="2000090" y="4448106"/>
            <a:ext cx="1177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err="1" smtClean="0"/>
              <a:t>Available</a:t>
            </a:r>
            <a:r>
              <a:rPr lang="fr-FR" sz="1200" i="1" dirty="0" smtClean="0"/>
              <a:t> </a:t>
            </a:r>
            <a:r>
              <a:rPr lang="fr-FR" sz="1200" i="1" dirty="0" err="1" smtClean="0"/>
              <a:t>soon</a:t>
            </a:r>
            <a:endParaRPr lang="fr-FR" sz="1200" i="1" dirty="0"/>
          </a:p>
        </p:txBody>
      </p:sp>
    </p:spTree>
    <p:extLst>
      <p:ext uri="{BB962C8B-B14F-4D97-AF65-F5344CB8AC3E}">
        <p14:creationId xmlns:p14="http://schemas.microsoft.com/office/powerpoint/2010/main" val="240867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2338939" y="86626"/>
            <a:ext cx="2472890" cy="4273617"/>
          </a:xfrm>
          <a:prstGeom prst="round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accent6"/>
                </a:solidFill>
              </a:rPr>
              <a:t>Coding model</a:t>
            </a:r>
          </a:p>
        </p:txBody>
      </p:sp>
      <p:sp>
        <p:nvSpPr>
          <p:cNvPr id="41" name="Rectangle à coins arrondis 40"/>
          <p:cNvSpPr/>
          <p:nvPr/>
        </p:nvSpPr>
        <p:spPr>
          <a:xfrm>
            <a:off x="2338938" y="4527083"/>
            <a:ext cx="4716379" cy="2229847"/>
          </a:xfrm>
          <a:prstGeom prst="round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t"/>
          <a:lstStyle/>
          <a:p>
            <a:pPr algn="ctr"/>
            <a:r>
              <a:rPr lang="en-US" i="1" dirty="0"/>
              <a:t>Mathematical model</a:t>
            </a:r>
          </a:p>
        </p:txBody>
      </p:sp>
      <p:sp>
        <p:nvSpPr>
          <p:cNvPr id="61" name="Rectangle à coins arrondis 60"/>
          <p:cNvSpPr/>
          <p:nvPr/>
        </p:nvSpPr>
        <p:spPr>
          <a:xfrm>
            <a:off x="4957011" y="67383"/>
            <a:ext cx="2098306" cy="4273617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t"/>
          <a:lstStyle/>
          <a:p>
            <a:pPr algn="ctr"/>
            <a:r>
              <a:rPr lang="en-US" i="1" dirty="0" smtClean="0">
                <a:solidFill>
                  <a:schemeClr val="accent1"/>
                </a:solidFill>
              </a:rPr>
              <a:t>Programming model (if several)</a:t>
            </a:r>
          </a:p>
          <a:p>
            <a:pPr algn="ctr"/>
            <a:r>
              <a:rPr lang="en-US" i="1" dirty="0" smtClean="0">
                <a:solidFill>
                  <a:schemeClr val="accent1"/>
                </a:solidFill>
              </a:rPr>
              <a:t>+ data precision (with template)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59" name="Rectangle à coins arrondis 58"/>
          <p:cNvSpPr/>
          <p:nvPr/>
        </p:nvSpPr>
        <p:spPr>
          <a:xfrm>
            <a:off x="7717856" y="1249680"/>
            <a:ext cx="3214838" cy="4360244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5206465" y="2678236"/>
            <a:ext cx="1599398" cy="6352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Cell_Frame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_CUDA&lt;T&gt;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5206465" y="1787898"/>
            <a:ext cx="1599398" cy="6352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Cell_Frame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2775685" y="723503"/>
            <a:ext cx="1599398" cy="6352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Cell_Frame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_Top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2775685" y="3444240"/>
            <a:ext cx="1599398" cy="6352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Cell_Spike</a:t>
            </a:r>
            <a:endParaRPr 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403460" y="3126606"/>
            <a:ext cx="1599398" cy="63526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</a:p>
        </p:txBody>
      </p:sp>
      <p:sp>
        <p:nvSpPr>
          <p:cNvPr id="13" name="Rectangle à coins arrondis 12"/>
          <p:cNvSpPr/>
          <p:nvPr/>
        </p:nvSpPr>
        <p:spPr>
          <a:xfrm>
            <a:off x="3897428" y="5096577"/>
            <a:ext cx="1599398" cy="6352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ConvCell</a:t>
            </a:r>
            <a:endParaRPr lang="en-US" sz="1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428" y="5935580"/>
            <a:ext cx="1599398" cy="6352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FcCell</a:t>
            </a:r>
            <a:endParaRPr 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Connecteur en arc 19"/>
          <p:cNvCxnSpPr>
            <a:stCxn id="9" idx="1"/>
            <a:endCxn id="12" idx="3"/>
          </p:cNvCxnSpPr>
          <p:nvPr/>
        </p:nvCxnSpPr>
        <p:spPr>
          <a:xfrm rot="10800000" flipV="1">
            <a:off x="2002859" y="2105532"/>
            <a:ext cx="3203607" cy="1338708"/>
          </a:xfrm>
          <a:prstGeom prst="curvedConnector3">
            <a:avLst>
              <a:gd name="adj1" fmla="val 81848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rc 21"/>
          <p:cNvCxnSpPr>
            <a:stCxn id="4" idx="1"/>
            <a:endCxn id="12" idx="3"/>
          </p:cNvCxnSpPr>
          <p:nvPr/>
        </p:nvCxnSpPr>
        <p:spPr>
          <a:xfrm rot="10800000" flipV="1">
            <a:off x="2002859" y="2995870"/>
            <a:ext cx="3203607" cy="448370"/>
          </a:xfrm>
          <a:prstGeom prst="curvedConnector3">
            <a:avLst>
              <a:gd name="adj1" fmla="val 78242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en arc 24"/>
          <p:cNvCxnSpPr>
            <a:stCxn id="11" idx="1"/>
            <a:endCxn id="12" idx="3"/>
          </p:cNvCxnSpPr>
          <p:nvPr/>
        </p:nvCxnSpPr>
        <p:spPr>
          <a:xfrm rot="10800000">
            <a:off x="2002859" y="3444240"/>
            <a:ext cx="772827" cy="317634"/>
          </a:xfrm>
          <a:prstGeom prst="curvedConnector3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en arc 26"/>
          <p:cNvCxnSpPr>
            <a:stCxn id="13" idx="1"/>
            <a:endCxn id="12" idx="3"/>
          </p:cNvCxnSpPr>
          <p:nvPr/>
        </p:nvCxnSpPr>
        <p:spPr>
          <a:xfrm rot="10800000">
            <a:off x="2002858" y="3444241"/>
            <a:ext cx="1894570" cy="1969971"/>
          </a:xfrm>
          <a:prstGeom prst="curvedConnector3">
            <a:avLst>
              <a:gd name="adj1" fmla="val 84547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en arc 28"/>
          <p:cNvCxnSpPr>
            <a:stCxn id="14" idx="1"/>
            <a:endCxn id="12" idx="3"/>
          </p:cNvCxnSpPr>
          <p:nvPr/>
        </p:nvCxnSpPr>
        <p:spPr>
          <a:xfrm rot="10800000">
            <a:off x="2002858" y="3444240"/>
            <a:ext cx="1894570" cy="2808974"/>
          </a:xfrm>
          <a:prstGeom prst="curvedConnector3">
            <a:avLst>
              <a:gd name="adj1" fmla="val 88611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en arc 30"/>
          <p:cNvCxnSpPr>
            <a:stCxn id="9" idx="1"/>
            <a:endCxn id="10" idx="2"/>
          </p:cNvCxnSpPr>
          <p:nvPr/>
        </p:nvCxnSpPr>
        <p:spPr>
          <a:xfrm rot="10800000">
            <a:off x="3575385" y="1358770"/>
            <a:ext cx="1631081" cy="7467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Connecteur en arc 32"/>
          <p:cNvCxnSpPr>
            <a:stCxn id="4" idx="1"/>
            <a:endCxn id="10" idx="2"/>
          </p:cNvCxnSpPr>
          <p:nvPr/>
        </p:nvCxnSpPr>
        <p:spPr>
          <a:xfrm rot="10800000">
            <a:off x="3575385" y="1358770"/>
            <a:ext cx="1631081" cy="16371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Rectangle à coins arrondis 44"/>
          <p:cNvSpPr/>
          <p:nvPr/>
        </p:nvSpPr>
        <p:spPr>
          <a:xfrm>
            <a:off x="8525576" y="2162476"/>
            <a:ext cx="1599398" cy="63526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ConvCell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_Frame&lt;T&gt;</a:t>
            </a:r>
          </a:p>
        </p:txBody>
      </p:sp>
      <p:sp>
        <p:nvSpPr>
          <p:cNvPr id="46" name="Rectangle à coins arrondis 45"/>
          <p:cNvSpPr/>
          <p:nvPr/>
        </p:nvSpPr>
        <p:spPr>
          <a:xfrm>
            <a:off x="8525576" y="3112169"/>
            <a:ext cx="1599398" cy="63526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ConvCell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Frame_CUDA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T&gt;</a:t>
            </a:r>
          </a:p>
        </p:txBody>
      </p:sp>
      <p:cxnSp>
        <p:nvCxnSpPr>
          <p:cNvPr id="48" name="Connecteur en arc 47"/>
          <p:cNvCxnSpPr>
            <a:stCxn id="45" idx="1"/>
            <a:endCxn id="9" idx="3"/>
          </p:cNvCxnSpPr>
          <p:nvPr/>
        </p:nvCxnSpPr>
        <p:spPr>
          <a:xfrm rot="10800000">
            <a:off x="6805864" y="2105532"/>
            <a:ext cx="1719713" cy="3745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en arc 49"/>
          <p:cNvCxnSpPr>
            <a:stCxn id="45" idx="1"/>
            <a:endCxn id="13" idx="3"/>
          </p:cNvCxnSpPr>
          <p:nvPr/>
        </p:nvCxnSpPr>
        <p:spPr>
          <a:xfrm rot="10800000" flipV="1">
            <a:off x="5496826" y="2480109"/>
            <a:ext cx="3028750" cy="2934101"/>
          </a:xfrm>
          <a:prstGeom prst="curvedConnector3">
            <a:avLst>
              <a:gd name="adj1" fmla="val 40466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Connecteur en arc 51"/>
          <p:cNvCxnSpPr>
            <a:stCxn id="46" idx="1"/>
            <a:endCxn id="4" idx="3"/>
          </p:cNvCxnSpPr>
          <p:nvPr/>
        </p:nvCxnSpPr>
        <p:spPr>
          <a:xfrm rot="10800000">
            <a:off x="6805864" y="2995871"/>
            <a:ext cx="1719713" cy="43393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en arc 53"/>
          <p:cNvCxnSpPr>
            <a:stCxn id="46" idx="1"/>
            <a:endCxn id="13" idx="3"/>
          </p:cNvCxnSpPr>
          <p:nvPr/>
        </p:nvCxnSpPr>
        <p:spPr>
          <a:xfrm rot="10800000" flipV="1">
            <a:off x="5496826" y="3429803"/>
            <a:ext cx="3028750" cy="1984408"/>
          </a:xfrm>
          <a:prstGeom prst="curvedConnector3">
            <a:avLst>
              <a:gd name="adj1" fmla="val 37288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3" name="Rectangle à coins arrondis 82"/>
          <p:cNvSpPr/>
          <p:nvPr/>
        </p:nvSpPr>
        <p:spPr>
          <a:xfrm>
            <a:off x="8525576" y="4284050"/>
            <a:ext cx="1599398" cy="63526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ConvCell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Spike</a:t>
            </a:r>
          </a:p>
        </p:txBody>
      </p:sp>
      <p:cxnSp>
        <p:nvCxnSpPr>
          <p:cNvPr id="85" name="Connecteur en arc 84"/>
          <p:cNvCxnSpPr>
            <a:stCxn id="83" idx="1"/>
            <a:endCxn id="11" idx="3"/>
          </p:cNvCxnSpPr>
          <p:nvPr/>
        </p:nvCxnSpPr>
        <p:spPr>
          <a:xfrm rot="10800000">
            <a:off x="4375084" y="3761874"/>
            <a:ext cx="4150493" cy="83981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7" name="Connecteur en arc 86"/>
          <p:cNvCxnSpPr>
            <a:stCxn id="83" idx="1"/>
            <a:endCxn id="13" idx="3"/>
          </p:cNvCxnSpPr>
          <p:nvPr/>
        </p:nvCxnSpPr>
        <p:spPr>
          <a:xfrm rot="10800000" flipV="1">
            <a:off x="5496826" y="4601683"/>
            <a:ext cx="3028750" cy="812527"/>
          </a:xfrm>
          <a:prstGeom prst="curvedConnector3">
            <a:avLst>
              <a:gd name="adj1" fmla="val 35381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45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5030499" y="2010801"/>
            <a:ext cx="4395136" cy="31362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Cell_Frame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5030498" y="3144973"/>
            <a:ext cx="173256" cy="1540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9252379" y="3144973"/>
            <a:ext cx="173256" cy="15400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5030497" y="4068997"/>
            <a:ext cx="173256" cy="1540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9252379" y="4068997"/>
            <a:ext cx="173256" cy="15400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5203752" y="307973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Interface&lt;&gt;</a:t>
            </a:r>
            <a:endParaRPr lang="fr-F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203752" y="4007499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Interface&lt;&gt;</a:t>
            </a:r>
            <a:endParaRPr lang="fr-F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8230944" y="3079730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Tensor</a:t>
            </a:r>
            <a:r>
              <a:rPr lang="fr-F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endParaRPr lang="fr-F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8230943" y="4003755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Tensor</a:t>
            </a:r>
            <a:r>
              <a:rPr lang="fr-F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endParaRPr lang="fr-F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77996" y="4758270"/>
            <a:ext cx="173256" cy="1540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6151252" y="4696772"/>
            <a:ext cx="2694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fr-F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fr-FR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hared_ptr</a:t>
            </a:r>
            <a:r>
              <a:rPr lang="fr-F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&lt;Activation&gt;</a:t>
            </a:r>
            <a:endParaRPr lang="fr-F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9852751" y="303356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Output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9852750" y="3957588"/>
            <a:ext cx="1019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DiffInput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3313273" y="303356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Inputs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3313273" y="3957588"/>
            <a:ext cx="1280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DiffOutputs</a:t>
            </a:r>
            <a:endParaRPr lang="fr-FR" dirty="0"/>
          </a:p>
        </p:txBody>
      </p:sp>
      <p:sp>
        <p:nvSpPr>
          <p:cNvPr id="26" name="Flèche droite 25"/>
          <p:cNvSpPr/>
          <p:nvPr/>
        </p:nvSpPr>
        <p:spPr>
          <a:xfrm>
            <a:off x="4682182" y="3177855"/>
            <a:ext cx="273115" cy="1211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 droite 26"/>
          <p:cNvSpPr/>
          <p:nvPr/>
        </p:nvSpPr>
        <p:spPr>
          <a:xfrm rot="10800000">
            <a:off x="4680380" y="4081693"/>
            <a:ext cx="273115" cy="1211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 droite 27"/>
          <p:cNvSpPr/>
          <p:nvPr/>
        </p:nvSpPr>
        <p:spPr>
          <a:xfrm>
            <a:off x="9502635" y="3157668"/>
            <a:ext cx="273115" cy="1211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 droite 28"/>
          <p:cNvSpPr/>
          <p:nvPr/>
        </p:nvSpPr>
        <p:spPr>
          <a:xfrm rot="10800000">
            <a:off x="9496610" y="4081693"/>
            <a:ext cx="273115" cy="1211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6451436" y="3122781"/>
            <a:ext cx="173256" cy="1540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6451436" y="3276785"/>
            <a:ext cx="173256" cy="1540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6451435" y="2968777"/>
            <a:ext cx="173256" cy="1540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6451120" y="4068997"/>
            <a:ext cx="173256" cy="1540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6451120" y="4223001"/>
            <a:ext cx="173256" cy="1540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6451119" y="3914993"/>
            <a:ext cx="173256" cy="1540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730309" y="5431240"/>
            <a:ext cx="173256" cy="1540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4953495" y="5387918"/>
            <a:ext cx="798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smtClean="0"/>
              <a:t>Reference</a:t>
            </a:r>
            <a:endParaRPr lang="fr-FR" sz="1200" i="1" dirty="0"/>
          </a:p>
        </p:txBody>
      </p:sp>
      <p:sp>
        <p:nvSpPr>
          <p:cNvPr id="38" name="Rectangle 37"/>
          <p:cNvSpPr/>
          <p:nvPr/>
        </p:nvSpPr>
        <p:spPr>
          <a:xfrm>
            <a:off x="4730309" y="5696067"/>
            <a:ext cx="173256" cy="15400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4953495" y="5652745"/>
            <a:ext cx="529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smtClean="0"/>
              <a:t>Value</a:t>
            </a:r>
            <a:endParaRPr lang="fr-FR" sz="1200" i="1" dirty="0"/>
          </a:p>
        </p:txBody>
      </p:sp>
      <p:sp>
        <p:nvSpPr>
          <p:cNvPr id="104" name="Rectangle à coins arrondis 103"/>
          <p:cNvSpPr/>
          <p:nvPr/>
        </p:nvSpPr>
        <p:spPr>
          <a:xfrm>
            <a:off x="598994" y="1087656"/>
            <a:ext cx="2135244" cy="493834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i="1" dirty="0" smtClean="0">
                <a:solidFill>
                  <a:schemeClr val="tx1"/>
                </a:solidFill>
              </a:rPr>
              <a:t>Inputs</a:t>
            </a:r>
            <a:endParaRPr lang="fr-FR" i="1" dirty="0">
              <a:solidFill>
                <a:schemeClr val="tx1"/>
              </a:solidFill>
            </a:endParaRPr>
          </a:p>
        </p:txBody>
      </p:sp>
      <p:grpSp>
        <p:nvGrpSpPr>
          <p:cNvPr id="105" name="Groupe 104"/>
          <p:cNvGrpSpPr>
            <a:grpSpLocks noChangeAspect="1"/>
          </p:cNvGrpSpPr>
          <p:nvPr/>
        </p:nvGrpSpPr>
        <p:grpSpPr>
          <a:xfrm>
            <a:off x="930649" y="1782568"/>
            <a:ext cx="1519040" cy="1083937"/>
            <a:chOff x="3794356" y="2319693"/>
            <a:chExt cx="4395138" cy="3136227"/>
          </a:xfrm>
        </p:grpSpPr>
        <p:sp>
          <p:nvSpPr>
            <p:cNvPr id="106" name="Rectangle à coins arrondis 105"/>
            <p:cNvSpPr/>
            <p:nvPr/>
          </p:nvSpPr>
          <p:spPr>
            <a:xfrm>
              <a:off x="3794358" y="2319693"/>
              <a:ext cx="4395136" cy="31362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Cell_Frame</a:t>
              </a:r>
              <a:r>
                <a:rPr lang="en-US" sz="9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&lt;T&gt;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794357" y="3453865"/>
              <a:ext cx="173256" cy="154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8016238" y="3453865"/>
              <a:ext cx="173256" cy="15400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794356" y="4377889"/>
              <a:ext cx="173256" cy="154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8016238" y="4377889"/>
              <a:ext cx="173256" cy="15400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215295" y="3431673"/>
              <a:ext cx="173256" cy="1540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215295" y="3585677"/>
              <a:ext cx="173256" cy="1540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215294" y="3277669"/>
              <a:ext cx="173256" cy="1540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214979" y="4377889"/>
              <a:ext cx="173256" cy="1540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214979" y="4531893"/>
              <a:ext cx="173256" cy="1540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5214978" y="4223885"/>
              <a:ext cx="173256" cy="1540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</p:grpSp>
      <p:grpSp>
        <p:nvGrpSpPr>
          <p:cNvPr id="117" name="Groupe 116"/>
          <p:cNvGrpSpPr>
            <a:grpSpLocks noChangeAspect="1"/>
          </p:cNvGrpSpPr>
          <p:nvPr/>
        </p:nvGrpSpPr>
        <p:grpSpPr>
          <a:xfrm>
            <a:off x="930649" y="3175077"/>
            <a:ext cx="1519040" cy="1083937"/>
            <a:chOff x="3794356" y="2319693"/>
            <a:chExt cx="4395138" cy="3136227"/>
          </a:xfrm>
        </p:grpSpPr>
        <p:sp>
          <p:nvSpPr>
            <p:cNvPr id="118" name="Rectangle à coins arrondis 117"/>
            <p:cNvSpPr/>
            <p:nvPr/>
          </p:nvSpPr>
          <p:spPr>
            <a:xfrm>
              <a:off x="3794358" y="2319693"/>
              <a:ext cx="4395136" cy="31362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Cell_Frame</a:t>
              </a:r>
              <a:r>
                <a:rPr lang="en-US" sz="9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&lt;T&gt;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794357" y="3453865"/>
              <a:ext cx="173256" cy="154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8016238" y="3453865"/>
              <a:ext cx="173256" cy="15400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794356" y="4377889"/>
              <a:ext cx="173256" cy="154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8016238" y="4377889"/>
              <a:ext cx="173256" cy="15400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215295" y="3431673"/>
              <a:ext cx="173256" cy="1540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5215295" y="3585677"/>
              <a:ext cx="173256" cy="1540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5215294" y="3277669"/>
              <a:ext cx="173256" cy="1540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214979" y="4377889"/>
              <a:ext cx="173256" cy="1540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214979" y="4531893"/>
              <a:ext cx="173256" cy="1540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214978" y="4223885"/>
              <a:ext cx="173256" cy="1540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</p:grpSp>
      <p:sp>
        <p:nvSpPr>
          <p:cNvPr id="129" name="ZoneTexte 128"/>
          <p:cNvSpPr txBox="1"/>
          <p:nvPr/>
        </p:nvSpPr>
        <p:spPr>
          <a:xfrm>
            <a:off x="1567286" y="4736584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.</a:t>
            </a:r>
          </a:p>
          <a:p>
            <a:r>
              <a:rPr lang="fr-FR" dirty="0" smtClean="0"/>
              <a:t>.</a:t>
            </a:r>
          </a:p>
          <a:p>
            <a:r>
              <a:rPr lang="fr-FR" dirty="0"/>
              <a:t>.</a:t>
            </a:r>
          </a:p>
        </p:txBody>
      </p:sp>
      <p:cxnSp>
        <p:nvCxnSpPr>
          <p:cNvPr id="131" name="Connecteur en arc 130"/>
          <p:cNvCxnSpPr>
            <a:stCxn id="32" idx="1"/>
            <a:endCxn id="108" idx="3"/>
          </p:cNvCxnSpPr>
          <p:nvPr/>
        </p:nvCxnSpPr>
        <p:spPr>
          <a:xfrm rot="10800000">
            <a:off x="2449689" y="2201173"/>
            <a:ext cx="4001746" cy="844607"/>
          </a:xfrm>
          <a:prstGeom prst="curvedConnector3">
            <a:avLst>
              <a:gd name="adj1" fmla="val 4086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en arc 132"/>
          <p:cNvCxnSpPr>
            <a:stCxn id="35" idx="1"/>
            <a:endCxn id="110" idx="3"/>
          </p:cNvCxnSpPr>
          <p:nvPr/>
        </p:nvCxnSpPr>
        <p:spPr>
          <a:xfrm rot="10800000">
            <a:off x="2449689" y="2520533"/>
            <a:ext cx="4001430" cy="1471463"/>
          </a:xfrm>
          <a:prstGeom prst="curvedConnector3">
            <a:avLst>
              <a:gd name="adj1" fmla="val 7934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en arc 134"/>
          <p:cNvCxnSpPr>
            <a:stCxn id="30" idx="1"/>
            <a:endCxn id="120" idx="3"/>
          </p:cNvCxnSpPr>
          <p:nvPr/>
        </p:nvCxnSpPr>
        <p:spPr>
          <a:xfrm rot="10800000" flipV="1">
            <a:off x="2449690" y="3199783"/>
            <a:ext cx="4001747" cy="393898"/>
          </a:xfrm>
          <a:prstGeom prst="curvedConnector3">
            <a:avLst>
              <a:gd name="adj1" fmla="val 333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en arc 137"/>
          <p:cNvCxnSpPr>
            <a:stCxn id="33" idx="1"/>
            <a:endCxn id="122" idx="3"/>
          </p:cNvCxnSpPr>
          <p:nvPr/>
        </p:nvCxnSpPr>
        <p:spPr>
          <a:xfrm rot="10800000">
            <a:off x="2449690" y="3913041"/>
            <a:ext cx="4001431" cy="232958"/>
          </a:xfrm>
          <a:prstGeom prst="curvedConnector3">
            <a:avLst>
              <a:gd name="adj1" fmla="val 1632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69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484</Words>
  <Application>Microsoft Office PowerPoint</Application>
  <PresentationFormat>Grand écran</PresentationFormat>
  <Paragraphs>216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Verdana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BICHLER Olivier</dc:creator>
  <cp:lastModifiedBy>MOINEAU Cyril</cp:lastModifiedBy>
  <cp:revision>48</cp:revision>
  <dcterms:created xsi:type="dcterms:W3CDTF">2016-03-22T16:16:01Z</dcterms:created>
  <dcterms:modified xsi:type="dcterms:W3CDTF">2021-07-30T12:59:00Z</dcterms:modified>
</cp:coreProperties>
</file>