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8uK9NkkWaPpnZLXVmnjZNLJ/y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4063c533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4063c533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4063c533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4063c533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063c533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4063c533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063c533f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4063c533f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4063c533f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4063c533f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4063c533f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4063c533f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ES"/>
              <a:t>Primero medio 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/>
              <a:t>Unidad 1: “¿Por qué nos movemos por el mundo?”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Qué recursos se pueden ocupar en este género</a:t>
            </a:r>
            <a:endParaRPr/>
          </a:p>
        </p:txBody>
      </p:sp>
      <p:grpSp>
        <p:nvGrpSpPr>
          <p:cNvPr id="238" name="Google Shape;238;p10"/>
          <p:cNvGrpSpPr/>
          <p:nvPr/>
        </p:nvGrpSpPr>
        <p:grpSpPr>
          <a:xfrm>
            <a:off x="841486" y="1883312"/>
            <a:ext cx="10509027" cy="4235963"/>
            <a:chOff x="3286" y="57687"/>
            <a:chExt cx="10509027" cy="4235963"/>
          </a:xfrm>
        </p:grpSpPr>
        <p:sp>
          <p:nvSpPr>
            <p:cNvPr id="239" name="Google Shape;239;p10"/>
            <p:cNvSpPr/>
            <p:nvPr/>
          </p:nvSpPr>
          <p:spPr>
            <a:xfrm>
              <a:off x="3286" y="57687"/>
              <a:ext cx="3203971" cy="120548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0"/>
            <p:cNvSpPr txBox="1"/>
            <p:nvPr/>
          </p:nvSpPr>
          <p:spPr>
            <a:xfrm>
              <a:off x="3286" y="57687"/>
              <a:ext cx="3203971" cy="12054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97525" rIns="170675" bIns="97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s-E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Lenguaje figurado</a:t>
              </a:r>
              <a:endParaRPr/>
            </a:p>
          </p:txBody>
        </p:sp>
        <p:sp>
          <p:nvSpPr>
            <p:cNvPr id="241" name="Google Shape;241;p10"/>
            <p:cNvSpPr/>
            <p:nvPr/>
          </p:nvSpPr>
          <p:spPr>
            <a:xfrm>
              <a:off x="3286" y="1263170"/>
              <a:ext cx="3203971" cy="3030480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3286" y="1263170"/>
              <a:ext cx="3203971" cy="3030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70675" bIns="192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Uso de palabras que pueden perder su significado literal para ser interpretadas con nuevos sentidos o para provocar un efecto determinado</a:t>
              </a:r>
              <a:endParaRPr/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3655814" y="57687"/>
              <a:ext cx="3203971" cy="120548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3655814" y="57687"/>
              <a:ext cx="3203971" cy="12054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97525" rIns="170675" bIns="97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s-E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Tipo de palabras: Adjetivos</a:t>
              </a:r>
              <a:endParaRPr/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655814" y="1263170"/>
              <a:ext cx="3203971" cy="3030480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0"/>
            <p:cNvSpPr txBox="1"/>
            <p:nvPr/>
          </p:nvSpPr>
          <p:spPr>
            <a:xfrm>
              <a:off x="3655814" y="1263170"/>
              <a:ext cx="3203971" cy="3030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70675" bIns="192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Valoración que hace un emisor (refleja un punto de vista) sobre un hecho, tema o idea. </a:t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7308342" y="57687"/>
              <a:ext cx="3203971" cy="1205483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0"/>
            <p:cNvSpPr txBox="1"/>
            <p:nvPr/>
          </p:nvSpPr>
          <p:spPr>
            <a:xfrm>
              <a:off x="7308342" y="57687"/>
              <a:ext cx="3203971" cy="12054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0675" tIns="97525" rIns="170675" bIns="97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lang="es-ES" sz="2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Tipos de oraciones: desiderativas o duditativas</a:t>
              </a: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7308342" y="1263170"/>
              <a:ext cx="3203971" cy="3030480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0"/>
            <p:cNvSpPr txBox="1"/>
            <p:nvPr/>
          </p:nvSpPr>
          <p:spPr>
            <a:xfrm>
              <a:off x="7308342" y="1263170"/>
              <a:ext cx="3203971" cy="3030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000" tIns="128000" rIns="170675" bIns="192000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Char char="•"/>
              </a:pPr>
              <a:r>
                <a:rPr lang="es-E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 primeras expresan súplica o deseo. Las segundas, probabilidad o duda.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Qué recursos se pueden ocupar en este género: Tipos de argumentos</a:t>
            </a:r>
            <a:endParaRPr/>
          </a:p>
        </p:txBody>
      </p:sp>
      <p:grpSp>
        <p:nvGrpSpPr>
          <p:cNvPr id="256" name="Google Shape;256;p11"/>
          <p:cNvGrpSpPr/>
          <p:nvPr/>
        </p:nvGrpSpPr>
        <p:grpSpPr>
          <a:xfrm>
            <a:off x="838200" y="1907849"/>
            <a:ext cx="10512313" cy="4186889"/>
            <a:chOff x="0" y="82224"/>
            <a:chExt cx="10512313" cy="4186889"/>
          </a:xfrm>
        </p:grpSpPr>
        <p:sp>
          <p:nvSpPr>
            <p:cNvPr id="257" name="Google Shape;257;p11"/>
            <p:cNvSpPr/>
            <p:nvPr/>
          </p:nvSpPr>
          <p:spPr>
            <a:xfrm>
              <a:off x="0" y="82224"/>
              <a:ext cx="3203971" cy="7776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1"/>
            <p:cNvSpPr txBox="1"/>
            <p:nvPr/>
          </p:nvSpPr>
          <p:spPr>
            <a:xfrm>
              <a:off x="0" y="82224"/>
              <a:ext cx="3203971" cy="7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09725" rIns="192000" bIns="1097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s-E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Analogía</a:t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3286" y="859824"/>
              <a:ext cx="3203971" cy="3409289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 txBox="1"/>
            <p:nvPr/>
          </p:nvSpPr>
          <p:spPr>
            <a:xfrm>
              <a:off x="3286" y="859824"/>
              <a:ext cx="3203971" cy="3409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000" tIns="144000" rIns="192000" bIns="2160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lang="es-E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establece una semejanza entre dos conceptos, seres o cosas diferentes y se deduce que lo que es válido para uno, sirve para el otro</a:t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3655814" y="82224"/>
              <a:ext cx="3203971" cy="7776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 txBox="1"/>
            <p:nvPr/>
          </p:nvSpPr>
          <p:spPr>
            <a:xfrm>
              <a:off x="3655814" y="82224"/>
              <a:ext cx="3203971" cy="7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09725" rIns="192000" bIns="1097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s-E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Por signos</a:t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3655814" y="859824"/>
              <a:ext cx="3203971" cy="3409289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 txBox="1"/>
            <p:nvPr/>
          </p:nvSpPr>
          <p:spPr>
            <a:xfrm>
              <a:off x="3655814" y="859824"/>
              <a:ext cx="3203971" cy="3409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000" tIns="144000" rIns="192000" bIns="2160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lang="es-E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utilizan señales o indicios para establecer la existencia de un fenómeno</a:t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7308342" y="82224"/>
              <a:ext cx="3203971" cy="7776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 txBox="1"/>
            <p:nvPr/>
          </p:nvSpPr>
          <p:spPr>
            <a:xfrm>
              <a:off x="7308342" y="82224"/>
              <a:ext cx="3203971" cy="77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2000" tIns="109725" rIns="192000" bIns="1097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700"/>
                <a:buFont typeface="Calibri"/>
                <a:buNone/>
              </a:pPr>
              <a:r>
                <a:rPr lang="es-ES" sz="2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Por causa</a:t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7308342" y="859824"/>
              <a:ext cx="3203971" cy="3409289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 txBox="1"/>
            <p:nvPr/>
          </p:nvSpPr>
          <p:spPr>
            <a:xfrm>
              <a:off x="7308342" y="859824"/>
              <a:ext cx="3203971" cy="3409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4000" tIns="144000" rIns="192000" bIns="216025" anchor="t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lang="es-E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establece una relación causal entre dos hechos que fundamentan la tesis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Qué recursos se pueden ocupar en este género: Tipos de argumentos</a:t>
            </a:r>
            <a:endParaRPr/>
          </a:p>
        </p:txBody>
      </p:sp>
      <p:grpSp>
        <p:nvGrpSpPr>
          <p:cNvPr id="274" name="Google Shape;274;p12"/>
          <p:cNvGrpSpPr/>
          <p:nvPr/>
        </p:nvGrpSpPr>
        <p:grpSpPr>
          <a:xfrm>
            <a:off x="838251" y="1838316"/>
            <a:ext cx="10515496" cy="4325955"/>
            <a:chOff x="51" y="12691"/>
            <a:chExt cx="10515496" cy="4325955"/>
          </a:xfrm>
        </p:grpSpPr>
        <p:sp>
          <p:nvSpPr>
            <p:cNvPr id="275" name="Google Shape;275;p12"/>
            <p:cNvSpPr/>
            <p:nvPr/>
          </p:nvSpPr>
          <p:spPr>
            <a:xfrm>
              <a:off x="51" y="12691"/>
              <a:ext cx="4913783" cy="9792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2"/>
            <p:cNvSpPr txBox="1"/>
            <p:nvPr/>
          </p:nvSpPr>
          <p:spPr>
            <a:xfrm>
              <a:off x="51" y="12691"/>
              <a:ext cx="4913783" cy="9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800" tIns="138175" rIns="241800" bIns="138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s-E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Por autoridad</a:t>
              </a:r>
              <a:endParaRPr/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51" y="991891"/>
              <a:ext cx="4913783" cy="3346755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2"/>
            <p:cNvSpPr txBox="1"/>
            <p:nvPr/>
          </p:nvSpPr>
          <p:spPr>
            <a:xfrm>
              <a:off x="51" y="991891"/>
              <a:ext cx="4913783" cy="3346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350" tIns="181350" rIns="241800" bIns="272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alude a la opinión de expertos en el tema o personajes consagrados para sustentar la tesis</a:t>
              </a:r>
              <a:endParaRPr/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5601764" y="12691"/>
              <a:ext cx="4913783" cy="9792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2"/>
            <p:cNvSpPr txBox="1"/>
            <p:nvPr/>
          </p:nvSpPr>
          <p:spPr>
            <a:xfrm>
              <a:off x="5601764" y="12691"/>
              <a:ext cx="4913783" cy="97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1800" tIns="138175" rIns="241800" bIns="138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s-E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Generalización</a:t>
              </a:r>
              <a:endParaRPr/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5601764" y="991891"/>
              <a:ext cx="4913783" cy="3346755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2"/>
            <p:cNvSpPr txBox="1"/>
            <p:nvPr/>
          </p:nvSpPr>
          <p:spPr>
            <a:xfrm>
              <a:off x="5601764" y="991891"/>
              <a:ext cx="4913783" cy="3346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1350" tIns="181350" rIns="241800" bIns="272025" anchor="t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Char char="•"/>
              </a:pPr>
              <a:r>
                <a:rPr lang="es-ES" sz="3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partir de varios casos similares, se establece una tesis común que puede aplicar a un nuevo caso del mismo tipo. 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Cuándo se ocupa este género</a:t>
            </a:r>
            <a:endParaRPr/>
          </a:p>
        </p:txBody>
      </p:sp>
      <p:grpSp>
        <p:nvGrpSpPr>
          <p:cNvPr id="288" name="Google Shape;288;p13"/>
          <p:cNvGrpSpPr/>
          <p:nvPr/>
        </p:nvGrpSpPr>
        <p:grpSpPr>
          <a:xfrm>
            <a:off x="3920761" y="1826055"/>
            <a:ext cx="4350476" cy="4350476"/>
            <a:chOff x="3082561" y="430"/>
            <a:chExt cx="4350476" cy="4350476"/>
          </a:xfrm>
        </p:grpSpPr>
        <p:sp>
          <p:nvSpPr>
            <p:cNvPr id="289" name="Google Shape;289;p13"/>
            <p:cNvSpPr/>
            <p:nvPr/>
          </p:nvSpPr>
          <p:spPr>
            <a:xfrm>
              <a:off x="4050983" y="968852"/>
              <a:ext cx="2413632" cy="2413632"/>
            </a:xfrm>
            <a:prstGeom prst="ellipse">
              <a:avLst/>
            </a:prstGeom>
            <a:solidFill>
              <a:srgbClr val="4372C3">
                <a:alpha val="49803"/>
              </a:srgb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 txBox="1"/>
            <p:nvPr/>
          </p:nvSpPr>
          <p:spPr>
            <a:xfrm>
              <a:off x="4404451" y="1322320"/>
              <a:ext cx="1706696" cy="1706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650" tIns="26650" rIns="26650" bIns="266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s-ES" sz="2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Género argumentativo</a:t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4654391" y="430"/>
              <a:ext cx="1206816" cy="1206816"/>
            </a:xfrm>
            <a:prstGeom prst="ellipse">
              <a:avLst/>
            </a:prstGeom>
            <a:solidFill>
              <a:srgbClr val="4372C3">
                <a:alpha val="49803"/>
              </a:srgb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 txBox="1"/>
            <p:nvPr/>
          </p:nvSpPr>
          <p:spPr>
            <a:xfrm>
              <a:off x="4831125" y="177164"/>
              <a:ext cx="853348" cy="85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Columna de opinión</a:t>
              </a: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6226221" y="1572260"/>
              <a:ext cx="1206816" cy="1206816"/>
            </a:xfrm>
            <a:prstGeom prst="ellipse">
              <a:avLst/>
            </a:prstGeom>
            <a:solidFill>
              <a:srgbClr val="4372C3">
                <a:alpha val="49803"/>
              </a:srgb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 txBox="1"/>
            <p:nvPr/>
          </p:nvSpPr>
          <p:spPr>
            <a:xfrm>
              <a:off x="6402955" y="1748994"/>
              <a:ext cx="853348" cy="85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Editorial</a:t>
              </a: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4654391" y="3144090"/>
              <a:ext cx="1206816" cy="1206816"/>
            </a:xfrm>
            <a:prstGeom prst="ellipse">
              <a:avLst/>
            </a:prstGeom>
            <a:solidFill>
              <a:srgbClr val="4372C3">
                <a:alpha val="49803"/>
              </a:srgb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 txBox="1"/>
            <p:nvPr/>
          </p:nvSpPr>
          <p:spPr>
            <a:xfrm>
              <a:off x="4831125" y="3320824"/>
              <a:ext cx="853348" cy="85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Discursos </a:t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3082561" y="1572260"/>
              <a:ext cx="1206816" cy="1206816"/>
            </a:xfrm>
            <a:prstGeom prst="ellipse">
              <a:avLst/>
            </a:prstGeom>
            <a:solidFill>
              <a:srgbClr val="4372C3">
                <a:alpha val="49803"/>
              </a:srgbClr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 txBox="1"/>
            <p:nvPr/>
          </p:nvSpPr>
          <p:spPr>
            <a:xfrm>
              <a:off x="3259295" y="1748994"/>
              <a:ext cx="853348" cy="8533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Critica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063c533f6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Actividad de escritura</a:t>
            </a:r>
            <a:endParaRPr/>
          </a:p>
        </p:txBody>
      </p:sp>
      <p:sp>
        <p:nvSpPr>
          <p:cNvPr id="304" name="Google Shape;304;g34063c533f6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Objetivo: Construir una reseña de alguna de las obras dram{aticas revisadas en clase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063c533f6_0_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Antes de escribir</a:t>
            </a:r>
            <a:endParaRPr/>
          </a:p>
        </p:txBody>
      </p:sp>
      <p:sp>
        <p:nvSpPr>
          <p:cNvPr id="310" name="Google Shape;310;g34063c533f6_0_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Selecciona alguna de las obras revisadas en clase 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Bodas de sangre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Casa de muñecas.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En un párrafo (o menos) resume la trama principal de la obra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063c533f6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Antes de escribir</a:t>
            </a:r>
            <a:endParaRPr/>
          </a:p>
        </p:txBody>
      </p:sp>
      <p:sp>
        <p:nvSpPr>
          <p:cNvPr id="316" name="Google Shape;316;g34063c533f6_0_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Caracteriza a los personajes principales, tanto física, como sicológicamente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Caracteriza el espacio físico (la escenografía)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Sintetiza el conflicto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063c533f6_0_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Ahora, a escribir</a:t>
            </a:r>
            <a:endParaRPr/>
          </a:p>
        </p:txBody>
      </p:sp>
      <p:sp>
        <p:nvSpPr>
          <p:cNvPr id="322" name="Google Shape;322;g34063c533f6_0_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Una vez tengas todo eso, comenzaremos a escribir una reseña.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En un texto de esta naturaleza, se deben responder las siguientes preguntas: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¿Por qué seleccioné esta obra?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¿Qué aspectos de la obra puedo destacar?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¿Por qué es una buena idea leer esta obra?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ES"/>
              <a:t>¿La volvería a leer? ¿Por qué?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063c533f6_0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Ahora, a escribir</a:t>
            </a:r>
            <a:endParaRPr/>
          </a:p>
        </p:txBody>
      </p:sp>
      <p:sp>
        <p:nvSpPr>
          <p:cNvPr id="328" name="Google Shape;328;g34063c533f6_0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Instrucciones formales: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Elaborar una reseña de una de las obras estudiadas.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En un primer párrafo, se debe considerar una síntesis del contenido de la obra y algunos aspectos formales.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En el segundo párrafo, plantear la crítica (postura personal) y los argumentos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Se debe considerar como base para sus argumentos, las preguntas anteriores.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-ES"/>
              <a:t>Al menos uno de los argumentos, debe estar ser de tipo causal.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063c533f6_0_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g34063c533f6_0_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555171" y="9158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Casa de muñecas</a:t>
            </a:r>
            <a:endParaRPr/>
          </a:p>
        </p:txBody>
      </p:sp>
      <p:grpSp>
        <p:nvGrpSpPr>
          <p:cNvPr id="91" name="Google Shape;91;p2"/>
          <p:cNvGrpSpPr/>
          <p:nvPr/>
        </p:nvGrpSpPr>
        <p:grpSpPr>
          <a:xfrm>
            <a:off x="5992447" y="1164771"/>
            <a:ext cx="5361353" cy="4690209"/>
            <a:chOff x="3847961" y="1827157"/>
            <a:chExt cx="5029476" cy="4855138"/>
          </a:xfrm>
        </p:grpSpPr>
        <p:sp>
          <p:nvSpPr>
            <p:cNvPr id="92" name="Google Shape;92;p2"/>
            <p:cNvSpPr/>
            <p:nvPr/>
          </p:nvSpPr>
          <p:spPr>
            <a:xfrm>
              <a:off x="5628977" y="1827157"/>
              <a:ext cx="1467445" cy="1467445"/>
            </a:xfrm>
            <a:custGeom>
              <a:avLst/>
              <a:gdLst/>
              <a:ahLst/>
              <a:cxnLst/>
              <a:rect l="l" t="t" r="r" b="b"/>
              <a:pathLst>
                <a:path w="1467445" h="1467445" extrusionOk="0">
                  <a:moveTo>
                    <a:pt x="0" y="733723"/>
                  </a:moveTo>
                  <a:cubicBezTo>
                    <a:pt x="0" y="328499"/>
                    <a:pt x="328499" y="0"/>
                    <a:pt x="733723" y="0"/>
                  </a:cubicBezTo>
                  <a:cubicBezTo>
                    <a:pt x="1138947" y="0"/>
                    <a:pt x="1467446" y="328499"/>
                    <a:pt x="1467446" y="733723"/>
                  </a:cubicBezTo>
                  <a:cubicBezTo>
                    <a:pt x="1467446" y="1138947"/>
                    <a:pt x="1138947" y="1467446"/>
                    <a:pt x="733723" y="1467446"/>
                  </a:cubicBezTo>
                  <a:cubicBezTo>
                    <a:pt x="328499" y="1467446"/>
                    <a:pt x="0" y="1138947"/>
                    <a:pt x="0" y="733723"/>
                  </a:cubicBezTo>
                  <a:close/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36475" tIns="236475" rIns="236475" bIns="236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s-E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Personajes</a:t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160000">
              <a:off x="7049787" y="2953769"/>
              <a:ext cx="389025" cy="495262"/>
            </a:xfrm>
            <a:custGeom>
              <a:avLst/>
              <a:gdLst/>
              <a:ahLst/>
              <a:cxnLst/>
              <a:rect l="l" t="t" r="r" b="b"/>
              <a:pathLst>
                <a:path w="389025" h="495262" extrusionOk="0">
                  <a:moveTo>
                    <a:pt x="0" y="99052"/>
                  </a:moveTo>
                  <a:lnTo>
                    <a:pt x="194513" y="99052"/>
                  </a:lnTo>
                  <a:lnTo>
                    <a:pt x="194513" y="0"/>
                  </a:lnTo>
                  <a:lnTo>
                    <a:pt x="389025" y="247631"/>
                  </a:lnTo>
                  <a:lnTo>
                    <a:pt x="194513" y="495262"/>
                  </a:lnTo>
                  <a:lnTo>
                    <a:pt x="194513" y="396210"/>
                  </a:lnTo>
                  <a:lnTo>
                    <a:pt x="0" y="396210"/>
                  </a:lnTo>
                  <a:lnTo>
                    <a:pt x="0" y="99052"/>
                  </a:lnTo>
                  <a:close/>
                </a:path>
              </a:pathLst>
            </a:custGeom>
            <a:solidFill>
              <a:srgbClr val="ABBADE"/>
            </a:solidFill>
            <a:ln>
              <a:noFill/>
            </a:ln>
          </p:spPr>
          <p:txBody>
            <a:bodyPr spcFirstLastPara="1" wrap="square" lIns="0" tIns="99050" rIns="11670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409992" y="3121141"/>
              <a:ext cx="1467445" cy="1467445"/>
            </a:xfrm>
            <a:custGeom>
              <a:avLst/>
              <a:gdLst/>
              <a:ahLst/>
              <a:cxnLst/>
              <a:rect l="l" t="t" r="r" b="b"/>
              <a:pathLst>
                <a:path w="1467445" h="1467445" extrusionOk="0">
                  <a:moveTo>
                    <a:pt x="0" y="733723"/>
                  </a:moveTo>
                  <a:cubicBezTo>
                    <a:pt x="0" y="328499"/>
                    <a:pt x="328499" y="0"/>
                    <a:pt x="733723" y="0"/>
                  </a:cubicBezTo>
                  <a:cubicBezTo>
                    <a:pt x="1138947" y="0"/>
                    <a:pt x="1467446" y="328499"/>
                    <a:pt x="1467446" y="733723"/>
                  </a:cubicBezTo>
                  <a:cubicBezTo>
                    <a:pt x="1467446" y="1138947"/>
                    <a:pt x="1138947" y="1467446"/>
                    <a:pt x="733723" y="1467446"/>
                  </a:cubicBezTo>
                  <a:cubicBezTo>
                    <a:pt x="328499" y="1467446"/>
                    <a:pt x="0" y="1138947"/>
                    <a:pt x="0" y="733723"/>
                  </a:cubicBezTo>
                  <a:close/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36475" tIns="236475" rIns="236475" bIns="236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s-E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Conflicto</a:t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-4320000">
              <a:off x="7612461" y="4643616"/>
              <a:ext cx="389025" cy="495262"/>
            </a:xfrm>
            <a:custGeom>
              <a:avLst/>
              <a:gdLst/>
              <a:ahLst/>
              <a:cxnLst/>
              <a:rect l="l" t="t" r="r" b="b"/>
              <a:pathLst>
                <a:path w="389025" h="495262" extrusionOk="0">
                  <a:moveTo>
                    <a:pt x="389025" y="396210"/>
                  </a:moveTo>
                  <a:lnTo>
                    <a:pt x="194512" y="396210"/>
                  </a:lnTo>
                  <a:lnTo>
                    <a:pt x="194512" y="495262"/>
                  </a:lnTo>
                  <a:lnTo>
                    <a:pt x="0" y="247631"/>
                  </a:lnTo>
                  <a:lnTo>
                    <a:pt x="194512" y="0"/>
                  </a:lnTo>
                  <a:lnTo>
                    <a:pt x="194512" y="99052"/>
                  </a:lnTo>
                  <a:lnTo>
                    <a:pt x="389025" y="99052"/>
                  </a:lnTo>
                  <a:lnTo>
                    <a:pt x="389025" y="396210"/>
                  </a:lnTo>
                  <a:close/>
                </a:path>
              </a:pathLst>
            </a:custGeom>
            <a:solidFill>
              <a:srgbClr val="ABBADE"/>
            </a:solidFill>
            <a:ln>
              <a:noFill/>
            </a:ln>
          </p:spPr>
          <p:txBody>
            <a:bodyPr spcFirstLastPara="1" wrap="square" lIns="116700" tIns="99050" rIns="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729705" y="5214850"/>
              <a:ext cx="1467445" cy="1467445"/>
            </a:xfrm>
            <a:custGeom>
              <a:avLst/>
              <a:gdLst/>
              <a:ahLst/>
              <a:cxnLst/>
              <a:rect l="l" t="t" r="r" b="b"/>
              <a:pathLst>
                <a:path w="1467445" h="1467445" extrusionOk="0">
                  <a:moveTo>
                    <a:pt x="0" y="733723"/>
                  </a:moveTo>
                  <a:cubicBezTo>
                    <a:pt x="0" y="328499"/>
                    <a:pt x="328499" y="0"/>
                    <a:pt x="733723" y="0"/>
                  </a:cubicBezTo>
                  <a:cubicBezTo>
                    <a:pt x="1138947" y="0"/>
                    <a:pt x="1467446" y="328499"/>
                    <a:pt x="1467446" y="733723"/>
                  </a:cubicBezTo>
                  <a:cubicBezTo>
                    <a:pt x="1467446" y="1138947"/>
                    <a:pt x="1138947" y="1467446"/>
                    <a:pt x="733723" y="1467446"/>
                  </a:cubicBezTo>
                  <a:cubicBezTo>
                    <a:pt x="328499" y="1467446"/>
                    <a:pt x="0" y="1138947"/>
                    <a:pt x="0" y="733723"/>
                  </a:cubicBezTo>
                  <a:close/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36475" tIns="236475" rIns="236475" bIns="236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s-E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Escenas</a:t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179197" y="5700941"/>
              <a:ext cx="389026" cy="495263"/>
            </a:xfrm>
            <a:custGeom>
              <a:avLst/>
              <a:gdLst/>
              <a:ahLst/>
              <a:cxnLst/>
              <a:rect l="l" t="t" r="r" b="b"/>
              <a:pathLst>
                <a:path w="389025" h="495262" extrusionOk="0">
                  <a:moveTo>
                    <a:pt x="389025" y="396210"/>
                  </a:moveTo>
                  <a:lnTo>
                    <a:pt x="194512" y="396210"/>
                  </a:lnTo>
                  <a:lnTo>
                    <a:pt x="194512" y="495262"/>
                  </a:lnTo>
                  <a:lnTo>
                    <a:pt x="0" y="247631"/>
                  </a:lnTo>
                  <a:lnTo>
                    <a:pt x="194512" y="0"/>
                  </a:lnTo>
                  <a:lnTo>
                    <a:pt x="194512" y="99052"/>
                  </a:lnTo>
                  <a:lnTo>
                    <a:pt x="389025" y="99052"/>
                  </a:lnTo>
                  <a:lnTo>
                    <a:pt x="389025" y="396210"/>
                  </a:lnTo>
                  <a:close/>
                </a:path>
              </a:pathLst>
            </a:custGeom>
            <a:solidFill>
              <a:srgbClr val="ABBADE"/>
            </a:solidFill>
            <a:ln>
              <a:noFill/>
            </a:ln>
          </p:spPr>
          <p:txBody>
            <a:bodyPr spcFirstLastPara="1" wrap="square" lIns="116700" tIns="99050" rIns="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528249" y="5214850"/>
              <a:ext cx="1467445" cy="1467445"/>
            </a:xfrm>
            <a:custGeom>
              <a:avLst/>
              <a:gdLst/>
              <a:ahLst/>
              <a:cxnLst/>
              <a:rect l="l" t="t" r="r" b="b"/>
              <a:pathLst>
                <a:path w="1467445" h="1467445" extrusionOk="0">
                  <a:moveTo>
                    <a:pt x="0" y="733723"/>
                  </a:moveTo>
                  <a:cubicBezTo>
                    <a:pt x="0" y="328499"/>
                    <a:pt x="328499" y="0"/>
                    <a:pt x="733723" y="0"/>
                  </a:cubicBezTo>
                  <a:cubicBezTo>
                    <a:pt x="1138947" y="0"/>
                    <a:pt x="1467446" y="328499"/>
                    <a:pt x="1467446" y="733723"/>
                  </a:cubicBezTo>
                  <a:cubicBezTo>
                    <a:pt x="1467446" y="1138947"/>
                    <a:pt x="1138947" y="1467446"/>
                    <a:pt x="733723" y="1467446"/>
                  </a:cubicBezTo>
                  <a:cubicBezTo>
                    <a:pt x="328499" y="1467446"/>
                    <a:pt x="0" y="1138947"/>
                    <a:pt x="0" y="733723"/>
                  </a:cubicBezTo>
                  <a:close/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36475" tIns="236475" rIns="236475" bIns="236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s-E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Símbolos</a:t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4320000">
              <a:off x="4730717" y="4664557"/>
              <a:ext cx="389025" cy="495263"/>
            </a:xfrm>
            <a:custGeom>
              <a:avLst/>
              <a:gdLst/>
              <a:ahLst/>
              <a:cxnLst/>
              <a:rect l="l" t="t" r="r" b="b"/>
              <a:pathLst>
                <a:path w="389025" h="495262" extrusionOk="0">
                  <a:moveTo>
                    <a:pt x="389025" y="396210"/>
                  </a:moveTo>
                  <a:lnTo>
                    <a:pt x="194512" y="396210"/>
                  </a:lnTo>
                  <a:lnTo>
                    <a:pt x="194512" y="495262"/>
                  </a:lnTo>
                  <a:lnTo>
                    <a:pt x="0" y="247631"/>
                  </a:lnTo>
                  <a:lnTo>
                    <a:pt x="194512" y="0"/>
                  </a:lnTo>
                  <a:lnTo>
                    <a:pt x="194512" y="99052"/>
                  </a:lnTo>
                  <a:lnTo>
                    <a:pt x="389025" y="99052"/>
                  </a:lnTo>
                  <a:lnTo>
                    <a:pt x="389025" y="396210"/>
                  </a:lnTo>
                  <a:close/>
                </a:path>
              </a:pathLst>
            </a:custGeom>
            <a:solidFill>
              <a:srgbClr val="ABBADE"/>
            </a:solidFill>
            <a:ln>
              <a:noFill/>
            </a:ln>
          </p:spPr>
          <p:txBody>
            <a:bodyPr spcFirstLastPara="1" wrap="square" lIns="116700" tIns="99050" rIns="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847961" y="3121141"/>
              <a:ext cx="1467445" cy="1467445"/>
            </a:xfrm>
            <a:custGeom>
              <a:avLst/>
              <a:gdLst/>
              <a:ahLst/>
              <a:cxnLst/>
              <a:rect l="l" t="t" r="r" b="b"/>
              <a:pathLst>
                <a:path w="1467445" h="1467445" extrusionOk="0">
                  <a:moveTo>
                    <a:pt x="0" y="733723"/>
                  </a:moveTo>
                  <a:cubicBezTo>
                    <a:pt x="0" y="328499"/>
                    <a:pt x="328499" y="0"/>
                    <a:pt x="733723" y="0"/>
                  </a:cubicBezTo>
                  <a:cubicBezTo>
                    <a:pt x="1138947" y="0"/>
                    <a:pt x="1467446" y="328499"/>
                    <a:pt x="1467446" y="733723"/>
                  </a:cubicBezTo>
                  <a:cubicBezTo>
                    <a:pt x="1467446" y="1138947"/>
                    <a:pt x="1138947" y="1467446"/>
                    <a:pt x="733723" y="1467446"/>
                  </a:cubicBezTo>
                  <a:cubicBezTo>
                    <a:pt x="328499" y="1467446"/>
                    <a:pt x="0" y="1138947"/>
                    <a:pt x="0" y="733723"/>
                  </a:cubicBezTo>
                  <a:close/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36475" tIns="236475" rIns="236475" bIns="236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s-E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Temas</a:t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-2160000">
              <a:off x="5268771" y="2966712"/>
              <a:ext cx="389025" cy="495262"/>
            </a:xfrm>
            <a:custGeom>
              <a:avLst/>
              <a:gdLst/>
              <a:ahLst/>
              <a:cxnLst/>
              <a:rect l="l" t="t" r="r" b="b"/>
              <a:pathLst>
                <a:path w="389025" h="495262" extrusionOk="0">
                  <a:moveTo>
                    <a:pt x="0" y="99052"/>
                  </a:moveTo>
                  <a:lnTo>
                    <a:pt x="194513" y="99052"/>
                  </a:lnTo>
                  <a:lnTo>
                    <a:pt x="194513" y="0"/>
                  </a:lnTo>
                  <a:lnTo>
                    <a:pt x="389025" y="247631"/>
                  </a:lnTo>
                  <a:lnTo>
                    <a:pt x="194513" y="495262"/>
                  </a:lnTo>
                  <a:lnTo>
                    <a:pt x="194513" y="396210"/>
                  </a:lnTo>
                  <a:lnTo>
                    <a:pt x="0" y="396210"/>
                  </a:lnTo>
                  <a:lnTo>
                    <a:pt x="0" y="99052"/>
                  </a:lnTo>
                  <a:close/>
                </a:path>
              </a:pathLst>
            </a:custGeom>
            <a:solidFill>
              <a:srgbClr val="ABBADE"/>
            </a:solidFill>
            <a:ln>
              <a:noFill/>
            </a:ln>
          </p:spPr>
          <p:txBody>
            <a:bodyPr spcFirstLastPara="1" wrap="square" lIns="0" tIns="99050" rIns="116700" bIns="9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225469" y="1322554"/>
            <a:ext cx="5667424" cy="5359874"/>
            <a:chOff x="290427" y="1398"/>
            <a:chExt cx="5667424" cy="5359874"/>
          </a:xfrm>
        </p:grpSpPr>
        <p:sp>
          <p:nvSpPr>
            <p:cNvPr id="103" name="Google Shape;103;p2"/>
            <p:cNvSpPr/>
            <p:nvPr/>
          </p:nvSpPr>
          <p:spPr>
            <a:xfrm>
              <a:off x="290427" y="1398"/>
              <a:ext cx="2679937" cy="1607962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290427" y="1398"/>
              <a:ext cx="2679937" cy="1607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Personajes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Nora</a:t>
              </a:r>
              <a:b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Cristina</a:t>
              </a:r>
              <a:b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Krogstad</a:t>
              </a:r>
              <a:b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Torvaldo</a:t>
              </a:r>
              <a:b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Rank</a:t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3277914" y="4887"/>
              <a:ext cx="2679937" cy="1607962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3277914" y="4887"/>
              <a:ext cx="2679937" cy="1607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Conflicto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problema de un préstamo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cambio de Nora </a:t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90427" y="1877354"/>
              <a:ext cx="2679937" cy="1607962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290427" y="1877354"/>
              <a:ext cx="2679937" cy="1607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Escenas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Casa de los Helmer</a:t>
              </a:r>
              <a:endPara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3238358" y="1877354"/>
              <a:ext cx="2679937" cy="1607962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3238358" y="1877354"/>
              <a:ext cx="2679937" cy="1607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Símbolos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Los nombres de Torvaldo hacia Nora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 reputación personal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Las fechas festivas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baile de Nora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Calibri"/>
                <a:buNone/>
              </a:pPr>
              <a:endPara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764392" y="3753310"/>
              <a:ext cx="2679937" cy="1607962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1764392" y="3753310"/>
              <a:ext cx="2679937" cy="160796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9525" tIns="49525" rIns="49525" bIns="4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Temas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dinero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amor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rol de la mujer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 honestidad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lang="es-ES" sz="1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 familia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Casa de muñecas</a:t>
            </a:r>
            <a:endParaRPr/>
          </a:p>
        </p:txBody>
      </p:sp>
      <p:grpSp>
        <p:nvGrpSpPr>
          <p:cNvPr id="118" name="Google Shape;118;p3"/>
          <p:cNvGrpSpPr/>
          <p:nvPr/>
        </p:nvGrpSpPr>
        <p:grpSpPr>
          <a:xfrm>
            <a:off x="838200" y="1826158"/>
            <a:ext cx="10515600" cy="4350271"/>
            <a:chOff x="0" y="533"/>
            <a:chExt cx="10515600" cy="4350271"/>
          </a:xfrm>
        </p:grpSpPr>
        <p:cxnSp>
          <p:nvCxnSpPr>
            <p:cNvPr id="119" name="Google Shape;119;p3"/>
            <p:cNvCxnSpPr/>
            <p:nvPr/>
          </p:nvCxnSpPr>
          <p:spPr>
            <a:xfrm>
              <a:off x="0" y="3394652"/>
              <a:ext cx="10515600" cy="0"/>
            </a:xfrm>
            <a:prstGeom prst="straightConnector1">
              <a:avLst/>
            </a:pr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0" name="Google Shape;120;p3"/>
            <p:cNvCxnSpPr/>
            <p:nvPr/>
          </p:nvCxnSpPr>
          <p:spPr>
            <a:xfrm>
              <a:off x="0" y="1936595"/>
              <a:ext cx="10515600" cy="0"/>
            </a:xfrm>
            <a:prstGeom prst="straightConnector1">
              <a:avLst/>
            </a:pr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0" y="478538"/>
              <a:ext cx="10515600" cy="0"/>
            </a:xfrm>
            <a:prstGeom prst="straightConnector1">
              <a:avLst/>
            </a:pr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2" name="Google Shape;122;p3"/>
            <p:cNvSpPr/>
            <p:nvPr/>
          </p:nvSpPr>
          <p:spPr>
            <a:xfrm>
              <a:off x="2734055" y="533"/>
              <a:ext cx="7781544" cy="478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 txBox="1"/>
            <p:nvPr/>
          </p:nvSpPr>
          <p:spPr>
            <a:xfrm>
              <a:off x="2734055" y="533"/>
              <a:ext cx="7781544" cy="478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625" tIns="47625" rIns="47625" bIns="476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endPara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0" y="533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23338" y="23871"/>
              <a:ext cx="2687380" cy="45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625" tIns="47625" rIns="47625" bIns="4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dinero</a:t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0" y="478538"/>
              <a:ext cx="10515600" cy="956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 txBox="1"/>
            <p:nvPr/>
          </p:nvSpPr>
          <p:spPr>
            <a:xfrm>
              <a:off x="0" y="478538"/>
              <a:ext cx="10515600" cy="956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800" tIns="43800" rIns="43800" bIns="438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Tema insigne de la época.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Problemática que condena a Nora/enaltece a Trovaldo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734055" y="1458590"/>
              <a:ext cx="7781544" cy="478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2734055" y="1458590"/>
              <a:ext cx="7781544" cy="478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625" tIns="47625" rIns="47625" bIns="476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endPara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0" y="1458590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23338" y="1481928"/>
              <a:ext cx="2687380" cy="45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625" tIns="47625" rIns="47625" bIns="4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amor</a:t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0" y="1936595"/>
              <a:ext cx="10515600" cy="956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0" y="1936595"/>
              <a:ext cx="10515600" cy="956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800" tIns="43800" rIns="43800" bIns="438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amor incondicional de Nora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amor condicionado de Helmer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amor latente de Krogstag y Cristina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734055" y="2916647"/>
              <a:ext cx="7781544" cy="478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2734055" y="2916647"/>
              <a:ext cx="7781544" cy="4780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625" tIns="47625" rIns="47625" bIns="47625" anchor="b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endPara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0" y="2916647"/>
              <a:ext cx="2734056" cy="478004"/>
            </a:xfrm>
            <a:prstGeom prst="round2SameRect">
              <a:avLst>
                <a:gd name="adj1" fmla="val 16670"/>
                <a:gd name="adj2" fmla="val 0"/>
              </a:avLst>
            </a:prstGeom>
            <a:solidFill>
              <a:srgbClr val="4372C3"/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 txBox="1"/>
            <p:nvPr/>
          </p:nvSpPr>
          <p:spPr>
            <a:xfrm>
              <a:off x="23338" y="2939985"/>
              <a:ext cx="2687380" cy="4546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7625" tIns="47625" rIns="47625" bIns="47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lang="es-ES" sz="25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El rol de la mujer</a:t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0" y="3394652"/>
              <a:ext cx="10515600" cy="956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0" y="3394652"/>
              <a:ext cx="10515600" cy="9561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3800" tIns="43800" rIns="43800" bIns="438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Esposa y madre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Trabajadora y servicial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lang="es-ES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Nora y Cristina ejemplifican dos tipos de mujeres de la época. 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Preparación para la escritura</a:t>
            </a:r>
            <a:endParaRPr/>
          </a:p>
        </p:txBody>
      </p:sp>
      <p:sp>
        <p:nvSpPr>
          <p:cNvPr id="145" name="Google Shape;14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ES"/>
              <a:t>Antes de comenzar a escribir la reseña.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Antes de comenzar: Recordar</a:t>
            </a:r>
            <a:endParaRPr/>
          </a:p>
        </p:txBody>
      </p:sp>
      <p:grpSp>
        <p:nvGrpSpPr>
          <p:cNvPr id="151" name="Google Shape;151;p5"/>
          <p:cNvGrpSpPr/>
          <p:nvPr/>
        </p:nvGrpSpPr>
        <p:grpSpPr>
          <a:xfrm>
            <a:off x="1475449" y="1405783"/>
            <a:ext cx="10400864" cy="5063794"/>
            <a:chOff x="637250" y="23297"/>
            <a:chExt cx="10400864" cy="5063794"/>
          </a:xfrm>
        </p:grpSpPr>
        <p:sp>
          <p:nvSpPr>
            <p:cNvPr id="152" name="Google Shape;152;p5"/>
            <p:cNvSpPr/>
            <p:nvPr/>
          </p:nvSpPr>
          <p:spPr>
            <a:xfrm rot="5400000">
              <a:off x="984885" y="1477822"/>
              <a:ext cx="1312132" cy="1493816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BFC8E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637250" y="23297"/>
              <a:ext cx="2208858" cy="1546129"/>
            </a:xfrm>
            <a:prstGeom prst="roundRect">
              <a:avLst>
                <a:gd name="adj" fmla="val 1667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 txBox="1"/>
            <p:nvPr/>
          </p:nvSpPr>
          <p:spPr>
            <a:xfrm>
              <a:off x="712739" y="98786"/>
              <a:ext cx="2057880" cy="1395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s-E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Género dramático</a:t>
              </a: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3155322" y="106836"/>
              <a:ext cx="5002473" cy="1249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3155322" y="106836"/>
              <a:ext cx="5002473" cy="1249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•"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Diálogos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•"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Personajes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•"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Resolución de un conflicto</a:t>
              </a: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 rot="5400000">
              <a:off x="3631294" y="3258673"/>
              <a:ext cx="1312132" cy="1493816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BFC8E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3283659" y="1804148"/>
              <a:ext cx="2208858" cy="1546129"/>
            </a:xfrm>
            <a:prstGeom prst="roundRect">
              <a:avLst>
                <a:gd name="adj" fmla="val 1667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3359148" y="1879637"/>
              <a:ext cx="2057880" cy="1395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s-E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Estructura interna (tipo de texto)</a:t>
              </a: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370834" y="1696303"/>
              <a:ext cx="5667280" cy="1632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 txBox="1"/>
            <p:nvPr/>
          </p:nvSpPr>
          <p:spPr>
            <a:xfrm>
              <a:off x="5370834" y="1696303"/>
              <a:ext cx="5667280" cy="16326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•"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Acotaciones: Texto que establece directrices sobre como representar un personaje o escenario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3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Char char="•"/>
              </a:pPr>
              <a:r>
                <a:rPr lang="es-ES" sz="22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Diálogo</a:t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930067" y="3540962"/>
              <a:ext cx="2208858" cy="1546129"/>
            </a:xfrm>
            <a:prstGeom prst="roundRect">
              <a:avLst>
                <a:gd name="adj" fmla="val 16670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6005556" y="3616451"/>
              <a:ext cx="2057880" cy="13951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6675" tIns="106675" rIns="106675" bIns="106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Calibri"/>
                <a:buNone/>
              </a:pPr>
              <a:r>
                <a:rPr lang="es-E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Estructura </a:t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8120751" y="3646713"/>
              <a:ext cx="2917363" cy="1439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 txBox="1"/>
            <p:nvPr/>
          </p:nvSpPr>
          <p:spPr>
            <a:xfrm>
              <a:off x="8120751" y="3646713"/>
              <a:ext cx="2917363" cy="143913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Acto: Subida y bajada de telón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Escena: Entrada o salida de un personaje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Cuadro: Cambio de escenografía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Qué es el género argumentativo</a:t>
            </a:r>
            <a:endParaRPr/>
          </a:p>
        </p:txBody>
      </p:sp>
      <p:grpSp>
        <p:nvGrpSpPr>
          <p:cNvPr id="171" name="Google Shape;171;p6"/>
          <p:cNvGrpSpPr/>
          <p:nvPr/>
        </p:nvGrpSpPr>
        <p:grpSpPr>
          <a:xfrm>
            <a:off x="3158825" y="1828077"/>
            <a:ext cx="6342435" cy="4831526"/>
            <a:chOff x="2320625" y="2452"/>
            <a:chExt cx="6342435" cy="4831526"/>
          </a:xfrm>
        </p:grpSpPr>
        <p:sp>
          <p:nvSpPr>
            <p:cNvPr id="172" name="Google Shape;172;p6"/>
            <p:cNvSpPr/>
            <p:nvPr/>
          </p:nvSpPr>
          <p:spPr>
            <a:xfrm>
              <a:off x="2320625" y="2452"/>
              <a:ext cx="1761787" cy="1761787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2578633" y="260460"/>
              <a:ext cx="1245771" cy="1245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Tesis</a:t>
              </a:r>
              <a:endParaRPr/>
            </a:p>
          </p:txBody>
        </p:sp>
        <p:sp>
          <p:nvSpPr>
            <p:cNvPr id="174" name="Google Shape;174;p6"/>
            <p:cNvSpPr/>
            <p:nvPr/>
          </p:nvSpPr>
          <p:spPr>
            <a:xfrm>
              <a:off x="2690600" y="1907297"/>
              <a:ext cx="1021836" cy="1021836"/>
            </a:xfrm>
            <a:prstGeom prst="mathPlus">
              <a:avLst>
                <a:gd name="adj1" fmla="val 2352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2826044" y="2298047"/>
              <a:ext cx="750948" cy="2403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2320625" y="3072191"/>
              <a:ext cx="1761787" cy="1761787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 txBox="1"/>
            <p:nvPr/>
          </p:nvSpPr>
          <p:spPr>
            <a:xfrm>
              <a:off x="2578633" y="3330199"/>
              <a:ext cx="1245771" cy="12457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s-ES"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Argumentos</a:t>
              </a: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4346681" y="2090523"/>
              <a:ext cx="560248" cy="65538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4346681" y="2221600"/>
              <a:ext cx="392174" cy="3932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Calibri"/>
                <a:buNone/>
              </a:pPr>
              <a:endPara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139485" y="656428"/>
              <a:ext cx="3523575" cy="3523575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5655501" y="1172444"/>
              <a:ext cx="2491543" cy="24915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0625" tIns="40625" rIns="40625" bIns="406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s-ES" sz="3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Presenta un punto de vista que es defendido a lo largo del texto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642257" y="20183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Género argumentativo</a:t>
            </a:r>
            <a:endParaRPr/>
          </a:p>
        </p:txBody>
      </p:sp>
      <p:grpSp>
        <p:nvGrpSpPr>
          <p:cNvPr id="187" name="Google Shape;187;p7"/>
          <p:cNvGrpSpPr/>
          <p:nvPr/>
        </p:nvGrpSpPr>
        <p:grpSpPr>
          <a:xfrm>
            <a:off x="838200" y="1865312"/>
            <a:ext cx="10515600" cy="4271963"/>
            <a:chOff x="0" y="39687"/>
            <a:chExt cx="10515600" cy="4271963"/>
          </a:xfrm>
        </p:grpSpPr>
        <p:sp>
          <p:nvSpPr>
            <p:cNvPr id="188" name="Google Shape;188;p7"/>
            <p:cNvSpPr/>
            <p:nvPr/>
          </p:nvSpPr>
          <p:spPr>
            <a:xfrm>
              <a:off x="0" y="39687"/>
              <a:ext cx="3286125" cy="1971675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 txBox="1"/>
            <p:nvPr/>
          </p:nvSpPr>
          <p:spPr>
            <a:xfrm>
              <a:off x="0" y="39687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300"/>
                <a:buFont typeface="Calibri"/>
                <a:buNone/>
              </a:pPr>
              <a:r>
                <a:rPr lang="es-ES" sz="4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Qué es </a:t>
              </a: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3527655" y="61455"/>
              <a:ext cx="3286125" cy="1971675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 txBox="1"/>
            <p:nvPr/>
          </p:nvSpPr>
          <p:spPr>
            <a:xfrm>
              <a:off x="3527655" y="61455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300"/>
                <a:buFont typeface="Calibri"/>
                <a:buNone/>
              </a:pPr>
              <a:r>
                <a:rPr lang="es-ES" sz="4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Estructura</a:t>
              </a: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7229475" y="39687"/>
              <a:ext cx="3286125" cy="1971675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 txBox="1"/>
            <p:nvPr/>
          </p:nvSpPr>
          <p:spPr>
            <a:xfrm>
              <a:off x="7229475" y="39687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300"/>
                <a:buFont typeface="Calibri"/>
                <a:buNone/>
              </a:pPr>
              <a:r>
                <a:rPr lang="es-ES" sz="4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 qué sirve</a:t>
              </a: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07368" y="2339975"/>
              <a:ext cx="3286125" cy="1971675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 txBox="1"/>
            <p:nvPr/>
          </p:nvSpPr>
          <p:spPr>
            <a:xfrm>
              <a:off x="1807368" y="2339975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300"/>
                <a:buFont typeface="Calibri"/>
                <a:buNone/>
              </a:pPr>
              <a:r>
                <a:rPr lang="es-ES" sz="4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Qué recursos se ocupan</a:t>
              </a: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5422106" y="2339975"/>
              <a:ext cx="3286125" cy="1971675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 txBox="1"/>
            <p:nvPr/>
          </p:nvSpPr>
          <p:spPr>
            <a:xfrm>
              <a:off x="5422106" y="2339975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3825" tIns="163825" rIns="163825" bIns="16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300"/>
                <a:buFont typeface="Calibri"/>
                <a:buNone/>
              </a:pPr>
              <a:r>
                <a:rPr lang="es-ES" sz="43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Cuándo se ocupa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Estructura del género</a:t>
            </a:r>
            <a:endParaRPr/>
          </a:p>
        </p:txBody>
      </p:sp>
      <p:grpSp>
        <p:nvGrpSpPr>
          <p:cNvPr id="203" name="Google Shape;203;p8"/>
          <p:cNvGrpSpPr/>
          <p:nvPr/>
        </p:nvGrpSpPr>
        <p:grpSpPr>
          <a:xfrm>
            <a:off x="2345871" y="957943"/>
            <a:ext cx="7500256" cy="5769427"/>
            <a:chOff x="1964871" y="0"/>
            <a:chExt cx="7500256" cy="5769427"/>
          </a:xfrm>
        </p:grpSpPr>
        <p:sp>
          <p:nvSpPr>
            <p:cNvPr id="204" name="Google Shape;204;p8"/>
            <p:cNvSpPr/>
            <p:nvPr/>
          </p:nvSpPr>
          <p:spPr>
            <a:xfrm>
              <a:off x="6615030" y="3923211"/>
              <a:ext cx="2850097" cy="184621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 txBox="1"/>
            <p:nvPr/>
          </p:nvSpPr>
          <p:spPr>
            <a:xfrm>
              <a:off x="7510614" y="4425320"/>
              <a:ext cx="1913958" cy="130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Datos, investigación o estudio que sustenta su afirmación </a:t>
              </a: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6615030" y="0"/>
              <a:ext cx="2850097" cy="184621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 txBox="1"/>
            <p:nvPr/>
          </p:nvSpPr>
          <p:spPr>
            <a:xfrm>
              <a:off x="7510614" y="40555"/>
              <a:ext cx="1913958" cy="130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Razones por las cuales el emisor defiende y sostiene su idea. </a:t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1964871" y="0"/>
              <a:ext cx="2850097" cy="1846216"/>
            </a:xfrm>
            <a:prstGeom prst="roundRect">
              <a:avLst>
                <a:gd name="adj" fmla="val 10000"/>
              </a:avLst>
            </a:prstGeom>
            <a:solidFill>
              <a:schemeClr val="lt1">
                <a:alpha val="89803"/>
              </a:schemeClr>
            </a:solidFill>
            <a:ln w="12700" cap="flat" cmpd="sng">
              <a:solidFill>
                <a:srgbClr val="4372C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 txBox="1"/>
            <p:nvPr/>
          </p:nvSpPr>
          <p:spPr>
            <a:xfrm>
              <a:off x="2005426" y="40555"/>
              <a:ext cx="1913958" cy="1303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Char char="•"/>
              </a:pPr>
              <a:r>
                <a:rPr lang="es-ES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Idea que plantea el emisor sobre un tema, entonces, refleja su punto de vista</a:t>
              </a: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3159143" y="328857"/>
              <a:ext cx="2498162" cy="249816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 txBox="1"/>
            <p:nvPr/>
          </p:nvSpPr>
          <p:spPr>
            <a:xfrm>
              <a:off x="3890838" y="1060552"/>
              <a:ext cx="1766467" cy="1766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Tesis</a:t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5400000">
              <a:off x="5772694" y="328857"/>
              <a:ext cx="2498162" cy="249816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 txBox="1"/>
            <p:nvPr/>
          </p:nvSpPr>
          <p:spPr>
            <a:xfrm>
              <a:off x="5772694" y="1060552"/>
              <a:ext cx="1766467" cy="1766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Argumentos</a:t>
              </a: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rot="10800000">
              <a:off x="5772694" y="2942408"/>
              <a:ext cx="2498162" cy="249816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 txBox="1"/>
            <p:nvPr/>
          </p:nvSpPr>
          <p:spPr>
            <a:xfrm>
              <a:off x="5772694" y="2942408"/>
              <a:ext cx="1766467" cy="1766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6450" tIns="156450" rIns="156450" bIns="156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alibri"/>
                <a:buNone/>
              </a:pPr>
              <a:r>
                <a:rPr lang="es-ES" sz="2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Respaldo</a:t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-5400000">
              <a:off x="3159143" y="2942408"/>
              <a:ext cx="2498162" cy="249816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5283735" y="2365465"/>
              <a:ext cx="862529" cy="7500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ABBA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10800000">
              <a:off x="5283735" y="2653936"/>
              <a:ext cx="862529" cy="7500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solidFill>
              <a:srgbClr val="ABBADE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ES"/>
              <a:t>Para qué sirve el género argumentativo</a:t>
            </a:r>
            <a:endParaRPr/>
          </a:p>
        </p:txBody>
      </p:sp>
      <p:grpSp>
        <p:nvGrpSpPr>
          <p:cNvPr id="224" name="Google Shape;224;p9"/>
          <p:cNvGrpSpPr/>
          <p:nvPr/>
        </p:nvGrpSpPr>
        <p:grpSpPr>
          <a:xfrm>
            <a:off x="838200" y="1825678"/>
            <a:ext cx="10515600" cy="4351231"/>
            <a:chOff x="0" y="53"/>
            <a:chExt cx="10515600" cy="4351231"/>
          </a:xfrm>
        </p:grpSpPr>
        <p:sp>
          <p:nvSpPr>
            <p:cNvPr id="225" name="Google Shape;225;p9"/>
            <p:cNvSpPr/>
            <p:nvPr/>
          </p:nvSpPr>
          <p:spPr>
            <a:xfrm rot="5400000">
              <a:off x="6301587" y="-2303662"/>
              <a:ext cx="1698041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 txBox="1"/>
            <p:nvPr/>
          </p:nvSpPr>
          <p:spPr>
            <a:xfrm>
              <a:off x="3785616" y="295201"/>
              <a:ext cx="6647092" cy="1532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51425" rIns="102850" bIns="514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lang="es-E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Argumentos centrados en lo racional-lógico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lang="es-E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respaldan con datos, estudios o investigaciones comprobables</a:t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0" y="53"/>
              <a:ext cx="3785616" cy="2122552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 txBox="1"/>
            <p:nvPr/>
          </p:nvSpPr>
          <p:spPr>
            <a:xfrm>
              <a:off x="103614" y="103667"/>
              <a:ext cx="3578388" cy="1915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5725" tIns="102850" rIns="205725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400"/>
                <a:buFont typeface="Calibri"/>
                <a:buNone/>
              </a:pPr>
              <a:r>
                <a:rPr lang="es-E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Convencer</a:t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 rot="5400000">
              <a:off x="6301587" y="-74983"/>
              <a:ext cx="1698041" cy="6729984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CD3EA">
                <a:alpha val="89803"/>
              </a:srgbClr>
            </a:solidFill>
            <a:ln w="12700" cap="flat" cmpd="sng">
              <a:solidFill>
                <a:srgbClr val="CCD3EA">
                  <a:alpha val="89803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3785616" y="2523880"/>
              <a:ext cx="6647092" cy="1532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51425" rIns="102850" bIns="51425" anchor="ctr" anchorCtr="0">
              <a:noAutofit/>
            </a:bodyPr>
            <a:lstStyle/>
            <a:p>
              <a:pPr marL="228600" marR="0" lvl="1" indent="-2286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lang="es-E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Argumentos centrados en lo emotivo</a:t>
              </a:r>
              <a:endParaRPr/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405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Char char="•"/>
              </a:pPr>
              <a:r>
                <a:rPr lang="es-E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 respaldan por apelaciones directas al receptor, generan simpatía</a:t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0" y="2228732"/>
              <a:ext cx="3785616" cy="2122552"/>
            </a:xfrm>
            <a:prstGeom prst="roundRect">
              <a:avLst>
                <a:gd name="adj" fmla="val 16667"/>
              </a:avLst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 txBox="1"/>
            <p:nvPr/>
          </p:nvSpPr>
          <p:spPr>
            <a:xfrm>
              <a:off x="103614" y="2332346"/>
              <a:ext cx="3578388" cy="19153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5725" tIns="102850" rIns="205725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400"/>
                <a:buFont typeface="Calibri"/>
                <a:buNone/>
              </a:pPr>
              <a:r>
                <a:rPr lang="es-ES" sz="5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Persuadir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758</Words>
  <Application>Microsoft Macintosh PowerPoint</Application>
  <PresentationFormat>Panorámica</PresentationFormat>
  <Paragraphs>129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Calibri</vt:lpstr>
      <vt:lpstr>Tema de Office</vt:lpstr>
      <vt:lpstr>Primero medio </vt:lpstr>
      <vt:lpstr>Casa de muñecas</vt:lpstr>
      <vt:lpstr>Casa de muñecas</vt:lpstr>
      <vt:lpstr>Preparación para la escritura</vt:lpstr>
      <vt:lpstr>Antes de comenzar: Recordar</vt:lpstr>
      <vt:lpstr>Qué es el género argumentativo</vt:lpstr>
      <vt:lpstr>Género argumentativo</vt:lpstr>
      <vt:lpstr>Estructura del género</vt:lpstr>
      <vt:lpstr>Para qué sirve el género argumentativo</vt:lpstr>
      <vt:lpstr>Qué recursos se pueden ocupar en este género</vt:lpstr>
      <vt:lpstr>Qué recursos se pueden ocupar en este género: Tipos de argumentos</vt:lpstr>
      <vt:lpstr>Qué recursos se pueden ocupar en este género: Tipos de argumentos</vt:lpstr>
      <vt:lpstr>Cuándo se ocupa este género</vt:lpstr>
      <vt:lpstr>Actividad de escritura</vt:lpstr>
      <vt:lpstr>Antes de escribir</vt:lpstr>
      <vt:lpstr>Antes de escribir</vt:lpstr>
      <vt:lpstr>Ahora, a escribir</vt:lpstr>
      <vt:lpstr>Ahora, a escribir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Primero medio </dc:title>
  <dc:creator>Microsoft Office User</dc:creator>
  <cp:lastModifiedBy>Microsoft Office User</cp:lastModifiedBy>
  <cp:revision>1</cp:revision>
  <dcterms:created xsi:type="dcterms:W3CDTF">2024-05-27T19:02:31Z</dcterms:created>
  <dcterms:modified xsi:type="dcterms:W3CDTF">2025-04-07T13:47:39Z</dcterms:modified>
</cp:coreProperties>
</file>