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iQJ0kxChkZQOIDMxXcbKmqkOf28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0"/>
          <p:cNvSpPr txBox="1"/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2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7" name="Google Shape;47;p22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9" name="Google Shape;49;p22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61" name="Google Shape;61;p2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4pPr>
            <a:lvl5pPr indent="-2286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/>
        </p:txBody>
      </p:sp>
      <p:sp>
        <p:nvSpPr>
          <p:cNvPr id="69" name="Google Shape;69;p2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6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4325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1394303" y="2635311"/>
            <a:ext cx="6519985" cy="158737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Bookman Old Style"/>
              <a:buNone/>
            </a:pPr>
            <a:r>
              <a:rPr lang="es-CL" sz="4400">
                <a:latin typeface="Bookman Old Style"/>
                <a:ea typeface="Bookman Old Style"/>
                <a:cs typeface="Bookman Old Style"/>
                <a:sym typeface="Bookman Old Style"/>
              </a:rPr>
              <a:t>Unidad 1: “¿Por qué nos movemos por el mundo</a:t>
            </a:r>
            <a:endParaRPr b="1" sz="44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671" y="459635"/>
            <a:ext cx="4846320" cy="605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424906" y="651659"/>
            <a:ext cx="3332411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Características del lenguaje dramático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68009" y="1817859"/>
            <a:ext cx="3846207" cy="4278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AutoNum type="arabicPeriod"/>
            </a:pPr>
            <a:r>
              <a:rPr b="1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Diálogos: 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interacción verbal entre los personajes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AutoNum type="arabicPeriod"/>
            </a:pPr>
            <a:r>
              <a:rPr b="1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Monólogo: 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dialogo de un personaje consigo mismo, no oído por otros personajes. Suele contener una reflexión sobre el conflicto o un secreto que tendrá repercusión en el desenlace.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AutoNum type="arabicPeriod"/>
            </a:pPr>
            <a:r>
              <a:rPr b="1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Aparte: 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diálogo de los personajes hacia el público (romper cuarta pared)</a:t>
            </a:r>
            <a:endParaRPr/>
          </a:p>
          <a:p>
            <a:pPr indent="-2413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r>
              <a:t/>
            </a:r>
            <a:endParaRPr b="1" i="0" sz="16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212121"/>
              </a:buClr>
              <a:buSzPts val="1600"/>
              <a:buFont typeface="Arial"/>
              <a:buAutoNum type="arabicPeriod"/>
            </a:pPr>
            <a:r>
              <a:rPr b="1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Acotaciones: 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comentarios sobre entrada y salida de personajes, gestos, movimientos, vestuario, etc.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"/>
          <p:cNvSpPr txBox="1"/>
          <p:nvPr>
            <p:ph type="title"/>
          </p:nvPr>
        </p:nvSpPr>
        <p:spPr>
          <a:xfrm>
            <a:off x="1635124" y="377941"/>
            <a:ext cx="5873750" cy="76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Virtualidad teatral</a:t>
            </a:r>
            <a:endParaRPr/>
          </a:p>
        </p:txBody>
      </p:sp>
      <p:sp>
        <p:nvSpPr>
          <p:cNvPr id="174" name="Google Shape;174;p11"/>
          <p:cNvSpPr txBox="1"/>
          <p:nvPr/>
        </p:nvSpPr>
        <p:spPr>
          <a:xfrm>
            <a:off x="272296" y="1194509"/>
            <a:ext cx="85994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obra dramática es el texto escrito por el dramaturgo. Mientras que la obra teatral es una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representación física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material, de la obra dramática. El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director teatral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es el encargado de esta expresión de arte mediante la dirección de actores, escenografía, iluminación, vestuario, etc. Toda obra dramática, en esencia, se caracteriza por su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virtualidad  teatral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intención que el texto pueda llegar a representarse en cualquier época y lugar. </a:t>
            </a:r>
            <a:endParaRPr/>
          </a:p>
        </p:txBody>
      </p:sp>
      <p:sp>
        <p:nvSpPr>
          <p:cNvPr id="175" name="Google Shape;175;p11"/>
          <p:cNvSpPr txBox="1"/>
          <p:nvPr/>
        </p:nvSpPr>
        <p:spPr>
          <a:xfrm>
            <a:off x="401597" y="3429000"/>
            <a:ext cx="3991896" cy="2800767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La </a:t>
            </a:r>
            <a:r>
              <a:rPr b="1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virtualidad teatral 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implica que el texto incluirá todas </a:t>
            </a:r>
            <a:r>
              <a:rPr b="0" i="0" lang="es-CL" sz="1600" u="sng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indicaciones que su autor/a considere suficientes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para la representación.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No se debe confundir estas con un narrador, pues en la </a:t>
            </a:r>
            <a:r>
              <a:rPr b="1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puesta en escena</a:t>
            </a:r>
            <a:r>
              <a:rPr b="0" i="0" lang="es-CL" sz="16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las acotaciones no deben ser leídas por los actores, solo son una guía. En general, están señaladas en el texto con letra cursiva o entre paréntesis. 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a persona con un vestido largo&#10;&#10;Descripción generada automáticamente con confianza baja" id="176" name="Google Shape;176;p11"/>
          <p:cNvPicPr preferRelativeResize="0"/>
          <p:nvPr/>
        </p:nvPicPr>
        <p:blipFill rotWithShape="1">
          <a:blip r:embed="rId3">
            <a:alphaModFix/>
          </a:blip>
          <a:srcRect b="0" l="22799" r="17882" t="9548"/>
          <a:stretch/>
        </p:blipFill>
        <p:spPr>
          <a:xfrm>
            <a:off x="4750509" y="3108074"/>
            <a:ext cx="3991894" cy="35807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ala de tiempo&#10;&#10;Descripción generada automáticamente" id="181" name="Google Shape;181;p12"/>
          <p:cNvPicPr preferRelativeResize="0"/>
          <p:nvPr/>
        </p:nvPicPr>
        <p:blipFill rotWithShape="1">
          <a:blip r:embed="rId3">
            <a:alphaModFix/>
          </a:blip>
          <a:srcRect b="20666" l="0" r="0" t="0"/>
          <a:stretch/>
        </p:blipFill>
        <p:spPr>
          <a:xfrm>
            <a:off x="1114185" y="0"/>
            <a:ext cx="691563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"/>
          <p:cNvSpPr txBox="1"/>
          <p:nvPr>
            <p:ph type="title"/>
          </p:nvPr>
        </p:nvSpPr>
        <p:spPr>
          <a:xfrm>
            <a:off x="1635125" y="475588"/>
            <a:ext cx="5873750" cy="76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Estructura externa</a:t>
            </a:r>
            <a:endParaRPr/>
          </a:p>
        </p:txBody>
      </p:sp>
      <p:sp>
        <p:nvSpPr>
          <p:cNvPr id="188" name="Google Shape;188;p13"/>
          <p:cNvSpPr txBox="1"/>
          <p:nvPr/>
        </p:nvSpPr>
        <p:spPr>
          <a:xfrm>
            <a:off x="216120" y="1380576"/>
            <a:ext cx="8711760" cy="7270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0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Los textos dramáticos se desarrollan en secuencias, las que son señaladas claramente para la puesta en escena. </a:t>
            </a:r>
            <a:endParaRPr/>
          </a:p>
        </p:txBody>
      </p:sp>
      <p:sp>
        <p:nvSpPr>
          <p:cNvPr id="189" name="Google Shape;189;p13"/>
          <p:cNvSpPr txBox="1"/>
          <p:nvPr/>
        </p:nvSpPr>
        <p:spPr>
          <a:xfrm>
            <a:off x="428896" y="4655026"/>
            <a:ext cx="2412458" cy="1815882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Unidades mayores en que se divide la acción. Corresponden al inicio, desarrollo y desenlace de los acontecimientos dramáticos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3566158" y="4678107"/>
            <a:ext cx="2065840" cy="1815882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Están marcadas por la entradas o salidas de personajes, que hacen evolucionar la acción dramática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3"/>
          <p:cNvSpPr txBox="1"/>
          <p:nvPr/>
        </p:nvSpPr>
        <p:spPr>
          <a:xfrm>
            <a:off x="6463102" y="4678107"/>
            <a:ext cx="2091545" cy="1569660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Unidades menores en que se divide la acción.  Se marcan con el cambio escenográfico, en el teatro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13"/>
          <p:cNvSpPr/>
          <p:nvPr/>
        </p:nvSpPr>
        <p:spPr>
          <a:xfrm>
            <a:off x="694943" y="2451028"/>
            <a:ext cx="2065839" cy="1860605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ACTOS</a:t>
            </a:r>
            <a:endParaRPr/>
          </a:p>
        </p:txBody>
      </p:sp>
      <p:sp>
        <p:nvSpPr>
          <p:cNvPr id="193" name="Google Shape;193;p13"/>
          <p:cNvSpPr/>
          <p:nvPr/>
        </p:nvSpPr>
        <p:spPr>
          <a:xfrm>
            <a:off x="3566159" y="2451028"/>
            <a:ext cx="2065839" cy="1938528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Escenas</a:t>
            </a:r>
            <a:endParaRPr/>
          </a:p>
        </p:txBody>
      </p:sp>
      <p:sp>
        <p:nvSpPr>
          <p:cNvPr id="194" name="Google Shape;194;p13"/>
          <p:cNvSpPr/>
          <p:nvPr/>
        </p:nvSpPr>
        <p:spPr>
          <a:xfrm>
            <a:off x="6503034" y="2451028"/>
            <a:ext cx="1975104" cy="1938528"/>
          </a:xfrm>
          <a:prstGeom prst="ellipse">
            <a:avLst/>
          </a:prstGeom>
          <a:solidFill>
            <a:srgbClr val="FFF2C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8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CUADROS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4"/>
          <p:cNvSpPr txBox="1"/>
          <p:nvPr>
            <p:ph type="title"/>
          </p:nvPr>
        </p:nvSpPr>
        <p:spPr>
          <a:xfrm>
            <a:off x="1635125" y="475588"/>
            <a:ext cx="5873750" cy="76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Estructura interna</a:t>
            </a:r>
            <a:endParaRPr/>
          </a:p>
        </p:txBody>
      </p:sp>
      <p:sp>
        <p:nvSpPr>
          <p:cNvPr id="201" name="Google Shape;201;p14"/>
          <p:cNvSpPr txBox="1"/>
          <p:nvPr/>
        </p:nvSpPr>
        <p:spPr>
          <a:xfrm>
            <a:off x="216120" y="1382957"/>
            <a:ext cx="8711760" cy="1256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Los textos dramáticos poseen una estructura particular que desarrollará la acción dramática, la suma de “movimientos” internos y externos de </a:t>
            </a:r>
            <a:r>
              <a:rPr b="1" i="0" lang="es-CL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las fuerzas antagónicas</a:t>
            </a:r>
            <a:r>
              <a:rPr b="0" i="0" lang="es-CL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. Está compuesta por los incidentes mayores o menores que conforman la intriga.</a:t>
            </a:r>
            <a:endParaRPr b="0" i="0" sz="1800" u="none" cap="none" strike="noStrike">
              <a:solidFill>
                <a:srgbClr val="21212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4"/>
          <p:cNvSpPr/>
          <p:nvPr/>
        </p:nvSpPr>
        <p:spPr>
          <a:xfrm>
            <a:off x="915071" y="2950543"/>
            <a:ext cx="2386346" cy="18966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Presentación del conflicto</a:t>
            </a:r>
            <a:endParaRPr/>
          </a:p>
        </p:txBody>
      </p:sp>
      <p:sp>
        <p:nvSpPr>
          <p:cNvPr id="203" name="Google Shape;203;p14"/>
          <p:cNvSpPr/>
          <p:nvPr/>
        </p:nvSpPr>
        <p:spPr>
          <a:xfrm>
            <a:off x="6281495" y="2950543"/>
            <a:ext cx="2276654" cy="18966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Desenlace del conflicto </a:t>
            </a:r>
            <a:endParaRPr/>
          </a:p>
        </p:txBody>
      </p:sp>
      <p:sp>
        <p:nvSpPr>
          <p:cNvPr id="204" name="Google Shape;204;p14"/>
          <p:cNvSpPr/>
          <p:nvPr/>
        </p:nvSpPr>
        <p:spPr>
          <a:xfrm>
            <a:off x="3598283" y="2950543"/>
            <a:ext cx="2386346" cy="1896616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9CC2E5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0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Desarrollo del conflicto</a:t>
            </a:r>
            <a:endParaRPr/>
          </a:p>
        </p:txBody>
      </p:sp>
      <p:sp>
        <p:nvSpPr>
          <p:cNvPr id="205" name="Google Shape;205;p14"/>
          <p:cNvSpPr txBox="1"/>
          <p:nvPr/>
        </p:nvSpPr>
        <p:spPr>
          <a:xfrm>
            <a:off x="344098" y="5105788"/>
            <a:ext cx="2807208" cy="95410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LAS FUERZAS ESTÁN EN UN EQUILIBRIO PRECARIOS. SE PRESENTA EL CONFLICTO O PROBLEMA</a:t>
            </a:r>
            <a:endParaRPr/>
          </a:p>
        </p:txBody>
      </p:sp>
      <p:sp>
        <p:nvSpPr>
          <p:cNvPr id="206" name="Google Shape;206;p14"/>
          <p:cNvSpPr txBox="1"/>
          <p:nvPr/>
        </p:nvSpPr>
        <p:spPr>
          <a:xfrm>
            <a:off x="3422059" y="5127843"/>
            <a:ext cx="2412459" cy="95410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OCURRE UN QUIEBRE Y LAS ACCIONES LLEGAN A UN </a:t>
            </a:r>
            <a:r>
              <a:rPr b="1" i="0" lang="es-CL" sz="1400" u="none" cap="none" strike="noStrike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CLÍMAX</a:t>
            </a:r>
            <a:r>
              <a:rPr b="1" i="0" lang="es-CL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(MOMENTO DE MAYOR TENSIÓN)</a:t>
            </a:r>
            <a:endParaRPr/>
          </a:p>
        </p:txBody>
      </p:sp>
      <p:sp>
        <p:nvSpPr>
          <p:cNvPr id="207" name="Google Shape;207;p14"/>
          <p:cNvSpPr txBox="1"/>
          <p:nvPr/>
        </p:nvSpPr>
        <p:spPr>
          <a:xfrm>
            <a:off x="6105271" y="5158439"/>
            <a:ext cx="2807208" cy="954107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14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LA ACCIÓN TOMA CURSO HACIA UN FINAL EN QUE LAS FUERZAS SE ANULAN O SE IMPONE UNA SOBRE LA OTRA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6728" y="0"/>
            <a:ext cx="5430543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title"/>
          </p:nvPr>
        </p:nvSpPr>
        <p:spPr>
          <a:xfrm>
            <a:off x="1635125" y="475588"/>
            <a:ext cx="5873750" cy="76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El teatro</a:t>
            </a:r>
            <a:endParaRPr/>
          </a:p>
        </p:txBody>
      </p:sp>
      <p:sp>
        <p:nvSpPr>
          <p:cNvPr id="95" name="Google Shape;95;p2"/>
          <p:cNvSpPr txBox="1"/>
          <p:nvPr/>
        </p:nvSpPr>
        <p:spPr>
          <a:xfrm>
            <a:off x="216120" y="1305341"/>
            <a:ext cx="87117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concepto de teatro proviene del griego </a:t>
            </a:r>
            <a:r>
              <a:rPr b="0" i="1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theátrón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“lugar para contemplar” y se originó en la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Antigua Grecia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donde se representaron tragedias y comedias en grandes construcciones situadas en espacios abiertos que facilitaban la contemplación y acústica. Estas obras se inspiraban en aspectos de la sociedad ateniense y buscaban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educar a los ciudadanos 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según la moral de la época.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n que contiene exterior, edificio, pájaro, oveja&#10;&#10;Descripción generada automáticamente"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6120" y="2894324"/>
            <a:ext cx="5030583" cy="3630374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"/>
          <p:cNvSpPr txBox="1"/>
          <p:nvPr/>
        </p:nvSpPr>
        <p:spPr>
          <a:xfrm>
            <a:off x="5409267" y="3832348"/>
            <a:ext cx="3518613" cy="1754326"/>
          </a:xfrm>
          <a:prstGeom prst="rect">
            <a:avLst/>
          </a:prstGeom>
          <a:solidFill>
            <a:srgbClr val="DDEAF6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teatro griego, como en muchas culturas, estaba vinculado a la celebración de festivales y rituales a los dioses, principalmente a Dionisio, dios de la fertilidad y el vino.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>
            <p:ph type="title"/>
          </p:nvPr>
        </p:nvSpPr>
        <p:spPr>
          <a:xfrm>
            <a:off x="1635125" y="475588"/>
            <a:ext cx="5873750" cy="76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Género dramático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216120" y="1305341"/>
            <a:ext cx="8711760" cy="1262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Conjunto de obras literarias cuyo contenido presenta un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CONFLICTO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propio de la naturaleza humana que se va desarrollando a través del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diálogo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 los personajes.</a:t>
            </a:r>
            <a:r>
              <a:rPr b="0" i="0" lang="es-CL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 Se conoce como </a:t>
            </a:r>
            <a:r>
              <a:rPr b="1" i="0" lang="es-CL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dramaturgo </a:t>
            </a:r>
            <a:r>
              <a:rPr b="0" i="0" lang="es-CL" sz="1800" u="none" cap="none" strike="noStrike">
                <a:solidFill>
                  <a:srgbClr val="212121"/>
                </a:solidFill>
                <a:latin typeface="Arial"/>
                <a:ea typeface="Arial"/>
                <a:cs typeface="Arial"/>
                <a:sym typeface="Arial"/>
              </a:rPr>
              <a:t>a quienes escriben textos dramáticos con el objetivo de que estos lleguen a ser representados en un escenario.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Imagen que contiene persona, interior, techo, parado&#10;&#10;Descripción generada automáticamente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3468" y="2700680"/>
            <a:ext cx="5417064" cy="38599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628650" y="3348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Subgéneros dramáticos</a:t>
            </a:r>
            <a:endParaRPr/>
          </a:p>
        </p:txBody>
      </p:sp>
      <p:sp>
        <p:nvSpPr>
          <p:cNvPr id="112" name="Google Shape;112;p4"/>
          <p:cNvSpPr txBox="1"/>
          <p:nvPr>
            <p:ph idx="1" type="body"/>
          </p:nvPr>
        </p:nvSpPr>
        <p:spPr>
          <a:xfrm>
            <a:off x="228600" y="2346833"/>
            <a:ext cx="4471416" cy="4351338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600"/>
              <a:t>Obra dramática de tono mayor.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600"/>
              <a:t>Personajes mitológicos, heroicos, principales, de la realeza.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600"/>
              <a:t>El conflicto más importante es la lucha del hombre contra el </a:t>
            </a:r>
            <a:r>
              <a:rPr b="1" i="1" lang="es-CL" sz="2600"/>
              <a:t>destino</a:t>
            </a:r>
            <a:r>
              <a:rPr i="1" lang="es-CL" sz="2600"/>
              <a:t>, hado, sino </a:t>
            </a:r>
            <a:r>
              <a:rPr lang="es-CL" sz="2600"/>
              <a:t>o</a:t>
            </a:r>
            <a:r>
              <a:rPr i="1" lang="es-CL" sz="2600"/>
              <a:t> moira. </a:t>
            </a:r>
            <a:r>
              <a:rPr lang="es-CL" sz="2600"/>
              <a:t>Este es generalmente funesto y fatal.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s-CL" sz="2600"/>
              <a:t>La acción provoca un estado de </a:t>
            </a:r>
            <a:r>
              <a:rPr b="1" i="1" lang="es-CL" sz="2600"/>
              <a:t>CATARSIS</a:t>
            </a:r>
            <a:r>
              <a:rPr b="1" lang="es-CL" sz="2600"/>
              <a:t> </a:t>
            </a:r>
            <a:r>
              <a:rPr lang="es-CL" sz="2600"/>
              <a:t>en el protagonista y en el público.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 txBox="1"/>
          <p:nvPr/>
        </p:nvSpPr>
        <p:spPr>
          <a:xfrm>
            <a:off x="4956050" y="2346833"/>
            <a:ext cx="3861054" cy="4351338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C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Obra dramática de tono mayor.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C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Personajes corrientes, sometidos a los embates de la vida cotidiana.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C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Diálogos humorísticos, pero con visión crítica de los hechos.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C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acción dramática tiende a mostrar al protagonista como vencedor.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0" i="0" lang="es-CL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 final suele ser feliz y entregar una enseñanza moral.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 txBox="1"/>
          <p:nvPr/>
        </p:nvSpPr>
        <p:spPr>
          <a:xfrm>
            <a:off x="1554480" y="1622109"/>
            <a:ext cx="1819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Tragedia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5976749" y="1644968"/>
            <a:ext cx="1819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Comedia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6" name="Google Shape;116;p4"/>
          <p:cNvCxnSpPr/>
          <p:nvPr/>
        </p:nvCxnSpPr>
        <p:spPr>
          <a:xfrm flipH="1">
            <a:off x="3310128" y="1060704"/>
            <a:ext cx="969264" cy="493776"/>
          </a:xfrm>
          <a:prstGeom prst="straightConnector1">
            <a:avLst/>
          </a:prstGeom>
          <a:noFill/>
          <a:ln cap="flat" cmpd="sng" w="57150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7" name="Google Shape;117;p4"/>
          <p:cNvCxnSpPr/>
          <p:nvPr/>
        </p:nvCxnSpPr>
        <p:spPr>
          <a:xfrm>
            <a:off x="4956050" y="1060704"/>
            <a:ext cx="1148715" cy="493776"/>
          </a:xfrm>
          <a:prstGeom prst="straightConnector1">
            <a:avLst/>
          </a:prstGeom>
          <a:noFill/>
          <a:ln cap="flat" cmpd="sng" w="57150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5"/>
          <p:cNvSpPr txBox="1"/>
          <p:nvPr>
            <p:ph type="title"/>
          </p:nvPr>
        </p:nvSpPr>
        <p:spPr>
          <a:xfrm>
            <a:off x="628650" y="33487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Subgéneros dramáticos</a:t>
            </a:r>
            <a:endParaRPr/>
          </a:p>
        </p:txBody>
      </p:sp>
      <p:sp>
        <p:nvSpPr>
          <p:cNvPr id="124" name="Google Shape;124;p5"/>
          <p:cNvSpPr txBox="1"/>
          <p:nvPr>
            <p:ph idx="1" type="body"/>
          </p:nvPr>
        </p:nvSpPr>
        <p:spPr>
          <a:xfrm>
            <a:off x="228600" y="2346833"/>
            <a:ext cx="4471416" cy="3779647"/>
          </a:xfrm>
          <a:prstGeom prst="rect">
            <a:avLst/>
          </a:prstGeom>
          <a:noFill/>
          <a:ln cap="flat" cmpd="sng" w="952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Obra literaria mayor que muestra acciones de los personajes donde lo trágico y lo cómico no se excluyen.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Su tono es melancólico, porque enfatiza en aspectos valóricos de la sociedad humana, que son atropellados.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Enfatiza en la perspectiva social.</a:t>
            </a:r>
            <a:endParaRPr/>
          </a:p>
          <a:p>
            <a:pPr indent="-171450" lvl="0" marL="171450" rtl="0" algn="just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s-CL">
                <a:latin typeface="Arial"/>
                <a:ea typeface="Arial"/>
                <a:cs typeface="Arial"/>
                <a:sym typeface="Arial"/>
              </a:rPr>
              <a:t>Se originó en la España renacentista.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/>
          </a:p>
        </p:txBody>
      </p:sp>
      <p:sp>
        <p:nvSpPr>
          <p:cNvPr id="125" name="Google Shape;125;p5"/>
          <p:cNvSpPr txBox="1"/>
          <p:nvPr/>
        </p:nvSpPr>
        <p:spPr>
          <a:xfrm>
            <a:off x="4956050" y="2346833"/>
            <a:ext cx="3861054" cy="4351338"/>
          </a:xfrm>
          <a:prstGeom prst="rect">
            <a:avLst/>
          </a:prstGeom>
          <a:solidFill>
            <a:srgbClr val="FBE4D4"/>
          </a:solid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s-CL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Comparte elementos de la comedia y la tragedia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s-CL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personaje no es un ser mitológico sino que son personas comunes y corrientes. 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0" i="0" lang="es-CL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desenlace del drama, aunque tiende a ser trágico, no siempre lo es.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CL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incluir sarcasmo y parodia.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</a:pPr>
            <a:r>
              <a:rPr b="0" i="0" lang="es-CL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Pueden ocurrir situaciones inesperadas, pero realistas.</a:t>
            </a:r>
            <a:endParaRPr b="0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1554480" y="1622109"/>
            <a:ext cx="181965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El drama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 txBox="1"/>
          <p:nvPr/>
        </p:nvSpPr>
        <p:spPr>
          <a:xfrm>
            <a:off x="5466399" y="1689738"/>
            <a:ext cx="2840355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L" sz="2400" u="none" cap="none" strike="noStrike">
                <a:solidFill>
                  <a:srgbClr val="7030A0"/>
                </a:solidFill>
                <a:latin typeface="Bookman Old Style"/>
                <a:ea typeface="Bookman Old Style"/>
                <a:cs typeface="Bookman Old Style"/>
                <a:sym typeface="Bookman Old Style"/>
              </a:rPr>
              <a:t>La tragicomedia </a:t>
            </a:r>
            <a:endParaRPr b="1" i="0" sz="18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8" name="Google Shape;128;p5"/>
          <p:cNvCxnSpPr/>
          <p:nvPr/>
        </p:nvCxnSpPr>
        <p:spPr>
          <a:xfrm flipH="1">
            <a:off x="3310128" y="1060704"/>
            <a:ext cx="969264" cy="493776"/>
          </a:xfrm>
          <a:prstGeom prst="straightConnector1">
            <a:avLst/>
          </a:prstGeom>
          <a:noFill/>
          <a:ln cap="flat" cmpd="sng" w="57150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29" name="Google Shape;129;p5"/>
          <p:cNvCxnSpPr/>
          <p:nvPr/>
        </p:nvCxnSpPr>
        <p:spPr>
          <a:xfrm>
            <a:off x="4956050" y="1060704"/>
            <a:ext cx="1148715" cy="493776"/>
          </a:xfrm>
          <a:prstGeom prst="straightConnector1">
            <a:avLst/>
          </a:prstGeom>
          <a:noFill/>
          <a:ln cap="flat" cmpd="sng" w="57150">
            <a:solidFill>
              <a:srgbClr val="C55A1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360759" y="3752849"/>
            <a:ext cx="2468166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Bookman Old Style"/>
              <a:buNone/>
            </a:pPr>
            <a:r>
              <a:rPr lang="es-CL" sz="3100">
                <a:latin typeface="Bookman Old Style"/>
                <a:ea typeface="Bookman Old Style"/>
                <a:cs typeface="Bookman Old Style"/>
                <a:sym typeface="Bookman Old Style"/>
              </a:rPr>
              <a:t>Subgéneros menores</a:t>
            </a:r>
            <a:endParaRPr sz="3100">
              <a:latin typeface="Bookman Old Style"/>
              <a:ea typeface="Bookman Old Style"/>
              <a:cs typeface="Bookman Old Style"/>
              <a:sym typeface="Bookman Old Style"/>
            </a:endParaRPr>
          </a:p>
        </p:txBody>
      </p:sp>
      <p:pic>
        <p:nvPicPr>
          <p:cNvPr descr="Un grupo de personas disfrazadas&#10;&#10;Descripción generada automáticamente con confianza media" id="136" name="Google Shape;136;p6"/>
          <p:cNvPicPr preferRelativeResize="0"/>
          <p:nvPr/>
        </p:nvPicPr>
        <p:blipFill rotWithShape="1">
          <a:blip r:embed="rId3">
            <a:alphaModFix/>
          </a:blip>
          <a:srcRect b="2398" l="0" r="0" t="25460"/>
          <a:stretch/>
        </p:blipFill>
        <p:spPr>
          <a:xfrm>
            <a:off x="20" y="-45710"/>
            <a:ext cx="9143980" cy="3710603"/>
          </a:xfrm>
          <a:custGeom>
            <a:rect b="b" l="l" r="r" t="t"/>
            <a:pathLst>
              <a:path extrusionOk="0" h="3692092" w="12192000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7" name="Google Shape;137;p6"/>
          <p:cNvSpPr txBox="1"/>
          <p:nvPr/>
        </p:nvSpPr>
        <p:spPr>
          <a:xfrm>
            <a:off x="3169180" y="4054602"/>
            <a:ext cx="5773651" cy="24526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Farsa:  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cómica, grotesca y bufonesca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Sainete: 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cómica, a continuación de una obra mayor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Loa: 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introducción a una obra mayor.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Entremés: 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tradición popular.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Autosacramental: 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enseñanzas bíblicas.	</a:t>
            </a:r>
            <a:endParaRPr/>
          </a:p>
          <a:p>
            <a:pPr indent="-228600" lvl="0" marL="22860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Ópera: </a:t>
            </a:r>
            <a:r>
              <a:rPr b="0" i="0" lang="es-CL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marionetas, pantomima, etc.</a:t>
            </a:r>
            <a:endParaRPr/>
          </a:p>
          <a:p>
            <a:pPr indent="-134620" lvl="0" marL="228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lang="es-CL"/>
              <a:t>Personajes</a:t>
            </a:r>
            <a:endParaRPr/>
          </a:p>
        </p:txBody>
      </p:sp>
      <p:sp>
        <p:nvSpPr>
          <p:cNvPr id="143" name="Google Shape;143;p7"/>
          <p:cNvSpPr txBox="1"/>
          <p:nvPr>
            <p:ph idx="1" type="body"/>
          </p:nvPr>
        </p:nvSpPr>
        <p:spPr>
          <a:xfrm>
            <a:off x="628650" y="1825625"/>
            <a:ext cx="464199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71481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ct val="1000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El héroe trágico de la tragedia griega es una persona que comete injusticias o lesiones que lo llevan a su desgracia. En primera instancia, no acepta su condición como causante de sus propias desgracias, pero luego es consciente de las razones de su sufrimiento y acepta su destino.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1D35"/>
              </a:buClr>
              <a:buSzPct val="1000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Es consciente de las razones de su sufrimiento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1D35"/>
              </a:buClr>
              <a:buSzPct val="1000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Es capaz de reflexionar y aceptar su destino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1D35"/>
              </a:buClr>
              <a:buSzPct val="1000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Comete injusticias o lesiones que lo llevan a su desgracia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1D35"/>
              </a:buClr>
              <a:buSzPct val="1000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Sus decisiones son yerros y lo alejan de lo que se propone </a:t>
            </a:r>
            <a:endParaRPr/>
          </a:p>
          <a:p>
            <a:pPr indent="-171450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1D35"/>
              </a:buClr>
              <a:buSzPct val="1000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Su destino se debe a las limitaciones y fragilidades de la existencia humana </a:t>
            </a:r>
            <a:endParaRPr/>
          </a:p>
          <a:p>
            <a:pPr indent="-65722" lvl="1" marL="51435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quiles: guía completa sobre el legendario guerrero - Cultura Genial" id="144" name="Google Shape;14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5094" y="1825625"/>
            <a:ext cx="3183329" cy="46696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1450" lvl="0" marL="1714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2100"/>
              <a:buChar char="•"/>
            </a:pPr>
            <a:r>
              <a:rPr b="0" i="0"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Los personajes de Federico García Lorca suelen encarnar arquetipos universales y explorar temas como el amor, la muerte, la pasión y la identidad humana. Lorca utilizaba elementos simbólicos y rituales para profundizar en la psique de sus personajes.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1D35"/>
              </a:buClr>
              <a:buSzPts val="2100"/>
              <a:buChar char="•"/>
            </a:pPr>
            <a:r>
              <a:rPr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A diferencia del héroe trágico, no son conscientes de su naturaleza.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1D35"/>
              </a:buClr>
              <a:buSzPts val="2100"/>
              <a:buChar char="•"/>
            </a:pPr>
            <a:r>
              <a:rPr lang="es-CL">
                <a:solidFill>
                  <a:srgbClr val="001D35"/>
                </a:solidFill>
                <a:latin typeface="Arial"/>
                <a:ea typeface="Arial"/>
                <a:cs typeface="Arial"/>
                <a:sym typeface="Arial"/>
              </a:rPr>
              <a:t>Lo anterior, permite que podamos interpretar su actuar en relación con el elemento que simboliza y, entender las relaciones entre personajes.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635124" y="350509"/>
            <a:ext cx="5873750" cy="7612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ookman Old Style"/>
              <a:buNone/>
            </a:pPr>
            <a:r>
              <a:rPr lang="es-CL">
                <a:latin typeface="Bookman Old Style"/>
                <a:ea typeface="Bookman Old Style"/>
                <a:cs typeface="Bookman Old Style"/>
                <a:sym typeface="Bookman Old Style"/>
              </a:rPr>
              <a:t>Función social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272296" y="1111777"/>
            <a:ext cx="8599406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Desde la antigüedad lo cómico se ha entendido como aquello que resulta ridículo, deforme, erróneo, fuera de la norma o incongruente con el pensamiento lógico. Los griegos creían que el teatro – a través de la tragedia o la comedia- debía tener la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función social 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 provocar en los espectadores una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CATARSIS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 decir, una </a:t>
            </a:r>
            <a:r>
              <a:rPr b="1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purificación</a:t>
            </a:r>
            <a:r>
              <a:rPr b="0" i="0" lang="es-CL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emocional, corporal y espiritual. En el caso del humor, el alma podría liberarse de ciertas tensiones para llegar a un equilibrio. </a:t>
            </a:r>
            <a:endParaRPr/>
          </a:p>
        </p:txBody>
      </p:sp>
      <p:pic>
        <p:nvPicPr>
          <p:cNvPr descr="Multitud de personas&#10;&#10;Descripción generada automáticamente" id="158" name="Google Shape;158;p9"/>
          <p:cNvPicPr preferRelativeResize="0"/>
          <p:nvPr/>
        </p:nvPicPr>
        <p:blipFill rotWithShape="1">
          <a:blip r:embed="rId3">
            <a:alphaModFix/>
          </a:blip>
          <a:srcRect b="0" l="22637" r="2942" t="0"/>
          <a:stretch/>
        </p:blipFill>
        <p:spPr>
          <a:xfrm>
            <a:off x="699192" y="3088073"/>
            <a:ext cx="4526280" cy="34194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 dibujo de una persona&#10;&#10;Descripción generada automáticamente con confianza media" id="159" name="Google Shape;15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92044" y="3166154"/>
            <a:ext cx="3379658" cy="34194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2020-12-04T00:07:49Z</dcterms:created>
  <dc:creator>oda.moraga.c@gmail.com</dc:creator>
</cp:coreProperties>
</file>