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428CB-A8B0-4A76-8AE2-89C81837C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9384B4-2BB5-4575-9E37-89AE994B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746A8E-CA04-4C13-A09B-B203EF65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34-7B89-4157-BCFE-FB393028F553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13334A-CA36-495A-9563-EE1EE002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582B68-55F8-450F-A1A1-58221434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AC3-18A9-485C-BC4F-A21212D6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12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9CAAA-69AC-452C-B46A-419206C8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A3A7A5-A813-4C35-80FD-68B96383D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2BDB42-DE8E-42E5-903C-0950BD0B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34-7B89-4157-BCFE-FB393028F553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EF6017-7DDA-45E2-8A62-C6E12CC0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62D2C0-6D00-48C8-B893-50396CC9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AC3-18A9-485C-BC4F-A21212D6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57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F638C9-B83D-4B82-8AEE-CF3FEA06D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4C6955-7EE8-4B68-B4F6-3C143B71C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32B989-FDFE-4C2C-8454-5E7CCE80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34-7B89-4157-BCFE-FB393028F553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6D99BF-8732-46C5-901F-EA0CF5BD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40BE8-9B8E-4C17-856A-C07310B7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AC3-18A9-485C-BC4F-A21212D6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588F3-C428-4F01-96A8-FE899F9B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7E0B11-076D-410E-A271-592A0F40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5BB8A-C6F5-4342-A5CB-325071E9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34-7B89-4157-BCFE-FB393028F553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FEC8B4-8267-4A83-B677-5BD1E131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EAC2FF-F9AA-4038-A76A-F2CBC8D7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AC3-18A9-485C-BC4F-A21212D6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20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C1C14-8E34-40AC-A666-46EA24FA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7807DE-967B-4A11-A70D-53D1E15E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141867-A162-45F6-999B-83B4CBA1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34-7B89-4157-BCFE-FB393028F553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13242D-ACAB-40AA-BCC4-088A4737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C8FDC7-EBC1-47A0-9F2B-06475E6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AC3-18A9-485C-BC4F-A21212D6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9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DBDC5-89FD-4439-9632-B5AF6DEE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61611-67E9-4805-9F3E-50C20B178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74E0B4-45AA-47A9-80A1-FDBD7A138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93AF5-54D1-4B90-AA4E-0F587C4E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34-7B89-4157-BCFE-FB393028F553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8AC39D-E708-497D-A7EC-4A8A60E4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D46911-73C2-410E-B64F-EEFC0619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AC3-18A9-485C-BC4F-A21212D6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79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63D6D-5A8C-4871-B12A-7B18EAF5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3FEE8C-350D-436C-89FB-D84781005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BCACE4-5F2A-4F08-8F90-20B5B4351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56D548-6B7C-400B-9B94-024EAFD6F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F454BC-D157-48F1-9F4B-6F13457DE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405294-2621-4802-893F-CC691739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34-7B89-4157-BCFE-FB393028F553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423111-0AC5-4E77-BDB8-4D809FDE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85093E-17D8-4A41-B935-7F6FB449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AC3-18A9-485C-BC4F-A21212D6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36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2C6F3-905D-4074-B841-DFEA3851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66B7B9-D307-49B5-B86E-C9EFE1C1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34-7B89-4157-BCFE-FB393028F553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8B1E99-396D-408C-8FD9-F21B6A94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8A3256-11F9-4D63-8CC9-E87BAD03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AC3-18A9-485C-BC4F-A21212D6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2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BDE97C-9F2F-4078-AF55-F33A0F0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34-7B89-4157-BCFE-FB393028F553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A7B289-7DE3-4F0C-A862-8B5EBBD1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8734BB-3068-4B05-8C96-657CF413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AC3-18A9-485C-BC4F-A21212D6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92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94C2B-D43A-420D-BA25-F7A7CCA2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53D19-6CC3-4146-B7D9-295F3379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6B5C40-A202-4F5A-B098-1D0CFD124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04F11D-EFD9-465C-AAF9-CFCB2D17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34-7B89-4157-BCFE-FB393028F553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17CEBA-2729-49DD-BC66-99C8DFC0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6D6C53-0B8A-460C-BC4A-39043A3B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AC3-18A9-485C-BC4F-A21212D6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F0CED-9156-4B3A-A9ED-07B07FA0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533D11-6BE2-4638-966D-4E5C2CDB0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8DC035-8FAA-44F8-9125-D97CCE6EA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06547C-AF4C-4F4A-A6D6-123A7400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34-7B89-4157-BCFE-FB393028F553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529BB-5402-43F0-9BD8-5EA9A9B4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FDA83B-F35B-4534-8AFE-D62F9781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1AC3-18A9-485C-BC4F-A21212D6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76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E82D30-9013-468A-B7C5-5426B710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667614-0471-4026-B74E-4B240B8D1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0B0D1D-3010-4243-B3C1-1203988D2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B0434-7B89-4157-BCFE-FB393028F553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0CA17D-62C6-482E-B551-067740F38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8B9ABF-C754-48D6-B2F5-1C0AA96DB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1AC3-18A9-485C-BC4F-A21212D6C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74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01B5D-5FBB-45B5-8583-B197DAB15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MMT - sugestões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E7AEE7-8736-4F17-A167-D92997057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063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488AD-F9EF-43C1-A49A-F351607C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1 – Página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2EBD3-BD8A-4D2A-A13B-62E718FC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707" y="3028683"/>
            <a:ext cx="4787154" cy="137966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IPEDF (antiga </a:t>
            </a:r>
            <a:r>
              <a:rPr lang="pt-BR" dirty="0" err="1"/>
              <a:t>Codeplan</a:t>
            </a:r>
            <a:r>
              <a:rPr lang="pt-BR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9580B8-0208-4564-95C8-8147973D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17" y="1448017"/>
            <a:ext cx="11188966" cy="118760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2383E5C-4829-418C-BF90-51975D9F8D51}"/>
              </a:ext>
            </a:extLst>
          </p:cNvPr>
          <p:cNvSpPr/>
          <p:nvPr/>
        </p:nvSpPr>
        <p:spPr>
          <a:xfrm>
            <a:off x="7186108" y="1966040"/>
            <a:ext cx="2409713" cy="20700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51C9E8F-B7F7-4973-8CBE-6300B356E1E5}"/>
              </a:ext>
            </a:extLst>
          </p:cNvPr>
          <p:cNvCxnSpPr/>
          <p:nvPr/>
        </p:nvCxnSpPr>
        <p:spPr>
          <a:xfrm>
            <a:off x="8390964" y="2173045"/>
            <a:ext cx="0" cy="7637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02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488AD-F9EF-43C1-A49A-F351607C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1 – Página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2EBD3-BD8A-4D2A-A13B-62E718FC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914" y="3210298"/>
            <a:ext cx="9843245" cy="185394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O MMT tem como objetivo ser um instrumento de consulta instantâneas, dinâmicas e interativas sobre o mercado de trabalho do Distrito Federal, de forma eficiente, simples e acessível. Por isso, o monitor abrange um compilado de diversas variáveis sobe trabalho e emprego.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Diante disso, o MMT pode ser visto como uma ferramenta que oferece suporte tanto para indivíduos que desejam analisar o mercado de trabalho no qual pretendem se inserir quanto para o governo na formulação de políticas públicas embasadas em evidências na área do mercado de trabalho local.</a:t>
            </a:r>
          </a:p>
          <a:p>
            <a:pPr algn="just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4175B1-F847-43B8-A58F-3351BDE46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50" y="1500692"/>
            <a:ext cx="11364493" cy="132556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06E4959-F623-4DF5-8E0C-81B75D37DF1F}"/>
              </a:ext>
            </a:extLst>
          </p:cNvPr>
          <p:cNvSpPr/>
          <p:nvPr/>
        </p:nvSpPr>
        <p:spPr>
          <a:xfrm>
            <a:off x="563757" y="1500692"/>
            <a:ext cx="11290785" cy="81796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1A39AB6-4587-46DF-93DE-4D0A9C1928CA}"/>
              </a:ext>
            </a:extLst>
          </p:cNvPr>
          <p:cNvCxnSpPr/>
          <p:nvPr/>
        </p:nvCxnSpPr>
        <p:spPr>
          <a:xfrm>
            <a:off x="5371395" y="2318657"/>
            <a:ext cx="0" cy="7637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4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488AD-F9EF-43C1-A49A-F351607C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31" y="169620"/>
            <a:ext cx="10515600" cy="1050018"/>
          </a:xfrm>
        </p:spPr>
        <p:txBody>
          <a:bodyPr/>
          <a:lstStyle/>
          <a:p>
            <a:r>
              <a:rPr lang="pt-BR" dirty="0"/>
              <a:t>Painel 1 – Página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2EBD3-BD8A-4D2A-A13B-62E718FC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09" y="3515451"/>
            <a:ext cx="9843245" cy="49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Sugestão: mini sumário como que tem nos próximo painéis.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9C3ECD-AB71-4164-8B6B-C49E7157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31" y="942572"/>
            <a:ext cx="9971314" cy="24776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29B06B-DF22-4C65-9BCD-8D10A6977253}"/>
              </a:ext>
            </a:extLst>
          </p:cNvPr>
          <p:cNvSpPr txBox="1"/>
          <p:nvPr/>
        </p:nvSpPr>
        <p:spPr>
          <a:xfrm>
            <a:off x="1764252" y="3984102"/>
            <a:ext cx="412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Remuneração e ocupações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B8102D-B868-451A-A2FC-66521FBBF692}"/>
              </a:ext>
            </a:extLst>
          </p:cNvPr>
          <p:cNvSpPr txBox="1"/>
          <p:nvPr/>
        </p:nvSpPr>
        <p:spPr>
          <a:xfrm>
            <a:off x="1764249" y="5145310"/>
            <a:ext cx="412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Ocupações técnicas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827DDF4-664C-4F35-8DA6-96A678E09146}"/>
              </a:ext>
            </a:extLst>
          </p:cNvPr>
          <p:cNvSpPr txBox="1"/>
          <p:nvPr/>
        </p:nvSpPr>
        <p:spPr>
          <a:xfrm>
            <a:off x="1975821" y="4240174"/>
            <a:ext cx="4120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1.1 Remuneração por </a:t>
            </a:r>
            <a:r>
              <a:rPr lang="pt-BR" dirty="0" err="1"/>
              <a:t>CBO’s</a:t>
            </a:r>
            <a:endParaRPr lang="pt-BR" dirty="0"/>
          </a:p>
          <a:p>
            <a:r>
              <a:rPr lang="pt-BR" dirty="0"/>
              <a:t>1.2 Remuneração média</a:t>
            </a:r>
          </a:p>
          <a:p>
            <a:r>
              <a:rPr lang="pt-BR" dirty="0"/>
              <a:t>1.3 Taxa de rotatividade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4D8C40D-2280-4223-B828-4AF90F890982}"/>
              </a:ext>
            </a:extLst>
          </p:cNvPr>
          <p:cNvSpPr txBox="1"/>
          <p:nvPr/>
        </p:nvSpPr>
        <p:spPr>
          <a:xfrm>
            <a:off x="1975821" y="5431685"/>
            <a:ext cx="4120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2.1 Ocupações por empresas</a:t>
            </a:r>
          </a:p>
          <a:p>
            <a:r>
              <a:rPr lang="pt-BR" dirty="0"/>
              <a:t>2.2 Empresas par ocupações</a:t>
            </a:r>
          </a:p>
          <a:p>
            <a:r>
              <a:rPr lang="pt-BR" dirty="0"/>
              <a:t>2.3 Ocupações e eixos tecnológicos </a:t>
            </a:r>
          </a:p>
        </p:txBody>
      </p:sp>
    </p:spTree>
    <p:extLst>
      <p:ext uri="{BB962C8B-B14F-4D97-AF65-F5344CB8AC3E}">
        <p14:creationId xmlns:p14="http://schemas.microsoft.com/office/powerpoint/2010/main" val="330607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52D2-699A-4792-8A45-DB68010F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2 – Remuneração e ocupações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57D256-7287-43F5-81B0-B15B30F8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299" y="2295034"/>
            <a:ext cx="2496665" cy="121768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Retirar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4434B7-932A-42F8-ADA8-6AE8E97C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0" y="1536516"/>
            <a:ext cx="8541572" cy="72441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AAA1100-D770-4E6F-BE2D-42B46499D0A1}"/>
              </a:ext>
            </a:extLst>
          </p:cNvPr>
          <p:cNvSpPr/>
          <p:nvPr/>
        </p:nvSpPr>
        <p:spPr>
          <a:xfrm>
            <a:off x="1936376" y="1570616"/>
            <a:ext cx="1204857" cy="2259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06D5DFB-1044-4EDA-9092-307304FED7E5}"/>
              </a:ext>
            </a:extLst>
          </p:cNvPr>
          <p:cNvCxnSpPr/>
          <p:nvPr/>
        </p:nvCxnSpPr>
        <p:spPr>
          <a:xfrm>
            <a:off x="2506532" y="1796527"/>
            <a:ext cx="0" cy="46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246778D-ADDA-4BD7-9367-C6122EC9261D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9176273" cy="275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b="1" dirty="0"/>
                  <a:t>Acrescentar</a:t>
                </a:r>
                <a:r>
                  <a:rPr lang="pt-BR" dirty="0"/>
                  <a:t>: </a:t>
                </a:r>
              </a:p>
              <a:p>
                <a:pPr algn="just"/>
                <a:r>
                  <a:rPr lang="pt-BR" dirty="0"/>
                  <a:t>A rotatividade pode ser definida como o movimento recorrente de substituição de parte da força de trabalho utilizada em cada ciclo produtivo anual, através de demissões e admissões de trabalhadores que são realizadas dentro de um país e/ou unidade da federação. Tal movimento de substituição é medido por meio da taxa de rotatividade. 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O método escolhido para realizar o calculo da rotatividade é o fornecido por Silva Filho e Silva (2013):  </a:t>
                </a:r>
                <a14:m>
                  <m:oMath xmlns:m="http://schemas.openxmlformats.org/officeDocument/2006/math">
                    <m:r>
                      <a:rPr lang="pt-BR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mtClean="0">
                                    <a:latin typeface="Cambria Math" panose="02040503050406030204" pitchFamily="18" charset="0"/>
                                  </a:rPr>
                                  <m:t>𝐴𝑑𝑚𝑖𝑡𝑖𝑑𝑜𝑠</m:t>
                                </m:r>
                              </m:e>
                              <m:sub>
                                <m:r>
                                  <a:rPr lang="pt-BR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pt-BR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mtClean="0">
                                    <a:latin typeface="Cambria Math" panose="02040503050406030204" pitchFamily="18" charset="0"/>
                                  </a:rPr>
                                  <m:t>𝑑𝑒𝑠𝑙𝑖𝑔𝑎𝑑𝑜𝑠</m:t>
                                </m:r>
                              </m:e>
                              <m:sub>
                                <m:r>
                                  <a:rPr lang="pt-BR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pt-BR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mtClean="0"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pt-BR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mtClean="0">
                                <a:latin typeface="Cambria Math" panose="02040503050406030204" pitchFamily="18" charset="0"/>
                              </a:rPr>
                              <m:t>𝑑𝑎</m:t>
                            </m:r>
                            <m:r>
                              <a:rPr lang="pt-BR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mtClean="0">
                                <a:latin typeface="Cambria Math" panose="02040503050406030204" pitchFamily="18" charset="0"/>
                              </a:rPr>
                              <m:t>𝐹𝑜𝑟</m:t>
                            </m:r>
                            <m:r>
                              <a:rPr lang="pt-BR" smtClean="0">
                                <a:latin typeface="Cambria Math" panose="02040503050406030204" pitchFamily="18" charset="0"/>
                              </a:rPr>
                              <m:t>ç</m:t>
                            </m:r>
                            <m:r>
                              <a:rPr lang="pt-BR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pt-BR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mtClean="0">
                                <a:latin typeface="Cambria Math" panose="02040503050406030204" pitchFamily="18" charset="0"/>
                              </a:rPr>
                              <m:t>𝑡𝑟𝑎𝑏𝑎𝑙h𝑜</m:t>
                            </m:r>
                          </m:e>
                          <m:sub>
                            <m:r>
                              <a:rPr lang="pt-BR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246778D-ADDA-4BD7-9367-C6122EC92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9176273" cy="2753703"/>
              </a:xfrm>
              <a:prstGeom prst="rect">
                <a:avLst/>
              </a:prstGeom>
              <a:blipFill>
                <a:blip r:embed="rId3"/>
                <a:stretch>
                  <a:fillRect l="-598" t="-1330" r="-5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61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54BB0-864B-434C-BD76-B883DDC9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Painel 3 – Ocupações técnicas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78B7F-0E61-4665-AC79-D5F714A9A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79" y="1473798"/>
            <a:ext cx="10962042" cy="501907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b="1" dirty="0"/>
              <a:t>Inserir (Parte inicial após ocupações técnicas): </a:t>
            </a:r>
          </a:p>
          <a:p>
            <a:pPr algn="just"/>
            <a:r>
              <a:rPr lang="pt-BR" dirty="0"/>
              <a:t>O segundo painel do MMT é dedicado às "Ocupações Técnicas", fornece dados detalhados sobre as ocupações contratadas de acordo com o tipo de atividade econômica. Além disso, também apresenta informações sobre as atividades econômicas contratantes, classificadas por tipo de ocupação técnica, no Distrito Federal, abrangendo o período de 2011 a 2021. E, por fim, dados acerca ocupações técnicas do DF por eixo tecnológico Esses dados podem ser facilmente acessados e baixados pelos usuários interessados.</a:t>
            </a:r>
          </a:p>
          <a:p>
            <a:pPr algn="just"/>
            <a:r>
              <a:rPr lang="pt-BR" dirty="0"/>
              <a:t>No painel "Ocupações para Empresas", é possível selecionar uma ocupação específica e visualizar um gráfico que apresenta informações relevantes sobre a ocupação escolhida, juntamente com suas atividades correspondentes.</a:t>
            </a:r>
          </a:p>
          <a:p>
            <a:pPr algn="just"/>
            <a:r>
              <a:rPr lang="pt-BR" dirty="0"/>
              <a:t>Já no painel "Empresas para Ocupações", é permitido selecionar uma atividade econômica e, a partir disso, analisar um gráfico contendo informações sobre as ocupações relacionadas a essa atividade.</a:t>
            </a:r>
          </a:p>
          <a:p>
            <a:pPr algn="just"/>
            <a:r>
              <a:rPr lang="pt-BR" dirty="0"/>
              <a:t>Além disso, o painel "Ocupações e Eixos Tecnológicos" exibe gráficos que demonstram as ocupações técnicas e seus respectivos eixos tecnológicos. É importante destacar que os eixos tecnológicos são elementos fundamentais na estrutura da educação profissional e tecnológica, pois organizam diversos cursos com o objetivo de orientar seus projetos pedagógicos.</a:t>
            </a:r>
          </a:p>
        </p:txBody>
      </p:sp>
    </p:spTree>
    <p:extLst>
      <p:ext uri="{BB962C8B-B14F-4D97-AF65-F5344CB8AC3E}">
        <p14:creationId xmlns:p14="http://schemas.microsoft.com/office/powerpoint/2010/main" val="3985717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470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do Office</vt:lpstr>
      <vt:lpstr>MMT - sugestões</vt:lpstr>
      <vt:lpstr>Painel 1 – Página Inicial</vt:lpstr>
      <vt:lpstr>Painel 1 – Página Inicial</vt:lpstr>
      <vt:lpstr>Painel 1 – Página Inicial</vt:lpstr>
      <vt:lpstr>Painel 2 – Remuneração e ocupações </vt:lpstr>
      <vt:lpstr>Painel 3 – Ocupações técnicas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Bárbara Christina Pereira da Silva Carrijo</dc:creator>
  <cp:lastModifiedBy>Bárbara Christina Pereira da Silva Carrijo</cp:lastModifiedBy>
  <cp:revision>7</cp:revision>
  <dcterms:created xsi:type="dcterms:W3CDTF">2023-07-25T17:18:18Z</dcterms:created>
  <dcterms:modified xsi:type="dcterms:W3CDTF">2023-07-25T18:26:43Z</dcterms:modified>
</cp:coreProperties>
</file>